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774" r:id="rId2"/>
    <p:sldId id="775" r:id="rId3"/>
    <p:sldId id="642" r:id="rId4"/>
    <p:sldId id="777" r:id="rId5"/>
    <p:sldId id="782" r:id="rId6"/>
    <p:sldId id="787" r:id="rId7"/>
    <p:sldId id="788" r:id="rId8"/>
    <p:sldId id="789" r:id="rId9"/>
    <p:sldId id="790" r:id="rId10"/>
    <p:sldId id="783" r:id="rId11"/>
    <p:sldId id="791" r:id="rId12"/>
    <p:sldId id="792" r:id="rId13"/>
    <p:sldId id="793" r:id="rId14"/>
    <p:sldId id="784" r:id="rId15"/>
    <p:sldId id="798" r:id="rId16"/>
    <p:sldId id="795" r:id="rId17"/>
    <p:sldId id="796" r:id="rId18"/>
    <p:sldId id="799" r:id="rId19"/>
    <p:sldId id="797" r:id="rId20"/>
    <p:sldId id="785" r:id="rId21"/>
    <p:sldId id="800" r:id="rId22"/>
    <p:sldId id="786" r:id="rId23"/>
    <p:sldId id="801" r:id="rId24"/>
    <p:sldId id="802" r:id="rId25"/>
    <p:sldId id="803" r:id="rId26"/>
    <p:sldId id="804" r:id="rId27"/>
    <p:sldId id="805" r:id="rId28"/>
    <p:sldId id="806" r:id="rId29"/>
    <p:sldId id="807" r:id="rId30"/>
    <p:sldId id="808" r:id="rId31"/>
    <p:sldId id="809" r:id="rId32"/>
    <p:sldId id="810" r:id="rId33"/>
    <p:sldId id="811" r:id="rId34"/>
    <p:sldId id="812" r:id="rId35"/>
    <p:sldId id="813" r:id="rId36"/>
    <p:sldId id="814" r:id="rId37"/>
    <p:sldId id="815" r:id="rId38"/>
    <p:sldId id="816" r:id="rId39"/>
    <p:sldId id="817" r:id="rId40"/>
    <p:sldId id="818" r:id="rId41"/>
    <p:sldId id="819" r:id="rId42"/>
    <p:sldId id="820" r:id="rId43"/>
    <p:sldId id="821" r:id="rId44"/>
    <p:sldId id="822" r:id="rId45"/>
    <p:sldId id="823" r:id="rId46"/>
    <p:sldId id="824" r:id="rId47"/>
    <p:sldId id="778" r:id="rId48"/>
    <p:sldId id="779" r:id="rId49"/>
    <p:sldId id="780" r:id="rId50"/>
    <p:sldId id="781" r:id="rId51"/>
  </p:sldIdLst>
  <p:sldSz cx="9144000" cy="6858000" type="screen4x3"/>
  <p:notesSz cx="6858000" cy="9144000"/>
  <p:defaultTextStyle>
    <a:defPPr>
      <a:defRPr lang="en-US"/>
    </a:defPPr>
    <a:lvl1pPr algn="l" rtl="0" eaLnBrk="0" fontAlgn="base" hangingPunct="0">
      <a:spcBef>
        <a:spcPct val="0"/>
      </a:spcBef>
      <a:spcAft>
        <a:spcPct val="0"/>
      </a:spcAft>
      <a:defRPr b="1"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b="1"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b="1"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b="1"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b="1" i="1" kern="1200">
        <a:solidFill>
          <a:schemeClr val="tx1"/>
        </a:solidFill>
        <a:latin typeface="Times New Roman" pitchFamily="18" charset="0"/>
        <a:ea typeface="+mn-ea"/>
        <a:cs typeface="+mn-cs"/>
      </a:defRPr>
    </a:lvl5pPr>
    <a:lvl6pPr marL="2286000" algn="l" defTabSz="914400" rtl="0" eaLnBrk="1" latinLnBrk="0" hangingPunct="1">
      <a:defRPr b="1" i="1" kern="1200">
        <a:solidFill>
          <a:schemeClr val="tx1"/>
        </a:solidFill>
        <a:latin typeface="Times New Roman" pitchFamily="18" charset="0"/>
        <a:ea typeface="+mn-ea"/>
        <a:cs typeface="+mn-cs"/>
      </a:defRPr>
    </a:lvl6pPr>
    <a:lvl7pPr marL="2743200" algn="l" defTabSz="914400" rtl="0" eaLnBrk="1" latinLnBrk="0" hangingPunct="1">
      <a:defRPr b="1" i="1" kern="1200">
        <a:solidFill>
          <a:schemeClr val="tx1"/>
        </a:solidFill>
        <a:latin typeface="Times New Roman" pitchFamily="18" charset="0"/>
        <a:ea typeface="+mn-ea"/>
        <a:cs typeface="+mn-cs"/>
      </a:defRPr>
    </a:lvl7pPr>
    <a:lvl8pPr marL="3200400" algn="l" defTabSz="914400" rtl="0" eaLnBrk="1" latinLnBrk="0" hangingPunct="1">
      <a:defRPr b="1" i="1" kern="1200">
        <a:solidFill>
          <a:schemeClr val="tx1"/>
        </a:solidFill>
        <a:latin typeface="Times New Roman" pitchFamily="18" charset="0"/>
        <a:ea typeface="+mn-ea"/>
        <a:cs typeface="+mn-cs"/>
      </a:defRPr>
    </a:lvl8pPr>
    <a:lvl9pPr marL="3657600" algn="l" defTabSz="914400" rtl="0" eaLnBrk="1" latinLnBrk="0" hangingPunct="1">
      <a:defRPr b="1"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CC00"/>
    <a:srgbClr val="D9ECFF"/>
    <a:srgbClr val="99CCFF"/>
    <a:srgbClr val="FFFF00"/>
    <a:srgbClr val="F2F3B7"/>
    <a:srgbClr val="EAEC8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7" autoAdjust="0"/>
    <p:restoredTop sz="94712" autoAdjust="0"/>
  </p:normalViewPr>
  <p:slideViewPr>
    <p:cSldViewPr>
      <p:cViewPr>
        <p:scale>
          <a:sx n="100" d="100"/>
          <a:sy n="100" d="100"/>
        </p:scale>
        <p:origin x="-5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1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i="0" smtClean="0"/>
            </a:lvl1pPr>
          </a:lstStyle>
          <a:p>
            <a:pPr>
              <a:defRPr/>
            </a:pPr>
            <a:endParaRPr lang="en-US"/>
          </a:p>
        </p:txBody>
      </p:sp>
      <p:sp>
        <p:nvSpPr>
          <p:cNvPr id="6860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i="0" smtClean="0"/>
            </a:lvl1pPr>
          </a:lstStyle>
          <a:p>
            <a:pPr>
              <a:defRPr/>
            </a:pPr>
            <a:endParaRPr lang="en-US"/>
          </a:p>
        </p:txBody>
      </p:sp>
      <p:sp>
        <p:nvSpPr>
          <p:cNvPr id="542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0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0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i="0" smtClean="0"/>
            </a:lvl1pPr>
          </a:lstStyle>
          <a:p>
            <a:pPr>
              <a:defRPr/>
            </a:pPr>
            <a:endParaRPr lang="en-US"/>
          </a:p>
        </p:txBody>
      </p:sp>
      <p:sp>
        <p:nvSpPr>
          <p:cNvPr id="6860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i="0" smtClean="0"/>
            </a:lvl1pPr>
          </a:lstStyle>
          <a:p>
            <a:pPr>
              <a:defRPr/>
            </a:pPr>
            <a:fld id="{85ADADBB-3D1F-48FC-93C5-CD19C691A957}" type="slidenum">
              <a:rPr lang="en-US"/>
              <a:pPr>
                <a:defRPr/>
              </a:pPr>
              <a:t>‹#›</a:t>
            </a:fld>
            <a:endParaRPr lang="en-US"/>
          </a:p>
        </p:txBody>
      </p:sp>
    </p:spTree>
    <p:extLst>
      <p:ext uri="{BB962C8B-B14F-4D97-AF65-F5344CB8AC3E}">
        <p14:creationId xmlns:p14="http://schemas.microsoft.com/office/powerpoint/2010/main" val="2550891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C4B8AE92-DEBB-4BDD-A15A-88076424CBB2}" type="slidenum">
              <a:rPr lang="en-US" b="0" i="0"/>
              <a:pPr/>
              <a:t>1</a:t>
            </a:fld>
            <a:endParaRPr lang="en-US" b="0" i="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4094D707-4116-4B09-9F43-F8E26D5C1C0B}" type="slidenum">
              <a:rPr lang="en-US" b="0" i="0"/>
              <a:pPr/>
              <a:t>10</a:t>
            </a:fld>
            <a:endParaRPr lang="en-US" b="0" i="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16408BCD-57A9-4072-97DD-D0AD82C53B11}" type="slidenum">
              <a:rPr lang="en-US" b="0" i="0"/>
              <a:pPr/>
              <a:t>11</a:t>
            </a:fld>
            <a:endParaRPr lang="en-US" b="0" i="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0E112663-8AEB-4853-B38F-491D1A0B1646}" type="slidenum">
              <a:rPr lang="en-US" b="0" i="0"/>
              <a:pPr/>
              <a:t>12</a:t>
            </a:fld>
            <a:endParaRPr lang="en-US" b="0" i="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27CD86DB-68A9-4F04-A5FF-B98992EA6DD9}" type="slidenum">
              <a:rPr lang="en-US" b="0" i="0"/>
              <a:pPr/>
              <a:t>13</a:t>
            </a:fld>
            <a:endParaRPr lang="en-US" b="0" i="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657B4DBB-D3D8-4AC8-8319-D2A96D105AC5}" type="slidenum">
              <a:rPr lang="en-US" b="0" i="0"/>
              <a:pPr/>
              <a:t>14</a:t>
            </a:fld>
            <a:endParaRPr lang="en-US" b="0" i="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B38E0D0C-7784-4426-9068-3D7AD4ED84DB}" type="slidenum">
              <a:rPr lang="en-US" b="0" i="0"/>
              <a:pPr/>
              <a:t>15</a:t>
            </a:fld>
            <a:endParaRPr lang="en-US" b="0" i="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1DBCC83E-C555-49A8-B262-A9E03BC0AC99}" type="slidenum">
              <a:rPr lang="en-US" b="0" i="0"/>
              <a:pPr/>
              <a:t>16</a:t>
            </a:fld>
            <a:endParaRPr lang="en-US" b="0" i="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C1FE384D-D553-4A1D-B026-DF789B9FB08E}" type="slidenum">
              <a:rPr lang="en-US" b="0" i="0"/>
              <a:pPr/>
              <a:t>17</a:t>
            </a:fld>
            <a:endParaRPr lang="en-US" b="0" i="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172AC072-3B40-4800-881E-DE7E3DB9A15E}" type="slidenum">
              <a:rPr lang="en-US" b="0" i="0"/>
              <a:pPr/>
              <a:t>18</a:t>
            </a:fld>
            <a:endParaRPr lang="en-US" b="0" i="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41C8345D-9BBB-43BB-BF87-483F1437EEEC}" type="slidenum">
              <a:rPr lang="en-US" b="0" i="0"/>
              <a:pPr/>
              <a:t>19</a:t>
            </a:fld>
            <a:endParaRPr lang="en-US" b="0" i="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D9B831A3-FE50-4353-B90F-0D25A9E6B942}" type="slidenum">
              <a:rPr lang="en-US" b="0" i="0"/>
              <a:pPr/>
              <a:t>2</a:t>
            </a:fld>
            <a:endParaRPr lang="en-US" b="0" i="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FEA1AE04-358C-45C9-A98D-10931014A676}" type="slidenum">
              <a:rPr lang="en-US" b="0" i="0"/>
              <a:pPr/>
              <a:t>20</a:t>
            </a:fld>
            <a:endParaRPr lang="en-US" b="0" i="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AA26E97F-5E14-4A02-AF6A-A91751BAC209}" type="slidenum">
              <a:rPr lang="en-US" b="0" i="0"/>
              <a:pPr/>
              <a:t>21</a:t>
            </a:fld>
            <a:endParaRPr lang="en-US" b="0" i="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2546FAD5-4A12-41A5-8E86-D2291B568262}" type="slidenum">
              <a:rPr lang="en-US" b="0" i="0"/>
              <a:pPr/>
              <a:t>22</a:t>
            </a:fld>
            <a:endParaRPr lang="en-US" b="0" i="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39658244-0270-49F9-ADD5-EBEEA3ED9D2B}" type="slidenum">
              <a:rPr lang="en-US" b="0" i="0"/>
              <a:pPr/>
              <a:t>23</a:t>
            </a:fld>
            <a:endParaRPr lang="en-US" b="0" i="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9F39808E-18C7-4C2B-A7E4-C6C89F684439}" type="slidenum">
              <a:rPr lang="en-US" b="0" i="0"/>
              <a:pPr/>
              <a:t>24</a:t>
            </a:fld>
            <a:endParaRPr lang="en-US" b="0" i="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1E69F064-D8F0-46B2-B1AD-5E0D8A1815BB}" type="slidenum">
              <a:rPr lang="en-US" b="0" i="0"/>
              <a:pPr/>
              <a:t>25</a:t>
            </a:fld>
            <a:endParaRPr lang="en-US" b="0" i="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DD72FD76-6C9C-4737-BB81-92052307534A}" type="slidenum">
              <a:rPr lang="en-US" b="0" i="0"/>
              <a:pPr/>
              <a:t>26</a:t>
            </a:fld>
            <a:endParaRPr lang="en-US" b="0" i="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539EADF3-93B7-4E21-91A5-52F6F3BB7B93}" type="slidenum">
              <a:rPr lang="en-US" b="0" i="0"/>
              <a:pPr/>
              <a:t>27</a:t>
            </a:fld>
            <a:endParaRPr lang="en-US" b="0" i="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C8C3A718-A3A7-47E4-9D0B-74AF92B41FC5}" type="slidenum">
              <a:rPr lang="en-US" b="0" i="0"/>
              <a:pPr/>
              <a:t>28</a:t>
            </a:fld>
            <a:endParaRPr lang="en-US" b="0" i="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980AED12-4367-4A98-B3FB-E490FA69C083}" type="slidenum">
              <a:rPr lang="en-US" b="0" i="0"/>
              <a:pPr/>
              <a:t>29</a:t>
            </a:fld>
            <a:endParaRPr lang="en-US" b="0" i="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AE5A95F9-0FF0-42A4-8A47-DC8900D1D3CA}" type="slidenum">
              <a:rPr lang="en-US" b="0" i="0"/>
              <a:pPr/>
              <a:t>3</a:t>
            </a:fld>
            <a:endParaRPr lang="en-US" b="0" i="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F053B66E-B568-454F-90CB-D975D901D39B}" type="slidenum">
              <a:rPr lang="en-US" b="0" i="0"/>
              <a:pPr/>
              <a:t>30</a:t>
            </a:fld>
            <a:endParaRPr lang="en-US" b="0" i="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2EADB833-4C35-462C-B777-9A9D2B445585}" type="slidenum">
              <a:rPr lang="en-US" b="0" i="0"/>
              <a:pPr/>
              <a:t>31</a:t>
            </a:fld>
            <a:endParaRPr lang="en-US" b="0" i="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04718765-8CD0-4BC9-AA28-E3397550E2B4}" type="slidenum">
              <a:rPr lang="en-US" b="0" i="0"/>
              <a:pPr/>
              <a:t>32</a:t>
            </a:fld>
            <a:endParaRPr lang="en-US" b="0" i="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14BEEF8C-5FBC-41AB-ACE9-6C89CF32EC1A}" type="slidenum">
              <a:rPr lang="en-US" b="0" i="0"/>
              <a:pPr/>
              <a:t>33</a:t>
            </a:fld>
            <a:endParaRPr lang="en-US" b="0" i="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A22BA5AA-3A3A-417C-A8F1-5DE8276B2A8C}" type="slidenum">
              <a:rPr lang="en-US" b="0" i="0"/>
              <a:pPr/>
              <a:t>34</a:t>
            </a:fld>
            <a:endParaRPr lang="en-US" b="0" i="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F49EAAC1-85D1-4DE7-94F9-F0563F87254D}" type="slidenum">
              <a:rPr lang="en-US" b="0" i="0"/>
              <a:pPr/>
              <a:t>35</a:t>
            </a:fld>
            <a:endParaRPr lang="en-US" b="0" i="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981D38B3-1059-48B4-BAC3-23D521B5DBC1}" type="slidenum">
              <a:rPr lang="en-US" b="0" i="0"/>
              <a:pPr/>
              <a:t>36</a:t>
            </a:fld>
            <a:endParaRPr lang="en-US" b="0" i="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5CDA8B7B-5186-4218-A7C6-C367762B0DE0}" type="slidenum">
              <a:rPr lang="en-US" b="0" i="0"/>
              <a:pPr/>
              <a:t>37</a:t>
            </a:fld>
            <a:endParaRPr lang="en-US" b="0" i="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15BE0C14-D66E-45AC-A9E7-41165E7A36EE}" type="slidenum">
              <a:rPr lang="en-US" b="0" i="0"/>
              <a:pPr/>
              <a:t>38</a:t>
            </a:fld>
            <a:endParaRPr lang="en-US" b="0" i="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5AF5EEC2-6105-4968-890F-AAFCF42A36B3}" type="slidenum">
              <a:rPr lang="en-US" b="0" i="0"/>
              <a:pPr/>
              <a:t>39</a:t>
            </a:fld>
            <a:endParaRPr lang="en-US" b="0" i="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06885172-490F-41D0-BA9B-E21CA98E0C2F}" type="slidenum">
              <a:rPr lang="en-US" b="0" i="0"/>
              <a:pPr/>
              <a:t>4</a:t>
            </a:fld>
            <a:endParaRPr lang="en-US" b="0" i="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982E06DF-DF10-4237-B0CE-429300571734}" type="slidenum">
              <a:rPr lang="en-US" b="0" i="0"/>
              <a:pPr/>
              <a:t>40</a:t>
            </a:fld>
            <a:endParaRPr lang="en-US" b="0" i="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EFDA5C18-0DDE-4592-8FCF-7895A9469AD0}" type="slidenum">
              <a:rPr lang="en-US" b="0" i="0"/>
              <a:pPr/>
              <a:t>41</a:t>
            </a:fld>
            <a:endParaRPr lang="en-US" b="0" i="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BE097E7B-BBAB-4FDC-A625-AA973A82515D}" type="slidenum">
              <a:rPr lang="en-US" b="0" i="0"/>
              <a:pPr/>
              <a:t>42</a:t>
            </a:fld>
            <a:endParaRPr lang="en-US" b="0" i="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3B15C831-66AA-476C-9333-46BE8978CFEF}" type="slidenum">
              <a:rPr lang="en-US" b="0" i="0"/>
              <a:pPr/>
              <a:t>43</a:t>
            </a:fld>
            <a:endParaRPr lang="en-US" b="0" i="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941DF79A-C580-47AE-A209-4AFEF8DBC5E8}" type="slidenum">
              <a:rPr lang="en-US" b="0" i="0"/>
              <a:pPr/>
              <a:t>44</a:t>
            </a:fld>
            <a:endParaRPr lang="en-US" b="0" i="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DBA50D40-CAD9-4411-998C-22FFC2796338}" type="slidenum">
              <a:rPr lang="en-US" b="0" i="0"/>
              <a:pPr/>
              <a:t>45</a:t>
            </a:fld>
            <a:endParaRPr lang="en-US" b="0" i="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7D395C2F-508D-4BD3-9DDE-A0E2958F6F7E}" type="slidenum">
              <a:rPr lang="en-US" b="0" i="0"/>
              <a:pPr/>
              <a:t>46</a:t>
            </a:fld>
            <a:endParaRPr lang="en-US" b="0" i="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2E325E65-64DF-4406-B5D3-5CE03A6F18E2}" type="slidenum">
              <a:rPr lang="en-US" b="0" i="0"/>
              <a:pPr/>
              <a:t>47</a:t>
            </a:fld>
            <a:endParaRPr lang="en-US" b="0" i="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74DD54CD-836D-438E-828E-24418DEBCAD9}" type="slidenum">
              <a:rPr lang="en-US" b="0" i="0"/>
              <a:pPr/>
              <a:t>48</a:t>
            </a:fld>
            <a:endParaRPr lang="en-US" b="0" i="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35B99730-A7B3-4F22-AA5E-3ED8C7BF4B2C}" type="slidenum">
              <a:rPr lang="en-US" b="0" i="0"/>
              <a:pPr/>
              <a:t>49</a:t>
            </a:fld>
            <a:endParaRPr lang="en-US" b="0" i="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5705B634-CFFF-4203-A0CD-C3FD423BB5EB}" type="slidenum">
              <a:rPr lang="en-US" b="0" i="0"/>
              <a:pPr/>
              <a:t>5</a:t>
            </a:fld>
            <a:endParaRPr lang="en-US" b="0" i="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51AFDB20-348C-479A-B1D4-45241660C42D}" type="slidenum">
              <a:rPr lang="en-US" b="0" i="0"/>
              <a:pPr/>
              <a:t>50</a:t>
            </a:fld>
            <a:endParaRPr lang="en-US" b="0" i="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49366C6D-AC7C-4C18-AF3F-BEF2EE938CEF}" type="slidenum">
              <a:rPr lang="en-US" b="0" i="0"/>
              <a:pPr/>
              <a:t>6</a:t>
            </a:fld>
            <a:endParaRPr lang="en-US" b="0" i="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D2282F14-1C4B-428E-87FF-B847681BF0EF}" type="slidenum">
              <a:rPr lang="en-US" b="0" i="0"/>
              <a:pPr/>
              <a:t>7</a:t>
            </a:fld>
            <a:endParaRPr lang="en-US" b="0" i="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3B1AA77E-B26F-4B03-95CD-E58A4268F378}" type="slidenum">
              <a:rPr lang="en-US" b="0" i="0"/>
              <a:pPr/>
              <a:t>8</a:t>
            </a:fld>
            <a:endParaRPr lang="en-US" b="0" i="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fld id="{6BA4E4C2-7175-4B88-8034-E4F70346D58A}" type="slidenum">
              <a:rPr lang="en-US" b="0" i="0"/>
              <a:pPr/>
              <a:t>9</a:t>
            </a:fld>
            <a:endParaRPr lang="en-US" b="0" i="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 name="Text Box 17"/>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pPr eaLnBrk="1" hangingPunct="1">
              <a:spcBef>
                <a:spcPct val="50000"/>
              </a:spcBef>
            </a:pPr>
            <a:r>
              <a:rPr lang="en-US" altLang="en-US" sz="1400" b="0" i="0">
                <a:latin typeface="McGrawHill-Italic" pitchFamily="2" charset="0"/>
              </a:rPr>
              <a:t>McGraw-Hill</a:t>
            </a:r>
            <a:endParaRPr lang="en-US" altLang="en-US" sz="2400" b="0" i="0"/>
          </a:p>
        </p:txBody>
      </p:sp>
      <p:sp>
        <p:nvSpPr>
          <p:cNvPr id="15" name="Text Box 18"/>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pPr algn="r" eaLnBrk="1" hangingPunct="1">
              <a:spcBef>
                <a:spcPct val="50000"/>
              </a:spcBef>
              <a:buFontTx/>
              <a:buChar char="©"/>
            </a:pPr>
            <a:r>
              <a:rPr lang="en-US" altLang="en-US" sz="1400" b="0" i="0">
                <a:latin typeface="McGrawHill-Italic" pitchFamily="2" charset="0"/>
              </a:rPr>
              <a:t>The McGraw-Hill Companies, Inc., 2000</a:t>
            </a:r>
            <a:endParaRPr lang="en-US" altLang="en-US" sz="2400" b="0" i="0"/>
          </a:p>
        </p:txBody>
      </p:sp>
      <p:sp>
        <p:nvSpPr>
          <p:cNvPr id="210956" name="Rectangle 12"/>
          <p:cNvSpPr>
            <a:spLocks noGrp="1" noChangeArrowheads="1"/>
          </p:cNvSpPr>
          <p:nvPr>
            <p:ph type="ctrTitle"/>
          </p:nvPr>
        </p:nvSpPr>
        <p:spPr bwMode="auto">
          <a:xfrm>
            <a:off x="990600" y="1676400"/>
            <a:ext cx="7772400" cy="14620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pPr lvl="0"/>
            <a:r>
              <a:rPr lang="en-US" noProof="0" smtClean="0"/>
              <a:t>Click to edit Master title style</a:t>
            </a:r>
          </a:p>
        </p:txBody>
      </p:sp>
      <p:sp>
        <p:nvSpPr>
          <p:cNvPr id="210957" name="Rectangle 1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16" name="Rectangle 15"/>
          <p:cNvSpPr>
            <a:spLocks noGrp="1" noChangeArrowheads="1"/>
          </p:cNvSpPr>
          <p:nvPr>
            <p:ph type="dt" sz="half" idx="10"/>
          </p:nvPr>
        </p:nvSpPr>
        <p:spPr bwMode="auto">
          <a:xfrm>
            <a:off x="9906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0" i="0" smtClean="0">
                <a:solidFill>
                  <a:schemeClr val="bg2"/>
                </a:solidFill>
                <a:latin typeface="+mn-lt"/>
              </a:defRPr>
            </a:lvl1pPr>
          </a:lstStyle>
          <a:p>
            <a:pPr>
              <a:defRPr/>
            </a:pPr>
            <a:endParaRPr lang="en-US"/>
          </a:p>
        </p:txBody>
      </p:sp>
      <p:sp>
        <p:nvSpPr>
          <p:cNvPr id="17" name="Rectangle 16"/>
          <p:cNvSpPr>
            <a:spLocks noGrp="1" noChangeArrowheads="1"/>
          </p:cNvSpPr>
          <p:nvPr>
            <p:ph type="ftr" sz="quarter" idx="11"/>
          </p:nvPr>
        </p:nvSpPr>
        <p:spPr bwMode="auto">
          <a:xfrm>
            <a:off x="34290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i="0" smtClean="0">
                <a:solidFill>
                  <a:schemeClr val="bg2"/>
                </a:solidFill>
                <a:latin typeface="+mn-lt"/>
              </a:defRPr>
            </a:lvl1pPr>
          </a:lstStyle>
          <a:p>
            <a:pPr>
              <a:defRPr/>
            </a:pPr>
            <a:r>
              <a:rPr lang="en-US"/>
              <a:t>2.#</a:t>
            </a:r>
          </a:p>
        </p:txBody>
      </p:sp>
      <p:sp>
        <p:nvSpPr>
          <p:cNvPr id="18" name="Rectangle 17"/>
          <p:cNvSpPr>
            <a:spLocks noGrp="1" noChangeArrowheads="1"/>
          </p:cNvSpPr>
          <p:nvPr>
            <p:ph type="sldNum" sz="quarter" idx="12"/>
          </p:nvPr>
        </p:nvSpPr>
        <p:spPr>
          <a:xfrm>
            <a:off x="6858000" y="6248400"/>
            <a:ext cx="1905000" cy="457200"/>
          </a:xfrm>
        </p:spPr>
        <p:txBody>
          <a:bodyPr/>
          <a:lstStyle>
            <a:lvl1pPr algn="r">
              <a:defRPr sz="1400" b="0" smtClean="0">
                <a:solidFill>
                  <a:schemeClr val="bg2"/>
                </a:solidFill>
                <a:latin typeface="+mn-lt"/>
              </a:defRPr>
            </a:lvl1pPr>
          </a:lstStyle>
          <a:p>
            <a:pPr>
              <a:defRPr/>
            </a:pPr>
            <a:fld id="{80D1348F-1AAD-4267-BE8A-B61FD949F7B4}" type="slidenum">
              <a:rPr lang="en-US"/>
              <a:pPr>
                <a:defRPr/>
              </a:pPr>
              <a:t>‹#›</a:t>
            </a:fld>
            <a:endParaRPr lang="en-US"/>
          </a:p>
        </p:txBody>
      </p:sp>
    </p:spTree>
    <p:extLst>
      <p:ext uri="{BB962C8B-B14F-4D97-AF65-F5344CB8AC3E}">
        <p14:creationId xmlns:p14="http://schemas.microsoft.com/office/powerpoint/2010/main" val="94825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r>
              <a:rPr lang="en-US"/>
              <a:t>2.</a:t>
            </a:r>
            <a:fld id="{EA00BD02-4626-4F0E-B1E8-53D24ABFA020}" type="slidenum">
              <a:rPr lang="en-US"/>
              <a:pPr>
                <a:defRPr/>
              </a:pPr>
              <a:t>‹#›</a:t>
            </a:fld>
            <a:endParaRPr lang="en-US"/>
          </a:p>
        </p:txBody>
      </p:sp>
    </p:spTree>
    <p:extLst>
      <p:ext uri="{BB962C8B-B14F-4D97-AF65-F5344CB8AC3E}">
        <p14:creationId xmlns:p14="http://schemas.microsoft.com/office/powerpoint/2010/main" val="80520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r>
              <a:rPr lang="en-US"/>
              <a:t>2.</a:t>
            </a:r>
            <a:fld id="{52BC7827-4778-4183-9C85-EC566F2534FC}" type="slidenum">
              <a:rPr lang="en-US"/>
              <a:pPr>
                <a:defRPr/>
              </a:pPr>
              <a:t>‹#›</a:t>
            </a:fld>
            <a:endParaRPr lang="en-US"/>
          </a:p>
        </p:txBody>
      </p:sp>
    </p:spTree>
    <p:extLst>
      <p:ext uri="{BB962C8B-B14F-4D97-AF65-F5344CB8AC3E}">
        <p14:creationId xmlns:p14="http://schemas.microsoft.com/office/powerpoint/2010/main" val="75390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r>
              <a:rPr lang="en-US"/>
              <a:t>2.</a:t>
            </a:r>
            <a:fld id="{D677092B-EB0F-410B-BFEC-DBF8739740FA}" type="slidenum">
              <a:rPr lang="en-US"/>
              <a:pPr>
                <a:defRPr/>
              </a:pPr>
              <a:t>‹#›</a:t>
            </a:fld>
            <a:endParaRPr lang="en-US"/>
          </a:p>
        </p:txBody>
      </p:sp>
    </p:spTree>
    <p:extLst>
      <p:ext uri="{BB962C8B-B14F-4D97-AF65-F5344CB8AC3E}">
        <p14:creationId xmlns:p14="http://schemas.microsoft.com/office/powerpoint/2010/main" val="128859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r>
              <a:rPr lang="en-US"/>
              <a:t>2.</a:t>
            </a:r>
            <a:fld id="{F7ED20B5-AAB3-41FD-999E-178E509C812A}" type="slidenum">
              <a:rPr lang="en-US"/>
              <a:pPr>
                <a:defRPr/>
              </a:pPr>
              <a:t>‹#›</a:t>
            </a:fld>
            <a:endParaRPr lang="en-US"/>
          </a:p>
        </p:txBody>
      </p:sp>
    </p:spTree>
    <p:extLst>
      <p:ext uri="{BB962C8B-B14F-4D97-AF65-F5344CB8AC3E}">
        <p14:creationId xmlns:p14="http://schemas.microsoft.com/office/powerpoint/2010/main" val="155550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r>
              <a:rPr lang="en-US"/>
              <a:t>2.</a:t>
            </a:r>
            <a:fld id="{D6F9962E-EAB2-40C3-A885-81CA09F4526C}" type="slidenum">
              <a:rPr lang="en-US"/>
              <a:pPr>
                <a:defRPr/>
              </a:pPr>
              <a:t>‹#›</a:t>
            </a:fld>
            <a:endParaRPr lang="en-US"/>
          </a:p>
        </p:txBody>
      </p:sp>
    </p:spTree>
    <p:extLst>
      <p:ext uri="{BB962C8B-B14F-4D97-AF65-F5344CB8AC3E}">
        <p14:creationId xmlns:p14="http://schemas.microsoft.com/office/powerpoint/2010/main" val="139769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r>
              <a:rPr lang="en-US"/>
              <a:t>2.</a:t>
            </a:r>
            <a:fld id="{3A473AD9-D426-4EE7-8273-57E4DDD22961}" type="slidenum">
              <a:rPr lang="en-US"/>
              <a:pPr>
                <a:defRPr/>
              </a:pPr>
              <a:t>‹#›</a:t>
            </a:fld>
            <a:endParaRPr lang="en-US"/>
          </a:p>
        </p:txBody>
      </p:sp>
    </p:spTree>
    <p:extLst>
      <p:ext uri="{BB962C8B-B14F-4D97-AF65-F5344CB8AC3E}">
        <p14:creationId xmlns:p14="http://schemas.microsoft.com/office/powerpoint/2010/main" val="94918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r>
              <a:rPr lang="en-US"/>
              <a:t>2.</a:t>
            </a:r>
            <a:fld id="{873B4952-5453-4DAE-B4BF-F8C4F88969E2}" type="slidenum">
              <a:rPr lang="en-US"/>
              <a:pPr>
                <a:defRPr/>
              </a:pPr>
              <a:t>‹#›</a:t>
            </a:fld>
            <a:endParaRPr lang="en-US"/>
          </a:p>
        </p:txBody>
      </p:sp>
    </p:spTree>
    <p:extLst>
      <p:ext uri="{BB962C8B-B14F-4D97-AF65-F5344CB8AC3E}">
        <p14:creationId xmlns:p14="http://schemas.microsoft.com/office/powerpoint/2010/main" val="234327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r>
              <a:rPr lang="en-US"/>
              <a:t>2.</a:t>
            </a:r>
            <a:fld id="{0375919B-AE4C-4C7E-9646-B0CD9D290055}" type="slidenum">
              <a:rPr lang="en-US"/>
              <a:pPr>
                <a:defRPr/>
              </a:pPr>
              <a:t>‹#›</a:t>
            </a:fld>
            <a:endParaRPr lang="en-US"/>
          </a:p>
        </p:txBody>
      </p:sp>
    </p:spTree>
    <p:extLst>
      <p:ext uri="{BB962C8B-B14F-4D97-AF65-F5344CB8AC3E}">
        <p14:creationId xmlns:p14="http://schemas.microsoft.com/office/powerpoint/2010/main" val="295952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r>
              <a:rPr lang="en-US"/>
              <a:t>2.</a:t>
            </a:r>
            <a:fld id="{CFFDB310-97BD-4695-8BE5-DEE34252D1C6}" type="slidenum">
              <a:rPr lang="en-US"/>
              <a:pPr>
                <a:defRPr/>
              </a:pPr>
              <a:t>‹#›</a:t>
            </a:fld>
            <a:endParaRPr lang="en-US"/>
          </a:p>
        </p:txBody>
      </p:sp>
    </p:spTree>
    <p:extLst>
      <p:ext uri="{BB962C8B-B14F-4D97-AF65-F5344CB8AC3E}">
        <p14:creationId xmlns:p14="http://schemas.microsoft.com/office/powerpoint/2010/main" val="102694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r>
              <a:rPr lang="en-US"/>
              <a:t>2.</a:t>
            </a:r>
            <a:fld id="{0DED5413-F7F5-4BD0-8D6F-803128508B77}" type="slidenum">
              <a:rPr lang="en-US"/>
              <a:pPr>
                <a:defRPr/>
              </a:pPr>
              <a:t>‹#›</a:t>
            </a:fld>
            <a:endParaRPr lang="en-US"/>
          </a:p>
        </p:txBody>
      </p:sp>
    </p:spTree>
    <p:extLst>
      <p:ext uri="{BB962C8B-B14F-4D97-AF65-F5344CB8AC3E}">
        <p14:creationId xmlns:p14="http://schemas.microsoft.com/office/powerpoint/2010/main" val="19550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33" name="Rectangle 13"/>
          <p:cNvSpPr>
            <a:spLocks noGrp="1" noChangeArrowheads="1"/>
          </p:cNvSpPr>
          <p:nvPr>
            <p:ph type="sldNum" sz="quarter" idx="4"/>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i="0" smtClean="0">
                <a:latin typeface="Arial" charset="0"/>
              </a:defRPr>
            </a:lvl1pPr>
          </a:lstStyle>
          <a:p>
            <a:pPr>
              <a:defRPr/>
            </a:pPr>
            <a:r>
              <a:rPr lang="en-US"/>
              <a:t>2.</a:t>
            </a:r>
            <a:fld id="{3F24FF37-72CB-4DDE-9ED5-CDD576B622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3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wmf"/></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536A0BBB-A5E8-4456-9B91-69B2F73C3B45}" type="slidenum">
              <a:rPr lang="en-US" i="0">
                <a:latin typeface="Arial" charset="0"/>
              </a:rPr>
              <a:pPr/>
              <a:t>1</a:t>
            </a:fld>
            <a:endParaRPr lang="en-US" i="0">
              <a:latin typeface="Arial" charset="0"/>
            </a:endParaRPr>
          </a:p>
        </p:txBody>
      </p:sp>
      <p:sp>
        <p:nvSpPr>
          <p:cNvPr id="1040386" name="Text Box 2"/>
          <p:cNvSpPr txBox="1">
            <a:spLocks noChangeArrowheads="1"/>
          </p:cNvSpPr>
          <p:nvPr/>
        </p:nvSpPr>
        <p:spPr bwMode="auto">
          <a:xfrm>
            <a:off x="1295400" y="577850"/>
            <a:ext cx="80803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9600" i="0">
                <a:solidFill>
                  <a:schemeClr val="bg1"/>
                </a:solidFill>
                <a:effectLst>
                  <a:outerShdw blurRad="38100" dist="38100" dir="2700000" algn="tl">
                    <a:srgbClr val="000000"/>
                  </a:outerShdw>
                </a:effectLst>
                <a:latin typeface="Franklin Gothic Demi Cond" pitchFamily="34" charset="0"/>
              </a:rPr>
              <a:t>2</a:t>
            </a:r>
          </a:p>
        </p:txBody>
      </p:sp>
      <p:sp>
        <p:nvSpPr>
          <p:cNvPr id="1040387" name="Text Box 3"/>
          <p:cNvSpPr txBox="1">
            <a:spLocks noChangeArrowheads="1"/>
          </p:cNvSpPr>
          <p:nvPr/>
        </p:nvSpPr>
        <p:spPr bwMode="auto">
          <a:xfrm>
            <a:off x="1295400" y="2085975"/>
            <a:ext cx="4052888"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9600" i="0">
                <a:solidFill>
                  <a:schemeClr val="bg1"/>
                </a:solidFill>
                <a:effectLst>
                  <a:outerShdw blurRad="38100" dist="38100" dir="2700000" algn="tl">
                    <a:srgbClr val="000000"/>
                  </a:outerShdw>
                </a:effectLst>
                <a:latin typeface="Franklin Gothic Demi Cond" pitchFamily="34" charset="0"/>
              </a:rPr>
              <a:t>Number </a:t>
            </a:r>
            <a:br>
              <a:rPr lang="en-US" sz="9600" i="0">
                <a:solidFill>
                  <a:schemeClr val="bg1"/>
                </a:solidFill>
                <a:effectLst>
                  <a:outerShdw blurRad="38100" dist="38100" dir="2700000" algn="tl">
                    <a:srgbClr val="000000"/>
                  </a:outerShdw>
                </a:effectLst>
                <a:latin typeface="Franklin Gothic Demi Cond" pitchFamily="34" charset="0"/>
              </a:rPr>
            </a:br>
            <a:r>
              <a:rPr lang="en-US" sz="9600" i="0">
                <a:solidFill>
                  <a:schemeClr val="bg1"/>
                </a:solidFill>
                <a:effectLst>
                  <a:outerShdw blurRad="38100" dist="38100" dir="2700000" algn="tl">
                    <a:srgbClr val="000000"/>
                  </a:outerShdw>
                </a:effectLst>
                <a:latin typeface="Franklin Gothic Demi Cond" pitchFamily="34" charset="0"/>
              </a:rPr>
              <a:t>Systems</a:t>
            </a:r>
          </a:p>
        </p:txBody>
      </p:sp>
      <p:pic>
        <p:nvPicPr>
          <p:cNvPr id="3077" name="Picture 8" descr="2008-01-02_135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388" y="152400"/>
            <a:ext cx="2098675" cy="2743200"/>
          </a:xfrm>
          <a:prstGeom prst="rect">
            <a:avLst/>
          </a:prstGeom>
          <a:noFill/>
          <a:ln w="317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3078" name="Rectangle 9"/>
          <p:cNvSpPr>
            <a:spLocks noChangeArrowheads="1"/>
          </p:cNvSpPr>
          <p:nvPr/>
        </p:nvSpPr>
        <p:spPr bwMode="auto">
          <a:xfrm>
            <a:off x="1676400" y="6324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GB" sz="2400" i="0">
                <a:solidFill>
                  <a:schemeClr val="bg1"/>
                </a:solidFill>
              </a:rPr>
              <a:t>Foundations of Computer Science </a:t>
            </a:r>
            <a:r>
              <a:rPr lang="en-GB" sz="2400" i="0">
                <a:solidFill>
                  <a:schemeClr val="bg1"/>
                </a:solidFill>
                <a:latin typeface="Symbol" pitchFamily="18" charset="2"/>
              </a:rPr>
              <a:t>ã </a:t>
            </a:r>
            <a:r>
              <a:rPr lang="en-GB" sz="2400" i="0">
                <a:solidFill>
                  <a:schemeClr val="bg1"/>
                </a:solidFill>
              </a:rPr>
              <a:t>Cengage Learning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7833C2F5-8A1B-493F-BEB4-ED4538D56DB4}" type="slidenum">
              <a:rPr lang="en-US" i="0">
                <a:latin typeface="Arial" charset="0"/>
              </a:rPr>
              <a:pPr/>
              <a:t>10</a:t>
            </a:fld>
            <a:endParaRPr lang="en-US" i="0">
              <a:latin typeface="Arial" charset="0"/>
            </a:endParaRPr>
          </a:p>
        </p:txBody>
      </p:sp>
      <p:sp>
        <p:nvSpPr>
          <p:cNvPr id="12291" name="Rectangle 2"/>
          <p:cNvSpPr>
            <a:spLocks noChangeArrowheads="1"/>
          </p:cNvSpPr>
          <p:nvPr/>
        </p:nvSpPr>
        <p:spPr bwMode="auto">
          <a:xfrm>
            <a:off x="76200" y="760413"/>
            <a:ext cx="8915400"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The word binary is derived from the Latin root </a:t>
            </a:r>
            <a:r>
              <a:rPr lang="en-US" sz="2800" i="0">
                <a:solidFill>
                  <a:schemeClr val="folHlink"/>
                </a:solidFill>
              </a:rPr>
              <a:t>bini</a:t>
            </a:r>
            <a:r>
              <a:rPr lang="en-US" sz="2800" b="0" i="0"/>
              <a:t> (or two by two). In this system the </a:t>
            </a:r>
            <a:r>
              <a:rPr lang="en-US" sz="2800" i="0">
                <a:solidFill>
                  <a:schemeClr val="folHlink"/>
                </a:solidFill>
              </a:rPr>
              <a:t>base b = 2</a:t>
            </a:r>
            <a:r>
              <a:rPr lang="en-US" sz="2800" b="0" i="0"/>
              <a:t> and we use only two symbols, </a:t>
            </a:r>
          </a:p>
        </p:txBody>
      </p:sp>
      <p:sp>
        <p:nvSpPr>
          <p:cNvPr id="12292" name="Text Box 3"/>
          <p:cNvSpPr txBox="1">
            <a:spLocks noChangeArrowheads="1"/>
          </p:cNvSpPr>
          <p:nvPr/>
        </p:nvSpPr>
        <p:spPr bwMode="auto">
          <a:xfrm>
            <a:off x="0" y="106363"/>
            <a:ext cx="4835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3200" i="0">
                <a:solidFill>
                  <a:schemeClr val="hlink"/>
                </a:solidFill>
              </a:rPr>
              <a:t>The binary system (base 2)</a:t>
            </a:r>
          </a:p>
        </p:txBody>
      </p:sp>
      <p:sp>
        <p:nvSpPr>
          <p:cNvPr id="12293" name="Rectangle 5"/>
          <p:cNvSpPr>
            <a:spLocks noChangeArrowheads="1"/>
          </p:cNvSpPr>
          <p:nvPr/>
        </p:nvSpPr>
        <p:spPr bwMode="auto">
          <a:xfrm>
            <a:off x="3733800" y="2681288"/>
            <a:ext cx="2057400" cy="547687"/>
          </a:xfrm>
          <a:prstGeom prst="rect">
            <a:avLst/>
          </a:pr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t>S = {0, 1}</a:t>
            </a:r>
          </a:p>
        </p:txBody>
      </p:sp>
      <p:sp>
        <p:nvSpPr>
          <p:cNvPr id="12294" name="Rectangle 6"/>
          <p:cNvSpPr>
            <a:spLocks noChangeArrowheads="1"/>
          </p:cNvSpPr>
          <p:nvPr/>
        </p:nvSpPr>
        <p:spPr bwMode="auto">
          <a:xfrm>
            <a:off x="152400" y="393065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The symbols in this system are often referred to as </a:t>
            </a:r>
            <a:r>
              <a:rPr lang="en-US" sz="2800" i="0">
                <a:solidFill>
                  <a:schemeClr val="folHlink"/>
                </a:solidFill>
              </a:rPr>
              <a:t>binary</a:t>
            </a:r>
            <a:r>
              <a:rPr lang="en-US" sz="2800" b="0" i="0"/>
              <a:t> </a:t>
            </a:r>
            <a:r>
              <a:rPr lang="en-US" sz="2800" i="0">
                <a:solidFill>
                  <a:schemeClr val="folHlink"/>
                </a:solidFill>
              </a:rPr>
              <a:t>digits</a:t>
            </a:r>
            <a:r>
              <a:rPr lang="en-US" sz="2800" b="0" i="0"/>
              <a:t> or </a:t>
            </a:r>
            <a:r>
              <a:rPr lang="en-US" sz="2800" i="0">
                <a:solidFill>
                  <a:schemeClr val="folHlink"/>
                </a:solidFill>
              </a:rPr>
              <a:t>bits</a:t>
            </a:r>
            <a:r>
              <a:rPr lang="en-US" sz="2800" b="0" i="0"/>
              <a:t> (binary digit).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8756D323-420C-41CC-90F8-E82BA3F1AEEE}" type="slidenum">
              <a:rPr lang="en-US" i="0">
                <a:latin typeface="Arial" charset="0"/>
              </a:rPr>
              <a:pPr/>
              <a:t>11</a:t>
            </a:fld>
            <a:endParaRPr lang="en-US" i="0">
              <a:latin typeface="Arial" charset="0"/>
            </a:endParaRPr>
          </a:p>
        </p:txBody>
      </p:sp>
      <p:sp>
        <p:nvSpPr>
          <p:cNvPr id="13315" name="Rectangle 2"/>
          <p:cNvSpPr>
            <a:spLocks noChangeArrowheads="1"/>
          </p:cNvSpPr>
          <p:nvPr/>
        </p:nvSpPr>
        <p:spPr bwMode="auto">
          <a:xfrm>
            <a:off x="76200" y="0"/>
            <a:ext cx="17526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Integers</a:t>
            </a:r>
          </a:p>
        </p:txBody>
      </p:sp>
      <p:sp>
        <p:nvSpPr>
          <p:cNvPr id="13316" name="Text Box 4"/>
          <p:cNvSpPr txBox="1">
            <a:spLocks noChangeArrowheads="1"/>
          </p:cNvSpPr>
          <p:nvPr/>
        </p:nvSpPr>
        <p:spPr bwMode="auto">
          <a:xfrm>
            <a:off x="1143000" y="5638800"/>
            <a:ext cx="677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2.2  </a:t>
            </a:r>
            <a:r>
              <a:rPr lang="en-US" sz="2000" i="0"/>
              <a:t>Place values for an integer in the binary system</a:t>
            </a:r>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838200"/>
            <a:ext cx="8894762"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3235325"/>
            <a:ext cx="8894762"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B62240AC-3BFD-445B-AAF1-B92713AF1B15}" type="slidenum">
              <a:rPr lang="en-US" i="0">
                <a:latin typeface="Arial" charset="0"/>
              </a:rPr>
              <a:pPr/>
              <a:t>12</a:t>
            </a:fld>
            <a:endParaRPr lang="en-US" i="0">
              <a:latin typeface="Arial" charset="0"/>
            </a:endParaRPr>
          </a:p>
        </p:txBody>
      </p:sp>
      <p:sp>
        <p:nvSpPr>
          <p:cNvPr id="14339"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2.4</a:t>
            </a:r>
            <a:endParaRPr lang="en-US" sz="2000">
              <a:solidFill>
                <a:schemeClr val="bg1"/>
              </a:solidFill>
            </a:endParaRPr>
          </a:p>
        </p:txBody>
      </p:sp>
      <p:sp>
        <p:nvSpPr>
          <p:cNvPr id="1081347" name="Rectangle 3"/>
          <p:cNvSpPr>
            <a:spLocks noChangeArrowheads="1"/>
          </p:cNvSpPr>
          <p:nvPr/>
        </p:nvSpPr>
        <p:spPr bwMode="auto">
          <a:xfrm>
            <a:off x="76200" y="976313"/>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that the number (11001)</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 in binary is the same as 25 in decimal. The subscript 2 shows that the base is 2.</a:t>
            </a:r>
          </a:p>
        </p:txBody>
      </p:sp>
      <p:sp>
        <p:nvSpPr>
          <p:cNvPr id="1081348" name="Rectangle 4"/>
          <p:cNvSpPr>
            <a:spLocks noChangeArrowheads="1"/>
          </p:cNvSpPr>
          <p:nvPr/>
        </p:nvSpPr>
        <p:spPr bwMode="auto">
          <a:xfrm>
            <a:off x="228600" y="508952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equivalent decimal number is N = 16 + 8 + 0 + 0 + 1 = 25.</a:t>
            </a:r>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2362200"/>
            <a:ext cx="8666162"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FF4BBB69-BF75-412B-AB52-C1A4D7F3F4CA}" type="slidenum">
              <a:rPr lang="en-US" i="0">
                <a:latin typeface="Arial" charset="0"/>
              </a:rPr>
              <a:pPr/>
              <a:t>13</a:t>
            </a:fld>
            <a:endParaRPr lang="en-US" i="0">
              <a:latin typeface="Arial" charset="0"/>
            </a:endParaRPr>
          </a:p>
        </p:txBody>
      </p:sp>
      <p:sp>
        <p:nvSpPr>
          <p:cNvPr id="15363" name="Rectangle 2"/>
          <p:cNvSpPr>
            <a:spLocks noChangeArrowheads="1"/>
          </p:cNvSpPr>
          <p:nvPr/>
        </p:nvSpPr>
        <p:spPr bwMode="auto">
          <a:xfrm>
            <a:off x="76200" y="0"/>
            <a:ext cx="17526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Reals</a:t>
            </a:r>
          </a:p>
        </p:txBody>
      </p:sp>
      <p:sp>
        <p:nvSpPr>
          <p:cNvPr id="15364" name="Text Box 4"/>
          <p:cNvSpPr txBox="1">
            <a:spLocks noChangeArrowheads="1"/>
          </p:cNvSpPr>
          <p:nvPr/>
        </p:nvSpPr>
        <p:spPr bwMode="auto">
          <a:xfrm>
            <a:off x="76200" y="31242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2.5</a:t>
            </a:r>
            <a:endParaRPr lang="en-US" sz="2000">
              <a:solidFill>
                <a:schemeClr val="bg1"/>
              </a:solidFill>
            </a:endParaRPr>
          </a:p>
        </p:txBody>
      </p:sp>
      <p:sp>
        <p:nvSpPr>
          <p:cNvPr id="1083397" name="Rectangle 5"/>
          <p:cNvSpPr>
            <a:spLocks noChangeArrowheads="1"/>
          </p:cNvSpPr>
          <p:nvPr/>
        </p:nvSpPr>
        <p:spPr bwMode="auto">
          <a:xfrm>
            <a:off x="76200" y="3597275"/>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that the number (101.11)</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 in binary is equal to the number 5.75 in decimal.</a:t>
            </a:r>
          </a:p>
        </p:txBody>
      </p:sp>
      <p:pic>
        <p:nvPicPr>
          <p:cNvPr id="153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26293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4641850"/>
            <a:ext cx="8226425"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D07772F1-E9D5-41E9-9E04-F5CD5F7FF4CA}" type="slidenum">
              <a:rPr lang="en-US" i="0">
                <a:latin typeface="Arial" charset="0"/>
              </a:rPr>
              <a:pPr/>
              <a:t>14</a:t>
            </a:fld>
            <a:endParaRPr lang="en-US" i="0">
              <a:latin typeface="Arial" charset="0"/>
            </a:endParaRPr>
          </a:p>
        </p:txBody>
      </p:sp>
      <p:sp>
        <p:nvSpPr>
          <p:cNvPr id="16387" name="Rectangle 2"/>
          <p:cNvSpPr>
            <a:spLocks noChangeArrowheads="1"/>
          </p:cNvSpPr>
          <p:nvPr/>
        </p:nvSpPr>
        <p:spPr bwMode="auto">
          <a:xfrm>
            <a:off x="152400" y="760413"/>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The word </a:t>
            </a:r>
            <a:r>
              <a:rPr lang="en-US" sz="2800" i="0">
                <a:solidFill>
                  <a:schemeClr val="folHlink"/>
                </a:solidFill>
              </a:rPr>
              <a:t>hexadecimal</a:t>
            </a:r>
            <a:r>
              <a:rPr lang="en-US" sz="2800" b="0" i="0"/>
              <a:t> is derived from the Greek root </a:t>
            </a:r>
            <a:r>
              <a:rPr lang="en-US" sz="2800" i="0">
                <a:solidFill>
                  <a:schemeClr val="folHlink"/>
                </a:solidFill>
              </a:rPr>
              <a:t>hex</a:t>
            </a:r>
            <a:r>
              <a:rPr lang="en-US" sz="2800" b="0" i="0"/>
              <a:t> (six) and the Latin root </a:t>
            </a:r>
            <a:r>
              <a:rPr lang="en-US" sz="2800" i="0">
                <a:solidFill>
                  <a:schemeClr val="folHlink"/>
                </a:solidFill>
              </a:rPr>
              <a:t>decem</a:t>
            </a:r>
            <a:r>
              <a:rPr lang="en-US" sz="2800" b="0" i="0"/>
              <a:t> (ten). In this system the </a:t>
            </a:r>
            <a:r>
              <a:rPr lang="en-US" sz="2800" i="0">
                <a:solidFill>
                  <a:schemeClr val="folHlink"/>
                </a:solidFill>
              </a:rPr>
              <a:t>base </a:t>
            </a:r>
            <a:br>
              <a:rPr lang="en-US" sz="2800" i="0">
                <a:solidFill>
                  <a:schemeClr val="folHlink"/>
                </a:solidFill>
              </a:rPr>
            </a:br>
            <a:r>
              <a:rPr lang="en-US" sz="2800" i="0">
                <a:solidFill>
                  <a:schemeClr val="folHlink"/>
                </a:solidFill>
              </a:rPr>
              <a:t>b = 16</a:t>
            </a:r>
            <a:r>
              <a:rPr lang="en-US" sz="2800" b="0" i="0"/>
              <a:t> and we use sixteen symbols to represent a number. The set of symbols is</a:t>
            </a:r>
          </a:p>
        </p:txBody>
      </p:sp>
      <p:sp>
        <p:nvSpPr>
          <p:cNvPr id="16388" name="Text Box 3"/>
          <p:cNvSpPr txBox="1">
            <a:spLocks noChangeArrowheads="1"/>
          </p:cNvSpPr>
          <p:nvPr/>
        </p:nvSpPr>
        <p:spPr bwMode="auto">
          <a:xfrm>
            <a:off x="0" y="106363"/>
            <a:ext cx="6054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3200" i="0">
                <a:solidFill>
                  <a:schemeClr val="hlink"/>
                </a:solidFill>
              </a:rPr>
              <a:t>The hexadecimal system (base 16</a:t>
            </a:r>
            <a:r>
              <a:rPr lang="en-US" sz="3200">
                <a:solidFill>
                  <a:schemeClr val="hlink"/>
                </a:solidFill>
              </a:rPr>
              <a:t>)</a:t>
            </a:r>
          </a:p>
        </p:txBody>
      </p:sp>
      <p:sp>
        <p:nvSpPr>
          <p:cNvPr id="16389" name="Rectangle 4"/>
          <p:cNvSpPr>
            <a:spLocks noChangeArrowheads="1"/>
          </p:cNvSpPr>
          <p:nvPr/>
        </p:nvSpPr>
        <p:spPr bwMode="auto">
          <a:xfrm>
            <a:off x="1143000" y="3290888"/>
            <a:ext cx="7086600" cy="547687"/>
          </a:xfrm>
          <a:prstGeom prst="rect">
            <a:avLst/>
          </a:pr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t>S = {0, 1, 2, 3, 4, 5, 6, 7, 8, 9, A, B, C, D, E, F}</a:t>
            </a:r>
            <a:r>
              <a:rPr lang="en-US" sz="2800" b="0" i="0"/>
              <a:t> </a:t>
            </a:r>
          </a:p>
        </p:txBody>
      </p:sp>
      <p:sp>
        <p:nvSpPr>
          <p:cNvPr id="16390" name="Rectangle 6"/>
          <p:cNvSpPr>
            <a:spLocks noChangeArrowheads="1"/>
          </p:cNvSpPr>
          <p:nvPr/>
        </p:nvSpPr>
        <p:spPr bwMode="auto">
          <a:xfrm>
            <a:off x="0" y="45720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Note that the symbols A, B, C, D, E, F are equivalent to 10, 11, 12, 13, 14, and 15 respectively. The symbols in this system are often referred to as </a:t>
            </a:r>
            <a:r>
              <a:rPr lang="en-US" sz="2800" i="0">
                <a:solidFill>
                  <a:schemeClr val="folHlink"/>
                </a:solidFill>
              </a:rPr>
              <a:t>hexadecimal digits</a:t>
            </a:r>
            <a:r>
              <a:rPr lang="en-US" sz="2800" b="0" i="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831E0ED3-CBE9-4CD8-8AD9-BD69BC9CF41B}" type="slidenum">
              <a:rPr lang="en-US" i="0">
                <a:latin typeface="Arial" charset="0"/>
              </a:rPr>
              <a:pPr/>
              <a:t>15</a:t>
            </a:fld>
            <a:endParaRPr lang="en-US" i="0">
              <a:latin typeface="Arial" charset="0"/>
            </a:endParaRPr>
          </a:p>
        </p:txBody>
      </p:sp>
      <p:sp>
        <p:nvSpPr>
          <p:cNvPr id="17411" name="Rectangle 2"/>
          <p:cNvSpPr>
            <a:spLocks noChangeArrowheads="1"/>
          </p:cNvSpPr>
          <p:nvPr/>
        </p:nvSpPr>
        <p:spPr bwMode="auto">
          <a:xfrm>
            <a:off x="76200" y="0"/>
            <a:ext cx="17526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Integers</a:t>
            </a:r>
          </a:p>
        </p:txBody>
      </p:sp>
      <p:sp>
        <p:nvSpPr>
          <p:cNvPr id="17412" name="Text Box 4"/>
          <p:cNvSpPr txBox="1">
            <a:spLocks noChangeArrowheads="1"/>
          </p:cNvSpPr>
          <p:nvPr/>
        </p:nvSpPr>
        <p:spPr bwMode="auto">
          <a:xfrm>
            <a:off x="1143000" y="5638800"/>
            <a:ext cx="74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2.3  </a:t>
            </a:r>
            <a:r>
              <a:rPr lang="en-US" sz="2000" i="0"/>
              <a:t>Place values for an integer in the hexadecimal system</a:t>
            </a: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838200"/>
            <a:ext cx="84550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86025"/>
            <a:ext cx="88582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AC4C817D-FD1F-4FD8-B96F-F8EA5E97FA01}" type="slidenum">
              <a:rPr lang="en-US" i="0">
                <a:latin typeface="Arial" charset="0"/>
              </a:rPr>
              <a:pPr/>
              <a:t>16</a:t>
            </a:fld>
            <a:endParaRPr lang="en-US" i="0">
              <a:latin typeface="Arial" charset="0"/>
            </a:endParaRPr>
          </a:p>
        </p:txBody>
      </p:sp>
      <p:sp>
        <p:nvSpPr>
          <p:cNvPr id="18435"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2.6</a:t>
            </a:r>
            <a:endParaRPr lang="en-US" sz="2000">
              <a:solidFill>
                <a:schemeClr val="bg1"/>
              </a:solidFill>
            </a:endParaRPr>
          </a:p>
        </p:txBody>
      </p:sp>
      <p:sp>
        <p:nvSpPr>
          <p:cNvPr id="1087491" name="Rectangle 3"/>
          <p:cNvSpPr>
            <a:spLocks noChangeArrowheads="1"/>
          </p:cNvSpPr>
          <p:nvPr/>
        </p:nvSpPr>
        <p:spPr bwMode="auto">
          <a:xfrm>
            <a:off x="76200" y="976313"/>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that the number (2AE)16 in hexadecimal is equivalent to 686 in decimal.</a:t>
            </a:r>
          </a:p>
        </p:txBody>
      </p:sp>
      <p:sp>
        <p:nvSpPr>
          <p:cNvPr id="1087492" name="Rectangle 4"/>
          <p:cNvSpPr>
            <a:spLocks noChangeArrowheads="1"/>
          </p:cNvSpPr>
          <p:nvPr/>
        </p:nvSpPr>
        <p:spPr bwMode="auto">
          <a:xfrm>
            <a:off x="228600" y="508952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equivalent decimal number is N = 512 + 160 + 14 = 686.</a:t>
            </a: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546350"/>
            <a:ext cx="7694613"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69DC7314-DDFA-4A2F-939A-994752D1F434}" type="slidenum">
              <a:rPr lang="en-US" i="0">
                <a:latin typeface="Arial" charset="0"/>
              </a:rPr>
              <a:pPr/>
              <a:t>17</a:t>
            </a:fld>
            <a:endParaRPr lang="en-US" i="0">
              <a:latin typeface="Arial" charset="0"/>
            </a:endParaRPr>
          </a:p>
        </p:txBody>
      </p:sp>
      <p:sp>
        <p:nvSpPr>
          <p:cNvPr id="19459" name="Rectangle 2"/>
          <p:cNvSpPr>
            <a:spLocks noChangeArrowheads="1"/>
          </p:cNvSpPr>
          <p:nvPr/>
        </p:nvSpPr>
        <p:spPr bwMode="auto">
          <a:xfrm>
            <a:off x="152400" y="760413"/>
            <a:ext cx="8915400"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The word octal is derived from the Latin root </a:t>
            </a:r>
            <a:r>
              <a:rPr lang="en-US" sz="2800" i="0">
                <a:solidFill>
                  <a:schemeClr val="folHlink"/>
                </a:solidFill>
              </a:rPr>
              <a:t>octo</a:t>
            </a:r>
            <a:r>
              <a:rPr lang="en-US" sz="2800" b="0" i="0"/>
              <a:t> (eight). In this system the </a:t>
            </a:r>
            <a:r>
              <a:rPr lang="en-US" sz="2800" i="0">
                <a:solidFill>
                  <a:schemeClr val="folHlink"/>
                </a:solidFill>
              </a:rPr>
              <a:t>base b = 8</a:t>
            </a:r>
            <a:r>
              <a:rPr lang="en-US" sz="2800" b="0" i="0"/>
              <a:t> and we use eight symbols to represent a number. The set of symbols is</a:t>
            </a:r>
          </a:p>
        </p:txBody>
      </p:sp>
      <p:sp>
        <p:nvSpPr>
          <p:cNvPr id="19460" name="Text Box 3"/>
          <p:cNvSpPr txBox="1">
            <a:spLocks noChangeArrowheads="1"/>
          </p:cNvSpPr>
          <p:nvPr/>
        </p:nvSpPr>
        <p:spPr bwMode="auto">
          <a:xfrm>
            <a:off x="0" y="106363"/>
            <a:ext cx="45196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3200" i="0">
                <a:solidFill>
                  <a:schemeClr val="hlink"/>
                </a:solidFill>
              </a:rPr>
              <a:t>The octal system (base 8</a:t>
            </a:r>
            <a:r>
              <a:rPr lang="en-US" sz="3200">
                <a:solidFill>
                  <a:schemeClr val="hlink"/>
                </a:solidFill>
              </a:rPr>
              <a:t>)</a:t>
            </a:r>
          </a:p>
        </p:txBody>
      </p:sp>
      <p:sp>
        <p:nvSpPr>
          <p:cNvPr id="19461" name="Rectangle 4"/>
          <p:cNvSpPr>
            <a:spLocks noChangeArrowheads="1"/>
          </p:cNvSpPr>
          <p:nvPr/>
        </p:nvSpPr>
        <p:spPr bwMode="auto">
          <a:xfrm>
            <a:off x="2819400" y="2909888"/>
            <a:ext cx="3810000" cy="547687"/>
          </a:xfrm>
          <a:prstGeom prst="rect">
            <a:avLst/>
          </a:pr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t>S = {0, 1, 2, 3, 4, 5, 6, 7}</a:t>
            </a:r>
            <a:r>
              <a:rPr lang="en-US" sz="2800" b="0" i="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33472003-F371-4926-9B86-2C0350062F64}" type="slidenum">
              <a:rPr lang="en-US" i="0">
                <a:latin typeface="Arial" charset="0"/>
              </a:rPr>
              <a:pPr/>
              <a:t>18</a:t>
            </a:fld>
            <a:endParaRPr lang="en-US" i="0">
              <a:latin typeface="Arial" charset="0"/>
            </a:endParaRPr>
          </a:p>
        </p:txBody>
      </p:sp>
      <p:sp>
        <p:nvSpPr>
          <p:cNvPr id="20483" name="Rectangle 2"/>
          <p:cNvSpPr>
            <a:spLocks noChangeArrowheads="1"/>
          </p:cNvSpPr>
          <p:nvPr/>
        </p:nvSpPr>
        <p:spPr bwMode="auto">
          <a:xfrm>
            <a:off x="76200" y="0"/>
            <a:ext cx="17526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Integers</a:t>
            </a:r>
          </a:p>
        </p:txBody>
      </p:sp>
      <p:sp>
        <p:nvSpPr>
          <p:cNvPr id="20484" name="Text Box 3"/>
          <p:cNvSpPr txBox="1">
            <a:spLocks noChangeArrowheads="1"/>
          </p:cNvSpPr>
          <p:nvPr/>
        </p:nvSpPr>
        <p:spPr bwMode="auto">
          <a:xfrm>
            <a:off x="1143000" y="5638800"/>
            <a:ext cx="657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2.3  </a:t>
            </a:r>
            <a:r>
              <a:rPr lang="en-US" sz="2000" i="0"/>
              <a:t>Place values for an integer in the octal system</a:t>
            </a:r>
          </a:p>
        </p:txBody>
      </p:sp>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066800"/>
            <a:ext cx="842803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943225"/>
            <a:ext cx="8875713"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F5F19184-0FDB-46FE-880E-34BB874FBCDE}" type="slidenum">
              <a:rPr lang="en-US" i="0">
                <a:latin typeface="Arial" charset="0"/>
              </a:rPr>
              <a:pPr/>
              <a:t>19</a:t>
            </a:fld>
            <a:endParaRPr lang="en-US" i="0">
              <a:latin typeface="Arial" charset="0"/>
            </a:endParaRPr>
          </a:p>
        </p:txBody>
      </p:sp>
      <p:sp>
        <p:nvSpPr>
          <p:cNvPr id="21507"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2.7</a:t>
            </a:r>
            <a:endParaRPr lang="en-US" sz="2000">
              <a:solidFill>
                <a:schemeClr val="bg1"/>
              </a:solidFill>
            </a:endParaRPr>
          </a:p>
        </p:txBody>
      </p:sp>
      <p:sp>
        <p:nvSpPr>
          <p:cNvPr id="1093635" name="Rectangle 3"/>
          <p:cNvSpPr>
            <a:spLocks noChangeArrowheads="1"/>
          </p:cNvSpPr>
          <p:nvPr/>
        </p:nvSpPr>
        <p:spPr bwMode="auto">
          <a:xfrm>
            <a:off x="76200" y="6858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that the number (1256)</a:t>
            </a:r>
            <a:r>
              <a:rPr lang="en-US" sz="2400" b="0" i="0" baseline="-25000">
                <a:effectLst>
                  <a:outerShdw blurRad="38100" dist="38100" dir="2700000" algn="tl">
                    <a:srgbClr val="C0C0C0"/>
                  </a:outerShdw>
                </a:effectLst>
              </a:rPr>
              <a:t>8</a:t>
            </a:r>
            <a:r>
              <a:rPr lang="en-US" sz="2400" b="0" i="0">
                <a:effectLst>
                  <a:outerShdw blurRad="38100" dist="38100" dir="2700000" algn="tl">
                    <a:srgbClr val="C0C0C0"/>
                  </a:outerShdw>
                </a:effectLst>
              </a:rPr>
              <a:t> in octal is the same as 686 in decimal.</a:t>
            </a:r>
          </a:p>
        </p:txBody>
      </p:sp>
      <p:sp>
        <p:nvSpPr>
          <p:cNvPr id="1093636" name="Rectangle 4"/>
          <p:cNvSpPr>
            <a:spLocks noChangeArrowheads="1"/>
          </p:cNvSpPr>
          <p:nvPr/>
        </p:nvSpPr>
        <p:spPr bwMode="auto">
          <a:xfrm>
            <a:off x="228600" y="508952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Note that the decimal number is N = 512 + 128 + 40 + 6 = 686.</a:t>
            </a:r>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2546350"/>
            <a:ext cx="9026525"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E568BD38-7864-49DC-A48D-1B93BC6546A1}" type="slidenum">
              <a:rPr lang="en-US" i="0">
                <a:latin typeface="Arial" charset="0"/>
              </a:rPr>
              <a:pPr/>
              <a:t>2</a:t>
            </a:fld>
            <a:endParaRPr lang="en-US" i="0">
              <a:latin typeface="Arial" charset="0"/>
            </a:endParaRPr>
          </a:p>
        </p:txBody>
      </p:sp>
      <p:sp>
        <p:nvSpPr>
          <p:cNvPr id="4099" name="Rectangle 2"/>
          <p:cNvSpPr>
            <a:spLocks noChangeArrowheads="1"/>
          </p:cNvSpPr>
          <p:nvPr/>
        </p:nvSpPr>
        <p:spPr bwMode="auto">
          <a:xfrm>
            <a:off x="152400" y="1524000"/>
            <a:ext cx="8534400" cy="5118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5000"/>
              </a:spcAft>
              <a:buFont typeface="Wingdings" pitchFamily="2" charset="2"/>
              <a:buChar char="q"/>
            </a:pPr>
            <a:r>
              <a:rPr lang="en-US" sz="2400" i="0"/>
              <a:t> Understand the concept of number systems.</a:t>
            </a:r>
          </a:p>
          <a:p>
            <a:pPr>
              <a:spcAft>
                <a:spcPct val="25000"/>
              </a:spcAft>
              <a:buFont typeface="Wingdings" pitchFamily="2" charset="2"/>
              <a:buChar char="q"/>
            </a:pPr>
            <a:r>
              <a:rPr lang="en-US" sz="2400" i="0"/>
              <a:t> Distinguish between non-positional and positional number</a:t>
            </a:r>
            <a:br>
              <a:rPr lang="en-US" sz="2400" i="0"/>
            </a:br>
            <a:r>
              <a:rPr lang="en-US" sz="2400" i="0"/>
              <a:t>     systems.</a:t>
            </a:r>
          </a:p>
          <a:p>
            <a:pPr>
              <a:spcAft>
                <a:spcPct val="25000"/>
              </a:spcAft>
              <a:buFont typeface="Wingdings" pitchFamily="2" charset="2"/>
              <a:buChar char="q"/>
            </a:pPr>
            <a:r>
              <a:rPr lang="en-US" sz="2400" i="0"/>
              <a:t> Describe the decimal, binary, hexadecimal and octal system.  </a:t>
            </a:r>
          </a:p>
          <a:p>
            <a:pPr>
              <a:spcAft>
                <a:spcPct val="25000"/>
              </a:spcAft>
              <a:buFont typeface="Wingdings" pitchFamily="2" charset="2"/>
              <a:buChar char="q"/>
            </a:pPr>
            <a:r>
              <a:rPr lang="en-US" sz="2400" i="0"/>
              <a:t>Convert a number in binary, octal or hexadecimal to a</a:t>
            </a:r>
            <a:br>
              <a:rPr lang="en-US" sz="2400" i="0"/>
            </a:br>
            <a:r>
              <a:rPr lang="en-US" sz="2400" i="0"/>
              <a:t>     number in the decimal system.</a:t>
            </a:r>
          </a:p>
          <a:p>
            <a:pPr>
              <a:spcAft>
                <a:spcPct val="25000"/>
              </a:spcAft>
              <a:buFont typeface="Wingdings" pitchFamily="2" charset="2"/>
              <a:buChar char="q"/>
            </a:pPr>
            <a:r>
              <a:rPr lang="en-US" sz="2400" i="0"/>
              <a:t> Convert a number in the decimal system to a number in</a:t>
            </a:r>
            <a:br>
              <a:rPr lang="en-US" sz="2400" i="0"/>
            </a:br>
            <a:r>
              <a:rPr lang="en-US" sz="2400" i="0"/>
              <a:t>     binary, octal and hexadecimal.</a:t>
            </a:r>
          </a:p>
          <a:p>
            <a:pPr>
              <a:spcAft>
                <a:spcPct val="25000"/>
              </a:spcAft>
              <a:buFont typeface="Wingdings" pitchFamily="2" charset="2"/>
              <a:buChar char="q"/>
            </a:pPr>
            <a:r>
              <a:rPr lang="en-US" sz="2400" i="0"/>
              <a:t> Convert a number in binary to octal and vice versa.</a:t>
            </a:r>
          </a:p>
          <a:p>
            <a:pPr>
              <a:spcAft>
                <a:spcPct val="25000"/>
              </a:spcAft>
              <a:buFont typeface="Wingdings" pitchFamily="2" charset="2"/>
              <a:buChar char="q"/>
            </a:pPr>
            <a:r>
              <a:rPr lang="en-US" sz="2400" i="0"/>
              <a:t> Convert a number in binary to hexadecimal and vice versa.</a:t>
            </a:r>
          </a:p>
          <a:p>
            <a:pPr>
              <a:spcAft>
                <a:spcPct val="25000"/>
              </a:spcAft>
              <a:buFont typeface="Wingdings" pitchFamily="2" charset="2"/>
              <a:buChar char="q"/>
            </a:pPr>
            <a:r>
              <a:rPr lang="en-US" sz="2400" i="0"/>
              <a:t> Find the number of digits needed in each system to represent</a:t>
            </a:r>
            <a:br>
              <a:rPr lang="en-US" sz="2400" i="0"/>
            </a:br>
            <a:r>
              <a:rPr lang="en-US" sz="2400" i="0"/>
              <a:t>    a particular value.</a:t>
            </a:r>
          </a:p>
        </p:txBody>
      </p:sp>
      <p:sp>
        <p:nvSpPr>
          <p:cNvPr id="1042435" name="Rectangle 3"/>
          <p:cNvSpPr>
            <a:spLocks noChangeArrowheads="1"/>
          </p:cNvSpPr>
          <p:nvPr/>
        </p:nvSpPr>
        <p:spPr bwMode="auto">
          <a:xfrm>
            <a:off x="152400" y="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200" i="0">
                <a:solidFill>
                  <a:schemeClr val="hlink"/>
                </a:solidFill>
                <a:effectLst>
                  <a:outerShdw blurRad="38100" dist="38100" dir="2700000" algn="tl">
                    <a:srgbClr val="C0C0C0"/>
                  </a:outerShdw>
                </a:effectLst>
              </a:rPr>
              <a:t>Objectives</a:t>
            </a:r>
          </a:p>
        </p:txBody>
      </p:sp>
      <p:sp>
        <p:nvSpPr>
          <p:cNvPr id="1042436" name="Rectangle 4"/>
          <p:cNvSpPr>
            <a:spLocks noChangeArrowheads="1"/>
          </p:cNvSpPr>
          <p:nvPr/>
        </p:nvSpPr>
        <p:spPr bwMode="auto">
          <a:xfrm>
            <a:off x="152400" y="519113"/>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50000"/>
              </a:spcAft>
              <a:defRPr/>
            </a:pPr>
            <a:r>
              <a:rPr lang="en-US" sz="2800" i="0">
                <a:solidFill>
                  <a:schemeClr val="folHlink"/>
                </a:solidFill>
                <a:effectLst>
                  <a:outerShdw blurRad="38100" dist="38100" dir="2700000" algn="tl">
                    <a:srgbClr val="C0C0C0"/>
                  </a:outerShdw>
                </a:effectLst>
              </a:rPr>
              <a:t>After studying this chapter, the student should be able to: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6FBAC2AD-5D3A-4892-90F2-FB051C4603AC}" type="slidenum">
              <a:rPr lang="en-US" i="0">
                <a:latin typeface="Arial" charset="0"/>
              </a:rPr>
              <a:pPr/>
              <a:t>20</a:t>
            </a:fld>
            <a:endParaRPr lang="en-US" i="0">
              <a:latin typeface="Arial" charset="0"/>
            </a:endParaRPr>
          </a:p>
        </p:txBody>
      </p:sp>
      <p:sp>
        <p:nvSpPr>
          <p:cNvPr id="22531" name="Rectangle 2"/>
          <p:cNvSpPr>
            <a:spLocks noChangeArrowheads="1"/>
          </p:cNvSpPr>
          <p:nvPr/>
        </p:nvSpPr>
        <p:spPr bwMode="auto">
          <a:xfrm>
            <a:off x="152400" y="760413"/>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Table 2.1 shows a summary of the four positional number systems discussed in this chapter.</a:t>
            </a:r>
          </a:p>
        </p:txBody>
      </p:sp>
      <p:sp>
        <p:nvSpPr>
          <p:cNvPr id="22532" name="Text Box 3"/>
          <p:cNvSpPr txBox="1">
            <a:spLocks noChangeArrowheads="1"/>
          </p:cNvSpPr>
          <p:nvPr/>
        </p:nvSpPr>
        <p:spPr bwMode="auto">
          <a:xfrm>
            <a:off x="0" y="106363"/>
            <a:ext cx="6967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3200">
                <a:solidFill>
                  <a:schemeClr val="hlink"/>
                </a:solidFill>
              </a:rPr>
              <a:t>Summary </a:t>
            </a:r>
            <a:r>
              <a:rPr lang="en-US" sz="3200" i="0">
                <a:solidFill>
                  <a:schemeClr val="hlink"/>
                </a:solidFill>
              </a:rPr>
              <a:t>of the four positional systems</a:t>
            </a:r>
          </a:p>
        </p:txBody>
      </p:sp>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2506663"/>
            <a:ext cx="8464550" cy="328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6B030FA6-DD1A-43A5-8A6F-D47E2C0C18FD}" type="slidenum">
              <a:rPr lang="en-US" i="0">
                <a:latin typeface="Arial" charset="0"/>
              </a:rPr>
              <a:pPr/>
              <a:t>21</a:t>
            </a:fld>
            <a:endParaRPr lang="en-US" i="0">
              <a:latin typeface="Arial" charset="0"/>
            </a:endParaRPr>
          </a:p>
        </p:txBody>
      </p:sp>
      <p:sp>
        <p:nvSpPr>
          <p:cNvPr id="23555" name="Rectangle 2"/>
          <p:cNvSpPr>
            <a:spLocks noChangeArrowheads="1"/>
          </p:cNvSpPr>
          <p:nvPr/>
        </p:nvSpPr>
        <p:spPr bwMode="auto">
          <a:xfrm>
            <a:off x="152400" y="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Table 2.2 shows how the number 0 to 15 is represented in different systems. </a:t>
            </a:r>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990600"/>
            <a:ext cx="4570412"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0C88D4B1-806B-4DFD-8229-4972E4087E6B}" type="slidenum">
              <a:rPr lang="en-US" i="0">
                <a:latin typeface="Arial" charset="0"/>
              </a:rPr>
              <a:pPr/>
              <a:t>22</a:t>
            </a:fld>
            <a:endParaRPr lang="en-US" i="0">
              <a:latin typeface="Arial" charset="0"/>
            </a:endParaRPr>
          </a:p>
        </p:txBody>
      </p:sp>
      <p:sp>
        <p:nvSpPr>
          <p:cNvPr id="24579" name="Rectangle 2"/>
          <p:cNvSpPr>
            <a:spLocks noChangeArrowheads="1"/>
          </p:cNvSpPr>
          <p:nvPr/>
        </p:nvSpPr>
        <p:spPr bwMode="auto">
          <a:xfrm>
            <a:off x="76200" y="609600"/>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We need to know how to convert a number in one system to the equivalent number in another system. Since the decimal system is more familiar than the other systems, we first show how to covert from any base to decimal. Then we show how to convert from decimal to any base. Finally, we show how we can easily convert from binary to hexadecimal or octal and vice versa.</a:t>
            </a:r>
          </a:p>
        </p:txBody>
      </p:sp>
      <p:sp>
        <p:nvSpPr>
          <p:cNvPr id="24580" name="Text Box 3"/>
          <p:cNvSpPr txBox="1">
            <a:spLocks noChangeArrowheads="1"/>
          </p:cNvSpPr>
          <p:nvPr/>
        </p:nvSpPr>
        <p:spPr bwMode="auto">
          <a:xfrm>
            <a:off x="76200" y="106363"/>
            <a:ext cx="2171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3200" i="0">
                <a:solidFill>
                  <a:schemeClr val="hlink"/>
                </a:solidFill>
              </a:rPr>
              <a:t>Conversion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19516179-8823-47FA-A5C5-13CC3043AF8E}" type="slidenum">
              <a:rPr lang="en-US" i="0">
                <a:latin typeface="Arial" charset="0"/>
              </a:rPr>
              <a:pPr/>
              <a:t>23</a:t>
            </a:fld>
            <a:endParaRPr lang="en-US" i="0">
              <a:latin typeface="Arial" charset="0"/>
            </a:endParaRPr>
          </a:p>
        </p:txBody>
      </p:sp>
      <p:sp>
        <p:nvSpPr>
          <p:cNvPr id="25603" name="Rectangle 2"/>
          <p:cNvSpPr>
            <a:spLocks noChangeArrowheads="1"/>
          </p:cNvSpPr>
          <p:nvPr/>
        </p:nvSpPr>
        <p:spPr bwMode="auto">
          <a:xfrm>
            <a:off x="76200" y="0"/>
            <a:ext cx="61722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Any base to decimal conversion</a:t>
            </a:r>
          </a:p>
        </p:txBody>
      </p:sp>
      <p:sp>
        <p:nvSpPr>
          <p:cNvPr id="25604" name="Text Box 3"/>
          <p:cNvSpPr txBox="1">
            <a:spLocks noChangeArrowheads="1"/>
          </p:cNvSpPr>
          <p:nvPr/>
        </p:nvSpPr>
        <p:spPr bwMode="auto">
          <a:xfrm>
            <a:off x="1143000" y="5638800"/>
            <a:ext cx="534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2.5  </a:t>
            </a:r>
            <a:r>
              <a:rPr lang="en-US" sz="2000" i="0"/>
              <a:t>Converting other bases to decimal</a:t>
            </a:r>
          </a:p>
        </p:txBody>
      </p:sp>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752600"/>
            <a:ext cx="8418512"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8FD86FD9-9B6B-4788-B871-1D9C5C3C39C4}" type="slidenum">
              <a:rPr lang="en-US" i="0">
                <a:latin typeface="Arial" charset="0"/>
              </a:rPr>
              <a:pPr/>
              <a:t>24</a:t>
            </a:fld>
            <a:endParaRPr lang="en-US" i="0">
              <a:latin typeface="Arial" charset="0"/>
            </a:endParaRPr>
          </a:p>
        </p:txBody>
      </p:sp>
      <p:sp>
        <p:nvSpPr>
          <p:cNvPr id="26627"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2.8</a:t>
            </a:r>
            <a:endParaRPr lang="en-US" sz="2000">
              <a:solidFill>
                <a:schemeClr val="bg1"/>
              </a:solidFill>
            </a:endParaRPr>
          </a:p>
        </p:txBody>
      </p:sp>
      <p:sp>
        <p:nvSpPr>
          <p:cNvPr id="1103875" name="Rectangle 3"/>
          <p:cNvSpPr>
            <a:spLocks noChangeArrowheads="1"/>
          </p:cNvSpPr>
          <p:nvPr/>
        </p:nvSpPr>
        <p:spPr bwMode="auto">
          <a:xfrm>
            <a:off x="76200" y="6858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how to convert the binary number (110.11)</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 to decimal: (110.11)</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 = 6.75.</a:t>
            </a:r>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2554288"/>
            <a:ext cx="8145462"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719A2846-DA2D-493D-9D1D-75BA2FFA9223}" type="slidenum">
              <a:rPr lang="en-US" i="0">
                <a:latin typeface="Arial" charset="0"/>
              </a:rPr>
              <a:pPr/>
              <a:t>25</a:t>
            </a:fld>
            <a:endParaRPr lang="en-US" i="0">
              <a:latin typeface="Arial" charset="0"/>
            </a:endParaRPr>
          </a:p>
        </p:txBody>
      </p:sp>
      <p:sp>
        <p:nvSpPr>
          <p:cNvPr id="27651"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2.9</a:t>
            </a:r>
            <a:endParaRPr lang="en-US" sz="2000">
              <a:solidFill>
                <a:schemeClr val="bg1"/>
              </a:solidFill>
            </a:endParaRPr>
          </a:p>
        </p:txBody>
      </p:sp>
      <p:sp>
        <p:nvSpPr>
          <p:cNvPr id="1105923" name="Rectangle 3"/>
          <p:cNvSpPr>
            <a:spLocks noChangeArrowheads="1"/>
          </p:cNvSpPr>
          <p:nvPr/>
        </p:nvSpPr>
        <p:spPr bwMode="auto">
          <a:xfrm>
            <a:off x="76200" y="6858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how to convert the hexadecimal number (1A.23)</a:t>
            </a:r>
            <a:r>
              <a:rPr lang="en-US" sz="2400" b="0" i="0" baseline="-25000">
                <a:effectLst>
                  <a:outerShdw blurRad="38100" dist="38100" dir="2700000" algn="tl">
                    <a:srgbClr val="C0C0C0"/>
                  </a:outerShdw>
                </a:effectLst>
              </a:rPr>
              <a:t>16</a:t>
            </a:r>
            <a:r>
              <a:rPr lang="en-US" sz="2400" b="0" i="0">
                <a:effectLst>
                  <a:outerShdw blurRad="38100" dist="38100" dir="2700000" algn="tl">
                    <a:srgbClr val="C0C0C0"/>
                  </a:outerShdw>
                </a:effectLst>
              </a:rPr>
              <a:t> to decimal.</a:t>
            </a:r>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4231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26" name="Rectangle 6"/>
          <p:cNvSpPr>
            <a:spLocks noChangeArrowheads="1"/>
          </p:cNvSpPr>
          <p:nvPr/>
        </p:nvSpPr>
        <p:spPr bwMode="auto">
          <a:xfrm>
            <a:off x="76200" y="4084638"/>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Note that the result in the decimal notation is not exact, because </a:t>
            </a:r>
            <a:br>
              <a:rPr lang="en-US" sz="2400" b="0" i="0">
                <a:effectLst>
                  <a:outerShdw blurRad="38100" dist="38100" dir="2700000" algn="tl">
                    <a:srgbClr val="C0C0C0"/>
                  </a:outerShdw>
                </a:effectLst>
              </a:rPr>
            </a:br>
            <a:r>
              <a:rPr lang="en-US" sz="2400" b="0" i="0">
                <a:effectLst>
                  <a:outerShdw blurRad="38100" dist="38100" dir="2700000" algn="tl">
                    <a:srgbClr val="C0C0C0"/>
                  </a:outerShdw>
                </a:effectLst>
              </a:rPr>
              <a:t>3 × 16</a:t>
            </a:r>
            <a:r>
              <a:rPr lang="en-US" sz="2400" b="0" i="0" baseline="30000">
                <a:effectLst>
                  <a:outerShdw blurRad="38100" dist="38100" dir="2700000" algn="tl">
                    <a:srgbClr val="C0C0C0"/>
                  </a:outerShdw>
                </a:effectLst>
              </a:rPr>
              <a:t>−2</a:t>
            </a:r>
            <a:r>
              <a:rPr lang="en-US" sz="2400" b="0" i="0">
                <a:effectLst>
                  <a:outerShdw blurRad="38100" dist="38100" dir="2700000" algn="tl">
                    <a:srgbClr val="C0C0C0"/>
                  </a:outerShdw>
                </a:effectLst>
              </a:rPr>
              <a:t> = 0.01171875. We have rounded this value to three digits (0.012).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966BE573-6133-4489-A4D6-09CEAD24B8A4}" type="slidenum">
              <a:rPr lang="en-US" i="0">
                <a:latin typeface="Arial" charset="0"/>
              </a:rPr>
              <a:pPr/>
              <a:t>26</a:t>
            </a:fld>
            <a:endParaRPr lang="en-US" i="0">
              <a:latin typeface="Arial" charset="0"/>
            </a:endParaRPr>
          </a:p>
        </p:txBody>
      </p:sp>
      <p:sp>
        <p:nvSpPr>
          <p:cNvPr id="28675"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2.10</a:t>
            </a:r>
            <a:endParaRPr lang="en-US" sz="2000">
              <a:solidFill>
                <a:schemeClr val="bg1"/>
              </a:solidFill>
            </a:endParaRPr>
          </a:p>
        </p:txBody>
      </p:sp>
      <p:sp>
        <p:nvSpPr>
          <p:cNvPr id="1107971" name="Rectangle 3"/>
          <p:cNvSpPr>
            <a:spLocks noChangeArrowheads="1"/>
          </p:cNvSpPr>
          <p:nvPr/>
        </p:nvSpPr>
        <p:spPr bwMode="auto">
          <a:xfrm>
            <a:off x="76200" y="868363"/>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how to convert (23.17)</a:t>
            </a:r>
            <a:r>
              <a:rPr lang="en-US" sz="2400" b="0" i="0" baseline="-25000">
                <a:effectLst>
                  <a:outerShdw blurRad="38100" dist="38100" dir="2700000" algn="tl">
                    <a:srgbClr val="C0C0C0"/>
                  </a:outerShdw>
                </a:effectLst>
              </a:rPr>
              <a:t>8</a:t>
            </a:r>
            <a:r>
              <a:rPr lang="en-US" sz="2400" b="0" i="0">
                <a:effectLst>
                  <a:outerShdw blurRad="38100" dist="38100" dir="2700000" algn="tl">
                    <a:srgbClr val="C0C0C0"/>
                  </a:outerShdw>
                </a:effectLst>
              </a:rPr>
              <a:t> to decimal.</a:t>
            </a:r>
          </a:p>
        </p:txBody>
      </p:sp>
      <p:sp>
        <p:nvSpPr>
          <p:cNvPr id="1107973" name="Rectangle 5"/>
          <p:cNvSpPr>
            <a:spLocks noChangeArrowheads="1"/>
          </p:cNvSpPr>
          <p:nvPr/>
        </p:nvSpPr>
        <p:spPr bwMode="auto">
          <a:xfrm>
            <a:off x="76200" y="42672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This means that (23.17)8 ≈ 19.234 in decimal. Again, we have rounded up 7 × 8</a:t>
            </a:r>
            <a:r>
              <a:rPr lang="en-US" sz="2400" b="0" i="0" baseline="30000">
                <a:effectLst>
                  <a:outerShdw blurRad="38100" dist="38100" dir="2700000" algn="tl">
                    <a:srgbClr val="C0C0C0"/>
                  </a:outerShdw>
                </a:effectLst>
              </a:rPr>
              <a:t>−2</a:t>
            </a:r>
            <a:r>
              <a:rPr lang="en-US" sz="2400" b="0" i="0">
                <a:effectLst>
                  <a:outerShdw blurRad="38100" dist="38100" dir="2700000" algn="tl">
                    <a:srgbClr val="C0C0C0"/>
                  </a:outerShdw>
                </a:effectLst>
              </a:rPr>
              <a:t> = 0.109375.</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2119313"/>
            <a:ext cx="6764337"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199B4133-C8C1-4343-9A9E-C2FB7893531E}" type="slidenum">
              <a:rPr lang="en-US" i="0">
                <a:latin typeface="Arial" charset="0"/>
              </a:rPr>
              <a:pPr/>
              <a:t>27</a:t>
            </a:fld>
            <a:endParaRPr lang="en-US" i="0">
              <a:latin typeface="Arial" charset="0"/>
            </a:endParaRPr>
          </a:p>
        </p:txBody>
      </p:sp>
      <p:sp>
        <p:nvSpPr>
          <p:cNvPr id="29699" name="Rectangle 2"/>
          <p:cNvSpPr>
            <a:spLocks noChangeArrowheads="1"/>
          </p:cNvSpPr>
          <p:nvPr/>
        </p:nvSpPr>
        <p:spPr bwMode="auto">
          <a:xfrm>
            <a:off x="76200" y="0"/>
            <a:ext cx="61722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Decimal to any base</a:t>
            </a:r>
          </a:p>
        </p:txBody>
      </p:sp>
      <p:sp>
        <p:nvSpPr>
          <p:cNvPr id="29700" name="Text Box 3"/>
          <p:cNvSpPr txBox="1">
            <a:spLocks noChangeArrowheads="1"/>
          </p:cNvSpPr>
          <p:nvPr/>
        </p:nvSpPr>
        <p:spPr bwMode="auto">
          <a:xfrm>
            <a:off x="819150" y="6324600"/>
            <a:ext cx="695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2.6  </a:t>
            </a:r>
            <a:r>
              <a:rPr lang="en-US" sz="2000" i="0"/>
              <a:t>Converting other bases to decimal (integral part)</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609600"/>
            <a:ext cx="7989887"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7F3FA894-2928-420B-9810-A7A6503CF60D}" type="slidenum">
              <a:rPr lang="en-US" i="0">
                <a:latin typeface="Arial" charset="0"/>
              </a:rPr>
              <a:pPr/>
              <a:t>28</a:t>
            </a:fld>
            <a:endParaRPr lang="en-US" i="0">
              <a:latin typeface="Arial" charset="0"/>
            </a:endParaRPr>
          </a:p>
        </p:txBody>
      </p:sp>
      <p:sp>
        <p:nvSpPr>
          <p:cNvPr id="30723" name="Text Box 3"/>
          <p:cNvSpPr txBox="1">
            <a:spLocks noChangeArrowheads="1"/>
          </p:cNvSpPr>
          <p:nvPr/>
        </p:nvSpPr>
        <p:spPr bwMode="auto">
          <a:xfrm>
            <a:off x="141288" y="5257800"/>
            <a:ext cx="8850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2.7  </a:t>
            </a:r>
            <a:r>
              <a:rPr lang="en-US" sz="2000" i="0"/>
              <a:t>Converting the integral part of a number in decimal to other bases</a:t>
            </a:r>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752600"/>
            <a:ext cx="7934325"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AAFF77E7-EFE6-494D-B5F0-CF453C07526E}" type="slidenum">
              <a:rPr lang="en-US" i="0">
                <a:latin typeface="Arial" charset="0"/>
              </a:rPr>
              <a:pPr/>
              <a:t>29</a:t>
            </a:fld>
            <a:endParaRPr lang="en-US" i="0">
              <a:latin typeface="Arial" charset="0"/>
            </a:endParaRPr>
          </a:p>
        </p:txBody>
      </p:sp>
      <p:sp>
        <p:nvSpPr>
          <p:cNvPr id="31747"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2.11</a:t>
            </a:r>
            <a:endParaRPr lang="en-US" sz="2000">
              <a:solidFill>
                <a:schemeClr val="bg1"/>
              </a:solidFill>
            </a:endParaRPr>
          </a:p>
        </p:txBody>
      </p:sp>
      <p:sp>
        <p:nvSpPr>
          <p:cNvPr id="1114115" name="Rectangle 3"/>
          <p:cNvSpPr>
            <a:spLocks noChangeArrowheads="1"/>
          </p:cNvSpPr>
          <p:nvPr/>
        </p:nvSpPr>
        <p:spPr bwMode="auto">
          <a:xfrm>
            <a:off x="76200" y="809625"/>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how to convert 35 in decimal to binary. We start with the number in decimal, we move to the left while continuously finding the quotients and the remainder of division by 2. The result is 35 = (100011)</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a:t>
            </a:r>
          </a:p>
        </p:txBody>
      </p:sp>
      <p:pic>
        <p:nvPicPr>
          <p:cNvPr id="317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3273425"/>
            <a:ext cx="7742237"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53981E79-70E7-4EC7-BF17-94FC227F6254}" type="slidenum">
              <a:rPr lang="en-US" i="0">
                <a:latin typeface="Arial" charset="0"/>
              </a:rPr>
              <a:pPr/>
              <a:t>3</a:t>
            </a:fld>
            <a:endParaRPr lang="en-US" i="0">
              <a:latin typeface="Arial" charset="0"/>
            </a:endParaRPr>
          </a:p>
        </p:txBody>
      </p:sp>
      <p:sp>
        <p:nvSpPr>
          <p:cNvPr id="749570" name="Rectangle 2"/>
          <p:cNvSpPr>
            <a:spLocks noChangeArrowheads="1"/>
          </p:cNvSpPr>
          <p:nvPr/>
        </p:nvSpPr>
        <p:spPr bwMode="auto">
          <a:xfrm>
            <a:off x="0" y="-30480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sz="3200" i="0">
              <a:effectLst>
                <a:outerShdw blurRad="38100" dist="38100" dir="2700000" algn="tl">
                  <a:srgbClr val="FFFFFF"/>
                </a:outerShdw>
              </a:effectLst>
            </a:endParaRPr>
          </a:p>
        </p:txBody>
      </p:sp>
      <p:sp>
        <p:nvSpPr>
          <p:cNvPr id="749571" name="Text Box 3"/>
          <p:cNvSpPr txBox="1">
            <a:spLocks noChangeArrowheads="1"/>
          </p:cNvSpPr>
          <p:nvPr/>
        </p:nvSpPr>
        <p:spPr bwMode="auto">
          <a:xfrm>
            <a:off x="228600" y="406400"/>
            <a:ext cx="4284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i="0">
                <a:effectLst>
                  <a:outerShdw blurRad="38100" dist="38100" dir="2700000" algn="tl">
                    <a:srgbClr val="C0C0C0"/>
                  </a:outerShdw>
                </a:effectLst>
                <a:latin typeface="Times" pitchFamily="18" charset="0"/>
              </a:rPr>
              <a:t>2-1   INTRODUCTION</a:t>
            </a:r>
          </a:p>
        </p:txBody>
      </p:sp>
      <p:sp>
        <p:nvSpPr>
          <p:cNvPr id="5125"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endParaRPr lang="en-GB" i="0"/>
          </a:p>
        </p:txBody>
      </p:sp>
      <p:sp>
        <p:nvSpPr>
          <p:cNvPr id="749573" name="Rectangle 5"/>
          <p:cNvSpPr>
            <a:spLocks noChangeArrowheads="1"/>
          </p:cNvSpPr>
          <p:nvPr/>
        </p:nvSpPr>
        <p:spPr bwMode="auto">
          <a:xfrm>
            <a:off x="304800" y="1295400"/>
            <a:ext cx="8610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i="0">
                <a:effectLst>
                  <a:outerShdw blurRad="38100" dist="38100" dir="2700000" algn="tl">
                    <a:srgbClr val="C0C0C0"/>
                  </a:outerShdw>
                </a:effectLst>
              </a:rPr>
              <a:t>A </a:t>
            </a:r>
            <a:r>
              <a:rPr lang="en-US" sz="2800" i="0">
                <a:solidFill>
                  <a:schemeClr val="folHlink"/>
                </a:solidFill>
                <a:effectLst>
                  <a:outerShdw blurRad="38100" dist="38100" dir="2700000" algn="tl">
                    <a:srgbClr val="C0C0C0"/>
                  </a:outerShdw>
                </a:effectLst>
              </a:rPr>
              <a:t>number system</a:t>
            </a:r>
            <a:r>
              <a:rPr lang="en-US" sz="2800" b="0" i="0">
                <a:effectLst>
                  <a:outerShdw blurRad="38100" dist="38100" dir="2700000" algn="tl">
                    <a:srgbClr val="C0C0C0"/>
                  </a:outerShdw>
                </a:effectLst>
              </a:rPr>
              <a:t> defines how a number can be represented using distinct symbols. A number can be represented differently in different systems. For example, the two numbers (2A)</a:t>
            </a:r>
            <a:r>
              <a:rPr lang="en-US" sz="2800" b="0" i="0" baseline="-25000">
                <a:effectLst>
                  <a:outerShdw blurRad="38100" dist="38100" dir="2700000" algn="tl">
                    <a:srgbClr val="C0C0C0"/>
                  </a:outerShdw>
                </a:effectLst>
              </a:rPr>
              <a:t>16</a:t>
            </a:r>
            <a:r>
              <a:rPr lang="en-US" sz="2800" b="0" i="0">
                <a:effectLst>
                  <a:outerShdw blurRad="38100" dist="38100" dir="2700000" algn="tl">
                    <a:srgbClr val="C0C0C0"/>
                  </a:outerShdw>
                </a:effectLst>
              </a:rPr>
              <a:t> and (52)</a:t>
            </a:r>
            <a:r>
              <a:rPr lang="en-US" sz="2800" b="0" i="0" baseline="-25000">
                <a:effectLst>
                  <a:outerShdw blurRad="38100" dist="38100" dir="2700000" algn="tl">
                    <a:srgbClr val="C0C0C0"/>
                  </a:outerShdw>
                </a:effectLst>
              </a:rPr>
              <a:t>8</a:t>
            </a:r>
            <a:r>
              <a:rPr lang="en-US" sz="2800" b="0" i="0">
                <a:effectLst>
                  <a:outerShdw blurRad="38100" dist="38100" dir="2700000" algn="tl">
                    <a:srgbClr val="C0C0C0"/>
                  </a:outerShdw>
                </a:effectLst>
              </a:rPr>
              <a:t> both refer to the same quantity, (42)</a:t>
            </a:r>
            <a:r>
              <a:rPr lang="en-US" sz="2800" b="0" i="0" baseline="-25000">
                <a:effectLst>
                  <a:outerShdw blurRad="38100" dist="38100" dir="2700000" algn="tl">
                    <a:srgbClr val="C0C0C0"/>
                  </a:outerShdw>
                </a:effectLst>
              </a:rPr>
              <a:t>10</a:t>
            </a:r>
            <a:r>
              <a:rPr lang="en-US" sz="2800" b="0" i="0">
                <a:effectLst>
                  <a:outerShdw blurRad="38100" dist="38100" dir="2700000" algn="tl">
                    <a:srgbClr val="C0C0C0"/>
                  </a:outerShdw>
                </a:effectLst>
              </a:rPr>
              <a:t>, but their representations are different.</a:t>
            </a:r>
            <a:r>
              <a:rPr lang="en-US" sz="2800">
                <a:effectLst>
                  <a:outerShdw blurRad="38100" dist="38100" dir="2700000" algn="tl">
                    <a:srgbClr val="C0C0C0"/>
                  </a:outerShdw>
                </a:effectLst>
              </a:rPr>
              <a:t> </a:t>
            </a:r>
            <a:br>
              <a:rPr lang="en-US" sz="2800">
                <a:effectLst>
                  <a:outerShdw blurRad="38100" dist="38100" dir="2700000" algn="tl">
                    <a:srgbClr val="C0C0C0"/>
                  </a:outerShdw>
                </a:effectLst>
              </a:rPr>
            </a:br>
            <a:endParaRPr lang="en-US" sz="2800">
              <a:effectLst>
                <a:outerShdw blurRad="38100" dist="38100" dir="2700000" algn="tl">
                  <a:srgbClr val="C0C0C0"/>
                </a:outerShdw>
              </a:effectLst>
            </a:endParaRPr>
          </a:p>
          <a:p>
            <a:pPr algn="just" eaLnBrk="1" hangingPunct="1">
              <a:defRPr/>
            </a:pPr>
            <a:r>
              <a:rPr lang="en-US" sz="2800" b="0" i="0">
                <a:effectLst>
                  <a:outerShdw blurRad="38100" dist="38100" dir="2700000" algn="tl">
                    <a:srgbClr val="C0C0C0"/>
                  </a:outerShdw>
                </a:effectLst>
              </a:rPr>
              <a:t>	Several number systems have been used in the past and can be categorized into two groups: </a:t>
            </a:r>
            <a:r>
              <a:rPr lang="en-US" sz="2800" i="0">
                <a:solidFill>
                  <a:schemeClr val="folHlink"/>
                </a:solidFill>
                <a:effectLst>
                  <a:outerShdw blurRad="38100" dist="38100" dir="2700000" algn="tl">
                    <a:srgbClr val="C0C0C0"/>
                  </a:outerShdw>
                </a:effectLst>
              </a:rPr>
              <a:t>positional</a:t>
            </a:r>
            <a:r>
              <a:rPr lang="en-US" sz="2800" b="0" i="0">
                <a:effectLst>
                  <a:outerShdw blurRad="38100" dist="38100" dir="2700000" algn="tl">
                    <a:srgbClr val="C0C0C0"/>
                  </a:outerShdw>
                </a:effectLst>
              </a:rPr>
              <a:t> and </a:t>
            </a:r>
            <a:r>
              <a:rPr lang="en-US" sz="2800" i="0">
                <a:solidFill>
                  <a:schemeClr val="folHlink"/>
                </a:solidFill>
                <a:effectLst>
                  <a:outerShdw blurRad="38100" dist="38100" dir="2700000" algn="tl">
                    <a:srgbClr val="C0C0C0"/>
                  </a:outerShdw>
                </a:effectLst>
              </a:rPr>
              <a:t>non-positional</a:t>
            </a:r>
            <a:r>
              <a:rPr lang="en-US" sz="2800" b="0" i="0">
                <a:effectLst>
                  <a:outerShdw blurRad="38100" dist="38100" dir="2700000" algn="tl">
                    <a:srgbClr val="C0C0C0"/>
                  </a:outerShdw>
                </a:effectLst>
              </a:rPr>
              <a:t> systems. Our main goal is to discuss the positional number systems, but we also give examples of non-positional systems.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B74426F0-FD35-4670-9155-594501925521}" type="slidenum">
              <a:rPr lang="en-US" i="0">
                <a:latin typeface="Arial" charset="0"/>
              </a:rPr>
              <a:pPr/>
              <a:t>30</a:t>
            </a:fld>
            <a:endParaRPr lang="en-US" i="0">
              <a:latin typeface="Arial" charset="0"/>
            </a:endParaRPr>
          </a:p>
        </p:txBody>
      </p:sp>
      <p:sp>
        <p:nvSpPr>
          <p:cNvPr id="32771"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2.12</a:t>
            </a:r>
            <a:endParaRPr lang="en-US" sz="2000">
              <a:solidFill>
                <a:schemeClr val="bg1"/>
              </a:solidFill>
            </a:endParaRPr>
          </a:p>
        </p:txBody>
      </p:sp>
      <p:sp>
        <p:nvSpPr>
          <p:cNvPr id="1116163" name="Rectangle 3"/>
          <p:cNvSpPr>
            <a:spLocks noChangeArrowheads="1"/>
          </p:cNvSpPr>
          <p:nvPr/>
        </p:nvSpPr>
        <p:spPr bwMode="auto">
          <a:xfrm>
            <a:off x="76200" y="809625"/>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how to convert 126 in decimal to its equivalent in the octal system. We move to the right while continuously finding the quotients and the remainder of division by 8. The result is 126 = (176)</a:t>
            </a:r>
            <a:r>
              <a:rPr lang="en-US" sz="2400" b="0" i="0" baseline="-25000">
                <a:effectLst>
                  <a:outerShdw blurRad="38100" dist="38100" dir="2700000" algn="tl">
                    <a:srgbClr val="C0C0C0"/>
                  </a:outerShdw>
                </a:effectLst>
              </a:rPr>
              <a:t>8</a:t>
            </a:r>
            <a:r>
              <a:rPr lang="en-US" sz="2400" b="0" i="0">
                <a:effectLst>
                  <a:outerShdw blurRad="38100" dist="38100" dir="2700000" algn="tl">
                    <a:srgbClr val="C0C0C0"/>
                  </a:outerShdw>
                </a:effectLst>
              </a:rPr>
              <a:t>.</a:t>
            </a:r>
          </a:p>
        </p:txBody>
      </p:sp>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550" y="3124200"/>
            <a:ext cx="6183313"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BA504CE3-EF9E-40E0-8F8F-E6795B70EA57}" type="slidenum">
              <a:rPr lang="en-US" i="0">
                <a:latin typeface="Arial" charset="0"/>
              </a:rPr>
              <a:pPr/>
              <a:t>31</a:t>
            </a:fld>
            <a:endParaRPr lang="en-US" i="0">
              <a:latin typeface="Arial" charset="0"/>
            </a:endParaRPr>
          </a:p>
        </p:txBody>
      </p:sp>
      <p:sp>
        <p:nvSpPr>
          <p:cNvPr id="33795"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2.13</a:t>
            </a:r>
            <a:endParaRPr lang="en-US" sz="2000">
              <a:solidFill>
                <a:schemeClr val="bg1"/>
              </a:solidFill>
            </a:endParaRPr>
          </a:p>
        </p:txBody>
      </p:sp>
      <p:sp>
        <p:nvSpPr>
          <p:cNvPr id="1118211" name="Rectangle 3"/>
          <p:cNvSpPr>
            <a:spLocks noChangeArrowheads="1"/>
          </p:cNvSpPr>
          <p:nvPr/>
        </p:nvSpPr>
        <p:spPr bwMode="auto">
          <a:xfrm>
            <a:off x="76200" y="809625"/>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how we convert 126 in decimal to its equivalent in the hexadecimal system. We move to the right while continuously finding the quotients and the remainder of division by 16. The result is 126 = (7E)</a:t>
            </a:r>
            <a:r>
              <a:rPr lang="en-US" sz="2400" b="0" i="0" baseline="-25000">
                <a:effectLst>
                  <a:outerShdw blurRad="38100" dist="38100" dir="2700000" algn="tl">
                    <a:srgbClr val="C0C0C0"/>
                  </a:outerShdw>
                </a:effectLst>
              </a:rPr>
              <a:t>16</a:t>
            </a: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3276600"/>
            <a:ext cx="5348287"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7E6D47B3-E11F-4C54-B365-5D987F788521}" type="slidenum">
              <a:rPr lang="en-US" i="0">
                <a:latin typeface="Arial" charset="0"/>
              </a:rPr>
              <a:pPr/>
              <a:t>32</a:t>
            </a:fld>
            <a:endParaRPr lang="en-US" i="0">
              <a:latin typeface="Arial" charset="0"/>
            </a:endParaRPr>
          </a:p>
        </p:txBody>
      </p:sp>
      <p:sp>
        <p:nvSpPr>
          <p:cNvPr id="34819" name="Text Box 3"/>
          <p:cNvSpPr txBox="1">
            <a:spLocks noChangeArrowheads="1"/>
          </p:cNvSpPr>
          <p:nvPr/>
        </p:nvSpPr>
        <p:spPr bwMode="auto">
          <a:xfrm>
            <a:off x="76200" y="6172200"/>
            <a:ext cx="906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2.8  </a:t>
            </a:r>
            <a:r>
              <a:rPr lang="en-US" sz="2000" i="0"/>
              <a:t>Converting the fractional part of a number in decimal to other bases</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457200"/>
            <a:ext cx="7861300"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9F8870D9-66E0-465C-A328-BA337A40845F}" type="slidenum">
              <a:rPr lang="en-US" i="0">
                <a:latin typeface="Arial" charset="0"/>
              </a:rPr>
              <a:pPr/>
              <a:t>33</a:t>
            </a:fld>
            <a:endParaRPr lang="en-US" i="0">
              <a:latin typeface="Arial" charset="0"/>
            </a:endParaRPr>
          </a:p>
        </p:txBody>
      </p:sp>
      <p:sp>
        <p:nvSpPr>
          <p:cNvPr id="35843" name="Text Box 2"/>
          <p:cNvSpPr txBox="1">
            <a:spLocks noChangeArrowheads="1"/>
          </p:cNvSpPr>
          <p:nvPr/>
        </p:nvSpPr>
        <p:spPr bwMode="auto">
          <a:xfrm>
            <a:off x="0" y="5410200"/>
            <a:ext cx="906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2.9  </a:t>
            </a:r>
            <a:r>
              <a:rPr lang="en-US" sz="2000" i="0"/>
              <a:t>Converting the fractional part of a number in decimal to other bases</a:t>
            </a: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1527175"/>
            <a:ext cx="7148512"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F3022D2B-89A4-4CCA-8698-BF586BEF8DE2}" type="slidenum">
              <a:rPr lang="en-US" i="0">
                <a:latin typeface="Arial" charset="0"/>
              </a:rPr>
              <a:pPr/>
              <a:t>34</a:t>
            </a:fld>
            <a:endParaRPr lang="en-US" i="0">
              <a:latin typeface="Arial" charset="0"/>
            </a:endParaRPr>
          </a:p>
        </p:txBody>
      </p:sp>
      <p:sp>
        <p:nvSpPr>
          <p:cNvPr id="36867"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2.14</a:t>
            </a:r>
            <a:endParaRPr lang="en-US" sz="2000">
              <a:solidFill>
                <a:schemeClr val="bg1"/>
              </a:solidFill>
            </a:endParaRPr>
          </a:p>
        </p:txBody>
      </p:sp>
      <p:sp>
        <p:nvSpPr>
          <p:cNvPr id="1126403" name="Rectangle 3"/>
          <p:cNvSpPr>
            <a:spLocks noChangeArrowheads="1"/>
          </p:cNvSpPr>
          <p:nvPr/>
        </p:nvSpPr>
        <p:spPr bwMode="auto">
          <a:xfrm>
            <a:off x="76200" y="66992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Convert the decimal number 0.625 to binary.</a:t>
            </a:r>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663" y="1833563"/>
            <a:ext cx="6764337"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06" name="Rectangle 6"/>
          <p:cNvSpPr>
            <a:spLocks noChangeArrowheads="1"/>
          </p:cNvSpPr>
          <p:nvPr/>
        </p:nvSpPr>
        <p:spPr bwMode="auto">
          <a:xfrm>
            <a:off x="304800" y="41783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Since the number 0.625 = (0.101)</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 has no integral part, the example shows how the fractional part is calculated.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204939D1-4EA8-4B5B-B6B2-4D4BA40F2571}" type="slidenum">
              <a:rPr lang="en-US" i="0">
                <a:latin typeface="Arial" charset="0"/>
              </a:rPr>
              <a:pPr/>
              <a:t>35</a:t>
            </a:fld>
            <a:endParaRPr lang="en-US" i="0">
              <a:latin typeface="Arial" charset="0"/>
            </a:endParaRPr>
          </a:p>
        </p:txBody>
      </p:sp>
      <p:sp>
        <p:nvSpPr>
          <p:cNvPr id="37891"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2.15</a:t>
            </a:r>
            <a:endParaRPr lang="en-US" sz="2000">
              <a:solidFill>
                <a:schemeClr val="bg1"/>
              </a:solidFill>
            </a:endParaRPr>
          </a:p>
        </p:txBody>
      </p:sp>
      <p:sp>
        <p:nvSpPr>
          <p:cNvPr id="1128451" name="Rectangle 3"/>
          <p:cNvSpPr>
            <a:spLocks noChangeArrowheads="1"/>
          </p:cNvSpPr>
          <p:nvPr/>
        </p:nvSpPr>
        <p:spPr bwMode="auto">
          <a:xfrm>
            <a:off x="76200" y="71755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how to convert 0.634 to octal using a maximum of four digits. The result is 0.634 = (0.5044)</a:t>
            </a:r>
            <a:r>
              <a:rPr lang="en-US" sz="2400" b="0" i="0" baseline="-25000">
                <a:effectLst>
                  <a:outerShdw blurRad="38100" dist="38100" dir="2700000" algn="tl">
                    <a:srgbClr val="C0C0C0"/>
                  </a:outerShdw>
                </a:effectLst>
              </a:rPr>
              <a:t>8</a:t>
            </a:r>
            <a:r>
              <a:rPr lang="en-US" sz="2400" b="0" i="0">
                <a:effectLst>
                  <a:outerShdw blurRad="38100" dist="38100" dir="2700000" algn="tl">
                    <a:srgbClr val="C0C0C0"/>
                  </a:outerShdw>
                </a:effectLst>
              </a:rPr>
              <a:t>. Note that we multiple by 8 (base octal).</a:t>
            </a: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3030538"/>
            <a:ext cx="7916862"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6283D026-5A11-431E-BD23-50EE4EB4AA90}" type="slidenum">
              <a:rPr lang="en-US" i="0">
                <a:latin typeface="Arial" charset="0"/>
              </a:rPr>
              <a:pPr/>
              <a:t>36</a:t>
            </a:fld>
            <a:endParaRPr lang="en-US" i="0">
              <a:latin typeface="Arial" charset="0"/>
            </a:endParaRPr>
          </a:p>
        </p:txBody>
      </p:sp>
      <p:sp>
        <p:nvSpPr>
          <p:cNvPr id="38915"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2.16</a:t>
            </a:r>
            <a:endParaRPr lang="en-US" sz="2000">
              <a:solidFill>
                <a:schemeClr val="bg1"/>
              </a:solidFill>
            </a:endParaRPr>
          </a:p>
        </p:txBody>
      </p:sp>
      <p:sp>
        <p:nvSpPr>
          <p:cNvPr id="1130499" name="Rectangle 3"/>
          <p:cNvSpPr>
            <a:spLocks noChangeArrowheads="1"/>
          </p:cNvSpPr>
          <p:nvPr/>
        </p:nvSpPr>
        <p:spPr bwMode="auto">
          <a:xfrm>
            <a:off x="76200" y="809625"/>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how to convert 178.6 in decimal to hexadecimal using only one digit to the right of the decimal point. The result is 178.6 = (B2.9)</a:t>
            </a:r>
            <a:r>
              <a:rPr lang="en-US" sz="2400" b="0" i="0" baseline="-25000">
                <a:effectLst>
                  <a:outerShdw blurRad="38100" dist="38100" dir="2700000" algn="tl">
                    <a:srgbClr val="C0C0C0"/>
                  </a:outerShdw>
                </a:effectLst>
              </a:rPr>
              <a:t>16</a:t>
            </a:r>
            <a:r>
              <a:rPr lang="en-US" sz="2400" b="0" i="0">
                <a:effectLst>
                  <a:outerShdw blurRad="38100" dist="38100" dir="2700000" algn="tl">
                    <a:srgbClr val="C0C0C0"/>
                  </a:outerShdw>
                </a:effectLst>
              </a:rPr>
              <a:t> Note that we divide or multiple by 16 (base hexadecimal).</a:t>
            </a: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3341688"/>
            <a:ext cx="6416675" cy="138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516E9A92-7309-4BD9-A832-45C68A468E2D}" type="slidenum">
              <a:rPr lang="en-US" i="0">
                <a:latin typeface="Arial" charset="0"/>
              </a:rPr>
              <a:pPr/>
              <a:t>37</a:t>
            </a:fld>
            <a:endParaRPr lang="en-US" i="0">
              <a:latin typeface="Arial" charset="0"/>
            </a:endParaRPr>
          </a:p>
        </p:txBody>
      </p:sp>
      <p:sp>
        <p:nvSpPr>
          <p:cNvPr id="39939"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2.17</a:t>
            </a:r>
            <a:endParaRPr lang="en-US" sz="2000">
              <a:solidFill>
                <a:schemeClr val="bg1"/>
              </a:solidFill>
            </a:endParaRPr>
          </a:p>
        </p:txBody>
      </p:sp>
      <p:sp>
        <p:nvSpPr>
          <p:cNvPr id="1132547" name="Rectangle 3"/>
          <p:cNvSpPr>
            <a:spLocks noChangeArrowheads="1"/>
          </p:cNvSpPr>
          <p:nvPr/>
        </p:nvSpPr>
        <p:spPr bwMode="auto">
          <a:xfrm>
            <a:off x="76200" y="809625"/>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An alternative method for converting a small decimal integer (usually less than 256) to binary is to break the number as the sum of numbers that are equivalent to the binary place values shown:</a:t>
            </a:r>
          </a:p>
        </p:txBody>
      </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2514600"/>
            <a:ext cx="70199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395788"/>
            <a:ext cx="8428037"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C5D3F34F-FBE5-4BD9-8157-C14C4C5D9BB0}" type="slidenum">
              <a:rPr lang="en-US" i="0">
                <a:latin typeface="Arial" charset="0"/>
              </a:rPr>
              <a:pPr/>
              <a:t>38</a:t>
            </a:fld>
            <a:endParaRPr lang="en-US" i="0">
              <a:latin typeface="Arial" charset="0"/>
            </a:endParaRPr>
          </a:p>
        </p:txBody>
      </p:sp>
      <p:sp>
        <p:nvSpPr>
          <p:cNvPr id="40963"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2.18</a:t>
            </a:r>
            <a:endParaRPr lang="en-US" sz="2000">
              <a:solidFill>
                <a:schemeClr val="bg1"/>
              </a:solidFill>
            </a:endParaRPr>
          </a:p>
        </p:txBody>
      </p:sp>
      <p:sp>
        <p:nvSpPr>
          <p:cNvPr id="1134595" name="Rectangle 3"/>
          <p:cNvSpPr>
            <a:spLocks noChangeArrowheads="1"/>
          </p:cNvSpPr>
          <p:nvPr/>
        </p:nvSpPr>
        <p:spPr bwMode="auto">
          <a:xfrm>
            <a:off x="76200" y="7620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A similar method can be used to convert a decimal fraction to binary when the denominator is a power of two:</a:t>
            </a: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905000"/>
            <a:ext cx="7477125"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76946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4456113"/>
            <a:ext cx="7542212"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4600" name="Rectangle 8"/>
          <p:cNvSpPr>
            <a:spLocks noChangeArrowheads="1"/>
          </p:cNvSpPr>
          <p:nvPr/>
        </p:nvSpPr>
        <p:spPr bwMode="auto">
          <a:xfrm>
            <a:off x="533400" y="5608638"/>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answer is then (0.011011)</a:t>
            </a:r>
            <a:r>
              <a:rPr lang="en-US" sz="2400" b="0" i="0" baseline="-25000">
                <a:effectLst>
                  <a:outerShdw blurRad="38100" dist="38100" dir="2700000" algn="tl">
                    <a:srgbClr val="C0C0C0"/>
                  </a:outerShdw>
                </a:effectLst>
              </a:rPr>
              <a:t>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C61B7149-A026-465D-B68C-46994E8156A4}" type="slidenum">
              <a:rPr lang="en-US" i="0">
                <a:latin typeface="Arial" charset="0"/>
              </a:rPr>
              <a:pPr/>
              <a:t>39</a:t>
            </a:fld>
            <a:endParaRPr lang="en-US" i="0">
              <a:latin typeface="Arial" charset="0"/>
            </a:endParaRPr>
          </a:p>
        </p:txBody>
      </p:sp>
      <p:sp>
        <p:nvSpPr>
          <p:cNvPr id="41987" name="Rectangle 2"/>
          <p:cNvSpPr>
            <a:spLocks noChangeArrowheads="1"/>
          </p:cNvSpPr>
          <p:nvPr/>
        </p:nvSpPr>
        <p:spPr bwMode="auto">
          <a:xfrm>
            <a:off x="76200" y="0"/>
            <a:ext cx="61722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Binary-hexadecimal conversion</a:t>
            </a:r>
          </a:p>
        </p:txBody>
      </p:sp>
      <p:sp>
        <p:nvSpPr>
          <p:cNvPr id="41988" name="Text Box 3"/>
          <p:cNvSpPr txBox="1">
            <a:spLocks noChangeArrowheads="1"/>
          </p:cNvSpPr>
          <p:nvPr/>
        </p:nvSpPr>
        <p:spPr bwMode="auto">
          <a:xfrm>
            <a:off x="304800" y="5638800"/>
            <a:ext cx="8426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2.10  </a:t>
            </a:r>
            <a:r>
              <a:rPr lang="en-US" sz="2000" i="0"/>
              <a:t>Binary to hexadecimal and hexadecimal to binary conversion</a:t>
            </a:r>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2522538"/>
            <a:ext cx="7605712"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F3D7664E-EBAB-449A-9C52-C3C2B239FC74}" type="slidenum">
              <a:rPr lang="en-US" i="0">
                <a:latin typeface="Arial" charset="0"/>
              </a:rPr>
              <a:pPr/>
              <a:t>4</a:t>
            </a:fld>
            <a:endParaRPr lang="en-US" i="0">
              <a:latin typeface="Arial" charset="0"/>
            </a:endParaRPr>
          </a:p>
        </p:txBody>
      </p:sp>
      <p:sp>
        <p:nvSpPr>
          <p:cNvPr id="1048578"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sz="3200" i="0">
              <a:effectLst>
                <a:outerShdw blurRad="38100" dist="38100" dir="2700000" algn="tl">
                  <a:srgbClr val="FFFFFF"/>
                </a:outerShdw>
              </a:effectLst>
            </a:endParaRPr>
          </a:p>
        </p:txBody>
      </p:sp>
      <p:sp>
        <p:nvSpPr>
          <p:cNvPr id="1048579" name="Text Box 3"/>
          <p:cNvSpPr txBox="1">
            <a:spLocks noChangeArrowheads="1"/>
          </p:cNvSpPr>
          <p:nvPr/>
        </p:nvSpPr>
        <p:spPr bwMode="auto">
          <a:xfrm>
            <a:off x="228600" y="406400"/>
            <a:ext cx="74914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i="0">
                <a:effectLst>
                  <a:outerShdw blurRad="38100" dist="38100" dir="2700000" algn="tl">
                    <a:srgbClr val="C0C0C0"/>
                  </a:outerShdw>
                </a:effectLst>
                <a:latin typeface="Times" pitchFamily="18" charset="0"/>
              </a:rPr>
              <a:t>2-2   POSITIONAL NUMBER SYSTEMS</a:t>
            </a:r>
          </a:p>
        </p:txBody>
      </p:sp>
      <p:sp>
        <p:nvSpPr>
          <p:cNvPr id="6149"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endParaRPr lang="en-GB" i="0"/>
          </a:p>
        </p:txBody>
      </p:sp>
      <p:sp>
        <p:nvSpPr>
          <p:cNvPr id="1048581" name="Rectangle 5"/>
          <p:cNvSpPr>
            <a:spLocks noChangeArrowheads="1"/>
          </p:cNvSpPr>
          <p:nvPr/>
        </p:nvSpPr>
        <p:spPr bwMode="auto">
          <a:xfrm>
            <a:off x="304800" y="15240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i="0">
                <a:effectLst>
                  <a:outerShdw blurRad="38100" dist="38100" dir="2700000" algn="tl">
                    <a:srgbClr val="C0C0C0"/>
                  </a:outerShdw>
                </a:effectLst>
              </a:rPr>
              <a:t>In a </a:t>
            </a:r>
            <a:r>
              <a:rPr lang="en-US" sz="2800" i="0">
                <a:solidFill>
                  <a:schemeClr val="folHlink"/>
                </a:solidFill>
                <a:effectLst>
                  <a:outerShdw blurRad="38100" dist="38100" dir="2700000" algn="tl">
                    <a:srgbClr val="C0C0C0"/>
                  </a:outerShdw>
                </a:effectLst>
              </a:rPr>
              <a:t>positional number system</a:t>
            </a:r>
            <a:r>
              <a:rPr lang="en-US" sz="2800" b="0" i="0">
                <a:effectLst>
                  <a:outerShdw blurRad="38100" dist="38100" dir="2700000" algn="tl">
                    <a:srgbClr val="C0C0C0"/>
                  </a:outerShdw>
                </a:effectLst>
              </a:rPr>
              <a:t>, the position a symbol occupies in the number determines the value it represents. In this system, a number represented as:</a:t>
            </a:r>
          </a:p>
        </p:txBody>
      </p:sp>
      <p:pic>
        <p:nvPicPr>
          <p:cNvPr id="61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3163888"/>
            <a:ext cx="4491037" cy="530225"/>
          </a:xfrm>
          <a:prstGeom prst="rect">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4635500"/>
            <a:ext cx="857408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8586" name="Rectangle 10"/>
          <p:cNvSpPr>
            <a:spLocks noChangeArrowheads="1"/>
          </p:cNvSpPr>
          <p:nvPr/>
        </p:nvSpPr>
        <p:spPr bwMode="auto">
          <a:xfrm>
            <a:off x="304800" y="37338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i="0">
                <a:effectLst>
                  <a:outerShdw blurRad="38100" dist="38100" dir="2700000" algn="tl">
                    <a:srgbClr val="C0C0C0"/>
                  </a:outerShdw>
                </a:effectLst>
              </a:rPr>
              <a:t>has the value of:</a:t>
            </a:r>
          </a:p>
        </p:txBody>
      </p:sp>
      <p:sp>
        <p:nvSpPr>
          <p:cNvPr id="1048587" name="Rectangle 11"/>
          <p:cNvSpPr>
            <a:spLocks noChangeArrowheads="1"/>
          </p:cNvSpPr>
          <p:nvPr/>
        </p:nvSpPr>
        <p:spPr bwMode="auto">
          <a:xfrm>
            <a:off x="304800" y="556260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i="0">
                <a:effectLst>
                  <a:outerShdw blurRad="38100" dist="38100" dir="2700000" algn="tl">
                    <a:srgbClr val="C0C0C0"/>
                  </a:outerShdw>
                </a:effectLst>
              </a:rPr>
              <a:t>in which S is the set of symbols, b is the </a:t>
            </a:r>
            <a:r>
              <a:rPr lang="en-US" sz="2800" i="0">
                <a:solidFill>
                  <a:schemeClr val="folHlink"/>
                </a:solidFill>
                <a:effectLst>
                  <a:outerShdw blurRad="38100" dist="38100" dir="2700000" algn="tl">
                    <a:srgbClr val="C0C0C0"/>
                  </a:outerShdw>
                </a:effectLst>
              </a:rPr>
              <a:t>base</a:t>
            </a:r>
            <a:r>
              <a:rPr lang="en-US" sz="2800" b="0" i="0">
                <a:effectLst>
                  <a:outerShdw blurRad="38100" dist="38100" dir="2700000" algn="tl">
                    <a:srgbClr val="C0C0C0"/>
                  </a:outerShdw>
                </a:effectLst>
              </a:rPr>
              <a:t> (or </a:t>
            </a:r>
            <a:r>
              <a:rPr lang="en-US" sz="2800" i="0">
                <a:solidFill>
                  <a:schemeClr val="folHlink"/>
                </a:solidFill>
                <a:effectLst>
                  <a:outerShdw blurRad="38100" dist="38100" dir="2700000" algn="tl">
                    <a:srgbClr val="C0C0C0"/>
                  </a:outerShdw>
                </a:effectLst>
              </a:rPr>
              <a:t>radix</a:t>
            </a:r>
            <a:r>
              <a:rPr lang="en-US" sz="2800" b="0" i="0">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E01F5130-4003-4E08-8061-E25B93C93E04}" type="slidenum">
              <a:rPr lang="en-US" i="0">
                <a:latin typeface="Arial" charset="0"/>
              </a:rPr>
              <a:pPr/>
              <a:t>40</a:t>
            </a:fld>
            <a:endParaRPr lang="en-US" i="0">
              <a:latin typeface="Arial" charset="0"/>
            </a:endParaRPr>
          </a:p>
        </p:txBody>
      </p:sp>
      <p:sp>
        <p:nvSpPr>
          <p:cNvPr id="43011"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2.19</a:t>
            </a:r>
            <a:endParaRPr lang="en-US" sz="2000">
              <a:solidFill>
                <a:schemeClr val="bg1"/>
              </a:solidFill>
            </a:endParaRPr>
          </a:p>
        </p:txBody>
      </p:sp>
      <p:sp>
        <p:nvSpPr>
          <p:cNvPr id="1138691" name="Rectangle 3"/>
          <p:cNvSpPr>
            <a:spLocks noChangeArrowheads="1"/>
          </p:cNvSpPr>
          <p:nvPr/>
        </p:nvSpPr>
        <p:spPr bwMode="auto">
          <a:xfrm>
            <a:off x="76200" y="7620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Show the hexadecimal equivalent of the binary number (110011100010)</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a:t>
            </a:r>
          </a:p>
        </p:txBody>
      </p:sp>
      <p:sp>
        <p:nvSpPr>
          <p:cNvPr id="1138695" name="Rectangle 7"/>
          <p:cNvSpPr>
            <a:spLocks noChangeArrowheads="1"/>
          </p:cNvSpPr>
          <p:nvPr/>
        </p:nvSpPr>
        <p:spPr bwMode="auto">
          <a:xfrm>
            <a:off x="76200" y="18288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i="0">
                <a:solidFill>
                  <a:schemeClr val="folHlink"/>
                </a:solidFill>
                <a:effectLst>
                  <a:outerShdw blurRad="38100" dist="38100" dir="2700000" algn="tl">
                    <a:srgbClr val="C0C0C0"/>
                  </a:outerShdw>
                </a:effectLst>
              </a:rPr>
              <a:t>Solution</a:t>
            </a:r>
          </a:p>
          <a:p>
            <a:pPr algn="just" eaLnBrk="1" hangingPunct="1">
              <a:defRPr/>
            </a:pPr>
            <a:r>
              <a:rPr lang="en-US" sz="2400" b="0" i="0">
                <a:effectLst>
                  <a:outerShdw blurRad="38100" dist="38100" dir="2700000" algn="tl">
                    <a:srgbClr val="C0C0C0"/>
                  </a:outerShdw>
                </a:effectLst>
              </a:rPr>
              <a:t>We first arrange the binary number in 4-bit patterns:</a:t>
            </a:r>
          </a:p>
        </p:txBody>
      </p:sp>
      <p:sp>
        <p:nvSpPr>
          <p:cNvPr id="1138696" name="Rectangle 8"/>
          <p:cNvSpPr>
            <a:spLocks noChangeArrowheads="1"/>
          </p:cNvSpPr>
          <p:nvPr/>
        </p:nvSpPr>
        <p:spPr bwMode="auto">
          <a:xfrm>
            <a:off x="3124200" y="3290888"/>
            <a:ext cx="335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3200" i="0">
                <a:effectLst>
                  <a:outerShdw blurRad="38100" dist="38100" dir="2700000" algn="tl">
                    <a:srgbClr val="C0C0C0"/>
                  </a:outerShdw>
                </a:effectLst>
              </a:rPr>
              <a:t>100    1110     0010</a:t>
            </a:r>
          </a:p>
        </p:txBody>
      </p:sp>
      <p:sp>
        <p:nvSpPr>
          <p:cNvPr id="1138697" name="Rectangle 9"/>
          <p:cNvSpPr>
            <a:spLocks noChangeArrowheads="1"/>
          </p:cNvSpPr>
          <p:nvPr/>
        </p:nvSpPr>
        <p:spPr bwMode="auto">
          <a:xfrm>
            <a:off x="76200" y="42672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Note that the leftmost pattern can have one to four bits. We then use the equivalent of each pattern shown in Table 2.2 on page 25 to change the number to hexadecimal: (4E2)16.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0EDCF34E-F2EE-4A9F-BC9C-BE490FBA144B}" type="slidenum">
              <a:rPr lang="en-US" i="0">
                <a:latin typeface="Arial" charset="0"/>
              </a:rPr>
              <a:pPr/>
              <a:t>41</a:t>
            </a:fld>
            <a:endParaRPr lang="en-US" i="0">
              <a:latin typeface="Arial" charset="0"/>
            </a:endParaRPr>
          </a:p>
        </p:txBody>
      </p:sp>
      <p:sp>
        <p:nvSpPr>
          <p:cNvPr id="44035"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2.20</a:t>
            </a:r>
            <a:endParaRPr lang="en-US" sz="2000">
              <a:solidFill>
                <a:schemeClr val="bg1"/>
              </a:solidFill>
            </a:endParaRPr>
          </a:p>
        </p:txBody>
      </p:sp>
      <p:sp>
        <p:nvSpPr>
          <p:cNvPr id="1140739" name="Rectangle 3"/>
          <p:cNvSpPr>
            <a:spLocks noChangeArrowheads="1"/>
          </p:cNvSpPr>
          <p:nvPr/>
        </p:nvSpPr>
        <p:spPr bwMode="auto">
          <a:xfrm>
            <a:off x="76200" y="944563"/>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What is the binary equivalent of (24C)</a:t>
            </a:r>
            <a:r>
              <a:rPr lang="en-US" sz="2400" b="0" i="0" baseline="-25000">
                <a:effectLst>
                  <a:outerShdw blurRad="38100" dist="38100" dir="2700000" algn="tl">
                    <a:srgbClr val="C0C0C0"/>
                  </a:outerShdw>
                </a:effectLst>
              </a:rPr>
              <a:t>16</a:t>
            </a:r>
            <a:r>
              <a:rPr lang="en-US" sz="2400" b="0" i="0">
                <a:effectLst>
                  <a:outerShdw blurRad="38100" dist="38100" dir="2700000" algn="tl">
                    <a:srgbClr val="C0C0C0"/>
                  </a:outerShdw>
                </a:effectLst>
              </a:rPr>
              <a:t>?</a:t>
            </a:r>
          </a:p>
        </p:txBody>
      </p:sp>
      <p:sp>
        <p:nvSpPr>
          <p:cNvPr id="1140740" name="Rectangle 4"/>
          <p:cNvSpPr>
            <a:spLocks noChangeArrowheads="1"/>
          </p:cNvSpPr>
          <p:nvPr/>
        </p:nvSpPr>
        <p:spPr bwMode="auto">
          <a:xfrm>
            <a:off x="76200" y="18288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i="0">
                <a:solidFill>
                  <a:schemeClr val="folHlink"/>
                </a:solidFill>
                <a:effectLst>
                  <a:outerShdw blurRad="38100" dist="38100" dir="2700000" algn="tl">
                    <a:srgbClr val="C0C0C0"/>
                  </a:outerShdw>
                </a:effectLst>
              </a:rPr>
              <a:t>Solution</a:t>
            </a:r>
          </a:p>
          <a:p>
            <a:pPr algn="just" eaLnBrk="1" hangingPunct="1">
              <a:defRPr/>
            </a:pPr>
            <a:r>
              <a:rPr lang="en-US" sz="2400" b="0" i="0">
                <a:effectLst>
                  <a:outerShdw blurRad="38100" dist="38100" dir="2700000" algn="tl">
                    <a:srgbClr val="C0C0C0"/>
                  </a:outerShdw>
                </a:effectLst>
              </a:rPr>
              <a:t>Each hexadecimal digit is converted to 4-bit patterns:</a:t>
            </a:r>
          </a:p>
        </p:txBody>
      </p:sp>
      <p:sp>
        <p:nvSpPr>
          <p:cNvPr id="1140741" name="Rectangle 5"/>
          <p:cNvSpPr>
            <a:spLocks noChangeArrowheads="1"/>
          </p:cNvSpPr>
          <p:nvPr/>
        </p:nvSpPr>
        <p:spPr bwMode="auto">
          <a:xfrm>
            <a:off x="990600" y="3289300"/>
            <a:ext cx="632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3200" i="0">
                <a:effectLst>
                  <a:outerShdw blurRad="38100" dist="38100" dir="2700000" algn="tl">
                    <a:srgbClr val="C0C0C0"/>
                  </a:outerShdw>
                </a:effectLst>
              </a:rPr>
              <a:t>2 → 0010, 4 → 0100, and C → 1100</a:t>
            </a:r>
          </a:p>
        </p:txBody>
      </p:sp>
      <p:sp>
        <p:nvSpPr>
          <p:cNvPr id="1140742" name="Rectangle 6"/>
          <p:cNvSpPr>
            <a:spLocks noChangeArrowheads="1"/>
          </p:cNvSpPr>
          <p:nvPr/>
        </p:nvSpPr>
        <p:spPr bwMode="auto">
          <a:xfrm>
            <a:off x="76200" y="463232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result is (001001001100)</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B4D96BE4-B48A-4D1F-A167-2BD056207179}" type="slidenum">
              <a:rPr lang="en-US" i="0">
                <a:latin typeface="Arial" charset="0"/>
              </a:rPr>
              <a:pPr/>
              <a:t>42</a:t>
            </a:fld>
            <a:endParaRPr lang="en-US" i="0">
              <a:latin typeface="Arial" charset="0"/>
            </a:endParaRPr>
          </a:p>
        </p:txBody>
      </p:sp>
      <p:sp>
        <p:nvSpPr>
          <p:cNvPr id="45059" name="Rectangle 2"/>
          <p:cNvSpPr>
            <a:spLocks noChangeArrowheads="1"/>
          </p:cNvSpPr>
          <p:nvPr/>
        </p:nvSpPr>
        <p:spPr bwMode="auto">
          <a:xfrm>
            <a:off x="76200" y="0"/>
            <a:ext cx="61722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Binary-octal conversion</a:t>
            </a:r>
          </a:p>
        </p:txBody>
      </p:sp>
      <p:sp>
        <p:nvSpPr>
          <p:cNvPr id="45060" name="Text Box 3"/>
          <p:cNvSpPr txBox="1">
            <a:spLocks noChangeArrowheads="1"/>
          </p:cNvSpPr>
          <p:nvPr/>
        </p:nvSpPr>
        <p:spPr bwMode="auto">
          <a:xfrm>
            <a:off x="933450" y="5638800"/>
            <a:ext cx="676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2.10  </a:t>
            </a:r>
            <a:r>
              <a:rPr lang="en-US" sz="2000" i="0"/>
              <a:t>Binary to octal and octal to binary conversion</a:t>
            </a:r>
          </a:p>
        </p:txBody>
      </p:sp>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979613"/>
            <a:ext cx="7805737"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20C50BCF-6FFC-45F6-B474-4F5E4822CD01}" type="slidenum">
              <a:rPr lang="en-US" i="0">
                <a:latin typeface="Arial" charset="0"/>
              </a:rPr>
              <a:pPr/>
              <a:t>43</a:t>
            </a:fld>
            <a:endParaRPr lang="en-US" i="0">
              <a:latin typeface="Arial" charset="0"/>
            </a:endParaRPr>
          </a:p>
        </p:txBody>
      </p:sp>
      <p:sp>
        <p:nvSpPr>
          <p:cNvPr id="46083"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2.21</a:t>
            </a:r>
            <a:endParaRPr lang="en-US" sz="2000">
              <a:solidFill>
                <a:schemeClr val="bg1"/>
              </a:solidFill>
            </a:endParaRPr>
          </a:p>
        </p:txBody>
      </p:sp>
      <p:sp>
        <p:nvSpPr>
          <p:cNvPr id="1144835" name="Rectangle 3"/>
          <p:cNvSpPr>
            <a:spLocks noChangeArrowheads="1"/>
          </p:cNvSpPr>
          <p:nvPr/>
        </p:nvSpPr>
        <p:spPr bwMode="auto">
          <a:xfrm>
            <a:off x="76200" y="944563"/>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Show the octal equivalent of the binary number (101110010)</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a:t>
            </a:r>
          </a:p>
        </p:txBody>
      </p:sp>
      <p:sp>
        <p:nvSpPr>
          <p:cNvPr id="1144836" name="Rectangle 4"/>
          <p:cNvSpPr>
            <a:spLocks noChangeArrowheads="1"/>
          </p:cNvSpPr>
          <p:nvPr/>
        </p:nvSpPr>
        <p:spPr bwMode="auto">
          <a:xfrm>
            <a:off x="76200" y="1646238"/>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i="0">
                <a:solidFill>
                  <a:schemeClr val="folHlink"/>
                </a:solidFill>
                <a:effectLst>
                  <a:outerShdw blurRad="38100" dist="38100" dir="2700000" algn="tl">
                    <a:srgbClr val="C0C0C0"/>
                  </a:outerShdw>
                </a:effectLst>
              </a:rPr>
              <a:t>Solution</a:t>
            </a:r>
          </a:p>
          <a:p>
            <a:pPr algn="just" eaLnBrk="1" hangingPunct="1">
              <a:defRPr/>
            </a:pPr>
            <a:r>
              <a:rPr lang="en-US" sz="2400" b="0" i="0">
                <a:effectLst>
                  <a:outerShdw blurRad="38100" dist="38100" dir="2700000" algn="tl">
                    <a:srgbClr val="C0C0C0"/>
                  </a:outerShdw>
                </a:effectLst>
              </a:rPr>
              <a:t>Each group of three bits is translated into one octal digit. The equivalent of each 3-bit group is shown in Table 2.2 on page 25. </a:t>
            </a:r>
          </a:p>
        </p:txBody>
      </p:sp>
      <p:sp>
        <p:nvSpPr>
          <p:cNvPr id="1144838" name="Rectangle 6"/>
          <p:cNvSpPr>
            <a:spLocks noChangeArrowheads="1"/>
          </p:cNvSpPr>
          <p:nvPr/>
        </p:nvSpPr>
        <p:spPr bwMode="auto">
          <a:xfrm>
            <a:off x="76200" y="463232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result is (562)</a:t>
            </a:r>
            <a:r>
              <a:rPr lang="en-US" sz="2400" b="0" i="0" baseline="-25000">
                <a:effectLst>
                  <a:outerShdw blurRad="38100" dist="38100" dir="2700000" algn="tl">
                    <a:srgbClr val="C0C0C0"/>
                  </a:outerShdw>
                </a:effectLst>
              </a:rPr>
              <a:t>8</a:t>
            </a:r>
            <a:r>
              <a:rPr lang="en-US" sz="2400" b="0" i="0">
                <a:effectLst>
                  <a:outerShdw blurRad="38100" dist="38100" dir="2700000" algn="tl">
                    <a:srgbClr val="C0C0C0"/>
                  </a:outerShdw>
                </a:effectLst>
              </a:rPr>
              <a:t>.</a:t>
            </a:r>
          </a:p>
        </p:txBody>
      </p:sp>
      <p:sp>
        <p:nvSpPr>
          <p:cNvPr id="1144839" name="Rectangle 7"/>
          <p:cNvSpPr>
            <a:spLocks noChangeArrowheads="1"/>
          </p:cNvSpPr>
          <p:nvPr/>
        </p:nvSpPr>
        <p:spPr bwMode="auto">
          <a:xfrm>
            <a:off x="3124200" y="3290888"/>
            <a:ext cx="335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3200" i="0">
                <a:effectLst>
                  <a:outerShdw blurRad="38100" dist="38100" dir="2700000" algn="tl">
                    <a:srgbClr val="C0C0C0"/>
                  </a:outerShdw>
                </a:effectLst>
              </a:rPr>
              <a:t>101     110     010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D3127E22-10AA-4253-9BF1-E1CE51FAB3E1}" type="slidenum">
              <a:rPr lang="en-US" i="0">
                <a:latin typeface="Arial" charset="0"/>
              </a:rPr>
              <a:pPr/>
              <a:t>44</a:t>
            </a:fld>
            <a:endParaRPr lang="en-US" i="0">
              <a:latin typeface="Arial" charset="0"/>
            </a:endParaRPr>
          </a:p>
        </p:txBody>
      </p:sp>
      <p:sp>
        <p:nvSpPr>
          <p:cNvPr id="47107"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2.22</a:t>
            </a:r>
            <a:endParaRPr lang="en-US" sz="2000">
              <a:solidFill>
                <a:schemeClr val="bg1"/>
              </a:solidFill>
            </a:endParaRPr>
          </a:p>
        </p:txBody>
      </p:sp>
      <p:sp>
        <p:nvSpPr>
          <p:cNvPr id="1146883" name="Rectangle 3"/>
          <p:cNvSpPr>
            <a:spLocks noChangeArrowheads="1"/>
          </p:cNvSpPr>
          <p:nvPr/>
        </p:nvSpPr>
        <p:spPr bwMode="auto">
          <a:xfrm>
            <a:off x="76200" y="944563"/>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What is the binary equivalent of for (24)</a:t>
            </a:r>
            <a:r>
              <a:rPr lang="en-US" sz="2400" b="0" i="0" baseline="-25000">
                <a:effectLst>
                  <a:outerShdw blurRad="38100" dist="38100" dir="2700000" algn="tl">
                    <a:srgbClr val="C0C0C0"/>
                  </a:outerShdw>
                </a:effectLst>
              </a:rPr>
              <a:t>8</a:t>
            </a:r>
            <a:r>
              <a:rPr lang="en-US" sz="2400" b="0" i="0">
                <a:effectLst>
                  <a:outerShdw blurRad="38100" dist="38100" dir="2700000" algn="tl">
                    <a:srgbClr val="C0C0C0"/>
                  </a:outerShdw>
                </a:effectLst>
              </a:rPr>
              <a:t>?</a:t>
            </a:r>
          </a:p>
        </p:txBody>
      </p:sp>
      <p:sp>
        <p:nvSpPr>
          <p:cNvPr id="1146884" name="Rectangle 4"/>
          <p:cNvSpPr>
            <a:spLocks noChangeArrowheads="1"/>
          </p:cNvSpPr>
          <p:nvPr/>
        </p:nvSpPr>
        <p:spPr bwMode="auto">
          <a:xfrm>
            <a:off x="76200" y="18288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i="0">
                <a:solidFill>
                  <a:schemeClr val="folHlink"/>
                </a:solidFill>
                <a:effectLst>
                  <a:outerShdw blurRad="38100" dist="38100" dir="2700000" algn="tl">
                    <a:srgbClr val="C0C0C0"/>
                  </a:outerShdw>
                </a:effectLst>
              </a:rPr>
              <a:t>Solution</a:t>
            </a:r>
          </a:p>
          <a:p>
            <a:pPr algn="just" eaLnBrk="1" hangingPunct="1">
              <a:defRPr/>
            </a:pPr>
            <a:r>
              <a:rPr lang="en-US" sz="2400" b="0" i="0">
                <a:effectLst>
                  <a:outerShdw blurRad="38100" dist="38100" dir="2700000" algn="tl">
                    <a:srgbClr val="C0C0C0"/>
                  </a:outerShdw>
                </a:effectLst>
              </a:rPr>
              <a:t>Write each octal digit as its equivalent bit pattern to get</a:t>
            </a:r>
          </a:p>
        </p:txBody>
      </p:sp>
      <p:sp>
        <p:nvSpPr>
          <p:cNvPr id="1146885" name="Rectangle 5"/>
          <p:cNvSpPr>
            <a:spLocks noChangeArrowheads="1"/>
          </p:cNvSpPr>
          <p:nvPr/>
        </p:nvSpPr>
        <p:spPr bwMode="auto">
          <a:xfrm>
            <a:off x="2209800" y="32893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3200" i="0">
                <a:effectLst>
                  <a:outerShdw blurRad="38100" dist="38100" dir="2700000" algn="tl">
                    <a:srgbClr val="C0C0C0"/>
                  </a:outerShdw>
                </a:effectLst>
              </a:rPr>
              <a:t>2 → 010  and  4 → 100</a:t>
            </a:r>
          </a:p>
        </p:txBody>
      </p:sp>
      <p:sp>
        <p:nvSpPr>
          <p:cNvPr id="1146886" name="Rectangle 6"/>
          <p:cNvSpPr>
            <a:spLocks noChangeArrowheads="1"/>
          </p:cNvSpPr>
          <p:nvPr/>
        </p:nvSpPr>
        <p:spPr bwMode="auto">
          <a:xfrm>
            <a:off x="76200" y="463232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result is (010100)</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7A45BAE1-AB84-4D2B-B174-F9A42FCC6458}" type="slidenum">
              <a:rPr lang="en-US" i="0">
                <a:latin typeface="Arial" charset="0"/>
              </a:rPr>
              <a:pPr/>
              <a:t>45</a:t>
            </a:fld>
            <a:endParaRPr lang="en-US" i="0">
              <a:latin typeface="Arial" charset="0"/>
            </a:endParaRPr>
          </a:p>
        </p:txBody>
      </p:sp>
      <p:sp>
        <p:nvSpPr>
          <p:cNvPr id="48131" name="Rectangle 2"/>
          <p:cNvSpPr>
            <a:spLocks noChangeArrowheads="1"/>
          </p:cNvSpPr>
          <p:nvPr/>
        </p:nvSpPr>
        <p:spPr bwMode="auto">
          <a:xfrm>
            <a:off x="76200" y="0"/>
            <a:ext cx="61722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Octal-hexadecimal conversion</a:t>
            </a:r>
          </a:p>
        </p:txBody>
      </p:sp>
      <p:sp>
        <p:nvSpPr>
          <p:cNvPr id="48132" name="Text Box 3"/>
          <p:cNvSpPr txBox="1">
            <a:spLocks noChangeArrowheads="1"/>
          </p:cNvSpPr>
          <p:nvPr/>
        </p:nvSpPr>
        <p:spPr bwMode="auto">
          <a:xfrm>
            <a:off x="381000" y="5638800"/>
            <a:ext cx="807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2.12  </a:t>
            </a:r>
            <a:r>
              <a:rPr lang="en-US" sz="2000" i="0"/>
              <a:t>Octal to hexadecimal and hexadecimal to octal conversion</a:t>
            </a:r>
          </a:p>
        </p:txBody>
      </p:sp>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659688" cy="28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B9409556-331B-402C-B6B6-1EF30FEE804C}" type="slidenum">
              <a:rPr lang="en-US" i="0">
                <a:latin typeface="Arial" charset="0"/>
              </a:rPr>
              <a:pPr/>
              <a:t>46</a:t>
            </a:fld>
            <a:endParaRPr lang="en-US" i="0">
              <a:latin typeface="Arial" charset="0"/>
            </a:endParaRPr>
          </a:p>
        </p:txBody>
      </p:sp>
      <p:sp>
        <p:nvSpPr>
          <p:cNvPr id="49155"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2.23</a:t>
            </a:r>
            <a:endParaRPr lang="en-US" sz="2000">
              <a:solidFill>
                <a:schemeClr val="bg1"/>
              </a:solidFill>
            </a:endParaRPr>
          </a:p>
        </p:txBody>
      </p:sp>
      <p:sp>
        <p:nvSpPr>
          <p:cNvPr id="1150979" name="Rectangle 3"/>
          <p:cNvSpPr>
            <a:spLocks noChangeArrowheads="1"/>
          </p:cNvSpPr>
          <p:nvPr/>
        </p:nvSpPr>
        <p:spPr bwMode="auto">
          <a:xfrm>
            <a:off x="76200" y="7620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Find the minimum number of binary digits required to store decimal integers with a maximum of six digits.</a:t>
            </a:r>
          </a:p>
        </p:txBody>
      </p:sp>
      <p:sp>
        <p:nvSpPr>
          <p:cNvPr id="1150980" name="Rectangle 4"/>
          <p:cNvSpPr>
            <a:spLocks noChangeArrowheads="1"/>
          </p:cNvSpPr>
          <p:nvPr/>
        </p:nvSpPr>
        <p:spPr bwMode="auto">
          <a:xfrm>
            <a:off x="76200" y="18288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i="0">
                <a:solidFill>
                  <a:schemeClr val="folHlink"/>
                </a:solidFill>
                <a:effectLst>
                  <a:outerShdw blurRad="38100" dist="38100" dir="2700000" algn="tl">
                    <a:srgbClr val="C0C0C0"/>
                  </a:outerShdw>
                </a:effectLst>
              </a:rPr>
              <a:t>Solution</a:t>
            </a:r>
            <a:endParaRPr lang="en-US" sz="2400" b="0" i="0">
              <a:effectLst>
                <a:outerShdw blurRad="38100" dist="38100" dir="2700000" algn="tl">
                  <a:srgbClr val="C0C0C0"/>
                </a:outerShdw>
              </a:effectLst>
            </a:endParaRPr>
          </a:p>
          <a:p>
            <a:pPr algn="just" eaLnBrk="1" hangingPunct="1">
              <a:defRPr/>
            </a:pPr>
            <a:r>
              <a:rPr lang="en-US" sz="2400" b="0">
                <a:effectLst>
                  <a:outerShdw blurRad="38100" dist="38100" dir="2700000" algn="tl">
                    <a:srgbClr val="C0C0C0"/>
                  </a:outerShdw>
                </a:effectLst>
              </a:rPr>
              <a:t>k</a:t>
            </a:r>
            <a:r>
              <a:rPr lang="en-US" sz="2400" b="0" i="0">
                <a:effectLst>
                  <a:outerShdw blurRad="38100" dist="38100" dir="2700000" algn="tl">
                    <a:srgbClr val="C0C0C0"/>
                  </a:outerShdw>
                </a:effectLst>
              </a:rPr>
              <a:t> = 6, b</a:t>
            </a:r>
            <a:r>
              <a:rPr lang="en-US" sz="2400" b="0" i="0" baseline="-25000">
                <a:effectLst>
                  <a:outerShdw blurRad="38100" dist="38100" dir="2700000" algn="tl">
                    <a:srgbClr val="C0C0C0"/>
                  </a:outerShdw>
                </a:effectLst>
              </a:rPr>
              <a:t>1</a:t>
            </a:r>
            <a:r>
              <a:rPr lang="en-US" sz="2400" b="0" i="0">
                <a:effectLst>
                  <a:outerShdw blurRad="38100" dist="38100" dir="2700000" algn="tl">
                    <a:srgbClr val="C0C0C0"/>
                  </a:outerShdw>
                </a:effectLst>
              </a:rPr>
              <a:t> = 10, and b</a:t>
            </a:r>
            <a:r>
              <a:rPr lang="en-US" sz="2400" b="0" i="0" baseline="-25000">
                <a:effectLst>
                  <a:outerShdw blurRad="38100" dist="38100" dir="2700000" algn="tl">
                    <a:srgbClr val="C0C0C0"/>
                  </a:outerShdw>
                </a:effectLst>
              </a:rPr>
              <a:t>2</a:t>
            </a:r>
            <a:r>
              <a:rPr lang="en-US" sz="2400" b="0" i="0">
                <a:effectLst>
                  <a:outerShdw blurRad="38100" dist="38100" dir="2700000" algn="tl">
                    <a:srgbClr val="C0C0C0"/>
                  </a:outerShdw>
                </a:effectLst>
              </a:rPr>
              <a:t> = 2. Then</a:t>
            </a:r>
          </a:p>
        </p:txBody>
      </p:sp>
      <p:sp>
        <p:nvSpPr>
          <p:cNvPr id="1150983" name="Rectangle 7"/>
          <p:cNvSpPr>
            <a:spLocks noChangeArrowheads="1"/>
          </p:cNvSpPr>
          <p:nvPr/>
        </p:nvSpPr>
        <p:spPr bwMode="auto">
          <a:xfrm>
            <a:off x="1066800" y="30480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a:effectLst>
                  <a:outerShdw blurRad="38100" dist="38100" dir="2700000" algn="tl">
                    <a:srgbClr val="C0C0C0"/>
                  </a:outerShdw>
                </a:effectLst>
              </a:rPr>
              <a:t>x</a:t>
            </a:r>
            <a:r>
              <a:rPr lang="en-US" sz="2400" i="0">
                <a:effectLst>
                  <a:outerShdw blurRad="38100" dist="38100" dir="2700000" algn="tl">
                    <a:srgbClr val="C0C0C0"/>
                  </a:outerShdw>
                </a:effectLst>
              </a:rPr>
              <a:t> = </a:t>
            </a:r>
            <a:r>
              <a:rPr lang="en-US" sz="2400" i="0">
                <a:effectLst>
                  <a:outerShdw blurRad="38100" dist="38100" dir="2700000" algn="tl">
                    <a:srgbClr val="C0C0C0"/>
                  </a:outerShdw>
                </a:effectLst>
                <a:latin typeface="Symbol" pitchFamily="18" charset="2"/>
              </a:rPr>
              <a:t>é</a:t>
            </a:r>
            <a:r>
              <a:rPr lang="en-US" sz="2400">
                <a:effectLst>
                  <a:outerShdw blurRad="38100" dist="38100" dir="2700000" algn="tl">
                    <a:srgbClr val="C0C0C0"/>
                  </a:outerShdw>
                </a:effectLst>
              </a:rPr>
              <a:t>k</a:t>
            </a:r>
            <a:r>
              <a:rPr lang="en-US" sz="2400" i="0">
                <a:effectLst>
                  <a:outerShdw blurRad="38100" dist="38100" dir="2700000" algn="tl">
                    <a:srgbClr val="C0C0C0"/>
                  </a:outerShdw>
                </a:effectLst>
              </a:rPr>
              <a:t> × (logb</a:t>
            </a:r>
            <a:r>
              <a:rPr lang="en-US" sz="2400" i="0" baseline="-25000">
                <a:effectLst>
                  <a:outerShdw blurRad="38100" dist="38100" dir="2700000" algn="tl">
                    <a:srgbClr val="C0C0C0"/>
                  </a:outerShdw>
                </a:effectLst>
              </a:rPr>
              <a:t>1</a:t>
            </a:r>
            <a:r>
              <a:rPr lang="en-US" sz="2400" i="0">
                <a:effectLst>
                  <a:outerShdw blurRad="38100" dist="38100" dir="2700000" algn="tl">
                    <a:srgbClr val="C0C0C0"/>
                  </a:outerShdw>
                </a:effectLst>
              </a:rPr>
              <a:t> / logb</a:t>
            </a:r>
            <a:r>
              <a:rPr lang="en-US" sz="2400" i="0" baseline="-25000">
                <a:effectLst>
                  <a:outerShdw blurRad="38100" dist="38100" dir="2700000" algn="tl">
                    <a:srgbClr val="C0C0C0"/>
                  </a:outerShdw>
                </a:effectLst>
              </a:rPr>
              <a:t>2</a:t>
            </a:r>
            <a:r>
              <a:rPr lang="en-US" sz="2400" i="0">
                <a:effectLst>
                  <a:outerShdw blurRad="38100" dist="38100" dir="2700000" algn="tl">
                    <a:srgbClr val="C0C0C0"/>
                  </a:outerShdw>
                </a:effectLst>
              </a:rPr>
              <a:t>)</a:t>
            </a:r>
            <a:r>
              <a:rPr lang="en-US" sz="2400" i="0">
                <a:effectLst>
                  <a:outerShdw blurRad="38100" dist="38100" dir="2700000" algn="tl">
                    <a:srgbClr val="C0C0C0"/>
                  </a:outerShdw>
                </a:effectLst>
                <a:latin typeface="Symbol" pitchFamily="18" charset="2"/>
              </a:rPr>
              <a:t>ù</a:t>
            </a:r>
            <a:r>
              <a:rPr lang="en-US" sz="2400" i="0">
                <a:effectLst>
                  <a:outerShdw blurRad="38100" dist="38100" dir="2700000" algn="tl">
                    <a:srgbClr val="C0C0C0"/>
                  </a:outerShdw>
                </a:effectLst>
              </a:rPr>
              <a:t> = </a:t>
            </a:r>
            <a:r>
              <a:rPr lang="en-US" sz="2400" i="0">
                <a:effectLst>
                  <a:outerShdw blurRad="38100" dist="38100" dir="2700000" algn="tl">
                    <a:srgbClr val="C0C0C0"/>
                  </a:outerShdw>
                </a:effectLst>
                <a:latin typeface="Symbol" pitchFamily="18" charset="2"/>
              </a:rPr>
              <a:t>é</a:t>
            </a:r>
            <a:r>
              <a:rPr lang="en-US" sz="2400" i="0">
                <a:effectLst>
                  <a:outerShdw blurRad="38100" dist="38100" dir="2700000" algn="tl">
                    <a:srgbClr val="C0C0C0"/>
                  </a:outerShdw>
                </a:effectLst>
              </a:rPr>
              <a:t>6 × (1 / 0.30103)</a:t>
            </a:r>
            <a:r>
              <a:rPr lang="en-US" sz="2400" i="0">
                <a:effectLst>
                  <a:outerShdw blurRad="38100" dist="38100" dir="2700000" algn="tl">
                    <a:srgbClr val="C0C0C0"/>
                  </a:outerShdw>
                </a:effectLst>
                <a:latin typeface="Symbol" pitchFamily="18" charset="2"/>
              </a:rPr>
              <a:t>ù</a:t>
            </a:r>
            <a:r>
              <a:rPr lang="en-US" sz="2400" i="0">
                <a:effectLst>
                  <a:outerShdw blurRad="38100" dist="38100" dir="2700000" algn="tl">
                    <a:srgbClr val="C0C0C0"/>
                  </a:outerShdw>
                </a:effectLst>
              </a:rPr>
              <a:t> = 20. </a:t>
            </a:r>
          </a:p>
        </p:txBody>
      </p:sp>
      <p:sp>
        <p:nvSpPr>
          <p:cNvPr id="1150984" name="Rectangle 8"/>
          <p:cNvSpPr>
            <a:spLocks noChangeArrowheads="1"/>
          </p:cNvSpPr>
          <p:nvPr/>
        </p:nvSpPr>
        <p:spPr bwMode="auto">
          <a:xfrm>
            <a:off x="76200" y="39624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largest six-digit decimal number is 999,999 and the largest 20-bit binary number is 1,048,575. Note that the largest number that can be represented by a 19-bit number is 524287, which is smaller than 999,999. We definitely need twenty bits.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1493620A-0DE0-435C-AA89-7A81567797B5}" type="slidenum">
              <a:rPr lang="en-US" i="0">
                <a:latin typeface="Arial" charset="0"/>
              </a:rPr>
              <a:pPr/>
              <a:t>47</a:t>
            </a:fld>
            <a:endParaRPr lang="en-US" i="0">
              <a:latin typeface="Arial" charset="0"/>
            </a:endParaRPr>
          </a:p>
        </p:txBody>
      </p:sp>
      <p:sp>
        <p:nvSpPr>
          <p:cNvPr id="1050626"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sz="3200" i="0">
              <a:effectLst>
                <a:outerShdw blurRad="38100" dist="38100" dir="2700000" algn="tl">
                  <a:srgbClr val="FFFFFF"/>
                </a:outerShdw>
              </a:effectLst>
            </a:endParaRPr>
          </a:p>
        </p:txBody>
      </p:sp>
      <p:sp>
        <p:nvSpPr>
          <p:cNvPr id="1050627" name="Text Box 3"/>
          <p:cNvSpPr txBox="1">
            <a:spLocks noChangeArrowheads="1"/>
          </p:cNvSpPr>
          <p:nvPr/>
        </p:nvSpPr>
        <p:spPr bwMode="auto">
          <a:xfrm>
            <a:off x="228600" y="406400"/>
            <a:ext cx="8394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i="0">
                <a:effectLst>
                  <a:outerShdw blurRad="38100" dist="38100" dir="2700000" algn="tl">
                    <a:srgbClr val="C0C0C0"/>
                  </a:outerShdw>
                </a:effectLst>
                <a:latin typeface="Times" pitchFamily="18" charset="0"/>
              </a:rPr>
              <a:t>2-3   NONPOSITIONAL NUMBER SYSTEMS</a:t>
            </a:r>
          </a:p>
        </p:txBody>
      </p:sp>
      <p:sp>
        <p:nvSpPr>
          <p:cNvPr id="50181"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endParaRPr lang="en-GB" i="0"/>
          </a:p>
        </p:txBody>
      </p:sp>
      <p:sp>
        <p:nvSpPr>
          <p:cNvPr id="1050629" name="Rectangle 5"/>
          <p:cNvSpPr>
            <a:spLocks noChangeArrowheads="1"/>
          </p:cNvSpPr>
          <p:nvPr/>
        </p:nvSpPr>
        <p:spPr bwMode="auto">
          <a:xfrm>
            <a:off x="304800" y="1524000"/>
            <a:ext cx="8229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i="0">
                <a:effectLst>
                  <a:outerShdw blurRad="38100" dist="38100" dir="2700000" algn="tl">
                    <a:srgbClr val="C0C0C0"/>
                  </a:outerShdw>
                </a:effectLst>
              </a:rPr>
              <a:t>Although </a:t>
            </a:r>
            <a:r>
              <a:rPr lang="en-US" sz="2800" i="0">
                <a:solidFill>
                  <a:schemeClr val="folHlink"/>
                </a:solidFill>
                <a:effectLst>
                  <a:outerShdw blurRad="38100" dist="38100" dir="2700000" algn="tl">
                    <a:srgbClr val="C0C0C0"/>
                  </a:outerShdw>
                </a:effectLst>
              </a:rPr>
              <a:t>non-positional number systems</a:t>
            </a:r>
            <a:r>
              <a:rPr lang="en-US" sz="2800" b="0" i="0">
                <a:effectLst>
                  <a:outerShdw blurRad="38100" dist="38100" dir="2700000" algn="tl">
                    <a:srgbClr val="C0C0C0"/>
                  </a:outerShdw>
                </a:effectLst>
              </a:rPr>
              <a:t> are not used in computers, we give a short review here for comparison with positional number systems. A non-positional number system still uses a limited number of symbols in which each symbol has a value. However, the position a symbol occupies in the number normally bears no relation to its value—the value of each symbol is fixed. To find the value of a number, we add the value of all symbols present in the representation.</a:t>
            </a:r>
            <a:r>
              <a:rPr lang="en-US" sz="280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CB649D8A-9669-4DD3-8E9F-06A1086EAE52}" type="slidenum">
              <a:rPr lang="en-US" i="0">
                <a:latin typeface="Arial" charset="0"/>
              </a:rPr>
              <a:pPr/>
              <a:t>48</a:t>
            </a:fld>
            <a:endParaRPr lang="en-US" i="0">
              <a:latin typeface="Arial" charset="0"/>
            </a:endParaRPr>
          </a:p>
        </p:txBody>
      </p:sp>
      <p:sp>
        <p:nvSpPr>
          <p:cNvPr id="51203"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endParaRPr lang="en-GB" i="0"/>
          </a:p>
        </p:txBody>
      </p:sp>
      <p:sp>
        <p:nvSpPr>
          <p:cNvPr id="1052677" name="Rectangle 5"/>
          <p:cNvSpPr>
            <a:spLocks noChangeArrowheads="1"/>
          </p:cNvSpPr>
          <p:nvPr/>
        </p:nvSpPr>
        <p:spPr bwMode="auto">
          <a:xfrm>
            <a:off x="304800" y="3810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i="0">
                <a:effectLst>
                  <a:outerShdw blurRad="38100" dist="38100" dir="2700000" algn="tl">
                    <a:srgbClr val="C0C0C0"/>
                  </a:outerShdw>
                </a:effectLst>
              </a:rPr>
              <a:t>In this system, a number is represented as:</a:t>
            </a:r>
          </a:p>
        </p:txBody>
      </p:sp>
      <p:pic>
        <p:nvPicPr>
          <p:cNvPr id="512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713" y="1295400"/>
            <a:ext cx="4346575" cy="522288"/>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679" name="Rectangle 7"/>
          <p:cNvSpPr>
            <a:spLocks noChangeArrowheads="1"/>
          </p:cNvSpPr>
          <p:nvPr/>
        </p:nvSpPr>
        <p:spPr bwMode="auto">
          <a:xfrm>
            <a:off x="304800" y="19812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i="0">
                <a:effectLst>
                  <a:outerShdw blurRad="38100" dist="38100" dir="2700000" algn="tl">
                    <a:srgbClr val="C0C0C0"/>
                  </a:outerShdw>
                </a:effectLst>
              </a:rPr>
              <a:t>and has the value of:</a:t>
            </a:r>
          </a:p>
        </p:txBody>
      </p:sp>
      <p:pic>
        <p:nvPicPr>
          <p:cNvPr id="5120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2776538"/>
            <a:ext cx="85232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681" name="Rectangle 9"/>
          <p:cNvSpPr>
            <a:spLocks noChangeArrowheads="1"/>
          </p:cNvSpPr>
          <p:nvPr/>
        </p:nvSpPr>
        <p:spPr bwMode="auto">
          <a:xfrm>
            <a:off x="304800" y="4478338"/>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b="0" i="0">
                <a:effectLst>
                  <a:outerShdw blurRad="38100" dist="38100" dir="2700000" algn="tl">
                    <a:srgbClr val="C0C0C0"/>
                  </a:outerShdw>
                </a:effectLst>
              </a:rPr>
              <a:t>There are some exceptions to the addition rule we just mentioned, as shown in Example 2.24.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3815B659-9C1B-4D41-B5D8-C31D3B053FBB}" type="slidenum">
              <a:rPr lang="en-US" i="0">
                <a:latin typeface="Arial" charset="0"/>
              </a:rPr>
              <a:pPr/>
              <a:t>49</a:t>
            </a:fld>
            <a:endParaRPr lang="en-US" i="0">
              <a:latin typeface="Arial" charset="0"/>
            </a:endParaRPr>
          </a:p>
        </p:txBody>
      </p:sp>
      <p:sp>
        <p:nvSpPr>
          <p:cNvPr id="52227"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2.24</a:t>
            </a:r>
            <a:endParaRPr lang="en-US" sz="2000">
              <a:solidFill>
                <a:schemeClr val="bg1"/>
              </a:solidFill>
            </a:endParaRPr>
          </a:p>
        </p:txBody>
      </p:sp>
      <p:sp>
        <p:nvSpPr>
          <p:cNvPr id="1054731" name="Rectangle 11"/>
          <p:cNvSpPr>
            <a:spLocks noChangeArrowheads="1"/>
          </p:cNvSpPr>
          <p:nvPr/>
        </p:nvSpPr>
        <p:spPr bwMode="auto">
          <a:xfrm>
            <a:off x="76200" y="7620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Roman numerals are a good example of a non-positional number system. This number system has a set of symbols </a:t>
            </a:r>
            <a:br>
              <a:rPr lang="en-US" sz="2400" b="0" i="0">
                <a:effectLst>
                  <a:outerShdw blurRad="38100" dist="38100" dir="2700000" algn="tl">
                    <a:srgbClr val="C0C0C0"/>
                  </a:outerShdw>
                </a:effectLst>
              </a:rPr>
            </a:br>
            <a:r>
              <a:rPr lang="en-US" sz="2400" b="0" i="0">
                <a:effectLst>
                  <a:outerShdw blurRad="38100" dist="38100" dir="2700000" algn="tl">
                    <a:srgbClr val="C0C0C0"/>
                  </a:outerShdw>
                </a:effectLst>
              </a:rPr>
              <a:t>S = {I, V, X, L, C, D, M}. The values of each symbol are shown in Table 2.3</a:t>
            </a:r>
          </a:p>
        </p:txBody>
      </p:sp>
      <p:pic>
        <p:nvPicPr>
          <p:cNvPr id="5222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2646363"/>
            <a:ext cx="7910513"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34" name="Rectangle 14"/>
          <p:cNvSpPr>
            <a:spLocks noChangeArrowheads="1"/>
          </p:cNvSpPr>
          <p:nvPr/>
        </p:nvSpPr>
        <p:spPr bwMode="auto">
          <a:xfrm>
            <a:off x="76200" y="5241925"/>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To find the value of a number, we need to add the value of symbols subject to specific rules (See the textbook).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931CC2C2-5AF1-4035-B022-B5D01F75F06F}" type="slidenum">
              <a:rPr lang="en-US" i="0">
                <a:latin typeface="Arial" charset="0"/>
              </a:rPr>
              <a:pPr/>
              <a:t>5</a:t>
            </a:fld>
            <a:endParaRPr lang="en-US" i="0">
              <a:latin typeface="Arial" charset="0"/>
            </a:endParaRPr>
          </a:p>
        </p:txBody>
      </p:sp>
      <p:sp>
        <p:nvSpPr>
          <p:cNvPr id="7171" name="Rectangle 2"/>
          <p:cNvSpPr>
            <a:spLocks noChangeArrowheads="1"/>
          </p:cNvSpPr>
          <p:nvPr/>
        </p:nvSpPr>
        <p:spPr bwMode="auto">
          <a:xfrm>
            <a:off x="2209800" y="2362200"/>
            <a:ext cx="4572000" cy="538163"/>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chemeClr val="folHlink"/>
                </a:solidFill>
              </a:rPr>
              <a:t>S = {0, 1, 2, 3, 4, 5, 6, 7, 8, 9}</a:t>
            </a:r>
          </a:p>
        </p:txBody>
      </p:sp>
      <p:sp>
        <p:nvSpPr>
          <p:cNvPr id="7172" name="Text Box 3"/>
          <p:cNvSpPr txBox="1">
            <a:spLocks noChangeArrowheads="1"/>
          </p:cNvSpPr>
          <p:nvPr/>
        </p:nvSpPr>
        <p:spPr bwMode="auto">
          <a:xfrm>
            <a:off x="0" y="0"/>
            <a:ext cx="524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3200" i="0">
                <a:solidFill>
                  <a:schemeClr val="hlink"/>
                </a:solidFill>
              </a:rPr>
              <a:t>The decimal system (base 10)</a:t>
            </a:r>
          </a:p>
        </p:txBody>
      </p:sp>
      <p:sp>
        <p:nvSpPr>
          <p:cNvPr id="7173" name="Rectangle 4"/>
          <p:cNvSpPr>
            <a:spLocks noChangeArrowheads="1"/>
          </p:cNvSpPr>
          <p:nvPr/>
        </p:nvSpPr>
        <p:spPr bwMode="auto">
          <a:xfrm>
            <a:off x="76200" y="8382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The word decimal is derived from the Latin root </a:t>
            </a:r>
            <a:r>
              <a:rPr lang="en-US" sz="2800" i="0">
                <a:solidFill>
                  <a:schemeClr val="folHlink"/>
                </a:solidFill>
              </a:rPr>
              <a:t>decem</a:t>
            </a:r>
            <a:r>
              <a:rPr lang="en-US" sz="2800" b="0" i="0"/>
              <a:t> (ten). In this system the </a:t>
            </a:r>
            <a:r>
              <a:rPr lang="en-US" sz="2800" i="0">
                <a:solidFill>
                  <a:schemeClr val="folHlink"/>
                </a:solidFill>
              </a:rPr>
              <a:t>base</a:t>
            </a:r>
            <a:r>
              <a:rPr lang="en-US" sz="2800" b="0" i="0"/>
              <a:t> </a:t>
            </a:r>
            <a:r>
              <a:rPr lang="en-US" sz="2800" i="0">
                <a:solidFill>
                  <a:schemeClr val="folHlink"/>
                </a:solidFill>
              </a:rPr>
              <a:t>b = 10</a:t>
            </a:r>
            <a:r>
              <a:rPr lang="en-US" sz="2800" b="0" i="0"/>
              <a:t> and we use ten symbols</a:t>
            </a:r>
          </a:p>
        </p:txBody>
      </p:sp>
      <p:sp>
        <p:nvSpPr>
          <p:cNvPr id="7174" name="Rectangle 5"/>
          <p:cNvSpPr>
            <a:spLocks noChangeArrowheads="1"/>
          </p:cNvSpPr>
          <p:nvPr/>
        </p:nvSpPr>
        <p:spPr bwMode="auto">
          <a:xfrm>
            <a:off x="76200" y="32004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0" i="0"/>
              <a:t>The symbols in this system are often referred to as </a:t>
            </a:r>
            <a:r>
              <a:rPr lang="en-US" sz="2800" i="0">
                <a:solidFill>
                  <a:schemeClr val="folHlink"/>
                </a:solidFill>
              </a:rPr>
              <a:t>decimal</a:t>
            </a:r>
            <a:r>
              <a:rPr lang="en-US" sz="2800" b="0" i="0">
                <a:solidFill>
                  <a:schemeClr val="folHlink"/>
                </a:solidFill>
              </a:rPr>
              <a:t> </a:t>
            </a:r>
            <a:r>
              <a:rPr lang="en-US" sz="2800" i="0">
                <a:solidFill>
                  <a:schemeClr val="folHlink"/>
                </a:solidFill>
              </a:rPr>
              <a:t>digits</a:t>
            </a:r>
            <a:r>
              <a:rPr lang="en-US" sz="2800" b="0" i="0"/>
              <a:t> or just </a:t>
            </a:r>
            <a:r>
              <a:rPr lang="en-US" sz="2800" i="0">
                <a:solidFill>
                  <a:schemeClr val="folHlink"/>
                </a:solidFill>
              </a:rPr>
              <a:t>digits</a:t>
            </a:r>
            <a:r>
              <a:rPr lang="en-US" sz="2800" b="0" i="0"/>
              <a:t>.</a:t>
            </a:r>
            <a:r>
              <a:rPr lang="en-US" sz="280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4163740C-AE20-4997-B52A-780004E62FEC}" type="slidenum">
              <a:rPr lang="en-US" i="0">
                <a:latin typeface="Arial" charset="0"/>
              </a:rPr>
              <a:pPr/>
              <a:t>50</a:t>
            </a:fld>
            <a:endParaRPr lang="en-US" i="0">
              <a:latin typeface="Arial" charset="0"/>
            </a:endParaRPr>
          </a:p>
        </p:txBody>
      </p:sp>
      <p:sp>
        <p:nvSpPr>
          <p:cNvPr id="53251" name="Text Box 2"/>
          <p:cNvSpPr txBox="1">
            <a:spLocks noChangeArrowheads="1"/>
          </p:cNvSpPr>
          <p:nvPr/>
        </p:nvSpPr>
        <p:spPr bwMode="auto">
          <a:xfrm>
            <a:off x="76200" y="152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2.24</a:t>
            </a:r>
            <a:endParaRPr lang="en-US" sz="2000">
              <a:solidFill>
                <a:schemeClr val="bg1"/>
              </a:solidFill>
            </a:endParaRPr>
          </a:p>
        </p:txBody>
      </p:sp>
      <p:sp>
        <p:nvSpPr>
          <p:cNvPr id="1056773" name="Rectangle 5"/>
          <p:cNvSpPr>
            <a:spLocks noChangeArrowheads="1"/>
          </p:cNvSpPr>
          <p:nvPr/>
        </p:nvSpPr>
        <p:spPr bwMode="auto">
          <a:xfrm>
            <a:off x="76200" y="944563"/>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some Roman numbers and their values.</a:t>
            </a:r>
          </a:p>
        </p:txBody>
      </p:sp>
      <p:pic>
        <p:nvPicPr>
          <p:cNvPr id="532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676400"/>
            <a:ext cx="8631237"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6775" name="Rectangle 7"/>
          <p:cNvSpPr>
            <a:spLocks noChangeArrowheads="1"/>
          </p:cNvSpPr>
          <p:nvPr/>
        </p:nvSpPr>
        <p:spPr bwMode="auto">
          <a:xfrm>
            <a:off x="2057400" y="152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i="0">
                <a:effectLst>
                  <a:outerShdw blurRad="38100" dist="38100" dir="2700000" algn="tl">
                    <a:srgbClr val="C0C0C0"/>
                  </a:outerShdw>
                </a:effectLst>
              </a:rPr>
              <a:t>(Continued)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E1AF506B-F77E-4141-9A99-949FE4F3371E}" type="slidenum">
              <a:rPr lang="en-US" i="0">
                <a:latin typeface="Arial" charset="0"/>
              </a:rPr>
              <a:pPr/>
              <a:t>6</a:t>
            </a:fld>
            <a:endParaRPr lang="en-US" i="0">
              <a:latin typeface="Arial" charset="0"/>
            </a:endParaRPr>
          </a:p>
        </p:txBody>
      </p:sp>
      <p:sp>
        <p:nvSpPr>
          <p:cNvPr id="8195" name="Rectangle 4"/>
          <p:cNvSpPr>
            <a:spLocks noChangeArrowheads="1"/>
          </p:cNvSpPr>
          <p:nvPr/>
        </p:nvSpPr>
        <p:spPr bwMode="auto">
          <a:xfrm>
            <a:off x="76200" y="0"/>
            <a:ext cx="17526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Integers</a:t>
            </a:r>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990600"/>
            <a:ext cx="785177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7"/>
          <p:cNvSpPr txBox="1">
            <a:spLocks noChangeArrowheads="1"/>
          </p:cNvSpPr>
          <p:nvPr/>
        </p:nvSpPr>
        <p:spPr bwMode="auto">
          <a:xfrm>
            <a:off x="1143000" y="5638800"/>
            <a:ext cx="689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folHlink"/>
                </a:solidFill>
              </a:rPr>
              <a:t>Figure 2.1  </a:t>
            </a:r>
            <a:r>
              <a:rPr lang="en-US" sz="2000" i="0"/>
              <a:t>Place values for an integer in the decimal system</a:t>
            </a:r>
          </a:p>
        </p:txBody>
      </p:sp>
      <p:pic>
        <p:nvPicPr>
          <p:cNvPr id="81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3" y="3048000"/>
            <a:ext cx="8866187"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30A3C649-E5A2-41A3-8FC5-8CAF9EF2473A}" type="slidenum">
              <a:rPr lang="en-US" i="0">
                <a:latin typeface="Arial" charset="0"/>
              </a:rPr>
              <a:pPr/>
              <a:t>7</a:t>
            </a:fld>
            <a:endParaRPr lang="en-US" i="0">
              <a:latin typeface="Arial" charset="0"/>
            </a:endParaRPr>
          </a:p>
        </p:txBody>
      </p:sp>
      <p:sp>
        <p:nvSpPr>
          <p:cNvPr id="9219"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2.1</a:t>
            </a:r>
            <a:endParaRPr lang="en-US" sz="2000">
              <a:solidFill>
                <a:schemeClr val="bg1"/>
              </a:solidFill>
            </a:endParaRPr>
          </a:p>
        </p:txBody>
      </p:sp>
      <p:sp>
        <p:nvSpPr>
          <p:cNvPr id="1073155" name="Rectangle 3"/>
          <p:cNvSpPr>
            <a:spLocks noChangeArrowheads="1"/>
          </p:cNvSpPr>
          <p:nvPr/>
        </p:nvSpPr>
        <p:spPr bwMode="auto">
          <a:xfrm>
            <a:off x="76200" y="7620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the place values for the integer +224 in the decimal system.</a:t>
            </a:r>
          </a:p>
        </p:txBody>
      </p:sp>
      <p:sp>
        <p:nvSpPr>
          <p:cNvPr id="1073157" name="Rectangle 5"/>
          <p:cNvSpPr>
            <a:spLocks noChangeArrowheads="1"/>
          </p:cNvSpPr>
          <p:nvPr/>
        </p:nvSpPr>
        <p:spPr bwMode="auto">
          <a:xfrm>
            <a:off x="228600" y="47244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Note that the digit 2 in position 1 has the value 20, but the same digit in position 2 has the value 200. Also note that we normally drop the plus sign, but it is implicit.</a:t>
            </a:r>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2424113"/>
            <a:ext cx="871220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4084AB74-4E13-42B3-9654-6E4BA4D7B198}" type="slidenum">
              <a:rPr lang="en-US" i="0">
                <a:latin typeface="Arial" charset="0"/>
              </a:rPr>
              <a:pPr/>
              <a:t>8</a:t>
            </a:fld>
            <a:endParaRPr lang="en-US" i="0">
              <a:latin typeface="Arial" charset="0"/>
            </a:endParaRPr>
          </a:p>
        </p:txBody>
      </p:sp>
      <p:sp>
        <p:nvSpPr>
          <p:cNvPr id="10243" name="Text Box 2"/>
          <p:cNvSpPr txBox="1">
            <a:spLocks noChangeArrowheads="1"/>
          </p:cNvSpPr>
          <p:nvPr/>
        </p:nvSpPr>
        <p:spPr bwMode="auto">
          <a:xfrm>
            <a:off x="76200" y="152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2.2</a:t>
            </a:r>
            <a:endParaRPr lang="en-US" sz="2000">
              <a:solidFill>
                <a:schemeClr val="bg1"/>
              </a:solidFill>
            </a:endParaRPr>
          </a:p>
        </p:txBody>
      </p:sp>
      <p:sp>
        <p:nvSpPr>
          <p:cNvPr id="1075203" name="Rectangle 3"/>
          <p:cNvSpPr>
            <a:spLocks noChangeArrowheads="1"/>
          </p:cNvSpPr>
          <p:nvPr/>
        </p:nvSpPr>
        <p:spPr bwMode="auto">
          <a:xfrm>
            <a:off x="76200" y="79375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the place values for the decimal number −7508. We have used 1, 10, 100, and 1000 instead of powers of 10.</a:t>
            </a:r>
          </a:p>
        </p:txBody>
      </p:sp>
      <p:sp>
        <p:nvSpPr>
          <p:cNvPr id="1075204" name="Rectangle 4"/>
          <p:cNvSpPr>
            <a:spLocks noChangeArrowheads="1"/>
          </p:cNvSpPr>
          <p:nvPr/>
        </p:nvSpPr>
        <p:spPr bwMode="auto">
          <a:xfrm>
            <a:off x="228600" y="47244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Note that the digit 2 in position 1 has the value 20, but the same digit in position 2 has the value 200. Also note that we normally drop the plus sign, but it is implicit.</a:t>
            </a:r>
          </a:p>
        </p:txBody>
      </p:sp>
      <p:grpSp>
        <p:nvGrpSpPr>
          <p:cNvPr id="10246" name="Group 15"/>
          <p:cNvGrpSpPr>
            <a:grpSpLocks/>
          </p:cNvGrpSpPr>
          <p:nvPr/>
        </p:nvGrpSpPr>
        <p:grpSpPr bwMode="auto">
          <a:xfrm>
            <a:off x="304800" y="2590800"/>
            <a:ext cx="8226425" cy="1468438"/>
            <a:chOff x="192" y="1632"/>
            <a:chExt cx="5182" cy="925"/>
          </a:xfrm>
        </p:grpSpPr>
        <p:pic>
          <p:nvPicPr>
            <p:cNvPr id="102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632"/>
              <a:ext cx="5182" cy="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8" name="Text Box 9"/>
            <p:cNvSpPr txBox="1">
              <a:spLocks noChangeArrowheads="1"/>
            </p:cNvSpPr>
            <p:nvPr/>
          </p:nvSpPr>
          <p:spPr bwMode="auto">
            <a:xfrm>
              <a:off x="892" y="2208"/>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t>(</a:t>
              </a:r>
            </a:p>
          </p:txBody>
        </p:sp>
        <p:sp>
          <p:nvSpPr>
            <p:cNvPr id="10249" name="Text Box 11"/>
            <p:cNvSpPr txBox="1">
              <a:spLocks noChangeArrowheads="1"/>
            </p:cNvSpPr>
            <p:nvPr/>
          </p:nvSpPr>
          <p:spPr bwMode="auto">
            <a:xfrm>
              <a:off x="4396" y="2208"/>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t>)</a:t>
              </a:r>
            </a:p>
          </p:txBody>
        </p:sp>
        <p:sp>
          <p:nvSpPr>
            <p:cNvPr id="10250" name="Text Box 14"/>
            <p:cNvSpPr txBox="1">
              <a:spLocks noChangeArrowheads="1"/>
            </p:cNvSpPr>
            <p:nvPr/>
          </p:nvSpPr>
          <p:spPr bwMode="auto">
            <a:xfrm>
              <a:off x="4512" y="2208"/>
              <a:ext cx="826"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000" i="0"/>
                <a:t>Values</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p:spPr>
        <p:txBody>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i="0">
                <a:latin typeface="Arial" charset="0"/>
              </a:rPr>
              <a:t>2.</a:t>
            </a:r>
            <a:fld id="{FBF83BBD-02AF-47E7-BA90-18667E64EF39}" type="slidenum">
              <a:rPr lang="en-US" i="0">
                <a:latin typeface="Arial" charset="0"/>
              </a:rPr>
              <a:pPr/>
              <a:t>9</a:t>
            </a:fld>
            <a:endParaRPr lang="en-US" i="0">
              <a:latin typeface="Arial" charset="0"/>
            </a:endParaRPr>
          </a:p>
        </p:txBody>
      </p:sp>
      <p:sp>
        <p:nvSpPr>
          <p:cNvPr id="11267" name="Rectangle 2"/>
          <p:cNvSpPr>
            <a:spLocks noChangeArrowheads="1"/>
          </p:cNvSpPr>
          <p:nvPr/>
        </p:nvSpPr>
        <p:spPr bwMode="auto">
          <a:xfrm>
            <a:off x="76200" y="0"/>
            <a:ext cx="17526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0">
                <a:solidFill>
                  <a:srgbClr val="660066"/>
                </a:solidFill>
              </a:rPr>
              <a:t>Reals</a:t>
            </a:r>
          </a:p>
        </p:txBody>
      </p:sp>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685800"/>
            <a:ext cx="8547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 Box 7"/>
          <p:cNvSpPr txBox="1">
            <a:spLocks noChangeArrowheads="1"/>
          </p:cNvSpPr>
          <p:nvPr/>
        </p:nvSpPr>
        <p:spPr bwMode="auto">
          <a:xfrm>
            <a:off x="76200" y="28956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itchFamily="18" charset="0"/>
              </a:defRPr>
            </a:lvl1pPr>
            <a:lvl2pPr marL="742950" indent="-285750">
              <a:defRPr b="1" i="1">
                <a:solidFill>
                  <a:schemeClr val="tx1"/>
                </a:solidFill>
                <a:latin typeface="Times New Roman" pitchFamily="18" charset="0"/>
              </a:defRPr>
            </a:lvl2pPr>
            <a:lvl3pPr marL="1143000" indent="-228600">
              <a:defRPr b="1" i="1">
                <a:solidFill>
                  <a:schemeClr val="tx1"/>
                </a:solidFill>
                <a:latin typeface="Times New Roman" pitchFamily="18" charset="0"/>
              </a:defRPr>
            </a:lvl3pPr>
            <a:lvl4pPr marL="1600200" indent="-228600">
              <a:defRPr b="1" i="1">
                <a:solidFill>
                  <a:schemeClr val="tx1"/>
                </a:solidFill>
                <a:latin typeface="Times New Roman" pitchFamily="18" charset="0"/>
              </a:defRPr>
            </a:lvl4pPr>
            <a:lvl5pPr marL="2057400" indent="-228600">
              <a:defRPr b="1" i="1">
                <a:solidFill>
                  <a:schemeClr val="tx1"/>
                </a:solidFill>
                <a:latin typeface="Times New Roman" pitchFamily="18" charset="0"/>
              </a:defRPr>
            </a:lvl5pPr>
            <a:lvl6pPr marL="2514600" indent="-228600" eaLnBrk="0" fontAlgn="base" hangingPunct="0">
              <a:spcBef>
                <a:spcPct val="0"/>
              </a:spcBef>
              <a:spcAft>
                <a:spcPct val="0"/>
              </a:spcAft>
              <a:defRPr b="1" i="1">
                <a:solidFill>
                  <a:schemeClr val="tx1"/>
                </a:solidFill>
                <a:latin typeface="Times New Roman" pitchFamily="18" charset="0"/>
              </a:defRPr>
            </a:lvl6pPr>
            <a:lvl7pPr marL="2971800" indent="-228600" eaLnBrk="0" fontAlgn="base" hangingPunct="0">
              <a:spcBef>
                <a:spcPct val="0"/>
              </a:spcBef>
              <a:spcAft>
                <a:spcPct val="0"/>
              </a:spcAft>
              <a:defRPr b="1" i="1">
                <a:solidFill>
                  <a:schemeClr val="tx1"/>
                </a:solidFill>
                <a:latin typeface="Times New Roman" pitchFamily="18" charset="0"/>
              </a:defRPr>
            </a:lvl7pPr>
            <a:lvl8pPr marL="3429000" indent="-228600" eaLnBrk="0" fontAlgn="base" hangingPunct="0">
              <a:spcBef>
                <a:spcPct val="0"/>
              </a:spcBef>
              <a:spcAft>
                <a:spcPct val="0"/>
              </a:spcAft>
              <a:defRPr b="1" i="1">
                <a:solidFill>
                  <a:schemeClr val="tx1"/>
                </a:solidFill>
                <a:latin typeface="Times New Roman" pitchFamily="18" charset="0"/>
              </a:defRPr>
            </a:lvl8pPr>
            <a:lvl9pPr marL="3886200" indent="-228600" eaLnBrk="0" fontAlgn="base" hangingPunct="0">
              <a:spcBef>
                <a:spcPct val="0"/>
              </a:spcBef>
              <a:spcAft>
                <a:spcPct val="0"/>
              </a:spcAft>
              <a:defRPr b="1" i="1">
                <a:solidFill>
                  <a:schemeClr val="tx1"/>
                </a:solidFill>
                <a:latin typeface="Times New Roman" pitchFamily="18" charset="0"/>
              </a:defRPr>
            </a:lvl9pPr>
          </a:lstStyle>
          <a:p>
            <a:r>
              <a:rPr lang="en-US" sz="2400" i="0">
                <a:solidFill>
                  <a:schemeClr val="bg1"/>
                </a:solidFill>
              </a:rPr>
              <a:t>Example 2.3</a:t>
            </a:r>
            <a:endParaRPr lang="en-US" sz="2000">
              <a:solidFill>
                <a:schemeClr val="bg1"/>
              </a:solidFill>
            </a:endParaRPr>
          </a:p>
        </p:txBody>
      </p:sp>
      <p:sp>
        <p:nvSpPr>
          <p:cNvPr id="1077256" name="Rectangle 8"/>
          <p:cNvSpPr>
            <a:spLocks noChangeArrowheads="1"/>
          </p:cNvSpPr>
          <p:nvPr/>
        </p:nvSpPr>
        <p:spPr bwMode="auto">
          <a:xfrm>
            <a:off x="76200" y="3352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400" b="0" i="0">
                <a:effectLst>
                  <a:outerShdw blurRad="38100" dist="38100" dir="2700000" algn="tl">
                    <a:srgbClr val="C0C0C0"/>
                  </a:outerShdw>
                </a:effectLst>
              </a:rPr>
              <a:t>The following shows the place values for the real number +24.13.</a:t>
            </a:r>
          </a:p>
        </p:txBody>
      </p:sp>
      <p:pic>
        <p:nvPicPr>
          <p:cNvPr id="1127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70400"/>
            <a:ext cx="8372475"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4147</TotalTime>
  <Words>1992</Words>
  <Application>Microsoft Office PowerPoint</Application>
  <PresentationFormat>On-screen Show (4:3)</PresentationFormat>
  <Paragraphs>252</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Times New Roman</vt:lpstr>
      <vt:lpstr>Arial</vt:lpstr>
      <vt:lpstr>Tahoma</vt:lpstr>
      <vt:lpstr>Wingdings</vt:lpstr>
      <vt:lpstr>McGrawHill-Italic</vt:lpstr>
      <vt:lpstr>Franklin Gothic Demi Cond</vt:lpstr>
      <vt:lpstr>Symbol</vt:lpstr>
      <vt:lpstr>Times</vt:lpstr>
      <vt:lpstr>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Teacher E-Solutions</cp:lastModifiedBy>
  <cp:revision>215</cp:revision>
  <dcterms:created xsi:type="dcterms:W3CDTF">2000-01-15T04:50:39Z</dcterms:created>
  <dcterms:modified xsi:type="dcterms:W3CDTF">2019-01-18T16:45:46Z</dcterms:modified>
</cp:coreProperties>
</file>