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2" r:id="rId20"/>
    <p:sldId id="274" r:id="rId21"/>
    <p:sldId id="286" r:id="rId22"/>
    <p:sldId id="284" r:id="rId23"/>
    <p:sldId id="285" r:id="rId24"/>
    <p:sldId id="275" r:id="rId25"/>
    <p:sldId id="287" r:id="rId26"/>
    <p:sldId id="288" r:id="rId27"/>
    <p:sldId id="276" r:id="rId28"/>
    <p:sldId id="283" r:id="rId29"/>
    <p:sldId id="289" r:id="rId30"/>
    <p:sldId id="277" r:id="rId31"/>
    <p:sldId id="290" r:id="rId32"/>
    <p:sldId id="278" r:id="rId33"/>
    <p:sldId id="279" r:id="rId34"/>
    <p:sldId id="280" r:id="rId35"/>
    <p:sldId id="281" r:id="rId36"/>
    <p:sldId id="291" r:id="rId37"/>
    <p:sldId id="292" r:id="rId38"/>
    <p:sldId id="293"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4314E84-5CFB-44B1-8133-1B41E949A6B5}" type="datetimeFigureOut">
              <a:rPr lang="en-US"/>
              <a:pPr>
                <a:defRPr/>
              </a:pPr>
              <a:t>1/18/2019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B6C4F9A-B52D-491A-9331-4DA2B8CBAE9D}" type="slidenum">
              <a:rPr lang="en-US"/>
              <a:pPr>
                <a:defRPr/>
              </a:pPr>
              <a:t>‹#›</a:t>
            </a:fld>
            <a:endParaRPr lang="en-US"/>
          </a:p>
        </p:txBody>
      </p:sp>
    </p:spTree>
    <p:extLst>
      <p:ext uri="{BB962C8B-B14F-4D97-AF65-F5344CB8AC3E}">
        <p14:creationId xmlns:p14="http://schemas.microsoft.com/office/powerpoint/2010/main" val="6436443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66C8091-EC66-4E64-839A-4414B24B20E4}" type="slidenum">
              <a:rPr lang="en-US" smtClean="0"/>
              <a:pPr eaLnBrk="1" hangingPunct="1"/>
              <a:t>19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C0C2BB9-649D-4567-A66D-59195CC4D894}" type="datetimeFigureOut">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3080D6-FCA8-486E-AFF6-AE0985857B3C}" type="slidenum">
              <a:rPr lang="en-US"/>
              <a:pPr>
                <a:defRPr/>
              </a:pPr>
              <a:t>‹#›</a:t>
            </a:fld>
            <a:endParaRPr lang="en-US"/>
          </a:p>
        </p:txBody>
      </p:sp>
    </p:spTree>
    <p:extLst>
      <p:ext uri="{BB962C8B-B14F-4D97-AF65-F5344CB8AC3E}">
        <p14:creationId xmlns:p14="http://schemas.microsoft.com/office/powerpoint/2010/main" val="367679770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C602E9-2CC1-4E3F-9955-6E94F81CD56E}" type="datetimeFigureOut">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706AF0-97B5-4649-8E6C-2BCA2F328C8A}" type="slidenum">
              <a:rPr lang="en-US"/>
              <a:pPr>
                <a:defRPr/>
              </a:pPr>
              <a:t>‹#›</a:t>
            </a:fld>
            <a:endParaRPr lang="en-US"/>
          </a:p>
        </p:txBody>
      </p:sp>
    </p:spTree>
    <p:extLst>
      <p:ext uri="{BB962C8B-B14F-4D97-AF65-F5344CB8AC3E}">
        <p14:creationId xmlns:p14="http://schemas.microsoft.com/office/powerpoint/2010/main" val="84271101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6D105F-392B-4371-9B0E-29AAC26E8050}" type="datetimeFigureOut">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8793EE0-898D-47DF-939A-175418588AE4}" type="slidenum">
              <a:rPr lang="en-US"/>
              <a:pPr>
                <a:defRPr/>
              </a:pPr>
              <a:t>‹#›</a:t>
            </a:fld>
            <a:endParaRPr lang="en-US"/>
          </a:p>
        </p:txBody>
      </p:sp>
    </p:spTree>
    <p:extLst>
      <p:ext uri="{BB962C8B-B14F-4D97-AF65-F5344CB8AC3E}">
        <p14:creationId xmlns:p14="http://schemas.microsoft.com/office/powerpoint/2010/main" val="119962290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94C61ED-4C54-4534-8504-E048825DED6E}" type="datetimeFigureOut">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7A1A3A-72D4-434B-84CF-3D6D1AD718A3}" type="slidenum">
              <a:rPr lang="en-US"/>
              <a:pPr>
                <a:defRPr/>
              </a:pPr>
              <a:t>‹#›</a:t>
            </a:fld>
            <a:endParaRPr lang="en-US"/>
          </a:p>
        </p:txBody>
      </p:sp>
    </p:spTree>
    <p:extLst>
      <p:ext uri="{BB962C8B-B14F-4D97-AF65-F5344CB8AC3E}">
        <p14:creationId xmlns:p14="http://schemas.microsoft.com/office/powerpoint/2010/main" val="101027927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5E5A535-C52D-4019-989D-47739E3D0BC3}" type="datetimeFigureOut">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86C6E4-D7A7-4D50-969A-E3C194AD0B1C}" type="slidenum">
              <a:rPr lang="en-US"/>
              <a:pPr>
                <a:defRPr/>
              </a:pPr>
              <a:t>‹#›</a:t>
            </a:fld>
            <a:endParaRPr lang="en-US"/>
          </a:p>
        </p:txBody>
      </p:sp>
    </p:spTree>
    <p:extLst>
      <p:ext uri="{BB962C8B-B14F-4D97-AF65-F5344CB8AC3E}">
        <p14:creationId xmlns:p14="http://schemas.microsoft.com/office/powerpoint/2010/main" val="321692918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7DE0F41-1EF8-4F59-B1FC-9D27142D351B}" type="datetimeFigureOut">
              <a:rPr lang="en-US"/>
              <a:pPr>
                <a:defRPr/>
              </a:pPr>
              <a:t>1/18/2019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520455F-D3E9-469B-8B3E-0B0F6613A754}" type="slidenum">
              <a:rPr lang="en-US"/>
              <a:pPr>
                <a:defRPr/>
              </a:pPr>
              <a:t>‹#›</a:t>
            </a:fld>
            <a:endParaRPr lang="en-US"/>
          </a:p>
        </p:txBody>
      </p:sp>
    </p:spTree>
    <p:extLst>
      <p:ext uri="{BB962C8B-B14F-4D97-AF65-F5344CB8AC3E}">
        <p14:creationId xmlns:p14="http://schemas.microsoft.com/office/powerpoint/2010/main" val="287668600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EFD361E-E3AC-4F28-901D-E3E6B246BCF5}" type="datetimeFigureOut">
              <a:rPr lang="en-US"/>
              <a:pPr>
                <a:defRPr/>
              </a:pPr>
              <a:t>1/18/2019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38AF9AF-D188-4A3E-A9C9-F9730B674E5F}" type="slidenum">
              <a:rPr lang="en-US"/>
              <a:pPr>
                <a:defRPr/>
              </a:pPr>
              <a:t>‹#›</a:t>
            </a:fld>
            <a:endParaRPr lang="en-US"/>
          </a:p>
        </p:txBody>
      </p:sp>
    </p:spTree>
    <p:extLst>
      <p:ext uri="{BB962C8B-B14F-4D97-AF65-F5344CB8AC3E}">
        <p14:creationId xmlns:p14="http://schemas.microsoft.com/office/powerpoint/2010/main" val="354419904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A89019A-019F-4A8C-91CF-79C14C54DC5F}" type="datetimeFigureOut">
              <a:rPr lang="en-US"/>
              <a:pPr>
                <a:defRPr/>
              </a:pPr>
              <a:t>1/18/2019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642F363-44EE-4005-82A8-3430C354000E}" type="slidenum">
              <a:rPr lang="en-US"/>
              <a:pPr>
                <a:defRPr/>
              </a:pPr>
              <a:t>‹#›</a:t>
            </a:fld>
            <a:endParaRPr lang="en-US"/>
          </a:p>
        </p:txBody>
      </p:sp>
    </p:spTree>
    <p:extLst>
      <p:ext uri="{BB962C8B-B14F-4D97-AF65-F5344CB8AC3E}">
        <p14:creationId xmlns:p14="http://schemas.microsoft.com/office/powerpoint/2010/main" val="95534122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48CB2DC-48AA-4A00-9641-1ADFE0863B98}" type="datetimeFigureOut">
              <a:rPr lang="en-US"/>
              <a:pPr>
                <a:defRPr/>
              </a:pPr>
              <a:t>1/18/2019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7AB9910-FD13-4D66-9126-B2CDA1692CE3}" type="slidenum">
              <a:rPr lang="en-US"/>
              <a:pPr>
                <a:defRPr/>
              </a:pPr>
              <a:t>‹#›</a:t>
            </a:fld>
            <a:endParaRPr lang="en-US"/>
          </a:p>
        </p:txBody>
      </p:sp>
    </p:spTree>
    <p:extLst>
      <p:ext uri="{BB962C8B-B14F-4D97-AF65-F5344CB8AC3E}">
        <p14:creationId xmlns:p14="http://schemas.microsoft.com/office/powerpoint/2010/main" val="115998889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7060FA-A0D3-4889-B913-BF65179A6AA9}" type="datetimeFigureOut">
              <a:rPr lang="en-US"/>
              <a:pPr>
                <a:defRPr/>
              </a:pPr>
              <a:t>1/18/2019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13A8B9-7DB2-4878-AB65-A3BE208D193E}" type="slidenum">
              <a:rPr lang="en-US"/>
              <a:pPr>
                <a:defRPr/>
              </a:pPr>
              <a:t>‹#›</a:t>
            </a:fld>
            <a:endParaRPr lang="en-US"/>
          </a:p>
        </p:txBody>
      </p:sp>
    </p:spTree>
    <p:extLst>
      <p:ext uri="{BB962C8B-B14F-4D97-AF65-F5344CB8AC3E}">
        <p14:creationId xmlns:p14="http://schemas.microsoft.com/office/powerpoint/2010/main" val="3297416997"/>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804FD79-D034-4A52-A6F4-BABA1B2752C5}" type="datetimeFigureOut">
              <a:rPr lang="en-US"/>
              <a:pPr>
                <a:defRPr/>
              </a:pPr>
              <a:t>1/18/2019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C1EB6A4-8A99-4659-82BB-540F077468F9}" type="slidenum">
              <a:rPr lang="en-US"/>
              <a:pPr>
                <a:defRPr/>
              </a:pPr>
              <a:t>‹#›</a:t>
            </a:fld>
            <a:endParaRPr lang="en-US"/>
          </a:p>
        </p:txBody>
      </p:sp>
    </p:spTree>
    <p:extLst>
      <p:ext uri="{BB962C8B-B14F-4D97-AF65-F5344CB8AC3E}">
        <p14:creationId xmlns:p14="http://schemas.microsoft.com/office/powerpoint/2010/main" val="390933842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00534FE-E38E-471E-AA41-D0A075C0810C}" type="datetimeFigureOut">
              <a:rPr lang="en-US"/>
              <a:pPr>
                <a:defRPr/>
              </a:pPr>
              <a:t>1/18/2019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77FCB08-3658-41D4-A649-48416EB4F2B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47800"/>
            <a:ext cx="9144000" cy="3505200"/>
          </a:xfrm>
        </p:spPr>
        <p:txBody>
          <a:bodyPr/>
          <a:lstStyle/>
          <a:p>
            <a:pPr eaLnBrk="1" hangingPunct="1"/>
            <a:r>
              <a:rPr lang="en-US" sz="9600" b="1" smtClean="0"/>
              <a:t>FIELDWORK IN GEOGRAPHY</a:t>
            </a:r>
            <a:endParaRPr lang="en-US" sz="96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0"/>
            <a:ext cx="9144000" cy="1143000"/>
          </a:xfrm>
        </p:spPr>
        <p:txBody>
          <a:bodyPr/>
          <a:lstStyle/>
          <a:p>
            <a:pPr eaLnBrk="1" hangingPunct="1"/>
            <a:r>
              <a:rPr lang="en-US" b="1" smtClean="0"/>
              <a:t>Methods (continued)</a:t>
            </a:r>
            <a:endParaRPr lang="en-US" smtClean="0"/>
          </a:p>
        </p:txBody>
      </p:sp>
      <p:sp>
        <p:nvSpPr>
          <p:cNvPr id="11267" name="Content Placeholder 2"/>
          <p:cNvSpPr>
            <a:spLocks noGrp="1"/>
          </p:cNvSpPr>
          <p:nvPr>
            <p:ph idx="1"/>
          </p:nvPr>
        </p:nvSpPr>
        <p:spPr>
          <a:xfrm>
            <a:off x="0" y="1143000"/>
            <a:ext cx="9144000" cy="5715000"/>
          </a:xfrm>
        </p:spPr>
        <p:txBody>
          <a:bodyPr/>
          <a:lstStyle/>
          <a:p>
            <a:pPr eaLnBrk="1" hangingPunct="1">
              <a:buFont typeface="Arial" charset="0"/>
              <a:buNone/>
            </a:pPr>
            <a:r>
              <a:rPr lang="en-US" sz="3600" smtClean="0"/>
              <a:t>7. </a:t>
            </a:r>
            <a:r>
              <a:rPr lang="en-US" sz="3600" b="1" smtClean="0"/>
              <a:t>Sampling:-</a:t>
            </a:r>
            <a:r>
              <a:rPr lang="en-US" sz="3600" smtClean="0"/>
              <a:t>This involves selecting a specimen to be used for further analysis or study.  A specimen sample chosen should be representative of the rest.  It may be random or selective sampling.</a:t>
            </a:r>
          </a:p>
          <a:p>
            <a:pPr eaLnBrk="1" hangingPunct="1">
              <a:buFont typeface="Arial" charset="0"/>
              <a:buNone/>
            </a:pPr>
            <a:r>
              <a:rPr lang="en-US" sz="3600" smtClean="0"/>
              <a:t>8. </a:t>
            </a:r>
            <a:r>
              <a:rPr lang="en-US" sz="3600" b="1" smtClean="0"/>
              <a:t>Questionnaire:</a:t>
            </a:r>
            <a:r>
              <a:rPr lang="en-US" sz="3600" smtClean="0"/>
              <a:t>  Involves the use of printed or written questions given to appropriate persons to fill in or provide answers (information) at their own time and pace.</a:t>
            </a:r>
          </a:p>
          <a:p>
            <a:pPr eaLnBrk="1" hangingPunct="1"/>
            <a:endParaRPr lang="en-US" smtClean="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0" y="0"/>
            <a:ext cx="9144000" cy="1143000"/>
          </a:xfrm>
        </p:spPr>
        <p:txBody>
          <a:bodyPr/>
          <a:lstStyle/>
          <a:p>
            <a:pPr eaLnBrk="1" hangingPunct="1"/>
            <a:r>
              <a:rPr lang="en-US" b="1" smtClean="0"/>
              <a:t>Methods (continued)</a:t>
            </a:r>
            <a:endParaRPr lang="en-US" smtClean="0"/>
          </a:p>
        </p:txBody>
      </p:sp>
      <p:sp>
        <p:nvSpPr>
          <p:cNvPr id="12291" name="Content Placeholder 2"/>
          <p:cNvSpPr>
            <a:spLocks noGrp="1"/>
          </p:cNvSpPr>
          <p:nvPr>
            <p:ph idx="1"/>
          </p:nvPr>
        </p:nvSpPr>
        <p:spPr>
          <a:xfrm>
            <a:off x="0" y="914400"/>
            <a:ext cx="9144000" cy="5943600"/>
          </a:xfrm>
        </p:spPr>
        <p:txBody>
          <a:bodyPr/>
          <a:lstStyle/>
          <a:p>
            <a:pPr eaLnBrk="1" hangingPunct="1">
              <a:buFont typeface="Arial" charset="0"/>
              <a:buNone/>
            </a:pPr>
            <a:r>
              <a:rPr lang="en-US" smtClean="0"/>
              <a:t>9. </a:t>
            </a:r>
            <a:r>
              <a:rPr lang="en-US" b="1" smtClean="0"/>
              <a:t>Map Reading: </a:t>
            </a:r>
            <a:r>
              <a:rPr lang="en-US" smtClean="0"/>
              <a:t>Involves the use of survey maps to obtain information above unfamiliar routes, features or places.  One can also obtain information about height or altitude of an area through map reading. This is referred to secondary data collection.</a:t>
            </a:r>
          </a:p>
          <a:p>
            <a:pPr eaLnBrk="1" hangingPunct="1">
              <a:buFont typeface="Arial" charset="0"/>
              <a:buNone/>
            </a:pPr>
            <a:r>
              <a:rPr lang="en-US" smtClean="0"/>
              <a:t>10. </a:t>
            </a:r>
            <a:r>
              <a:rPr lang="en-US" b="1" smtClean="0"/>
              <a:t>Photo reading:- </a:t>
            </a:r>
            <a:r>
              <a:rPr lang="en-US" smtClean="0"/>
              <a:t>This involves the use of aerial photographs or satellite images of an area to identify features or areas as well as routes in the area of study. These aerial photographs may also help one to sketch more accurate maps of the area of study.</a:t>
            </a:r>
            <a:endParaRPr lang="en-US" b="1" smtClean="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0" y="0"/>
            <a:ext cx="8991600" cy="1066800"/>
          </a:xfrm>
        </p:spPr>
        <p:txBody>
          <a:bodyPr/>
          <a:lstStyle/>
          <a:p>
            <a:pPr eaLnBrk="1" hangingPunct="1"/>
            <a:r>
              <a:rPr lang="en-US" b="1" smtClean="0"/>
              <a:t>Methods (continued)</a:t>
            </a:r>
            <a:endParaRPr lang="en-US" smtClean="0"/>
          </a:p>
        </p:txBody>
      </p:sp>
      <p:sp>
        <p:nvSpPr>
          <p:cNvPr id="13315" name="Content Placeholder 2"/>
          <p:cNvSpPr>
            <a:spLocks noGrp="1"/>
          </p:cNvSpPr>
          <p:nvPr>
            <p:ph idx="1"/>
          </p:nvPr>
        </p:nvSpPr>
        <p:spPr>
          <a:xfrm>
            <a:off x="0" y="990600"/>
            <a:ext cx="9144000" cy="5867400"/>
          </a:xfrm>
        </p:spPr>
        <p:txBody>
          <a:bodyPr/>
          <a:lstStyle/>
          <a:p>
            <a:pPr eaLnBrk="1" hangingPunct="1">
              <a:buFont typeface="Arial" charset="0"/>
              <a:buNone/>
            </a:pPr>
            <a:r>
              <a:rPr lang="en-US" smtClean="0"/>
              <a:t>11</a:t>
            </a:r>
            <a:r>
              <a:rPr lang="en-US" b="1" smtClean="0"/>
              <a:t>. Map Orientation:-</a:t>
            </a:r>
            <a:r>
              <a:rPr lang="en-US" smtClean="0"/>
              <a:t>  Involves placing or adjusting a map in such a way that the direction on   the  ground is the same or corresponding with that on the map. In such way, one is able to read a survey map correctly or fill in a base map correctly.</a:t>
            </a:r>
          </a:p>
          <a:p>
            <a:pPr eaLnBrk="1" hangingPunct="1">
              <a:buFont typeface="Arial" charset="0"/>
              <a:buNone/>
            </a:pPr>
            <a:r>
              <a:rPr lang="en-US" smtClean="0"/>
              <a:t>12</a:t>
            </a:r>
            <a:r>
              <a:rPr lang="en-US" b="1" smtClean="0"/>
              <a:t>. Documentary Method:-</a:t>
            </a:r>
            <a:r>
              <a:rPr lang="en-US" smtClean="0"/>
              <a:t>  Involves obtaining information from the records of an organization like a farm, factory etc. Information may also be obtained from textbooks, atlases, video tapes, audio tapes or CDs etc. This is referred to as secondary data collection.</a:t>
            </a:r>
          </a:p>
          <a:p>
            <a:pPr eaLnBrk="1" hangingPunct="1"/>
            <a:endParaRPr lang="en-US" smtClean="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b="1" smtClean="0"/>
              <a:t>Methods (continued)</a:t>
            </a:r>
            <a:endParaRPr lang="en-US" smtClean="0"/>
          </a:p>
        </p:txBody>
      </p:sp>
      <p:sp>
        <p:nvSpPr>
          <p:cNvPr id="14339" name="Content Placeholder 2"/>
          <p:cNvSpPr>
            <a:spLocks noGrp="1"/>
          </p:cNvSpPr>
          <p:nvPr>
            <p:ph idx="1"/>
          </p:nvPr>
        </p:nvSpPr>
        <p:spPr>
          <a:xfrm>
            <a:off x="0" y="1600200"/>
            <a:ext cx="9144000" cy="5257800"/>
          </a:xfrm>
        </p:spPr>
        <p:txBody>
          <a:bodyPr/>
          <a:lstStyle/>
          <a:p>
            <a:pPr eaLnBrk="1" hangingPunct="1">
              <a:buFont typeface="Arial" charset="0"/>
              <a:buNone/>
            </a:pPr>
            <a:r>
              <a:rPr lang="en-US" sz="3600" smtClean="0"/>
              <a:t>13</a:t>
            </a:r>
            <a:r>
              <a:rPr lang="en-US" sz="3600" b="1" smtClean="0"/>
              <a:t>. Filling in Sketches:-</a:t>
            </a:r>
            <a:r>
              <a:rPr lang="en-US" sz="3600" smtClean="0"/>
              <a:t>  Involves filling in incomplete diagrams of features or incomplete maps  (base maps) when one is already in the field.</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0"/>
            <a:ext cx="9144000" cy="1066800"/>
          </a:xfrm>
        </p:spPr>
        <p:txBody>
          <a:bodyPr/>
          <a:lstStyle/>
          <a:p>
            <a:pPr eaLnBrk="1" hangingPunct="1"/>
            <a:r>
              <a:rPr lang="en-US" b="1" smtClean="0"/>
              <a:t>Stages of Fieldwork</a:t>
            </a:r>
          </a:p>
        </p:txBody>
      </p:sp>
      <p:sp>
        <p:nvSpPr>
          <p:cNvPr id="3" name="Content Placeholder 2"/>
          <p:cNvSpPr>
            <a:spLocks noGrp="1"/>
          </p:cNvSpPr>
          <p:nvPr>
            <p:ph idx="1"/>
          </p:nvPr>
        </p:nvSpPr>
        <p:spPr>
          <a:xfrm>
            <a:off x="0" y="1143000"/>
            <a:ext cx="9144000" cy="5715000"/>
          </a:xfrm>
        </p:spPr>
        <p:txBody>
          <a:bodyPr/>
          <a:lstStyle/>
          <a:p>
            <a:pPr eaLnBrk="1" hangingPunct="1">
              <a:buFont typeface="Arial" charset="0"/>
              <a:buNone/>
              <a:defRPr/>
            </a:pPr>
            <a:r>
              <a:rPr lang="en-US" dirty="0" smtClean="0"/>
              <a:t>	</a:t>
            </a:r>
            <a:r>
              <a:rPr lang="en-US" sz="3600" dirty="0" smtClean="0"/>
              <a:t>There are three stages of field work which include the following:-</a:t>
            </a:r>
          </a:p>
          <a:p>
            <a:pPr marL="514350" indent="-514350" eaLnBrk="1" hangingPunct="1">
              <a:buFont typeface="Arial" charset="0"/>
              <a:buAutoNum type="arabicPeriod"/>
              <a:defRPr/>
            </a:pPr>
            <a:r>
              <a:rPr lang="en-US" sz="3600" dirty="0" smtClean="0"/>
              <a:t>Preparation stage</a:t>
            </a:r>
          </a:p>
          <a:p>
            <a:pPr marL="514350" indent="-514350" eaLnBrk="1" hangingPunct="1">
              <a:buFont typeface="Arial" charset="0"/>
              <a:buAutoNum type="arabicPeriod"/>
              <a:defRPr/>
            </a:pPr>
            <a:r>
              <a:rPr lang="en-US" sz="3600" dirty="0" smtClean="0"/>
              <a:t>Fieldwork proper stage</a:t>
            </a:r>
          </a:p>
          <a:p>
            <a:pPr marL="514350" indent="-514350" eaLnBrk="1" hangingPunct="1">
              <a:buFont typeface="Arial" charset="0"/>
              <a:buAutoNum type="arabicPeriod"/>
              <a:defRPr/>
            </a:pPr>
            <a:r>
              <a:rPr lang="en-US" sz="3600" dirty="0" smtClean="0"/>
              <a:t>Follow up stage</a:t>
            </a:r>
          </a:p>
          <a:p>
            <a:pPr marL="514350" indent="-514350" eaLnBrk="1" hangingPunct="1">
              <a:buFont typeface="Arial" charset="0"/>
              <a:buAutoNum type="arabicPeriod"/>
              <a:defRPr/>
            </a:pPr>
            <a:endParaRPr lang="en-US"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0" y="0"/>
            <a:ext cx="9144000" cy="762000"/>
          </a:xfrm>
        </p:spPr>
        <p:txBody>
          <a:bodyPr/>
          <a:lstStyle/>
          <a:p>
            <a:pPr eaLnBrk="1" hangingPunct="1"/>
            <a:r>
              <a:rPr lang="en-US" b="1" smtClean="0"/>
              <a:t>Preparation Stage</a:t>
            </a:r>
            <a:endParaRPr lang="en-US" smtClean="0"/>
          </a:p>
        </p:txBody>
      </p:sp>
      <p:sp>
        <p:nvSpPr>
          <p:cNvPr id="16387" name="Content Placeholder 2"/>
          <p:cNvSpPr>
            <a:spLocks noGrp="1"/>
          </p:cNvSpPr>
          <p:nvPr>
            <p:ph idx="1"/>
          </p:nvPr>
        </p:nvSpPr>
        <p:spPr>
          <a:xfrm>
            <a:off x="0" y="838200"/>
            <a:ext cx="9144000" cy="6019800"/>
          </a:xfrm>
        </p:spPr>
        <p:txBody>
          <a:bodyPr/>
          <a:lstStyle/>
          <a:p>
            <a:pPr eaLnBrk="1" hangingPunct="1">
              <a:buFont typeface="Arial" charset="0"/>
              <a:buNone/>
            </a:pPr>
            <a:r>
              <a:rPr lang="en-US" smtClean="0"/>
              <a:t>	This is the stage before going out into the field.  In this stage one makes preparation for the field study such as the following:</a:t>
            </a:r>
          </a:p>
          <a:p>
            <a:pPr eaLnBrk="1" hangingPunct="1"/>
            <a:r>
              <a:rPr lang="en-US" smtClean="0"/>
              <a:t>Conducting a pilot study</a:t>
            </a:r>
          </a:p>
          <a:p>
            <a:pPr eaLnBrk="1" hangingPunct="1"/>
            <a:r>
              <a:rPr lang="en-US" smtClean="0"/>
              <a:t>Formulating the topic and objectives of study.</a:t>
            </a:r>
          </a:p>
          <a:p>
            <a:pPr eaLnBrk="1" hangingPunct="1"/>
            <a:r>
              <a:rPr lang="en-US" smtClean="0"/>
              <a:t>Designing the methods to use.</a:t>
            </a:r>
          </a:p>
          <a:p>
            <a:pPr eaLnBrk="1" hangingPunct="1"/>
            <a:r>
              <a:rPr lang="en-US" smtClean="0"/>
              <a:t>Selecting the equipment to use</a:t>
            </a:r>
          </a:p>
          <a:p>
            <a:pPr eaLnBrk="1" hangingPunct="1"/>
            <a:r>
              <a:rPr lang="en-US" smtClean="0"/>
              <a:t>Seeking permission from the school authority and from where you could wish to visit.</a:t>
            </a:r>
          </a:p>
          <a:p>
            <a:pPr eaLnBrk="1" hangingPunct="1"/>
            <a:r>
              <a:rPr lang="en-US" smtClean="0"/>
              <a:t>Making other preparations such as organizing transport, eats and drinks, protective gear etc.</a:t>
            </a:r>
          </a:p>
          <a:p>
            <a:pPr eaLnBrk="1" hangingPunct="1"/>
            <a:endParaRPr lang="en-US" smtClean="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b="1" smtClean="0"/>
              <a:t>Fieldwork Proper Stage</a:t>
            </a:r>
            <a:endParaRPr lang="en-US" smtClean="0"/>
          </a:p>
        </p:txBody>
      </p:sp>
      <p:sp>
        <p:nvSpPr>
          <p:cNvPr id="17411" name="Content Placeholder 2"/>
          <p:cNvSpPr>
            <a:spLocks noGrp="1"/>
          </p:cNvSpPr>
          <p:nvPr>
            <p:ph idx="1"/>
          </p:nvPr>
        </p:nvSpPr>
        <p:spPr>
          <a:xfrm>
            <a:off x="0" y="1600200"/>
            <a:ext cx="9144000" cy="5257800"/>
          </a:xfrm>
        </p:spPr>
        <p:txBody>
          <a:bodyPr/>
          <a:lstStyle/>
          <a:p>
            <a:pPr eaLnBrk="1" hangingPunct="1">
              <a:buFont typeface="Arial" charset="0"/>
              <a:buNone/>
            </a:pPr>
            <a:r>
              <a:rPr lang="en-US" smtClean="0"/>
              <a:t>	</a:t>
            </a:r>
            <a:r>
              <a:rPr lang="en-US" sz="4000" smtClean="0"/>
              <a:t>This is the stage when one is in the field gathering information using the various methods and techniques such as asking questions, observing, sketching, taking notes etc.</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b="1" smtClean="0"/>
              <a:t>Follow up Stage</a:t>
            </a:r>
            <a:endParaRPr lang="en-US" smtClean="0"/>
          </a:p>
        </p:txBody>
      </p:sp>
      <p:sp>
        <p:nvSpPr>
          <p:cNvPr id="18435" name="Content Placeholder 2"/>
          <p:cNvSpPr>
            <a:spLocks noGrp="1"/>
          </p:cNvSpPr>
          <p:nvPr>
            <p:ph idx="1"/>
          </p:nvPr>
        </p:nvSpPr>
        <p:spPr>
          <a:xfrm>
            <a:off x="0" y="1524000"/>
            <a:ext cx="9144000" cy="5334000"/>
          </a:xfrm>
        </p:spPr>
        <p:txBody>
          <a:bodyPr/>
          <a:lstStyle/>
          <a:p>
            <a:pPr eaLnBrk="1" hangingPunct="1">
              <a:buFont typeface="Arial" charset="0"/>
              <a:buNone/>
            </a:pPr>
            <a:r>
              <a:rPr lang="en-US" smtClean="0"/>
              <a:t>	</a:t>
            </a:r>
            <a:r>
              <a:rPr lang="en-US" sz="4000" smtClean="0"/>
              <a:t>This is the stage when one is back from the field.  In the follow up stage one analyses the raw information collected and writes a report after interpreting the information.  In the report, one also polishes the sketch diagrams drawn.</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52400" y="152400"/>
            <a:ext cx="8763000" cy="914400"/>
          </a:xfrm>
        </p:spPr>
        <p:txBody>
          <a:bodyPr/>
          <a:lstStyle/>
          <a:p>
            <a:r>
              <a:rPr lang="en-US" b="1" smtClean="0"/>
              <a:t>Fieldwork Equipment</a:t>
            </a:r>
          </a:p>
        </p:txBody>
      </p:sp>
      <p:sp>
        <p:nvSpPr>
          <p:cNvPr id="19459" name="Content Placeholder 2"/>
          <p:cNvSpPr>
            <a:spLocks noGrp="1"/>
          </p:cNvSpPr>
          <p:nvPr>
            <p:ph idx="1"/>
          </p:nvPr>
        </p:nvSpPr>
        <p:spPr>
          <a:xfrm>
            <a:off x="0" y="1066800"/>
            <a:ext cx="9144000" cy="5791200"/>
          </a:xfrm>
        </p:spPr>
        <p:txBody>
          <a:bodyPr/>
          <a:lstStyle/>
          <a:p>
            <a:pPr>
              <a:buFont typeface="Arial" charset="0"/>
              <a:buNone/>
            </a:pPr>
            <a:r>
              <a:rPr lang="en-US" smtClean="0"/>
              <a:t>	</a:t>
            </a:r>
            <a:r>
              <a:rPr lang="en-US" sz="3600" smtClean="0"/>
              <a:t>The following tools or equipment may be used when collecting information in the field:</a:t>
            </a:r>
          </a:p>
          <a:p>
            <a:pPr>
              <a:buFont typeface="Arial" charset="0"/>
              <a:buNone/>
            </a:pPr>
            <a:r>
              <a:rPr lang="en-US" sz="3600" smtClean="0"/>
              <a:t>1.</a:t>
            </a:r>
            <a:r>
              <a:rPr lang="en-US" sz="3600" b="1" smtClean="0"/>
              <a:t> Stationery:</a:t>
            </a:r>
            <a:endParaRPr lang="en-US" sz="3600" smtClean="0"/>
          </a:p>
          <a:p>
            <a:pPr>
              <a:buFont typeface="Arial" charset="0"/>
              <a:buNone/>
            </a:pPr>
            <a:r>
              <a:rPr lang="en-US" sz="3600" smtClean="0"/>
              <a:t> 	Writing and drawing equipment i.e. paper, pencil, pens etc. for recording or sketching.</a:t>
            </a:r>
          </a:p>
          <a:p>
            <a:pPr>
              <a:buFont typeface="Arial" charset="0"/>
              <a:buNone/>
            </a:pPr>
            <a:r>
              <a:rPr lang="en-US" sz="3600" smtClean="0"/>
              <a:t>2.</a:t>
            </a:r>
            <a:r>
              <a:rPr lang="en-US" sz="3600" b="1" smtClean="0"/>
              <a:t> Field Compass/Prismatic Compass:</a:t>
            </a:r>
            <a:endParaRPr lang="en-US" sz="3600" smtClean="0"/>
          </a:p>
          <a:p>
            <a:pPr>
              <a:buFont typeface="Arial" charset="0"/>
              <a:buNone/>
            </a:pPr>
            <a:r>
              <a:rPr lang="en-US" sz="3600" smtClean="0"/>
              <a:t>	To determine or find out direction or bearing while in the field.</a:t>
            </a:r>
          </a:p>
          <a:p>
            <a:pPr>
              <a:buFont typeface="Arial" charset="0"/>
              <a:buNone/>
            </a:pPr>
            <a:endParaRPr lang="en-US" smtClean="0"/>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0"/>
            <a:ext cx="9144000" cy="1143000"/>
          </a:xfrm>
        </p:spPr>
        <p:txBody>
          <a:bodyPr/>
          <a:lstStyle/>
          <a:p>
            <a:r>
              <a:rPr lang="en-US" b="1" smtClean="0"/>
              <a:t>Field compasses</a:t>
            </a:r>
          </a:p>
        </p:txBody>
      </p:sp>
      <p:sp>
        <p:nvSpPr>
          <p:cNvPr id="20483" name="Text Placeholder 2"/>
          <p:cNvSpPr>
            <a:spLocks noGrp="1"/>
          </p:cNvSpPr>
          <p:nvPr>
            <p:ph type="body" idx="1"/>
          </p:nvPr>
        </p:nvSpPr>
        <p:spPr>
          <a:xfrm>
            <a:off x="0" y="1535113"/>
            <a:ext cx="4038600" cy="903287"/>
          </a:xfrm>
        </p:spPr>
        <p:txBody>
          <a:bodyPr/>
          <a:lstStyle/>
          <a:p>
            <a:r>
              <a:rPr lang="en-US" smtClean="0"/>
              <a:t>Prismatic compass</a:t>
            </a:r>
          </a:p>
        </p:txBody>
      </p:sp>
      <p:sp>
        <p:nvSpPr>
          <p:cNvPr id="20484" name="Text Placeholder 4"/>
          <p:cNvSpPr>
            <a:spLocks noGrp="1"/>
          </p:cNvSpPr>
          <p:nvPr>
            <p:ph type="body" sz="quarter" idx="3"/>
          </p:nvPr>
        </p:nvSpPr>
        <p:spPr>
          <a:xfrm>
            <a:off x="4645025" y="1295400"/>
            <a:ext cx="4041775" cy="1143000"/>
          </a:xfrm>
        </p:spPr>
        <p:txBody>
          <a:bodyPr/>
          <a:lstStyle/>
          <a:p>
            <a:r>
              <a:rPr lang="en-US" smtClean="0"/>
              <a:t>Magnetic  compass</a:t>
            </a:r>
          </a:p>
        </p:txBody>
      </p:sp>
      <p:pic>
        <p:nvPicPr>
          <p:cNvPr id="20485" name="Content Placeholder 7" descr="Magnetic Compass.jpg"/>
          <p:cNvPicPr>
            <a:picLocks noGrp="1" noChangeAspect="1"/>
          </p:cNvPicPr>
          <p:nvPr>
            <p:ph sz="quarter" idx="4"/>
          </p:nvPr>
        </p:nvPicPr>
        <p:blipFill>
          <a:blip r:embed="rId3">
            <a:extLst>
              <a:ext uri="{28A0092B-C50C-407E-A947-70E740481C1C}">
                <a14:useLocalDpi xmlns:a14="http://schemas.microsoft.com/office/drawing/2010/main" val="0"/>
              </a:ext>
            </a:extLst>
          </a:blip>
          <a:srcRect/>
          <a:stretch>
            <a:fillRect/>
          </a:stretch>
        </p:blipFill>
        <p:spPr>
          <a:xfrm>
            <a:off x="4181475" y="2514600"/>
            <a:ext cx="4505325" cy="4079875"/>
          </a:xfrm>
        </p:spPr>
      </p:pic>
      <p:pic>
        <p:nvPicPr>
          <p:cNvPr id="20486" name="Picture 2"/>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0" y="2535238"/>
            <a:ext cx="4114800" cy="4017962"/>
          </a:xfrm>
          <a:noFill/>
        </p:spPr>
      </p:pic>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z="5400" b="1" smtClean="0"/>
              <a:t>Definition of Fieldwork</a:t>
            </a:r>
          </a:p>
        </p:txBody>
      </p:sp>
      <p:sp>
        <p:nvSpPr>
          <p:cNvPr id="3075" name="Content Placeholder 2"/>
          <p:cNvSpPr>
            <a:spLocks noGrp="1"/>
          </p:cNvSpPr>
          <p:nvPr>
            <p:ph idx="1"/>
          </p:nvPr>
        </p:nvSpPr>
        <p:spPr>
          <a:xfrm>
            <a:off x="0" y="1600200"/>
            <a:ext cx="9144000" cy="5105400"/>
          </a:xfrm>
        </p:spPr>
        <p:txBody>
          <a:bodyPr/>
          <a:lstStyle/>
          <a:p>
            <a:pPr eaLnBrk="1" hangingPunct="1">
              <a:buFont typeface="Arial" charset="0"/>
              <a:buNone/>
            </a:pPr>
            <a:r>
              <a:rPr lang="en-US" smtClean="0"/>
              <a:t>	</a:t>
            </a:r>
            <a:r>
              <a:rPr lang="en-US" sz="4800" smtClean="0"/>
              <a:t>This is the practical aspect of Geography where students go out of the classroom to study geographical features.</a:t>
            </a:r>
          </a:p>
          <a:p>
            <a:pPr eaLnBrk="1" hangingPunct="1">
              <a:buFont typeface="Arial" charset="0"/>
              <a:buNone/>
            </a:pPr>
            <a:r>
              <a:rPr lang="en-US" smtClean="0"/>
              <a:t> </a:t>
            </a:r>
          </a:p>
          <a:p>
            <a:pPr eaLnBrk="1" hangingPunct="1"/>
            <a:endParaRPr lang="en-US" smtClean="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8600" y="0"/>
            <a:ext cx="8763000" cy="838200"/>
          </a:xfrm>
        </p:spPr>
        <p:txBody>
          <a:bodyPr/>
          <a:lstStyle/>
          <a:p>
            <a:r>
              <a:rPr lang="en-US" b="1" smtClean="0"/>
              <a:t>Fieldwork Equipment (Continued)</a:t>
            </a:r>
            <a:endParaRPr lang="en-US" smtClean="0"/>
          </a:p>
        </p:txBody>
      </p:sp>
      <p:sp>
        <p:nvSpPr>
          <p:cNvPr id="21507" name="Content Placeholder 2"/>
          <p:cNvSpPr>
            <a:spLocks noGrp="1"/>
          </p:cNvSpPr>
          <p:nvPr>
            <p:ph idx="1"/>
          </p:nvPr>
        </p:nvSpPr>
        <p:spPr>
          <a:xfrm>
            <a:off x="0" y="762000"/>
            <a:ext cx="9144000" cy="6096000"/>
          </a:xfrm>
        </p:spPr>
        <p:txBody>
          <a:bodyPr/>
          <a:lstStyle/>
          <a:p>
            <a:pPr>
              <a:buFont typeface="Arial" charset="0"/>
              <a:buNone/>
            </a:pPr>
            <a:r>
              <a:rPr lang="en-US" sz="3600" smtClean="0"/>
              <a:t>3.</a:t>
            </a:r>
            <a:r>
              <a:rPr lang="en-US" sz="3600" b="1" smtClean="0"/>
              <a:t> Binoculars/Telescopes:</a:t>
            </a:r>
            <a:endParaRPr lang="en-US" sz="3600" smtClean="0"/>
          </a:p>
          <a:p>
            <a:pPr>
              <a:buFont typeface="Arial" charset="0"/>
              <a:buNone/>
            </a:pPr>
            <a:r>
              <a:rPr lang="en-US" sz="3600" b="1" smtClean="0"/>
              <a:t>    </a:t>
            </a:r>
            <a:r>
              <a:rPr lang="en-US" sz="3600" smtClean="0"/>
              <a:t>To observe distant objects or features in the field.</a:t>
            </a:r>
          </a:p>
          <a:p>
            <a:pPr>
              <a:buFont typeface="Arial" charset="0"/>
              <a:buNone/>
            </a:pPr>
            <a:r>
              <a:rPr lang="en-US" sz="3600" smtClean="0"/>
              <a:t>4.</a:t>
            </a:r>
            <a:r>
              <a:rPr lang="en-US" sz="3600" b="1" smtClean="0"/>
              <a:t> Maps:</a:t>
            </a:r>
            <a:endParaRPr lang="en-US" sz="3600" smtClean="0"/>
          </a:p>
          <a:p>
            <a:pPr>
              <a:buFont typeface="Arial" charset="0"/>
              <a:buNone/>
            </a:pPr>
            <a:r>
              <a:rPr lang="en-US" sz="3600" smtClean="0"/>
              <a:t>    Survey maps may be used for map reading and base maps could be used for filling in observable features in the field.</a:t>
            </a:r>
          </a:p>
          <a:p>
            <a:pPr>
              <a:buFont typeface="Arial" charset="0"/>
              <a:buNone/>
            </a:pPr>
            <a:r>
              <a:rPr lang="en-US" sz="3600" smtClean="0"/>
              <a:t>5.</a:t>
            </a:r>
            <a:r>
              <a:rPr lang="en-US" sz="3600" b="1" smtClean="0"/>
              <a:t> Excavation Tools:</a:t>
            </a:r>
            <a:endParaRPr lang="en-US" sz="3600" smtClean="0"/>
          </a:p>
          <a:p>
            <a:pPr>
              <a:buFont typeface="Arial" charset="0"/>
              <a:buNone/>
            </a:pPr>
            <a:r>
              <a:rPr lang="en-US" sz="3600" smtClean="0"/>
              <a:t>    Tools like hand hoes, spades and mattocks for digging in order to reveal the soil profile.</a:t>
            </a:r>
          </a:p>
          <a:p>
            <a:endParaRPr lang="en-US" smtClean="0"/>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0"/>
            <a:ext cx="8229600" cy="1066800"/>
          </a:xfrm>
        </p:spPr>
        <p:txBody>
          <a:bodyPr/>
          <a:lstStyle/>
          <a:p>
            <a:r>
              <a:rPr lang="en-US" b="1" smtClean="0"/>
              <a:t>Binoculars</a:t>
            </a:r>
          </a:p>
        </p:txBody>
      </p:sp>
      <p:pic>
        <p:nvPicPr>
          <p:cNvPr id="2253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b="5128"/>
          <a:stretch>
            <a:fillRect/>
          </a:stretch>
        </p:blipFill>
        <p:spPr>
          <a:xfrm>
            <a:off x="0" y="914400"/>
            <a:ext cx="9144000" cy="5943600"/>
          </a:xfrm>
          <a:noFill/>
        </p:spPr>
      </p:pic>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0"/>
            <a:ext cx="8229600" cy="1066800"/>
          </a:xfrm>
        </p:spPr>
        <p:txBody>
          <a:bodyPr/>
          <a:lstStyle/>
          <a:p>
            <a:r>
              <a:rPr lang="en-US" b="1" smtClean="0"/>
              <a:t>Refracting Astronomical Telescope</a:t>
            </a:r>
          </a:p>
        </p:txBody>
      </p:sp>
      <p:pic>
        <p:nvPicPr>
          <p:cNvPr id="2355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b="5263"/>
          <a:stretch>
            <a:fillRect/>
          </a:stretch>
        </p:blipFill>
        <p:spPr>
          <a:xfrm>
            <a:off x="12700" y="1066800"/>
            <a:ext cx="9131300" cy="5791200"/>
          </a:xfrm>
          <a:noFill/>
        </p:spPr>
      </p:pic>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0"/>
            <a:ext cx="8229600" cy="914400"/>
          </a:xfrm>
        </p:spPr>
        <p:txBody>
          <a:bodyPr/>
          <a:lstStyle/>
          <a:p>
            <a:r>
              <a:rPr lang="en-US" b="1" smtClean="0"/>
              <a:t>Newtonian Reflecting Telescope</a:t>
            </a:r>
          </a:p>
        </p:txBody>
      </p:sp>
      <p:pic>
        <p:nvPicPr>
          <p:cNvPr id="24579"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b="5263"/>
          <a:stretch>
            <a:fillRect/>
          </a:stretch>
        </p:blipFill>
        <p:spPr>
          <a:xfrm>
            <a:off x="0" y="1066800"/>
            <a:ext cx="9144000" cy="5791200"/>
          </a:xfrm>
          <a:noFill/>
        </p:spPr>
      </p:pic>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0" y="0"/>
            <a:ext cx="9144000" cy="1066800"/>
          </a:xfrm>
        </p:spPr>
        <p:txBody>
          <a:bodyPr/>
          <a:lstStyle/>
          <a:p>
            <a:r>
              <a:rPr lang="en-US" b="1" smtClean="0"/>
              <a:t>Fieldwork Equipment (Continued)</a:t>
            </a:r>
            <a:endParaRPr lang="en-US" smtClean="0"/>
          </a:p>
        </p:txBody>
      </p:sp>
      <p:sp>
        <p:nvSpPr>
          <p:cNvPr id="25603" name="Content Placeholder 2"/>
          <p:cNvSpPr>
            <a:spLocks noGrp="1"/>
          </p:cNvSpPr>
          <p:nvPr>
            <p:ph idx="1"/>
          </p:nvPr>
        </p:nvSpPr>
        <p:spPr>
          <a:xfrm>
            <a:off x="0" y="1143000"/>
            <a:ext cx="9144000" cy="5715000"/>
          </a:xfrm>
        </p:spPr>
        <p:txBody>
          <a:bodyPr/>
          <a:lstStyle/>
          <a:p>
            <a:pPr>
              <a:buFont typeface="Arial" charset="0"/>
              <a:buNone/>
            </a:pPr>
            <a:r>
              <a:rPr lang="en-US" sz="3600" smtClean="0"/>
              <a:t>6.</a:t>
            </a:r>
            <a:r>
              <a:rPr lang="en-US" sz="3600" b="1" smtClean="0"/>
              <a:t> Measurement equipment:</a:t>
            </a:r>
            <a:endParaRPr lang="en-US" sz="3600" smtClean="0"/>
          </a:p>
          <a:p>
            <a:pPr>
              <a:buFont typeface="Arial" charset="0"/>
              <a:buNone/>
            </a:pPr>
            <a:r>
              <a:rPr lang="en-US" sz="3600" smtClean="0"/>
              <a:t>   Such as tape measures, metres rulers etc. for obtaining information about distance.</a:t>
            </a:r>
          </a:p>
          <a:p>
            <a:pPr>
              <a:buFont typeface="Arial" charset="0"/>
              <a:buNone/>
            </a:pPr>
            <a:r>
              <a:rPr lang="en-US" sz="3600" smtClean="0"/>
              <a:t>7.</a:t>
            </a:r>
            <a:r>
              <a:rPr lang="en-US" sz="3600" b="1" smtClean="0"/>
              <a:t> Weather instruments:</a:t>
            </a:r>
            <a:endParaRPr lang="en-US" sz="3600" smtClean="0"/>
          </a:p>
          <a:p>
            <a:pPr>
              <a:buFont typeface="Arial" charset="0"/>
              <a:buNone/>
            </a:pPr>
            <a:r>
              <a:rPr lang="en-US" sz="3600" smtClean="0"/>
              <a:t>    Such as a rain gauge, sixth’s thermometer, hygrometer, sunshine recorder etc. for the       measurement and recording of the elements of weather.</a:t>
            </a:r>
          </a:p>
          <a:p>
            <a:endParaRPr lang="en-US" smtClean="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0"/>
            <a:ext cx="9144000" cy="990600"/>
          </a:xfrm>
        </p:spPr>
        <p:txBody>
          <a:bodyPr/>
          <a:lstStyle/>
          <a:p>
            <a:r>
              <a:rPr lang="en-US" b="1" smtClean="0"/>
              <a:t>Rain Gauge and Wind anemometer</a:t>
            </a:r>
          </a:p>
        </p:txBody>
      </p:sp>
      <p:pic>
        <p:nvPicPr>
          <p:cNvPr id="26627"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b="5357"/>
          <a:stretch>
            <a:fillRect/>
          </a:stretch>
        </p:blipFill>
        <p:spPr>
          <a:xfrm>
            <a:off x="6350" y="1600200"/>
            <a:ext cx="4533900" cy="4038600"/>
          </a:xfrm>
          <a:noFill/>
        </p:spPr>
      </p:pic>
      <p:pic>
        <p:nvPicPr>
          <p:cNvPr id="26628" name="Picture 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b="5357"/>
          <a:stretch>
            <a:fillRect/>
          </a:stretch>
        </p:blipFill>
        <p:spPr>
          <a:xfrm>
            <a:off x="4503738" y="1600200"/>
            <a:ext cx="4657725" cy="4038600"/>
          </a:xfrm>
          <a:noFill/>
        </p:spPr>
      </p:pic>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274638"/>
            <a:ext cx="8991600" cy="1143000"/>
          </a:xfrm>
        </p:spPr>
        <p:txBody>
          <a:bodyPr/>
          <a:lstStyle/>
          <a:p>
            <a:r>
              <a:rPr lang="en-US" smtClean="0"/>
              <a:t>Mercury and Aneroid Barometers</a:t>
            </a:r>
          </a:p>
        </p:txBody>
      </p:sp>
      <p:pic>
        <p:nvPicPr>
          <p:cNvPr id="27651"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52388" y="1423988"/>
            <a:ext cx="4367212" cy="4367212"/>
          </a:xfrm>
          <a:noFill/>
        </p:spPr>
      </p:pic>
      <p:pic>
        <p:nvPicPr>
          <p:cNvPr id="27652" name="Picture 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408488" y="1447800"/>
            <a:ext cx="4735512" cy="4343400"/>
          </a:xfrm>
          <a:noFill/>
        </p:spPr>
      </p:pic>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0" y="0"/>
            <a:ext cx="8991600" cy="1219200"/>
          </a:xfrm>
        </p:spPr>
        <p:txBody>
          <a:bodyPr/>
          <a:lstStyle/>
          <a:p>
            <a:r>
              <a:rPr lang="en-US" b="1" smtClean="0"/>
              <a:t>Fieldwork Equipment (Continued)</a:t>
            </a:r>
            <a:endParaRPr lang="en-US" smtClean="0"/>
          </a:p>
        </p:txBody>
      </p:sp>
      <p:sp>
        <p:nvSpPr>
          <p:cNvPr id="28675" name="Content Placeholder 2"/>
          <p:cNvSpPr>
            <a:spLocks noGrp="1"/>
          </p:cNvSpPr>
          <p:nvPr>
            <p:ph idx="1"/>
          </p:nvPr>
        </p:nvSpPr>
        <p:spPr>
          <a:xfrm>
            <a:off x="0" y="1371600"/>
            <a:ext cx="9144000" cy="5486400"/>
          </a:xfrm>
        </p:spPr>
        <p:txBody>
          <a:bodyPr/>
          <a:lstStyle/>
          <a:p>
            <a:pPr>
              <a:buFont typeface="Arial" charset="0"/>
              <a:buNone/>
            </a:pPr>
            <a:r>
              <a:rPr lang="en-US" sz="3600" smtClean="0"/>
              <a:t>8.</a:t>
            </a:r>
            <a:r>
              <a:rPr lang="en-US" sz="3600" b="1" smtClean="0"/>
              <a:t> Cameras:</a:t>
            </a:r>
            <a:endParaRPr lang="en-US" sz="3600" smtClean="0"/>
          </a:p>
          <a:p>
            <a:pPr>
              <a:buFont typeface="Arial" charset="0"/>
              <a:buNone/>
            </a:pPr>
            <a:r>
              <a:rPr lang="en-US" sz="3600" smtClean="0"/>
              <a:t>    For example video cameras/camcorders and still photograph cameras.  This can be used for filming or recording pictures of geographical features and activities.</a:t>
            </a:r>
          </a:p>
          <a:p>
            <a:pPr>
              <a:buFont typeface="Arial" charset="0"/>
              <a:buNone/>
            </a:pPr>
            <a:r>
              <a:rPr lang="en-US" sz="3600" smtClean="0"/>
              <a:t>9.</a:t>
            </a:r>
            <a:r>
              <a:rPr lang="en-US" sz="3600" b="1" smtClean="0"/>
              <a:t> Audio Tape Recorders or Cassette Recorders:</a:t>
            </a:r>
            <a:endParaRPr lang="en-US" sz="3600" smtClean="0"/>
          </a:p>
          <a:p>
            <a:pPr>
              <a:buFont typeface="Arial" charset="0"/>
              <a:buNone/>
            </a:pPr>
            <a:r>
              <a:rPr lang="en-US" sz="3600" smtClean="0"/>
              <a:t>    These can be used for recording interviews.</a:t>
            </a:r>
          </a:p>
          <a:p>
            <a:endParaRPr lang="en-US" smtClean="0"/>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0"/>
            <a:ext cx="8229600" cy="1143000"/>
          </a:xfrm>
        </p:spPr>
        <p:txBody>
          <a:bodyPr/>
          <a:lstStyle/>
          <a:p>
            <a:r>
              <a:rPr lang="en-US" b="1" smtClean="0"/>
              <a:t>Image Recorders</a:t>
            </a:r>
          </a:p>
        </p:txBody>
      </p:sp>
      <p:sp>
        <p:nvSpPr>
          <p:cNvPr id="29699" name="Text Placeholder 2"/>
          <p:cNvSpPr>
            <a:spLocks noGrp="1"/>
          </p:cNvSpPr>
          <p:nvPr>
            <p:ph type="body" idx="1"/>
          </p:nvPr>
        </p:nvSpPr>
        <p:spPr>
          <a:xfrm>
            <a:off x="457200" y="1143000"/>
            <a:ext cx="4040188" cy="609600"/>
          </a:xfrm>
        </p:spPr>
        <p:txBody>
          <a:bodyPr/>
          <a:lstStyle/>
          <a:p>
            <a:pPr algn="ctr"/>
            <a:r>
              <a:rPr lang="en-US" smtClean="0"/>
              <a:t>Camera</a:t>
            </a:r>
          </a:p>
        </p:txBody>
      </p:sp>
      <p:pic>
        <p:nvPicPr>
          <p:cNvPr id="29700" name="Content Placeholder 6" descr="Camera.jpg"/>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1912938"/>
            <a:ext cx="4210050" cy="4106862"/>
          </a:xfrm>
        </p:spPr>
      </p:pic>
      <p:sp>
        <p:nvSpPr>
          <p:cNvPr id="29701" name="Text Placeholder 4"/>
          <p:cNvSpPr>
            <a:spLocks noGrp="1"/>
          </p:cNvSpPr>
          <p:nvPr>
            <p:ph type="body" sz="quarter" idx="3"/>
          </p:nvPr>
        </p:nvSpPr>
        <p:spPr>
          <a:xfrm>
            <a:off x="4645025" y="990600"/>
            <a:ext cx="4041775" cy="762000"/>
          </a:xfrm>
        </p:spPr>
        <p:txBody>
          <a:bodyPr/>
          <a:lstStyle/>
          <a:p>
            <a:pPr algn="ctr"/>
            <a:r>
              <a:rPr lang="en-US" smtClean="0"/>
              <a:t>Camcorder</a:t>
            </a:r>
          </a:p>
        </p:txBody>
      </p:sp>
      <p:pic>
        <p:nvPicPr>
          <p:cNvPr id="29702" name="Content Placeholder 7" descr="camcorder.jpg"/>
          <p:cNvPicPr>
            <a:picLocks noGrp="1" noChangeAspect="1"/>
          </p:cNvPicPr>
          <p:nvPr>
            <p:ph sz="quarter" idx="4"/>
          </p:nvPr>
        </p:nvPicPr>
        <p:blipFill>
          <a:blip r:embed="rId3">
            <a:extLst>
              <a:ext uri="{28A0092B-C50C-407E-A947-70E740481C1C}">
                <a14:useLocalDpi xmlns:a14="http://schemas.microsoft.com/office/drawing/2010/main" val="0"/>
              </a:ext>
            </a:extLst>
          </a:blip>
          <a:srcRect/>
          <a:stretch>
            <a:fillRect/>
          </a:stretch>
        </p:blipFill>
        <p:spPr>
          <a:xfrm>
            <a:off x="4262438" y="1905000"/>
            <a:ext cx="4835525" cy="4114800"/>
          </a:xfrm>
        </p:spPr>
      </p:pic>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b="1" smtClean="0"/>
              <a:t>Cassette Recorders</a:t>
            </a:r>
          </a:p>
        </p:txBody>
      </p:sp>
      <p:pic>
        <p:nvPicPr>
          <p:cNvPr id="30723" name="Picture 2" descr="C:\Users\A\Documents\base_media1.jpe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4288" y="1600200"/>
            <a:ext cx="4495801" cy="4648200"/>
          </a:xfrm>
          <a:noFill/>
        </p:spPr>
      </p:pic>
      <p:pic>
        <p:nvPicPr>
          <p:cNvPr id="30724" name="Picture 3" descr="C:\Users\A\Documents\base_media2.jpe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510088" y="1614488"/>
            <a:ext cx="4633912" cy="4633912"/>
          </a:xfrm>
          <a:noFill/>
        </p:spPr>
      </p:pic>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219200"/>
          </a:xfrm>
        </p:spPr>
        <p:txBody>
          <a:bodyPr/>
          <a:lstStyle/>
          <a:p>
            <a:pPr eaLnBrk="1" hangingPunct="1"/>
            <a:r>
              <a:rPr lang="en-US" b="1" smtClean="0"/>
              <a:t>Reasons for Carrying out Fieldwork</a:t>
            </a:r>
            <a:endParaRPr lang="en-US" smtClean="0"/>
          </a:p>
        </p:txBody>
      </p:sp>
      <p:sp>
        <p:nvSpPr>
          <p:cNvPr id="4099" name="Content Placeholder 2"/>
          <p:cNvSpPr>
            <a:spLocks noGrp="1"/>
          </p:cNvSpPr>
          <p:nvPr>
            <p:ph idx="1"/>
          </p:nvPr>
        </p:nvSpPr>
        <p:spPr>
          <a:xfrm>
            <a:off x="0" y="1066800"/>
            <a:ext cx="9144000" cy="5791200"/>
          </a:xfrm>
        </p:spPr>
        <p:txBody>
          <a:bodyPr/>
          <a:lstStyle/>
          <a:p>
            <a:pPr marL="742950" indent="-742950" eaLnBrk="1" hangingPunct="1">
              <a:buFont typeface="Calibri" pitchFamily="34" charset="0"/>
              <a:buAutoNum type="arabicPeriod"/>
            </a:pPr>
            <a:r>
              <a:rPr lang="en-US" sz="3600" smtClean="0"/>
              <a:t>To obtain original information or data about a geographical feature or aspect.  Such   information may not exist in a documented form.</a:t>
            </a:r>
          </a:p>
          <a:p>
            <a:pPr marL="742950" indent="-742950" eaLnBrk="1" hangingPunct="1">
              <a:buFont typeface="Calibri" pitchFamily="34" charset="0"/>
              <a:buAutoNum type="arabicPeriod"/>
            </a:pPr>
            <a:r>
              <a:rPr lang="en-US" sz="3600" smtClean="0"/>
              <a:t>To obtain up-to-date information about an area.  This is because the environment is always changing.</a:t>
            </a:r>
          </a:p>
          <a:p>
            <a:pPr marL="742950" indent="-742950" eaLnBrk="1" hangingPunct="1">
              <a:buFont typeface="Calibri" pitchFamily="34" charset="0"/>
              <a:buAutoNum type="arabicPeriod"/>
            </a:pPr>
            <a:r>
              <a:rPr lang="en-US" sz="3600" smtClean="0"/>
              <a:t>To gather first hand information that may not be distorted in any way.</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0" y="0"/>
            <a:ext cx="9144000" cy="1295400"/>
          </a:xfrm>
        </p:spPr>
        <p:txBody>
          <a:bodyPr/>
          <a:lstStyle/>
          <a:p>
            <a:r>
              <a:rPr lang="en-US" b="1" smtClean="0"/>
              <a:t>Fieldwork Equipment (Continued)</a:t>
            </a:r>
            <a:endParaRPr lang="en-US" smtClean="0"/>
          </a:p>
        </p:txBody>
      </p:sp>
      <p:sp>
        <p:nvSpPr>
          <p:cNvPr id="31747" name="Content Placeholder 2"/>
          <p:cNvSpPr>
            <a:spLocks noGrp="1"/>
          </p:cNvSpPr>
          <p:nvPr>
            <p:ph idx="1"/>
          </p:nvPr>
        </p:nvSpPr>
        <p:spPr>
          <a:xfrm>
            <a:off x="0" y="1371600"/>
            <a:ext cx="9144000" cy="5486400"/>
          </a:xfrm>
        </p:spPr>
        <p:txBody>
          <a:bodyPr/>
          <a:lstStyle/>
          <a:p>
            <a:pPr>
              <a:buFont typeface="Arial" charset="0"/>
              <a:buNone/>
            </a:pPr>
            <a:r>
              <a:rPr lang="en-US" sz="3600" smtClean="0"/>
              <a:t>10.</a:t>
            </a:r>
            <a:r>
              <a:rPr lang="en-US" sz="3600" b="1" smtClean="0"/>
              <a:t> Questionnaires:</a:t>
            </a:r>
            <a:endParaRPr lang="en-US" sz="3600" smtClean="0"/>
          </a:p>
          <a:p>
            <a:pPr>
              <a:buFont typeface="Arial" charset="0"/>
              <a:buNone/>
            </a:pPr>
            <a:r>
              <a:rPr lang="en-US" sz="3600" smtClean="0"/>
              <a:t>    These are forms of printed questions to be filled   in by appropriate persons at their own time and pace.</a:t>
            </a:r>
          </a:p>
          <a:p>
            <a:pPr>
              <a:buFont typeface="Arial" charset="0"/>
              <a:buNone/>
            </a:pPr>
            <a:r>
              <a:rPr lang="en-US" sz="3600" smtClean="0"/>
              <a:t>11. </a:t>
            </a:r>
            <a:r>
              <a:rPr lang="en-US" sz="3600" b="1" smtClean="0"/>
              <a:t>Aerial Photo graphs:</a:t>
            </a:r>
            <a:endParaRPr lang="en-US" sz="3600" smtClean="0"/>
          </a:p>
          <a:p>
            <a:pPr>
              <a:buFont typeface="Arial" charset="0"/>
              <a:buNone/>
            </a:pPr>
            <a:r>
              <a:rPr lang="en-US" sz="3600" smtClean="0"/>
              <a:t>    These may also include Satellite images. They are mainly used for photo reading.  </a:t>
            </a:r>
            <a:r>
              <a:rPr lang="en-US" smtClean="0"/>
              <a:t> </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0" y="0"/>
            <a:ext cx="9144000" cy="838200"/>
          </a:xfrm>
        </p:spPr>
        <p:txBody>
          <a:bodyPr/>
          <a:lstStyle/>
          <a:p>
            <a:r>
              <a:rPr lang="en-US" b="1" smtClean="0"/>
              <a:t>Satellite image of Kampala central</a:t>
            </a:r>
          </a:p>
        </p:txBody>
      </p:sp>
      <p:pic>
        <p:nvPicPr>
          <p:cNvPr id="32771" name="Picture 2" descr="C:\Users\A\Desktop\K'la.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838200"/>
            <a:ext cx="9144000" cy="6019800"/>
          </a:xfrm>
          <a:noFill/>
        </p:spPr>
      </p:pic>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0" y="0"/>
            <a:ext cx="9144000" cy="1417638"/>
          </a:xfrm>
        </p:spPr>
        <p:txBody>
          <a:bodyPr/>
          <a:lstStyle/>
          <a:p>
            <a:r>
              <a:rPr lang="en-US" b="1" smtClean="0"/>
              <a:t> Fieldwork Study Topics and Objectives</a:t>
            </a:r>
            <a:endParaRPr lang="en-US" smtClean="0"/>
          </a:p>
        </p:txBody>
      </p:sp>
      <p:sp>
        <p:nvSpPr>
          <p:cNvPr id="33795" name="Content Placeholder 2"/>
          <p:cNvSpPr>
            <a:spLocks noGrp="1"/>
          </p:cNvSpPr>
          <p:nvPr>
            <p:ph idx="1"/>
          </p:nvPr>
        </p:nvSpPr>
        <p:spPr>
          <a:xfrm>
            <a:off x="0" y="1447800"/>
            <a:ext cx="9144000" cy="5410200"/>
          </a:xfrm>
        </p:spPr>
        <p:txBody>
          <a:bodyPr/>
          <a:lstStyle/>
          <a:p>
            <a:pPr>
              <a:buFont typeface="Arial" charset="0"/>
              <a:buNone/>
            </a:pPr>
            <a:r>
              <a:rPr lang="en-US" smtClean="0"/>
              <a:t>	</a:t>
            </a:r>
            <a:r>
              <a:rPr lang="en-US" sz="4000" smtClean="0"/>
              <a:t>Any geographical fieldwork study must have a topic and objectives.  Therefore there is need for one to formulate an appropriate or suitable field work topic and good objectives before going out into the field.</a:t>
            </a:r>
          </a:p>
          <a:p>
            <a:endParaRPr lang="en-US" smtClean="0"/>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0" y="0"/>
            <a:ext cx="9144000" cy="6858000"/>
          </a:xfrm>
        </p:spPr>
        <p:txBody>
          <a:bodyPr/>
          <a:lstStyle/>
          <a:p>
            <a:r>
              <a:rPr lang="en-US" smtClean="0"/>
              <a:t>A good fieldwork topic should be geographical and descriptive.  The statement of the topic should be geographical indicating what is to be studied and where i.e. what the fieldwork study is about and where it is going to be carried out.</a:t>
            </a:r>
          </a:p>
          <a:p>
            <a:r>
              <a:rPr lang="en-US" smtClean="0"/>
              <a:t> Statements of the objectives should be specific, clear and related to the topic of study.  Acceptable objectives need to be measurable i.e. their statements should include phrases like to locate, to investigate, to find out, to compare etc.</a:t>
            </a:r>
          </a:p>
          <a:p>
            <a:pPr>
              <a:buFont typeface="Arial" charset="0"/>
              <a:buNone/>
            </a:pPr>
            <a:r>
              <a:rPr lang="en-US" smtClean="0"/>
              <a:t>	Phrases such as to understand, to know, to study, to experience, to learn etc.  are </a:t>
            </a:r>
            <a:r>
              <a:rPr lang="en-US" b="1" smtClean="0"/>
              <a:t>not</a:t>
            </a:r>
            <a:r>
              <a:rPr lang="en-US" smtClean="0"/>
              <a:t> acceptable because they are not measurable.</a:t>
            </a:r>
          </a:p>
          <a:p>
            <a:endParaRPr lang="en-US" smtClean="0"/>
          </a:p>
          <a:p>
            <a:endParaRPr lang="en-US" smtClean="0"/>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0" y="0"/>
            <a:ext cx="9144000" cy="1295400"/>
          </a:xfrm>
        </p:spPr>
        <p:txBody>
          <a:bodyPr/>
          <a:lstStyle/>
          <a:p>
            <a:r>
              <a:rPr lang="en-US" b="1" smtClean="0"/>
              <a:t>EXAMPLE</a:t>
            </a:r>
            <a:endParaRPr lang="en-US" smtClean="0"/>
          </a:p>
        </p:txBody>
      </p:sp>
      <p:sp>
        <p:nvSpPr>
          <p:cNvPr id="35843" name="Content Placeholder 2"/>
          <p:cNvSpPr>
            <a:spLocks noGrp="1"/>
          </p:cNvSpPr>
          <p:nvPr>
            <p:ph idx="1"/>
          </p:nvPr>
        </p:nvSpPr>
        <p:spPr>
          <a:xfrm>
            <a:off x="0" y="1371600"/>
            <a:ext cx="9144000" cy="5486400"/>
          </a:xfrm>
        </p:spPr>
        <p:txBody>
          <a:bodyPr/>
          <a:lstStyle/>
          <a:p>
            <a:pPr>
              <a:buFont typeface="Arial" charset="0"/>
              <a:buNone/>
            </a:pPr>
            <a:r>
              <a:rPr lang="en-US" b="1" smtClean="0"/>
              <a:t>	</a:t>
            </a:r>
            <a:r>
              <a:rPr lang="en-US" sz="4000" b="1" smtClean="0"/>
              <a:t>Topic:</a:t>
            </a:r>
            <a:endParaRPr lang="en-US" sz="4000" smtClean="0"/>
          </a:p>
          <a:p>
            <a:pPr algn="ctr">
              <a:buFont typeface="Arial" charset="0"/>
              <a:buNone/>
            </a:pPr>
            <a:r>
              <a:rPr lang="en-US" sz="4000" smtClean="0"/>
              <a:t>	</a:t>
            </a:r>
            <a:r>
              <a:rPr lang="en-US" sz="4400" smtClean="0"/>
              <a:t>The study of the growth and development of Gayaza High School Farm in Nangabo, Wakiso District.</a:t>
            </a:r>
          </a:p>
          <a:p>
            <a:pPr algn="ctr">
              <a:buFont typeface="Arial" charset="0"/>
              <a:buNone/>
            </a:pPr>
            <a:r>
              <a:rPr lang="en-US" sz="4400" smtClean="0"/>
              <a:t> </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0" y="0"/>
            <a:ext cx="9144000" cy="1219200"/>
          </a:xfrm>
        </p:spPr>
        <p:txBody>
          <a:bodyPr/>
          <a:lstStyle/>
          <a:p>
            <a:r>
              <a:rPr lang="en-US" b="1" smtClean="0"/>
              <a:t>Objectives</a:t>
            </a:r>
            <a:endParaRPr lang="en-US" smtClean="0"/>
          </a:p>
        </p:txBody>
      </p:sp>
      <p:sp>
        <p:nvSpPr>
          <p:cNvPr id="36867" name="Content Placeholder 2"/>
          <p:cNvSpPr>
            <a:spLocks noGrp="1"/>
          </p:cNvSpPr>
          <p:nvPr>
            <p:ph idx="1"/>
          </p:nvPr>
        </p:nvSpPr>
        <p:spPr>
          <a:xfrm>
            <a:off x="0" y="1295400"/>
            <a:ext cx="9144000" cy="5562600"/>
          </a:xfrm>
        </p:spPr>
        <p:txBody>
          <a:bodyPr/>
          <a:lstStyle/>
          <a:p>
            <a:pPr>
              <a:buFont typeface="Arial" charset="0"/>
              <a:buNone/>
            </a:pPr>
            <a:r>
              <a:rPr lang="en-US" smtClean="0"/>
              <a:t>1. To locate the farm.</a:t>
            </a:r>
          </a:p>
          <a:p>
            <a:pPr>
              <a:buFont typeface="Arial" charset="0"/>
              <a:buNone/>
            </a:pPr>
            <a:r>
              <a:rPr lang="en-US" smtClean="0"/>
              <a:t>2. To find out the historical background of the farm,</a:t>
            </a:r>
          </a:p>
          <a:p>
            <a:pPr>
              <a:buFont typeface="Arial" charset="0"/>
              <a:buNone/>
            </a:pPr>
            <a:r>
              <a:rPr lang="en-US" smtClean="0"/>
              <a:t>3. To identify the characteristics of the farm</a:t>
            </a:r>
          </a:p>
          <a:p>
            <a:pPr>
              <a:buFont typeface="Arial" charset="0"/>
              <a:buNone/>
            </a:pPr>
            <a:r>
              <a:rPr lang="en-US" smtClean="0"/>
              <a:t>4. To find out the types of livestock and crops raised on the farm.</a:t>
            </a:r>
          </a:p>
          <a:p>
            <a:pPr>
              <a:buFont typeface="Arial" charset="0"/>
              <a:buNone/>
            </a:pPr>
            <a:r>
              <a:rPr lang="en-US" smtClean="0"/>
              <a:t>5. To find out the benefits of the farm.</a:t>
            </a:r>
          </a:p>
          <a:p>
            <a:pPr>
              <a:buFont typeface="Arial" charset="0"/>
              <a:buNone/>
            </a:pPr>
            <a:r>
              <a:rPr lang="en-US" smtClean="0"/>
              <a:t>6. To find out the problems facing the farm and how they are being solved.</a:t>
            </a:r>
          </a:p>
          <a:p>
            <a:pPr>
              <a:buFont typeface="Arial" charset="0"/>
              <a:buNone/>
            </a:pPr>
            <a:r>
              <a:rPr lang="en-US" smtClean="0"/>
              <a:t>7. To discover the future plans of the farm.</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52400" y="0"/>
            <a:ext cx="8991600" cy="1295400"/>
          </a:xfrm>
        </p:spPr>
        <p:txBody>
          <a:bodyPr/>
          <a:lstStyle/>
          <a:p>
            <a:r>
              <a:rPr lang="en-US" b="1" smtClean="0"/>
              <a:t>Geographical skills obtained in fieldwork</a:t>
            </a:r>
          </a:p>
        </p:txBody>
      </p:sp>
      <p:sp>
        <p:nvSpPr>
          <p:cNvPr id="37891" name="Content Placeholder 2"/>
          <p:cNvSpPr>
            <a:spLocks noGrp="1"/>
          </p:cNvSpPr>
          <p:nvPr>
            <p:ph idx="1"/>
          </p:nvPr>
        </p:nvSpPr>
        <p:spPr>
          <a:xfrm>
            <a:off x="0" y="1295400"/>
            <a:ext cx="9144000" cy="5562600"/>
          </a:xfrm>
        </p:spPr>
        <p:txBody>
          <a:bodyPr/>
          <a:lstStyle/>
          <a:p>
            <a:pPr marL="514350" indent="-514350">
              <a:buFont typeface="Calibri" pitchFamily="34" charset="0"/>
              <a:buAutoNum type="arabicPeriod"/>
            </a:pPr>
            <a:r>
              <a:rPr lang="en-US" sz="4000" smtClean="0"/>
              <a:t>Skills in the use of research methods like interviewing etc. to obtain information.</a:t>
            </a:r>
          </a:p>
          <a:p>
            <a:pPr marL="514350" indent="-514350">
              <a:buFont typeface="Calibri" pitchFamily="34" charset="0"/>
              <a:buAutoNum type="arabicPeriod"/>
            </a:pPr>
            <a:r>
              <a:rPr lang="en-US" sz="4000" smtClean="0"/>
              <a:t>Skills in handling and using equipment i.e. psycho-motor skills.</a:t>
            </a:r>
          </a:p>
          <a:p>
            <a:pPr marL="514350" indent="-514350">
              <a:buFont typeface="Calibri" pitchFamily="34" charset="0"/>
              <a:buAutoNum type="arabicPeriod"/>
            </a:pPr>
            <a:r>
              <a:rPr lang="en-US" sz="4000" smtClean="0"/>
              <a:t>Map drawing/cartographic skills.</a:t>
            </a:r>
          </a:p>
          <a:p>
            <a:pPr marL="514350" indent="-514350">
              <a:buFont typeface="Calibri" pitchFamily="34" charset="0"/>
              <a:buAutoNum type="arabicPeriod"/>
            </a:pPr>
            <a:r>
              <a:rPr lang="en-US" sz="4000" smtClean="0"/>
              <a:t>Skills in the formulation of geographical fieldwork topics and objectives</a:t>
            </a:r>
            <a:r>
              <a:rPr lang="en-US" smtClean="0"/>
              <a:t>.</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0" y="152400"/>
            <a:ext cx="9144000" cy="6705600"/>
          </a:xfrm>
        </p:spPr>
        <p:txBody>
          <a:bodyPr/>
          <a:lstStyle/>
          <a:p>
            <a:pPr>
              <a:buFont typeface="Arial" charset="0"/>
              <a:buNone/>
            </a:pPr>
            <a:r>
              <a:rPr lang="en-US" sz="4000" smtClean="0"/>
              <a:t>5. Skills in interpreting and analysing raw data or information obtained from the field.</a:t>
            </a:r>
          </a:p>
          <a:p>
            <a:pPr>
              <a:buFont typeface="Arial" charset="0"/>
              <a:buNone/>
            </a:pPr>
            <a:r>
              <a:rPr lang="en-US" sz="4000" smtClean="0"/>
              <a:t>6. Public relations skills.</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0" y="0"/>
            <a:ext cx="9144000" cy="1295400"/>
          </a:xfrm>
        </p:spPr>
        <p:txBody>
          <a:bodyPr/>
          <a:lstStyle/>
          <a:p>
            <a:r>
              <a:rPr lang="en-US" b="1" smtClean="0"/>
              <a:t>Geographical knowledge obtained from fieldwork</a:t>
            </a:r>
            <a:r>
              <a:rPr lang="en-US" smtClean="0"/>
              <a:t>.</a:t>
            </a:r>
          </a:p>
        </p:txBody>
      </p:sp>
      <p:sp>
        <p:nvSpPr>
          <p:cNvPr id="3" name="Content Placeholder 2"/>
          <p:cNvSpPr>
            <a:spLocks noGrp="1"/>
          </p:cNvSpPr>
          <p:nvPr>
            <p:ph idx="1"/>
          </p:nvPr>
        </p:nvSpPr>
        <p:spPr>
          <a:xfrm>
            <a:off x="0" y="1295400"/>
            <a:ext cx="9144000" cy="5562600"/>
          </a:xfrm>
        </p:spPr>
        <p:txBody>
          <a:bodyPr/>
          <a:lstStyle/>
          <a:p>
            <a:pPr marL="514350" indent="-514350">
              <a:buFont typeface="+mj-lt"/>
              <a:buAutoNum type="alphaLcParenR"/>
              <a:defRPr/>
            </a:pPr>
            <a:r>
              <a:rPr lang="en-US" sz="3600" dirty="0" smtClean="0"/>
              <a:t>Knowledge on the physical background of the area e.g. relief, natural vegetation etc.</a:t>
            </a:r>
          </a:p>
          <a:p>
            <a:pPr marL="514350" indent="-514350">
              <a:buFont typeface="+mj-lt"/>
              <a:buAutoNum type="alphaLcParenR"/>
              <a:defRPr/>
            </a:pPr>
            <a:r>
              <a:rPr lang="en-US" sz="3600" dirty="0" smtClean="0"/>
              <a:t>Knowledge on the utilisation of the environment for economic activities.</a:t>
            </a:r>
          </a:p>
          <a:p>
            <a:pPr marL="514350" indent="-514350">
              <a:buFont typeface="+mj-lt"/>
              <a:buAutoNum type="alphaLcParenR"/>
              <a:defRPr/>
            </a:pPr>
            <a:r>
              <a:rPr lang="en-US" sz="3600" dirty="0" smtClean="0"/>
              <a:t>Knowledge on the socio-cultural and political uses of the environment.</a:t>
            </a:r>
          </a:p>
          <a:p>
            <a:pPr marL="514350" indent="-514350">
              <a:buFont typeface="+mj-lt"/>
              <a:buAutoNum type="alphaLcParenR"/>
              <a:defRPr/>
            </a:pPr>
            <a:r>
              <a:rPr lang="en-US" sz="3600" dirty="0" smtClean="0"/>
              <a:t>Knowledge about the interrelationships between the physical and the human factors.</a:t>
            </a:r>
          </a:p>
          <a:p>
            <a:pPr marL="514350" indent="-514350">
              <a:buFont typeface="+mj-lt"/>
              <a:buAutoNum type="alphaLcParenR"/>
              <a:defRPr/>
            </a:pPr>
            <a:endParaRPr lang="en-US" dirty="0" smtClean="0"/>
          </a:p>
          <a:p>
            <a:pPr>
              <a:defRPr/>
            </a:pPr>
            <a:endParaRPr lang="en-US"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838200"/>
          </a:xfrm>
        </p:spPr>
        <p:txBody>
          <a:bodyPr/>
          <a:lstStyle/>
          <a:p>
            <a:pPr eaLnBrk="1" hangingPunct="1"/>
            <a:r>
              <a:rPr lang="en-US" b="1" smtClean="0"/>
              <a:t>Reasons for carrying out Fieldwork</a:t>
            </a:r>
          </a:p>
        </p:txBody>
      </p:sp>
      <p:sp>
        <p:nvSpPr>
          <p:cNvPr id="5123" name="Content Placeholder 2"/>
          <p:cNvSpPr>
            <a:spLocks noGrp="1"/>
          </p:cNvSpPr>
          <p:nvPr>
            <p:ph idx="1"/>
          </p:nvPr>
        </p:nvSpPr>
        <p:spPr>
          <a:xfrm>
            <a:off x="0" y="838200"/>
            <a:ext cx="9144000" cy="6019800"/>
          </a:xfrm>
        </p:spPr>
        <p:txBody>
          <a:bodyPr/>
          <a:lstStyle/>
          <a:p>
            <a:pPr marL="742950" indent="-742950" eaLnBrk="1" hangingPunct="1">
              <a:buFont typeface="Arial" charset="0"/>
              <a:buNone/>
            </a:pPr>
            <a:r>
              <a:rPr lang="en-US" sz="3600" smtClean="0"/>
              <a:t>4.	To relate what has been studied in class with real examples in the field in order to understand them better.</a:t>
            </a:r>
          </a:p>
          <a:p>
            <a:pPr marL="742950" indent="-742950" eaLnBrk="1" hangingPunct="1">
              <a:buFont typeface="Arial" charset="0"/>
              <a:buNone/>
            </a:pPr>
            <a:r>
              <a:rPr lang="en-US" sz="3600" smtClean="0"/>
              <a:t>5.	To obtain and acquire skills in research methods e.g. interviewing, observation, questionnaire method, etc. </a:t>
            </a:r>
          </a:p>
          <a:p>
            <a:pPr marL="742950" indent="-742950" eaLnBrk="1" hangingPunct="1">
              <a:buFont typeface="Arial" charset="0"/>
              <a:buNone/>
            </a:pPr>
            <a:r>
              <a:rPr lang="en-US" sz="3600" smtClean="0"/>
              <a:t>6.	To obtain and acquire skills in the use of geographical equipment.</a:t>
            </a:r>
          </a:p>
          <a:p>
            <a:pPr marL="742950" indent="-742950" eaLnBrk="1" hangingPunct="1">
              <a:buFont typeface="Arial" charset="0"/>
              <a:buNone/>
            </a:pPr>
            <a:r>
              <a:rPr lang="en-US" sz="3600" smtClean="0"/>
              <a:t>7.	To obtain and acquire skills in map drawing or cartography</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0"/>
            <a:ext cx="8991600" cy="990600"/>
          </a:xfrm>
        </p:spPr>
        <p:txBody>
          <a:bodyPr/>
          <a:lstStyle/>
          <a:p>
            <a:pPr eaLnBrk="1" hangingPunct="1"/>
            <a:r>
              <a:rPr lang="en-US" b="1" smtClean="0"/>
              <a:t>Reasons for Carrying out Fieldwork</a:t>
            </a:r>
            <a:endParaRPr lang="en-US" smtClean="0"/>
          </a:p>
        </p:txBody>
      </p:sp>
      <p:sp>
        <p:nvSpPr>
          <p:cNvPr id="6147" name="Content Placeholder 2"/>
          <p:cNvSpPr>
            <a:spLocks noGrp="1"/>
          </p:cNvSpPr>
          <p:nvPr>
            <p:ph idx="1"/>
          </p:nvPr>
        </p:nvSpPr>
        <p:spPr>
          <a:xfrm>
            <a:off x="0" y="1066800"/>
            <a:ext cx="9144000" cy="5791200"/>
          </a:xfrm>
        </p:spPr>
        <p:txBody>
          <a:bodyPr/>
          <a:lstStyle/>
          <a:p>
            <a:pPr eaLnBrk="1" hangingPunct="1">
              <a:buFont typeface="Arial" charset="0"/>
              <a:buNone/>
            </a:pPr>
            <a:r>
              <a:rPr lang="en-US" sz="3600" smtClean="0"/>
              <a:t>8.	To expose oneself to a variety of 	environments and socio-economic 	conditions so as to broaden one’s 	experience.</a:t>
            </a:r>
          </a:p>
          <a:p>
            <a:pPr eaLnBrk="1" hangingPunct="1">
              <a:buFont typeface="Arial" charset="0"/>
              <a:buNone/>
            </a:pPr>
            <a:r>
              <a:rPr lang="en-US" sz="3600" smtClean="0"/>
              <a:t>9.	To provide an opportunity for relaxation 	from routine classroom teaching.</a:t>
            </a:r>
          </a:p>
          <a:p>
            <a:pPr eaLnBrk="1" hangingPunct="1"/>
            <a:endParaRPr lang="en-US" smtClean="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9144000" cy="1066800"/>
          </a:xfrm>
        </p:spPr>
        <p:txBody>
          <a:bodyPr/>
          <a:lstStyle/>
          <a:p>
            <a:pPr eaLnBrk="1" hangingPunct="1"/>
            <a:r>
              <a:rPr lang="en-US" sz="4800" b="1" smtClean="0"/>
              <a:t>Problems/Limitations of Fieldwork</a:t>
            </a:r>
          </a:p>
        </p:txBody>
      </p:sp>
      <p:sp>
        <p:nvSpPr>
          <p:cNvPr id="3" name="Content Placeholder 2"/>
          <p:cNvSpPr>
            <a:spLocks noGrp="1"/>
          </p:cNvSpPr>
          <p:nvPr>
            <p:ph idx="1"/>
          </p:nvPr>
        </p:nvSpPr>
        <p:spPr>
          <a:xfrm>
            <a:off x="0" y="914400"/>
            <a:ext cx="9144000" cy="5943600"/>
          </a:xfrm>
        </p:spPr>
        <p:txBody>
          <a:bodyPr rtlCol="0">
            <a:normAutofit fontScale="92500"/>
          </a:bodyPr>
          <a:lstStyle/>
          <a:p>
            <a:pPr marL="742950" indent="-742950" eaLnBrk="1" fontAlgn="auto" hangingPunct="1">
              <a:spcAft>
                <a:spcPts val="0"/>
              </a:spcAft>
              <a:buFont typeface="+mj-lt"/>
              <a:buAutoNum type="alphaLcParenR"/>
              <a:defRPr/>
            </a:pPr>
            <a:r>
              <a:rPr lang="en-US" sz="3600" dirty="0" smtClean="0"/>
              <a:t>It tends to be time consuming i.e. a lot of time is taken to gather, information.</a:t>
            </a:r>
          </a:p>
          <a:p>
            <a:pPr marL="742950" indent="-742950" eaLnBrk="1" fontAlgn="auto" hangingPunct="1">
              <a:spcAft>
                <a:spcPts val="0"/>
              </a:spcAft>
              <a:buFont typeface="+mj-lt"/>
              <a:buAutoNum type="alphaLcParenR"/>
              <a:defRPr/>
            </a:pPr>
            <a:r>
              <a:rPr lang="en-US" sz="3600" dirty="0" smtClean="0"/>
              <a:t>Language barrier may hinder communication with the local people in the area being studied</a:t>
            </a:r>
          </a:p>
          <a:p>
            <a:pPr marL="742950" indent="-742950" eaLnBrk="1" fontAlgn="auto" hangingPunct="1">
              <a:spcAft>
                <a:spcPts val="0"/>
              </a:spcAft>
              <a:buFont typeface="+mj-lt"/>
              <a:buAutoNum type="alphaLcParenR"/>
              <a:defRPr/>
            </a:pPr>
            <a:r>
              <a:rPr lang="en-US" sz="3600" dirty="0" smtClean="0"/>
              <a:t>It is expensive in terms of transport, equipment and other expenses.</a:t>
            </a:r>
          </a:p>
          <a:p>
            <a:pPr marL="742950" indent="-742950" eaLnBrk="1" fontAlgn="auto" hangingPunct="1">
              <a:spcAft>
                <a:spcPts val="0"/>
              </a:spcAft>
              <a:buFont typeface="+mj-lt"/>
              <a:buAutoNum type="alphaLcParenR"/>
              <a:defRPr/>
            </a:pPr>
            <a:r>
              <a:rPr lang="en-US" sz="3600" dirty="0" smtClean="0"/>
              <a:t>It may be hindered by poor or bad weather conditions such as rain, fog, hot sunshine.</a:t>
            </a:r>
          </a:p>
          <a:p>
            <a:pPr marL="742950" indent="-742950" eaLnBrk="1" fontAlgn="auto" hangingPunct="1">
              <a:spcAft>
                <a:spcPts val="0"/>
              </a:spcAft>
              <a:buFont typeface="+mj-lt"/>
              <a:buAutoNum type="alphaLcParenR"/>
              <a:defRPr/>
            </a:pPr>
            <a:r>
              <a:rPr lang="en-US" sz="3600" dirty="0" smtClean="0"/>
              <a:t>There is a risk of accidents and danger from wild animals or insects.</a:t>
            </a:r>
          </a:p>
          <a:p>
            <a:pPr eaLnBrk="1" fontAlgn="auto" hangingPunct="1">
              <a:spcAft>
                <a:spcPts val="0"/>
              </a:spcAft>
              <a:buFont typeface="Arial" pitchFamily="34" charset="0"/>
              <a:buChar char="•"/>
              <a:defRPr/>
            </a:pPr>
            <a:endParaRPr lang="en-US" dirty="0" smtClean="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0"/>
            <a:ext cx="9144000" cy="1066800"/>
          </a:xfrm>
        </p:spPr>
        <p:txBody>
          <a:bodyPr/>
          <a:lstStyle/>
          <a:p>
            <a:pPr eaLnBrk="1" hangingPunct="1"/>
            <a:r>
              <a:rPr lang="en-US" b="1" smtClean="0"/>
              <a:t>Problems/Limitations of Fieldwork</a:t>
            </a:r>
            <a:endParaRPr lang="en-US" smtClean="0"/>
          </a:p>
        </p:txBody>
      </p:sp>
      <p:sp>
        <p:nvSpPr>
          <p:cNvPr id="3" name="Content Placeholder 2"/>
          <p:cNvSpPr>
            <a:spLocks noGrp="1"/>
          </p:cNvSpPr>
          <p:nvPr>
            <p:ph idx="1"/>
          </p:nvPr>
        </p:nvSpPr>
        <p:spPr>
          <a:xfrm>
            <a:off x="0" y="914400"/>
            <a:ext cx="9144000" cy="5943600"/>
          </a:xfrm>
        </p:spPr>
        <p:txBody>
          <a:bodyPr rtlCol="0">
            <a:normAutofit lnSpcReduction="10000"/>
          </a:bodyPr>
          <a:lstStyle/>
          <a:p>
            <a:pPr eaLnBrk="1" fontAlgn="auto" hangingPunct="1">
              <a:spcAft>
                <a:spcPts val="0"/>
              </a:spcAft>
              <a:buFont typeface="Arial" pitchFamily="34" charset="0"/>
              <a:buNone/>
              <a:defRPr/>
            </a:pPr>
            <a:r>
              <a:rPr lang="en-US" dirty="0" smtClean="0"/>
              <a:t>f)	Tall trees or obstacles like tall buildings may obstruct observation.</a:t>
            </a:r>
          </a:p>
          <a:p>
            <a:pPr eaLnBrk="1" fontAlgn="auto" hangingPunct="1">
              <a:spcAft>
                <a:spcPts val="0"/>
              </a:spcAft>
              <a:buFont typeface="Arial" pitchFamily="34" charset="0"/>
              <a:buNone/>
              <a:defRPr/>
            </a:pPr>
            <a:r>
              <a:rPr lang="en-US" dirty="0" smtClean="0"/>
              <a:t>g)	Noise in the field may disrupt interviewing during field work.</a:t>
            </a:r>
          </a:p>
          <a:p>
            <a:pPr eaLnBrk="1" fontAlgn="auto" hangingPunct="1">
              <a:spcAft>
                <a:spcPts val="0"/>
              </a:spcAft>
              <a:buFont typeface="Arial" pitchFamily="34" charset="0"/>
              <a:buNone/>
              <a:defRPr/>
            </a:pPr>
            <a:r>
              <a:rPr lang="en-US" dirty="0" smtClean="0"/>
              <a:t>h)	Some people or respondents in the field are uncooperative i.e. may refuse to give information.</a:t>
            </a:r>
          </a:p>
          <a:p>
            <a:pPr eaLnBrk="1" fontAlgn="auto" hangingPunct="1">
              <a:spcAft>
                <a:spcPts val="0"/>
              </a:spcAft>
              <a:buFont typeface="Arial" pitchFamily="34" charset="0"/>
              <a:buNone/>
              <a:defRPr/>
            </a:pPr>
            <a:r>
              <a:rPr lang="en-US" dirty="0" err="1" smtClean="0"/>
              <a:t>i</a:t>
            </a:r>
            <a:r>
              <a:rPr lang="en-US" dirty="0" smtClean="0"/>
              <a:t>)	Lack of adequate equipment or tools e.g. Survey maps, Cameras, Weather instruments etc. </a:t>
            </a:r>
          </a:p>
          <a:p>
            <a:pPr eaLnBrk="1" fontAlgn="auto" hangingPunct="1">
              <a:spcAft>
                <a:spcPts val="0"/>
              </a:spcAft>
              <a:buFont typeface="Arial" pitchFamily="34" charset="0"/>
              <a:buNone/>
              <a:defRPr/>
            </a:pPr>
            <a:r>
              <a:rPr lang="en-US" dirty="0" smtClean="0"/>
              <a:t>j)	The school administration or community leaders may sometimes not allow field work on the grounds that is time consuming and tends to interfere with the school programme.</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0"/>
            <a:ext cx="9144000" cy="1295400"/>
          </a:xfrm>
        </p:spPr>
        <p:txBody>
          <a:bodyPr/>
          <a:lstStyle/>
          <a:p>
            <a:pPr eaLnBrk="1" hangingPunct="1"/>
            <a:r>
              <a:rPr lang="en-US" b="1" smtClean="0"/>
              <a:t>Methods of Gathering Information in the Field</a:t>
            </a:r>
            <a:endParaRPr lang="en-US" smtClean="0"/>
          </a:p>
        </p:txBody>
      </p:sp>
      <p:sp>
        <p:nvSpPr>
          <p:cNvPr id="9219" name="Content Placeholder 2"/>
          <p:cNvSpPr>
            <a:spLocks noGrp="1"/>
          </p:cNvSpPr>
          <p:nvPr>
            <p:ph idx="1"/>
          </p:nvPr>
        </p:nvSpPr>
        <p:spPr>
          <a:xfrm>
            <a:off x="0" y="1219200"/>
            <a:ext cx="9144000" cy="5638800"/>
          </a:xfrm>
        </p:spPr>
        <p:txBody>
          <a:bodyPr/>
          <a:lstStyle/>
          <a:p>
            <a:pPr eaLnBrk="1" hangingPunct="1">
              <a:buFont typeface="Arial" charset="0"/>
              <a:buNone/>
            </a:pPr>
            <a:r>
              <a:rPr lang="en-US" sz="3600" smtClean="0"/>
              <a:t>1. </a:t>
            </a:r>
            <a:r>
              <a:rPr lang="en-US" sz="3600" b="1" smtClean="0"/>
              <a:t>Observation:- </a:t>
            </a:r>
            <a:r>
              <a:rPr lang="en-US" sz="3600" smtClean="0"/>
              <a:t>Involves the use of the eye to see geographical features in the field.</a:t>
            </a:r>
          </a:p>
          <a:p>
            <a:pPr eaLnBrk="1" hangingPunct="1">
              <a:buFont typeface="Arial" charset="0"/>
              <a:buNone/>
            </a:pPr>
            <a:r>
              <a:rPr lang="en-US" sz="3600" smtClean="0"/>
              <a:t>2. </a:t>
            </a:r>
            <a:r>
              <a:rPr lang="en-US" sz="3600" b="1" smtClean="0"/>
              <a:t>Interviewing:-</a:t>
            </a:r>
            <a:r>
              <a:rPr lang="en-US" sz="3600" smtClean="0"/>
              <a:t> Involves asking questions about what is being studied especially about what cannot be observed easily.</a:t>
            </a:r>
          </a:p>
          <a:p>
            <a:pPr eaLnBrk="1" hangingPunct="1">
              <a:buFont typeface="Arial" charset="0"/>
              <a:buNone/>
            </a:pPr>
            <a:r>
              <a:rPr lang="en-US" sz="3600" smtClean="0"/>
              <a:t>3. </a:t>
            </a:r>
            <a:r>
              <a:rPr lang="en-US" sz="3600" b="1" smtClean="0"/>
              <a:t>Recording:-</a:t>
            </a:r>
            <a:r>
              <a:rPr lang="en-US" sz="3600" smtClean="0"/>
              <a:t> Involves taking a permanent record of what is being studied e.g. making notes, Photography, video recording etc. </a:t>
            </a:r>
            <a:r>
              <a:rPr lang="en-US" sz="3600" b="1" smtClean="0"/>
              <a:t> </a:t>
            </a:r>
            <a:endParaRPr lang="en-US" sz="3600" smtClean="0"/>
          </a:p>
          <a:p>
            <a:pPr eaLnBrk="1" hangingPunct="1"/>
            <a:endParaRPr lang="en-US" smtClean="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8991600" cy="1143000"/>
          </a:xfrm>
        </p:spPr>
        <p:txBody>
          <a:bodyPr/>
          <a:lstStyle/>
          <a:p>
            <a:pPr eaLnBrk="1" hangingPunct="1"/>
            <a:r>
              <a:rPr lang="en-US" b="1" smtClean="0"/>
              <a:t>Methods (continued)</a:t>
            </a:r>
          </a:p>
        </p:txBody>
      </p:sp>
      <p:sp>
        <p:nvSpPr>
          <p:cNvPr id="10243" name="Content Placeholder 2"/>
          <p:cNvSpPr>
            <a:spLocks noGrp="1"/>
          </p:cNvSpPr>
          <p:nvPr>
            <p:ph idx="1"/>
          </p:nvPr>
        </p:nvSpPr>
        <p:spPr>
          <a:xfrm>
            <a:off x="0" y="990600"/>
            <a:ext cx="9144000" cy="5867400"/>
          </a:xfrm>
        </p:spPr>
        <p:txBody>
          <a:bodyPr/>
          <a:lstStyle/>
          <a:p>
            <a:pPr eaLnBrk="1" hangingPunct="1">
              <a:buFont typeface="Arial" charset="0"/>
              <a:buNone/>
            </a:pPr>
            <a:r>
              <a:rPr lang="en-US" smtClean="0"/>
              <a:t>4.</a:t>
            </a:r>
            <a:r>
              <a:rPr lang="en-US" b="1" smtClean="0"/>
              <a:t> Sketching:-</a:t>
            </a:r>
            <a:r>
              <a:rPr lang="en-US" smtClean="0"/>
              <a:t> Field sketching involves drawing sketch diagrams and maps in the field. It includes:</a:t>
            </a:r>
          </a:p>
          <a:p>
            <a:pPr eaLnBrk="1" hangingPunct="1">
              <a:buFont typeface="Arial" charset="0"/>
              <a:buNone/>
            </a:pPr>
            <a:r>
              <a:rPr lang="en-US" smtClean="0"/>
              <a:t>	i) Sketch map drawing.</a:t>
            </a:r>
          </a:p>
          <a:p>
            <a:pPr eaLnBrk="1" hangingPunct="1">
              <a:buFont typeface="Arial" charset="0"/>
              <a:buNone/>
            </a:pPr>
            <a:r>
              <a:rPr lang="en-US" smtClean="0"/>
              <a:t>	ii Panorama sketching.</a:t>
            </a:r>
          </a:p>
          <a:p>
            <a:pPr eaLnBrk="1" hangingPunct="1">
              <a:buFont typeface="Arial" charset="0"/>
              <a:buNone/>
            </a:pPr>
            <a:r>
              <a:rPr lang="en-US" smtClean="0"/>
              <a:t>	iii) Transect drawing or cross section drawing.</a:t>
            </a:r>
          </a:p>
          <a:p>
            <a:pPr eaLnBrk="1" hangingPunct="1">
              <a:buFont typeface="Arial" charset="0"/>
              <a:buNone/>
            </a:pPr>
            <a:r>
              <a:rPr lang="en-US" smtClean="0"/>
              <a:t>5.</a:t>
            </a:r>
            <a:r>
              <a:rPr lang="en-US" b="1" smtClean="0"/>
              <a:t> Measuring:-</a:t>
            </a:r>
            <a:r>
              <a:rPr lang="en-US" smtClean="0"/>
              <a:t>  This involves obtaining information on distance, height, depth, width etc. It also involves the measurement of the elements of weather and climate.</a:t>
            </a:r>
          </a:p>
          <a:p>
            <a:pPr eaLnBrk="1" hangingPunct="1">
              <a:buFont typeface="Arial" charset="0"/>
              <a:buNone/>
            </a:pPr>
            <a:r>
              <a:rPr lang="en-US" smtClean="0"/>
              <a:t>6.</a:t>
            </a:r>
            <a:r>
              <a:rPr lang="en-US" b="1" smtClean="0"/>
              <a:t> Pacing:-</a:t>
            </a:r>
            <a:r>
              <a:rPr lang="en-US" smtClean="0"/>
              <a:t>  Involves the use of strides or paces to obtain rough estimates for a distance.</a:t>
            </a:r>
          </a:p>
          <a:p>
            <a:pPr eaLnBrk="1" hangingPunct="1"/>
            <a:endParaRPr lang="en-US" smtClean="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647</TotalTime>
  <Words>1111</Words>
  <Application>Microsoft Office PowerPoint</Application>
  <PresentationFormat>On-screen Show (4:3)</PresentationFormat>
  <Paragraphs>138</Paragraphs>
  <Slides>38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38</vt:i4>
      </vt:variant>
    </vt:vector>
  </HeadingPairs>
  <TitlesOfParts>
    <vt:vector size="41" baseType="lpstr">
      <vt:lpstr>Arial</vt:lpstr>
      <vt:lpstr>Calibri</vt:lpstr>
      <vt:lpstr>Office Theme</vt:lpstr>
      <vt:lpstr>FIELDWORK IN GEOGRAPHY</vt:lpstr>
      <vt:lpstr>Definition of Fieldwork</vt:lpstr>
      <vt:lpstr>Reasons for Carrying out Fieldwork</vt:lpstr>
      <vt:lpstr>Reasons for carrying out Fieldwork</vt:lpstr>
      <vt:lpstr>Reasons for Carrying out Fieldwork</vt:lpstr>
      <vt:lpstr>Problems/Limitations of Fieldwork</vt:lpstr>
      <vt:lpstr>Problems/Limitations of Fieldwork</vt:lpstr>
      <vt:lpstr>Methods of Gathering Information in the Field</vt:lpstr>
      <vt:lpstr>Methods (continued)</vt:lpstr>
      <vt:lpstr>Methods (continued)</vt:lpstr>
      <vt:lpstr>Methods (continued)</vt:lpstr>
      <vt:lpstr>Methods (continued)</vt:lpstr>
      <vt:lpstr>Methods (continued)</vt:lpstr>
      <vt:lpstr>Stages of Fieldwork</vt:lpstr>
      <vt:lpstr>Preparation Stage</vt:lpstr>
      <vt:lpstr>Fieldwork Proper Stage</vt:lpstr>
      <vt:lpstr>Follow up Stage</vt:lpstr>
      <vt:lpstr>Fieldwork Equipment</vt:lpstr>
      <vt:lpstr>Field compasses</vt:lpstr>
      <vt:lpstr>Fieldwork Equipment (Continued)</vt:lpstr>
      <vt:lpstr>Binoculars</vt:lpstr>
      <vt:lpstr>Refracting Astronomical Telescope</vt:lpstr>
      <vt:lpstr>Newtonian Reflecting Telescope</vt:lpstr>
      <vt:lpstr>Fieldwork Equipment (Continued)</vt:lpstr>
      <vt:lpstr>Rain Gauge and Wind anemometer</vt:lpstr>
      <vt:lpstr>Mercury and Aneroid Barometers</vt:lpstr>
      <vt:lpstr>Fieldwork Equipment (Continued)</vt:lpstr>
      <vt:lpstr>Image Recorders</vt:lpstr>
      <vt:lpstr>Cassette Recorders</vt:lpstr>
      <vt:lpstr>Fieldwork Equipment (Continued)</vt:lpstr>
      <vt:lpstr>Satellite image of Kampala central</vt:lpstr>
      <vt:lpstr> Fieldwork Study Topics and Objectives</vt:lpstr>
      <vt:lpstr>PowerPoint Presentation</vt:lpstr>
      <vt:lpstr>EXAMPLE</vt:lpstr>
      <vt:lpstr>Objectives</vt:lpstr>
      <vt:lpstr>Geographical skills obtained in fieldwork</vt:lpstr>
      <vt:lpstr>PowerPoint Presentation</vt:lpstr>
      <vt:lpstr>Geographical knowledge obtained from fieldwork.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FIELDWORK IN GEOGRAPHY</dc:title>
  <dc:creator>A</dc:creator>
  <cp:lastModifiedBy>Teacher E-Solutions</cp:lastModifiedBy>
  <cp:revision>68</cp:revision>
  <dcterms:created xsi:type="dcterms:W3CDTF">2009-10-05T12:37:27Z</dcterms:created>
  <dcterms:modified xsi:type="dcterms:W3CDTF">2019-01-18T19:37:47Z</dcterms:modified>
</cp:coreProperties>
</file>