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6"/>
  </p:handout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4" r:id="rId15"/>
    <p:sldId id="268" r:id="rId16"/>
    <p:sldId id="269" r:id="rId17"/>
    <p:sldId id="270" r:id="rId18"/>
    <p:sldId id="271" r:id="rId19"/>
    <p:sldId id="272" r:id="rId20"/>
    <p:sldId id="286" r:id="rId21"/>
    <p:sldId id="273" r:id="rId22"/>
    <p:sldId id="274" r:id="rId23"/>
    <p:sldId id="275" r:id="rId24"/>
    <p:sldId id="285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58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36BAC77-6906-4E13-8498-396CCCD99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73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CC3B4-24D7-4341-B9FB-AAF6AF327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006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43F10-DF07-4183-B73E-8404A377C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379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B8077-1AF3-4726-AC48-5EDB45245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9058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D92A6-D22B-4DDB-B4E5-3EB8FEB1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622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70DE1-E135-436D-99B9-4F6EE742D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7775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3307A-BFAD-4479-8B1B-9BEA946E4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865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15E7-EE91-4678-B4CE-0C2F56B3C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7603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0C36B-C8D7-4A84-A8DC-0AC38EC307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9996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97E28-3330-4178-BAF6-F1930FC9C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835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36D7A-C1B8-482D-BE73-B9C88E984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1385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C3FD0-7531-4CB7-9DAB-281F5CFC0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655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47C253B-15A3-470D-AC00-744DB7476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3600" b="1" smtClean="0"/>
              <a:t>CHAPTER 6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ELECTRONIC DATA PROCESSING SYSTEMS</a:t>
            </a:r>
          </a:p>
        </p:txBody>
      </p:sp>
      <p:pic>
        <p:nvPicPr>
          <p:cNvPr id="2052" name="Picture 4" descr="C:\Program Files\MSWorks\Clipart\BS00092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7848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925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smtClean="0"/>
              <a:t>B.  Paperless Input Systems Requiring Human Intervention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7924800" cy="3429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On-line manual data-entry systems</a:t>
            </a:r>
          </a:p>
          <a:p>
            <a:pPr marL="609600" indent="-609600"/>
            <a:r>
              <a:rPr lang="en-US" sz="2800" smtClean="0"/>
              <a:t>	Users manually type transactions into the computer system.</a:t>
            </a:r>
          </a:p>
          <a:p>
            <a:pPr marL="609600" indent="-609600">
              <a:buFontTx/>
              <a:buAutoNum type="arabicPeriod" startAt="2"/>
            </a:pPr>
            <a:r>
              <a:rPr lang="en-US" sz="2800" smtClean="0"/>
              <a:t>Automatic Identification System</a:t>
            </a:r>
          </a:p>
          <a:p>
            <a:pPr marL="609600" indent="-609600"/>
            <a:r>
              <a:rPr lang="en-US" sz="2800" smtClean="0"/>
              <a:t>	Merchandise and other items such as credit cards are tagged with machine-readable codes.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82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1828800" cy="214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3505200" y="5257800"/>
            <a:ext cx="2057400" cy="914400"/>
          </a:xfrm>
          <a:prstGeom prst="leftRightArrow">
            <a:avLst>
              <a:gd name="adj1" fmla="val 50000"/>
              <a:gd name="adj2" fmla="val 450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/>
              <a:t>EDI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z="3600" smtClean="0"/>
              <a:t>C.  Paperless Input Systems Requiring No Human Intervention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8534400" cy="3124200"/>
          </a:xfrm>
        </p:spPr>
        <p:txBody>
          <a:bodyPr/>
          <a:lstStyle/>
          <a:p>
            <a:r>
              <a:rPr lang="en-US" smtClean="0"/>
              <a:t>In some systems, transactions are processed from beginning to end without any human intervention.</a:t>
            </a:r>
          </a:p>
          <a:p>
            <a:r>
              <a:rPr lang="en-US" smtClean="0"/>
              <a:t>An example would be a system that monitors inventory levels and places an order directly with a supplier’s system that automatically initiates shipment of the needed goods.</a:t>
            </a:r>
          </a:p>
        </p:txBody>
      </p:sp>
      <p:pic>
        <p:nvPicPr>
          <p:cNvPr id="11268" name="Picture 4" descr="C:\Program Files\MSWorks\Clipart\BS00107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0"/>
            <a:ext cx="31813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:\Program Files\MSWorks\Clipart\BS00092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350" y="4724400"/>
            <a:ext cx="3016250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 autoUpdateAnimBg="0"/>
      <p:bldP spid="11266" grpId="0" autoUpdateAnimBg="0"/>
      <p:bldP spid="11267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mtClean="0"/>
              <a:t>III. Paper-Based Processing Systems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667000"/>
            <a:ext cx="9144000" cy="4191000"/>
          </a:xfrm>
        </p:spPr>
        <p:txBody>
          <a:bodyPr/>
          <a:lstStyle/>
          <a:p>
            <a:pPr marL="812800" indent="-812800" algn="l">
              <a:buFontTx/>
              <a:buAutoNum type="romanUcPeriod" startAt="3"/>
            </a:pPr>
            <a:endParaRPr lang="en-US" smtClean="0"/>
          </a:p>
          <a:p>
            <a:pPr marL="812800" indent="-812800"/>
            <a:r>
              <a:rPr lang="en-US" smtClean="0"/>
              <a:t>	Virtually all paper-based systems for processing transactions are batch oriented.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Batch Processing with Sequential File Updating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Son-Father-Grandfather Master Files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Batch Processing with Random-Access  File Updating</a:t>
            </a:r>
          </a:p>
          <a:p>
            <a:pPr marL="812800" indent="-812800"/>
            <a:endParaRPr lang="en-US" smtClean="0"/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7620000" cy="249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600200"/>
            <a:ext cx="96520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sz="3200" smtClean="0"/>
              <a:t>A.  Batch Processing with Sequential File Updating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7200"/>
            <a:ext cx="9144000" cy="5410200"/>
          </a:xfrm>
        </p:spPr>
        <p:txBody>
          <a:bodyPr/>
          <a:lstStyle/>
          <a:p>
            <a:pPr marL="609600" indent="-609600" algn="l"/>
            <a:r>
              <a:rPr lang="en-US" sz="2800" smtClean="0"/>
              <a:t>Four steps include:</a:t>
            </a:r>
          </a:p>
          <a:p>
            <a:pPr marL="609600" indent="-609600" algn="l">
              <a:buFontTx/>
              <a:buAutoNum type="arabicPeriod"/>
            </a:pPr>
            <a:r>
              <a:rPr lang="en-US" sz="2800" smtClean="0"/>
              <a:t>Preparing the transaction file – Data is </a:t>
            </a:r>
          </a:p>
          <a:p>
            <a:pPr marL="609600" indent="-609600" algn="l"/>
            <a:r>
              <a:rPr lang="en-US" sz="2800" smtClean="0"/>
              <a:t>      edited, validated, and sorted in the same sequence as the master file.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 sz="2800" smtClean="0"/>
              <a:t>Updating the master file (subsidiary records) – Transaction file records are matched with master file records, and a new master file is created with updated data.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 sz="2800" smtClean="0"/>
              <a:t>Updating the general ledger – Master file changes are updated in the general ledger.  Documented with journal vouchers.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 sz="2800" smtClean="0"/>
              <a:t>Preparing general ledger reports – Trial balances and other reports are produced.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See Fig. 6-3 on p. 202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 advAuto="0"/>
      <p:bldP spid="1331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/>
          <a:lstStyle/>
          <a:p>
            <a:r>
              <a:rPr lang="en-US" smtClean="0"/>
              <a:t>B. Son-Father-Grandfather Master Files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914400" y="685800"/>
            <a:ext cx="990600" cy="1447800"/>
          </a:xfrm>
          <a:prstGeom prst="can">
            <a:avLst>
              <a:gd name="adj" fmla="val 3653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sz="2000" b="1"/>
              <a:t>Master</a:t>
            </a:r>
          </a:p>
          <a:p>
            <a:pPr algn="ctr"/>
            <a:r>
              <a:rPr lang="en-US" sz="2000" b="1"/>
              <a:t>File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514600" y="2514600"/>
            <a:ext cx="10668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File</a:t>
            </a:r>
          </a:p>
          <a:p>
            <a:pPr algn="ctr"/>
            <a:r>
              <a:rPr lang="en-US" b="1"/>
              <a:t>Update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2895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191000" y="5562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Father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33400" y="5486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Grandfather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772400" y="55626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/>
              <a:t>Son</a:t>
            </a:r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914400" y="2286000"/>
            <a:ext cx="990600" cy="1447800"/>
          </a:xfrm>
          <a:prstGeom prst="can">
            <a:avLst>
              <a:gd name="adj" fmla="val 36538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sz="2000" b="1"/>
              <a:t>Old</a:t>
            </a:r>
          </a:p>
          <a:p>
            <a:pPr algn="ctr"/>
            <a:r>
              <a:rPr lang="en-US" sz="2000" b="1"/>
              <a:t>Master</a:t>
            </a:r>
          </a:p>
          <a:p>
            <a:pPr algn="ctr"/>
            <a:r>
              <a:rPr lang="en-US" sz="2000" b="1"/>
              <a:t>File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3581400" y="2895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4191000" y="2286000"/>
            <a:ext cx="1066800" cy="1524000"/>
          </a:xfrm>
          <a:prstGeom prst="can">
            <a:avLst>
              <a:gd name="adj" fmla="val 3571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sz="2000" b="1"/>
              <a:t>New</a:t>
            </a:r>
          </a:p>
          <a:p>
            <a:pPr algn="ctr"/>
            <a:r>
              <a:rPr lang="en-US" sz="2000" b="1"/>
              <a:t>Master</a:t>
            </a:r>
          </a:p>
          <a:p>
            <a:pPr algn="ctr"/>
            <a:r>
              <a:rPr lang="en-US" sz="2000" b="1"/>
              <a:t>File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943600" y="4191000"/>
            <a:ext cx="1066800" cy="685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File</a:t>
            </a:r>
          </a:p>
          <a:p>
            <a:pPr algn="ctr"/>
            <a:r>
              <a:rPr lang="en-US" b="1"/>
              <a:t>Update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7010400" y="4572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7543800" y="3962400"/>
            <a:ext cx="1066800" cy="1524000"/>
          </a:xfrm>
          <a:prstGeom prst="can">
            <a:avLst>
              <a:gd name="adj" fmla="val 3571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sz="2000" b="1"/>
              <a:t>New</a:t>
            </a:r>
          </a:p>
          <a:p>
            <a:pPr algn="ctr"/>
            <a:r>
              <a:rPr lang="en-US" sz="2000" b="1"/>
              <a:t>Master</a:t>
            </a:r>
          </a:p>
          <a:p>
            <a:pPr algn="ctr"/>
            <a:r>
              <a:rPr lang="en-US" sz="2000" b="1"/>
              <a:t>File</a:t>
            </a:r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5334000" y="4572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447800" y="213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22" name="Group 30"/>
          <p:cNvGrpSpPr>
            <a:grpSpLocks/>
          </p:cNvGrpSpPr>
          <p:nvPr/>
        </p:nvGrpSpPr>
        <p:grpSpPr bwMode="auto">
          <a:xfrm>
            <a:off x="914400" y="3733800"/>
            <a:ext cx="4343400" cy="1752600"/>
            <a:chOff x="576" y="2352"/>
            <a:chExt cx="2736" cy="1104"/>
          </a:xfrm>
        </p:grpSpPr>
        <p:sp>
          <p:nvSpPr>
            <p:cNvPr id="15381" name="AutoShape 18"/>
            <p:cNvSpPr>
              <a:spLocks noChangeArrowheads="1"/>
            </p:cNvSpPr>
            <p:nvPr/>
          </p:nvSpPr>
          <p:spPr bwMode="auto">
            <a:xfrm>
              <a:off x="576" y="2496"/>
              <a:ext cx="624" cy="912"/>
            </a:xfrm>
            <a:prstGeom prst="can">
              <a:avLst>
                <a:gd name="adj" fmla="val 36538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  <a:p>
              <a:pPr algn="ctr"/>
              <a:r>
                <a:rPr lang="en-US" sz="2000" b="1"/>
                <a:t>Backup</a:t>
              </a:r>
            </a:p>
            <a:p>
              <a:pPr algn="ctr"/>
              <a:r>
                <a:rPr lang="en-US" sz="2000" b="1"/>
                <a:t>Master</a:t>
              </a:r>
            </a:p>
            <a:p>
              <a:pPr algn="ctr"/>
              <a:r>
                <a:rPr lang="en-US" sz="2000" b="1"/>
                <a:t>File</a:t>
              </a:r>
            </a:p>
          </p:txBody>
        </p:sp>
        <p:sp>
          <p:nvSpPr>
            <p:cNvPr id="15382" name="AutoShape 20"/>
            <p:cNvSpPr>
              <a:spLocks noChangeArrowheads="1"/>
            </p:cNvSpPr>
            <p:nvPr/>
          </p:nvSpPr>
          <p:spPr bwMode="auto">
            <a:xfrm>
              <a:off x="2640" y="2496"/>
              <a:ext cx="672" cy="960"/>
            </a:xfrm>
            <a:prstGeom prst="can">
              <a:avLst>
                <a:gd name="adj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1"/>
            </a:p>
            <a:p>
              <a:pPr algn="ctr"/>
              <a:r>
                <a:rPr lang="en-US" sz="2000" b="1"/>
                <a:t>Old</a:t>
              </a:r>
            </a:p>
            <a:p>
              <a:pPr algn="ctr"/>
              <a:r>
                <a:rPr lang="en-US" sz="2000" b="1"/>
                <a:t>Master</a:t>
              </a:r>
            </a:p>
            <a:p>
              <a:pPr algn="ctr"/>
              <a:r>
                <a:rPr lang="en-US" sz="2000" b="1"/>
                <a:t>File</a:t>
              </a:r>
            </a:p>
          </p:txBody>
        </p:sp>
        <p:sp>
          <p:nvSpPr>
            <p:cNvPr id="15383" name="Line 26"/>
            <p:cNvSpPr>
              <a:spLocks noChangeShapeType="1"/>
            </p:cNvSpPr>
            <p:nvPr/>
          </p:nvSpPr>
          <p:spPr bwMode="auto">
            <a:xfrm>
              <a:off x="2976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Line 27"/>
            <p:cNvSpPr>
              <a:spLocks noChangeShapeType="1"/>
            </p:cNvSpPr>
            <p:nvPr/>
          </p:nvSpPr>
          <p:spPr bwMode="auto">
            <a:xfrm>
              <a:off x="912" y="235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0" name="Rectangle 28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Several generations of backup files may be kept.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0" y="2743200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/>
              <a:t>First Backup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0" y="4495800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400" b="1"/>
              <a:t>Second Backup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3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3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4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6" grpId="0" animBg="1" autoUpdateAnimBg="0"/>
      <p:bldP spid="33798" grpId="0" animBg="1" autoUpdateAnimBg="0"/>
      <p:bldP spid="33799" grpId="0" animBg="1"/>
      <p:bldP spid="33802" grpId="0" autoUpdateAnimBg="0"/>
      <p:bldP spid="33803" grpId="0" autoUpdateAnimBg="0"/>
      <p:bldP spid="33804" grpId="0" autoUpdateAnimBg="0"/>
      <p:bldP spid="33805" grpId="0" animBg="1" autoUpdateAnimBg="0"/>
      <p:bldP spid="33806" grpId="0" animBg="1"/>
      <p:bldP spid="33807" grpId="0" animBg="1" autoUpdateAnimBg="0"/>
      <p:bldP spid="33813" grpId="0" animBg="1" autoUpdateAnimBg="0"/>
      <p:bldP spid="33814" grpId="0" animBg="1"/>
      <p:bldP spid="33815" grpId="0" animBg="1" autoUpdateAnimBg="0"/>
      <p:bldP spid="33816" grpId="0" animBg="1"/>
      <p:bldP spid="33817" grpId="0" animBg="1"/>
      <p:bldP spid="33820" grpId="0" animBg="1" autoUpdateAnimBg="0"/>
      <p:bldP spid="33823" grpId="0" autoUpdateAnimBg="0"/>
      <p:bldP spid="3382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3600" smtClean="0"/>
              <a:t>C.  Batch-Processing with Random-Access File Updating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57400"/>
            <a:ext cx="8153400" cy="4114800"/>
          </a:xfrm>
        </p:spPr>
        <p:txBody>
          <a:bodyPr/>
          <a:lstStyle/>
          <a:p>
            <a:pPr marL="609600" indent="-609600"/>
            <a:r>
              <a:rPr lang="en-US" smtClean="0"/>
              <a:t>Individual records are read one by one from the transaction file and used to update the related records in the master file.  It is not necessary to: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Sort the transaction file in the same order as </a:t>
            </a:r>
          </a:p>
          <a:p>
            <a:pPr marL="609600" indent="-609600"/>
            <a:r>
              <a:rPr lang="en-US" smtClean="0"/>
              <a:t>      the master file.</a:t>
            </a:r>
          </a:p>
          <a:p>
            <a:pPr marL="609600" indent="-609600">
              <a:buFontTx/>
              <a:buAutoNum type="arabicPeriod" startAt="2"/>
            </a:pPr>
            <a:r>
              <a:rPr lang="en-US" smtClean="0"/>
              <a:t>Generate a new master file.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/>
              <a:t>A backup of the master file should exist before the updating begins.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 advAuto="0"/>
      <p:bldP spid="14340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en-US" smtClean="0"/>
              <a:t>IV. Paperless Processing Systems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200400"/>
            <a:ext cx="8839200" cy="3352800"/>
          </a:xfrm>
        </p:spPr>
        <p:txBody>
          <a:bodyPr/>
          <a:lstStyle/>
          <a:p>
            <a:pPr marL="812800" indent="-812800">
              <a:buFontTx/>
              <a:buAutoNum type="alphaUcPeriod"/>
            </a:pPr>
            <a:r>
              <a:rPr lang="en-US" smtClean="0"/>
              <a:t>Characteristics of Paperless Processing Systems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Batch Processing in Paperless Processing Systems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Methods of Real-time Processing in Paperless Processing Systems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Components of Real-Time Sales Systems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sz="3600" smtClean="0"/>
              <a:t>A.  Characteristics of Paperless Processing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8458200" cy="4876800"/>
          </a:xfrm>
        </p:spPr>
        <p:txBody>
          <a:bodyPr/>
          <a:lstStyle/>
          <a:p>
            <a:pPr marL="609600" indent="-609600"/>
            <a:r>
              <a:rPr lang="en-US" smtClean="0"/>
              <a:t>Two primary characteristics include: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Either batch or real-time processing is possible.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With most types of on-line real-time processing, individual transactions are processed as they are input into the system.  Under such a system master files are always up to date.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z="3600" smtClean="0"/>
              <a:t>B.  Batch Processing in Paperless Processing Systems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00200"/>
            <a:ext cx="8534400" cy="4876800"/>
          </a:xfrm>
        </p:spPr>
        <p:txBody>
          <a:bodyPr/>
          <a:lstStyle/>
          <a:p>
            <a:pPr marL="609600" indent="-609600"/>
            <a:r>
              <a:rPr lang="en-US" smtClean="0"/>
              <a:t>Batch processing in paperless processing systems is similar to batch processing in paper-based systems except that: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Journal vouchers are replaced by electronic </a:t>
            </a:r>
          </a:p>
          <a:p>
            <a:pPr marL="609600" indent="-609600"/>
            <a:r>
              <a:rPr lang="en-US" smtClean="0"/>
              <a:t>      equivalents.</a:t>
            </a:r>
          </a:p>
          <a:p>
            <a:pPr marL="609600" indent="-609600">
              <a:buFontTx/>
              <a:buAutoNum type="arabicPeriod" startAt="2"/>
            </a:pPr>
            <a:r>
              <a:rPr lang="en-US" smtClean="0"/>
              <a:t>Periodic batch runs automatically update the general ledger.</a:t>
            </a:r>
          </a:p>
          <a:p>
            <a:pPr marL="609600" indent="-609600" algn="l">
              <a:buFontTx/>
              <a:buAutoNum type="arabicPeriod" startAt="2"/>
            </a:pPr>
            <a:endParaRPr lang="en-US" smtClean="0"/>
          </a:p>
          <a:p>
            <a:pPr marL="609600" indent="-609600" algn="l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sz="3200" smtClean="0"/>
              <a:t>C.</a:t>
            </a:r>
            <a:r>
              <a:rPr lang="en-US" sz="3600" smtClean="0"/>
              <a:t>  </a:t>
            </a:r>
            <a:r>
              <a:rPr lang="en-US" sz="3200" smtClean="0"/>
              <a:t>Methods of On-Line, Real-time Processing in Paperless Processing Systems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371600"/>
            <a:ext cx="8001000" cy="54864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z="2800" smtClean="0"/>
              <a:t>Inquiry/response systems – Users request information but do not input data for processing.</a:t>
            </a:r>
          </a:p>
          <a:p>
            <a:pPr marL="609600" indent="-609600" algn="l">
              <a:buFontTx/>
              <a:buAutoNum type="arabicPeriod"/>
            </a:pPr>
            <a:r>
              <a:rPr lang="en-US" sz="2800" smtClean="0"/>
              <a:t>Data entry systems – Users interactively input data that is processed periodically in batches.</a:t>
            </a:r>
          </a:p>
          <a:p>
            <a:pPr marL="609600" indent="-609600" algn="l">
              <a:buFontTx/>
              <a:buAutoNum type="arabicPeriod"/>
            </a:pPr>
            <a:r>
              <a:rPr lang="en-US" sz="2800" smtClean="0"/>
              <a:t>File processing systems – Users interactively input data that is immediately processed against relevant master files.</a:t>
            </a:r>
          </a:p>
          <a:p>
            <a:pPr marL="609600" indent="-609600" algn="l">
              <a:buFontTx/>
              <a:buAutoNum type="arabicPeriod"/>
            </a:pPr>
            <a:r>
              <a:rPr lang="en-US" sz="2800" smtClean="0"/>
              <a:t>Full or transaction processing systems – Similar to file processing systems except that the entire transaction is completed when input.  For example, an invoice is generated in addition to updating accounts receivable.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Presentation Outline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581400"/>
          </a:xfrm>
        </p:spPr>
        <p:txBody>
          <a:bodyPr/>
          <a:lstStyle/>
          <a:p>
            <a:pPr marL="812800" indent="-812800" algn="ctr">
              <a:buFontTx/>
              <a:buAutoNum type="romanUcPeriod"/>
            </a:pPr>
            <a:r>
              <a:rPr lang="en-US" sz="3600" smtClean="0"/>
              <a:t>Paper-Based Input Systems</a:t>
            </a:r>
          </a:p>
          <a:p>
            <a:pPr marL="812800" indent="-812800" algn="ctr">
              <a:buFontTx/>
              <a:buAutoNum type="romanUcPeriod"/>
            </a:pPr>
            <a:r>
              <a:rPr lang="en-US" sz="3600" smtClean="0"/>
              <a:t>Paperless Input Systems</a:t>
            </a:r>
          </a:p>
          <a:p>
            <a:pPr marL="812800" indent="-812800" algn="ctr">
              <a:buFontTx/>
              <a:buAutoNum type="romanUcPeriod"/>
            </a:pPr>
            <a:r>
              <a:rPr lang="en-US" sz="3600" smtClean="0"/>
              <a:t>Paper-Based Processing Systems</a:t>
            </a:r>
          </a:p>
          <a:p>
            <a:pPr marL="812800" indent="-812800" algn="ctr">
              <a:buFontTx/>
              <a:buAutoNum type="romanUcPeriod"/>
            </a:pPr>
            <a:r>
              <a:rPr lang="en-US" sz="3600" smtClean="0"/>
              <a:t>Paperless Processing Systems</a:t>
            </a:r>
          </a:p>
          <a:p>
            <a:pPr marL="812800" indent="-812800" algn="ctr">
              <a:buFontTx/>
              <a:buAutoNum type="romanUcPeriod"/>
            </a:pPr>
            <a:r>
              <a:rPr lang="en-US" sz="3600" smtClean="0"/>
              <a:t>The Output System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D. Components of Real-Time Sales Systems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pPr algn="ctr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2800" smtClean="0"/>
              <a:t>Point-of-Sale (POS) System – to allow data collection at the point where the sale is completed, the traditional cash register is enhanced to allow it to function as the source data-entry device for sales transactions.</a:t>
            </a:r>
          </a:p>
          <a:p>
            <a:pPr algn="ctr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2800" smtClean="0"/>
              <a:t>Bar-Coding Technology – scanner technology and machine-readable bar codes such as UPC.</a:t>
            </a:r>
          </a:p>
          <a:p>
            <a:pPr algn="ctr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en-US" sz="2800" smtClean="0"/>
              <a:t>EDI Ordering System – allows direct computer-to-computer exchange of business information and documents for placing orders and facilitating quick shipment.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mtClean="0"/>
              <a:t>V. The Output System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6477000" cy="2286000"/>
          </a:xfrm>
        </p:spPr>
        <p:txBody>
          <a:bodyPr/>
          <a:lstStyle/>
          <a:p>
            <a:pPr marL="812800" indent="-812800">
              <a:buFontTx/>
              <a:buAutoNum type="romanUcPeriod" startAt="5"/>
            </a:pPr>
            <a:endParaRPr lang="en-US" smtClean="0"/>
          </a:p>
          <a:p>
            <a:pPr marL="812800" indent="-812800"/>
            <a:r>
              <a:rPr lang="en-US" smtClean="0"/>
              <a:t>        A.  The Purpose of Output Controls</a:t>
            </a:r>
          </a:p>
          <a:p>
            <a:pPr marL="812800" indent="-812800"/>
            <a:r>
              <a:rPr lang="en-US" smtClean="0"/>
              <a:t>        B.  Examples of Output Controls</a:t>
            </a:r>
          </a:p>
        </p:txBody>
      </p:sp>
      <p:pic>
        <p:nvPicPr>
          <p:cNvPr id="19462" name="Picture 6" descr="c:\Program Files\Common Files\Microsoft Shared\Clipart\cagcat50\pe01476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950" y="4379913"/>
            <a:ext cx="2178050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1000" y="1371600"/>
            <a:ext cx="8458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The output system can be paper-based, paperless, or something in between.  Most paper-based batch-oriented systems with sequential file processing produce very large volumes of output.  In contrast, on-line, real-time paperless systems tend to produce very little output.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 advAuto="0"/>
      <p:bldP spid="1946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z="3600" smtClean="0"/>
              <a:t>A.  The Purpose of Output Controls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8001000" cy="4800600"/>
          </a:xfrm>
        </p:spPr>
        <p:txBody>
          <a:bodyPr/>
          <a:lstStyle/>
          <a:p>
            <a:r>
              <a:rPr lang="en-US" smtClean="0"/>
              <a:t>Output controls are designed to ensure that processing results in valid output and that outputs are properly distributed.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2800"/>
            <a:ext cx="9144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smtClean="0"/>
              <a:t>B.  Examples of Output Controls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371600"/>
            <a:ext cx="8153400" cy="5029200"/>
          </a:xfrm>
        </p:spPr>
        <p:txBody>
          <a:bodyPr/>
          <a:lstStyle/>
          <a:p>
            <a:pPr marL="609600" indent="-609600" algn="l">
              <a:buFontTx/>
              <a:buAutoNum type="arabicPeriod"/>
            </a:pPr>
            <a:r>
              <a:rPr lang="en-US" smtClean="0"/>
              <a:t>Control totals should be balanced to control     </a:t>
            </a:r>
          </a:p>
          <a:p>
            <a:pPr marL="609600" indent="-609600" algn="l"/>
            <a:r>
              <a:rPr lang="en-US" smtClean="0"/>
              <a:t>      totals generated independently of data processing.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 smtClean="0"/>
              <a:t>Internal audit often sets up an EDP control group that makes sure that errors are corrected, and that controls are instituted to avoid repeat situations.</a:t>
            </a:r>
          </a:p>
          <a:p>
            <a:pPr marL="609600" indent="-609600" algn="l">
              <a:buFontTx/>
              <a:buAutoNum type="arabicPeriod" startAt="2"/>
            </a:pPr>
            <a:r>
              <a:rPr lang="en-US" smtClean="0"/>
              <a:t>An output distribution register is maintained to control the distribution of reports.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76800" y="0"/>
            <a:ext cx="4267200" cy="533400"/>
          </a:xfrm>
        </p:spPr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144000" cy="3962400"/>
          </a:xfrm>
        </p:spPr>
        <p:txBody>
          <a:bodyPr/>
          <a:lstStyle/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smtClean="0"/>
              <a:t>Paper-based input systems maintain the traditional audit trail.</a:t>
            </a:r>
          </a:p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smtClean="0"/>
              <a:t>Paperless input systems lose some internal controls that can be accomplished through transaction logs and tagging.</a:t>
            </a:r>
          </a:p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smtClean="0"/>
              <a:t>Paper-based processing systems are usually batch oriented.</a:t>
            </a:r>
          </a:p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smtClean="0"/>
              <a:t>Paperless processing systems may be batch or real time.</a:t>
            </a:r>
          </a:p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 smtClean="0"/>
              <a:t>Output systems should ensure valid output and proper distribution of information.</a:t>
            </a:r>
          </a:p>
          <a:p>
            <a:pPr algn="ctr">
              <a:buClr>
                <a:srgbClr val="FF3300"/>
              </a:buClr>
              <a:buFont typeface="Wingdings" pitchFamily="2" charset="2"/>
              <a:buChar char="v"/>
            </a:pPr>
            <a:endParaRPr lang="en-US" sz="2800" smtClean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48768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I. Paper-Based Input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124200"/>
            <a:ext cx="7848600" cy="3429000"/>
          </a:xfrm>
        </p:spPr>
        <p:txBody>
          <a:bodyPr/>
          <a:lstStyle/>
          <a:p>
            <a:pPr marL="812800" indent="-812800" algn="l"/>
            <a:r>
              <a:rPr lang="en-US" smtClean="0"/>
              <a:t>        A.  Preparation and Completion of the </a:t>
            </a:r>
          </a:p>
          <a:p>
            <a:pPr marL="812800" indent="-812800" algn="l"/>
            <a:r>
              <a:rPr lang="en-US" smtClean="0"/>
              <a:t>              Source Document.</a:t>
            </a:r>
          </a:p>
          <a:p>
            <a:pPr marL="812800" indent="-812800" algn="l"/>
            <a:r>
              <a:rPr lang="en-US" smtClean="0"/>
              <a:t>        B.  Transfer of Source Documents to </a:t>
            </a:r>
          </a:p>
          <a:p>
            <a:pPr marL="812800" indent="-812800" algn="l"/>
            <a:r>
              <a:rPr lang="en-US" smtClean="0"/>
              <a:t>              Data Processing</a:t>
            </a:r>
          </a:p>
          <a:p>
            <a:pPr marL="812800" indent="-812800" algn="l"/>
            <a:r>
              <a:rPr lang="en-US" smtClean="0"/>
              <a:t>        C.  Data Entry</a:t>
            </a:r>
          </a:p>
          <a:p>
            <a:pPr marL="812800" indent="-812800" algn="l"/>
            <a:r>
              <a:rPr lang="en-US" smtClean="0"/>
              <a:t>        D.  Program Data Editing</a:t>
            </a:r>
          </a:p>
          <a:p>
            <a:pPr marL="1168400" lvl="1" indent="-711200" algn="l"/>
            <a:endParaRPr lang="en-US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4495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smtClean="0"/>
              <a:t>A.  Preparation and Completion of the Source Document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0"/>
            <a:ext cx="8305800" cy="2057400"/>
          </a:xfrm>
        </p:spPr>
        <p:txBody>
          <a:bodyPr/>
          <a:lstStyle/>
          <a:p>
            <a:r>
              <a:rPr lang="en-US" smtClean="0"/>
              <a:t>Source documents such as sales orders are filled in manually.  Errors are minimized if source documents are well designed and easy to understand.</a:t>
            </a:r>
          </a:p>
        </p:txBody>
      </p:sp>
      <p:pic>
        <p:nvPicPr>
          <p:cNvPr id="4100" name="Picture 4" descr="c:\Program Files\Common Files\Microsoft Shared\Clipart\cagcat50\bd07153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62400"/>
            <a:ext cx="7162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z="3600" smtClean="0"/>
              <a:t>B.  Transfer of Source Documents to Data Processing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 sz="2800" smtClean="0"/>
              <a:t>Input Document Control Form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smtClean="0"/>
              <a:t>       Provides batch control totals for batches of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smtClean="0"/>
              <a:t>       input data transmitted between user and data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smtClean="0"/>
              <a:t>       processing departments.  Monitors completeness of processing.  See Figure 6.1 on page 196.</a:t>
            </a:r>
          </a:p>
          <a:p>
            <a:pPr marL="609600" indent="-609600">
              <a:buFont typeface="Wingdings" pitchFamily="2" charset="2"/>
              <a:buAutoNum type="arabicPeriod" startAt="2"/>
            </a:pPr>
            <a:r>
              <a:rPr lang="en-US" sz="2800" smtClean="0"/>
              <a:t>Data Transfer Log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 smtClean="0"/>
              <a:t>       Provides control over the disposition and use of transferred data.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 smtClean="0"/>
          </a:p>
          <a:p>
            <a:pPr marL="609600" indent="-609600" algn="l">
              <a:buFont typeface="Wingdings" pitchFamily="2" charset="2"/>
              <a:buChar char="Ø"/>
            </a:pPr>
            <a:endParaRPr lang="en-US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800" b="1"/>
              <a:t>See Fig. 6-2 on p. 197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 advAuto="0"/>
      <p:bldP spid="5124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z="3600" smtClean="0"/>
              <a:t>C.  Data Entry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295400"/>
            <a:ext cx="8382000" cy="3048000"/>
          </a:xfrm>
        </p:spPr>
        <p:txBody>
          <a:bodyPr/>
          <a:lstStyle/>
          <a:p>
            <a:r>
              <a:rPr lang="en-US" smtClean="0"/>
              <a:t>Key verification takes place to ensure accurate data entry.  This involves typing in the data twice.  As the data is typed in a second time, key verification software verifies that the second keying matches the previous input already on the disk file.  A process of visual verification is less effective.</a:t>
            </a:r>
          </a:p>
        </p:txBody>
      </p:sp>
      <p:pic>
        <p:nvPicPr>
          <p:cNvPr id="6148" name="Picture 4" descr="c:\Program Files\Common Files\Microsoft Shared\Clipart\cagcat50\bd05299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876800"/>
            <a:ext cx="370522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0"/>
            <a:ext cx="6096000" cy="609600"/>
          </a:xfrm>
        </p:spPr>
        <p:txBody>
          <a:bodyPr/>
          <a:lstStyle/>
          <a:p>
            <a:r>
              <a:rPr lang="en-US" sz="3600" smtClean="0"/>
              <a:t>D.  Program Data Editing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8077200" cy="5486400"/>
          </a:xfrm>
        </p:spPr>
        <p:txBody>
          <a:bodyPr/>
          <a:lstStyle/>
          <a:p>
            <a:pPr marL="609600" indent="-609600"/>
            <a:r>
              <a:rPr lang="en-US" sz="2800" smtClean="0"/>
              <a:t>Program data editing is a software technique used to screen data for errors prior to processing.  Examples include: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Table Lookup – Entry must match values in a table.  (Example: valid customer number)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Limit Test – Entry must not exceed an extreme value.  (Example: number of payroll hours)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Continuous operations auditing – Unacceptable entries are separated and held in suspense until verified or corrected.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Check digit – Redundant digit determined by a mathematical calculation.  (See illustration on p. 198)</a:t>
            </a:r>
          </a:p>
          <a:p>
            <a:pPr marL="609600" indent="-609600"/>
            <a:endParaRPr lang="en-US" sz="2800" smtClean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28800"/>
            <a:ext cx="1371600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r>
              <a:rPr lang="en-US" smtClean="0"/>
              <a:t>II. Paperless Input Systems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3429000"/>
          </a:xfrm>
        </p:spPr>
        <p:txBody>
          <a:bodyPr/>
          <a:lstStyle/>
          <a:p>
            <a:pPr marL="812800" indent="-812800">
              <a:buFontTx/>
              <a:buAutoNum type="alphaUcPeriod"/>
            </a:pPr>
            <a:r>
              <a:rPr lang="en-US" smtClean="0"/>
              <a:t>Loss of Internal Controls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Paperless Input Systems Requiring Human Intervention</a:t>
            </a:r>
          </a:p>
          <a:p>
            <a:pPr marL="812800" indent="-812800">
              <a:buFontTx/>
              <a:buAutoNum type="alphaUcPeriod"/>
            </a:pPr>
            <a:r>
              <a:rPr lang="en-US" smtClean="0"/>
              <a:t>Paperless Input Systems Requiring No </a:t>
            </a:r>
          </a:p>
          <a:p>
            <a:pPr marL="812800" indent="-812800"/>
            <a:r>
              <a:rPr lang="en-US" smtClean="0"/>
              <a:t>Human Intervention</a:t>
            </a:r>
          </a:p>
          <a:p>
            <a:pPr marL="812800" indent="-812800"/>
            <a:endParaRPr lang="en-US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19200"/>
            <a:ext cx="2490788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4600" y="0"/>
            <a:ext cx="6629400" cy="609600"/>
          </a:xfrm>
        </p:spPr>
        <p:txBody>
          <a:bodyPr/>
          <a:lstStyle/>
          <a:p>
            <a:r>
              <a:rPr lang="en-US" sz="3600" smtClean="0"/>
              <a:t>A.  Loss of Internal Controls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4038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smtClean="0"/>
              <a:t>Transaction logs (registers) – Logs all inputs to a special file that automatically contains tags to identify transactions.</a:t>
            </a:r>
          </a:p>
          <a:p>
            <a:pPr marL="609600" indent="-609600">
              <a:buFontTx/>
              <a:buAutoNum type="arabicPeriod"/>
            </a:pPr>
            <a:r>
              <a:rPr lang="en-US" sz="2800" smtClean="0"/>
              <a:t>Tagging – Provides an audit trail by including additional audit-type information with transaction data.  Audit-type information might include dates and user authorization codes.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0" cy="335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4600" y="990600"/>
            <a:ext cx="61722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2800"/>
              <a:t>In on-line input systems, the need for keying in source documents may be eliminated.  The loss of paper-based internal controls can be compensated for by: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 advAuto="0"/>
      <p:bldP spid="9221" grpId="0" build="p" autoUpdateAnimBg="0" advAuto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1212</Words>
  <Application>Microsoft Office PowerPoint</Application>
  <PresentationFormat>On-screen Show (4:3)</PresentationFormat>
  <Paragraphs>145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Times New Roman</vt:lpstr>
      <vt:lpstr>Arial</vt:lpstr>
      <vt:lpstr>Calibri</vt:lpstr>
      <vt:lpstr>Wingdings</vt:lpstr>
      <vt:lpstr>Default Design</vt:lpstr>
      <vt:lpstr>CHAPTER 6 ELECTRONIC DATA PROCESSING SYSTEMS</vt:lpstr>
      <vt:lpstr>Presentation Outline</vt:lpstr>
      <vt:lpstr>I. Paper-Based Input Systems</vt:lpstr>
      <vt:lpstr>A.  Preparation and Completion of the Source Document</vt:lpstr>
      <vt:lpstr>B.  Transfer of Source Documents to Data Processing</vt:lpstr>
      <vt:lpstr>C.  Data Entry</vt:lpstr>
      <vt:lpstr>D.  Program Data Editing</vt:lpstr>
      <vt:lpstr>II. Paperless Input Systems</vt:lpstr>
      <vt:lpstr>A.  Loss of Internal Controls</vt:lpstr>
      <vt:lpstr>B.  Paperless Input Systems Requiring Human Intervention</vt:lpstr>
      <vt:lpstr>C.  Paperless Input Systems Requiring No Human Intervention</vt:lpstr>
      <vt:lpstr>III. Paper-Based Processing Systems</vt:lpstr>
      <vt:lpstr>A.  Batch Processing with Sequential File Updating</vt:lpstr>
      <vt:lpstr>B. Son-Father-Grandfather Master Files</vt:lpstr>
      <vt:lpstr>C.  Batch-Processing with Random-Access File Updating</vt:lpstr>
      <vt:lpstr>IV. Paperless Processing Systems</vt:lpstr>
      <vt:lpstr>A.  Characteristics of Paperless Processing Systems</vt:lpstr>
      <vt:lpstr>B.  Batch Processing in Paperless Processing Systems</vt:lpstr>
      <vt:lpstr>C.  Methods of On-Line, Real-time Processing in Paperless Processing Systems</vt:lpstr>
      <vt:lpstr>D. Components of Real-Time Sales Systems</vt:lpstr>
      <vt:lpstr>V. The Output System</vt:lpstr>
      <vt:lpstr>A.  The Purpose of Output Controls</vt:lpstr>
      <vt:lpstr>B.  Examples of Output Controls</vt:lpstr>
      <vt:lpstr>Summary</vt:lpstr>
    </vt:vector>
  </TitlesOfParts>
  <Company>Delta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admin</dc:creator>
  <cp:lastModifiedBy>Teacher E-Solutions</cp:lastModifiedBy>
  <cp:revision>76</cp:revision>
  <dcterms:created xsi:type="dcterms:W3CDTF">1999-11-04T02:23:50Z</dcterms:created>
  <dcterms:modified xsi:type="dcterms:W3CDTF">2019-01-18T16:45:49Z</dcterms:modified>
</cp:coreProperties>
</file>