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301" r:id="rId2"/>
    <p:sldId id="308" r:id="rId3"/>
    <p:sldId id="257" r:id="rId4"/>
    <p:sldId id="259" r:id="rId5"/>
    <p:sldId id="306" r:id="rId6"/>
    <p:sldId id="324" r:id="rId7"/>
    <p:sldId id="291" r:id="rId8"/>
    <p:sldId id="307" r:id="rId9"/>
    <p:sldId id="318" r:id="rId10"/>
    <p:sldId id="261" r:id="rId11"/>
    <p:sldId id="317" r:id="rId12"/>
    <p:sldId id="319" r:id="rId13"/>
    <p:sldId id="266" r:id="rId14"/>
    <p:sldId id="312" r:id="rId15"/>
    <p:sldId id="313" r:id="rId16"/>
    <p:sldId id="314" r:id="rId17"/>
    <p:sldId id="315" r:id="rId18"/>
    <p:sldId id="262" r:id="rId19"/>
    <p:sldId id="326" r:id="rId20"/>
    <p:sldId id="327" r:id="rId21"/>
    <p:sldId id="328" r:id="rId22"/>
    <p:sldId id="329" r:id="rId23"/>
    <p:sldId id="302" r:id="rId24"/>
    <p:sldId id="263" r:id="rId25"/>
    <p:sldId id="325" r:id="rId26"/>
    <p:sldId id="264" r:id="rId27"/>
    <p:sldId id="265" r:id="rId28"/>
    <p:sldId id="267" r:id="rId29"/>
    <p:sldId id="331" r:id="rId30"/>
    <p:sldId id="336" r:id="rId31"/>
    <p:sldId id="268" r:id="rId32"/>
    <p:sldId id="333" r:id="rId33"/>
    <p:sldId id="321" r:id="rId34"/>
    <p:sldId id="334" r:id="rId35"/>
    <p:sldId id="269" r:id="rId36"/>
    <p:sldId id="270" r:id="rId37"/>
    <p:sldId id="271" r:id="rId38"/>
    <p:sldId id="272" r:id="rId39"/>
    <p:sldId id="32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75C281F-4D1F-4A6E-B29D-CA0AEC34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29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3C4E8C8-7430-4ECE-B75F-B99D532D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836E-570A-4638-9E35-7FF610576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FB3A-E270-47D8-ABA3-5FF52E45B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8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72C5D-2D55-42FC-9DCE-3EA6C44DA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D71D-9630-4326-88C5-3DF6DFA47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7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7800" y="1652588"/>
            <a:ext cx="8785225" cy="4406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E4CB-EDB5-4245-9497-E6B68BF0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7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598D-F7C3-4531-844A-53A2EA15B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A13E-D44A-47DB-9789-85C70F49D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0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F6D6A-023B-46A9-A679-ED9E535F8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7F64-D328-43F7-A25A-56665905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1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7C59F-80DE-4055-983E-7328CE3B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5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5FD1-89C4-4600-BCFE-C512BDD1B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AB86-9EF6-4F13-8FCB-B41AA850C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059-F43C-4CDF-B702-E0C9F6576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C3CC4E2E-92DC-4910-A26A-A5CD40BC5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tectonic%20plate%20margins%20(3%20types).wm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ountian%20building%20convergence%20of%20continental%20plates.mpg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Earthquakes%20big%20one.m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volcanic%20mountains.wm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sedimentary%20rock%20formation%20&amp;%20weathering.m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8674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300" smtClean="0"/>
              <a:t>INTERNAL LANDFORM PROCESSES</a:t>
            </a:r>
          </a:p>
          <a:p>
            <a:pPr>
              <a:lnSpc>
                <a:spcPct val="90000"/>
              </a:lnSpc>
            </a:pPr>
            <a:endParaRPr lang="en-US" sz="2500" smtClean="0"/>
          </a:p>
          <a:p>
            <a:pPr>
              <a:lnSpc>
                <a:spcPct val="90000"/>
              </a:lnSpc>
            </a:pPr>
            <a:endParaRPr lang="en-US" sz="2500" smtClean="0"/>
          </a:p>
        </p:txBody>
      </p:sp>
      <p:pic>
        <p:nvPicPr>
          <p:cNvPr id="4100" name="Picture 4" descr="Gaia - large rotating 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w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9752-616E-4DF2-BDB8-224B4CC78015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Earth’s Crust &amp; Layers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00200"/>
            <a:ext cx="3251200" cy="4748213"/>
          </a:xfrm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Mantle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Rock beneath crust</a:t>
            </a:r>
          </a:p>
          <a:p>
            <a:pPr>
              <a:lnSpc>
                <a:spcPct val="90000"/>
              </a:lnSpc>
            </a:pPr>
            <a:r>
              <a:rPr lang="en-US" smtClean="0"/>
              <a:t>Tectonic plates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Earth’s rigid crust</a:t>
            </a:r>
          </a:p>
          <a:p>
            <a:pPr>
              <a:lnSpc>
                <a:spcPct val="90000"/>
              </a:lnSpc>
            </a:pPr>
            <a:r>
              <a:rPr lang="en-US" smtClean="0"/>
              <a:t>Plate movement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Earthquakes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Volcanoes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Mountain building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pic>
        <p:nvPicPr>
          <p:cNvPr id="12293" name="Picture 4" descr="Layers of the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8101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2133600" y="2819400"/>
            <a:ext cx="3276600" cy="15240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80913E-A815-4B27-91FD-DBC556C00A12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7620000" cy="1385887"/>
          </a:xfrm>
        </p:spPr>
        <p:txBody>
          <a:bodyPr/>
          <a:lstStyle/>
          <a:p>
            <a:pPr algn="ctr"/>
            <a:r>
              <a:rPr lang="en-US" sz="3200" b="0" smtClean="0">
                <a:solidFill>
                  <a:srgbClr val="800000"/>
                </a:solidFill>
              </a:rPr>
              <a:t>Convectional Cell Movement</a:t>
            </a:r>
          </a:p>
        </p:txBody>
      </p:sp>
      <p:pic>
        <p:nvPicPr>
          <p:cNvPr id="13316" name="Picture 3" descr="Fig32 movement of plate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6400800" cy="4908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D79016C-68C9-42CA-B9EF-09D5403E61D8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508000"/>
          </a:xfrm>
        </p:spPr>
        <p:txBody>
          <a:bodyPr/>
          <a:lstStyle/>
          <a:p>
            <a:pPr algn="ctr"/>
            <a:r>
              <a:rPr lang="en-US" sz="3200" b="0" smtClean="0">
                <a:solidFill>
                  <a:srgbClr val="800000"/>
                </a:solidFill>
              </a:rPr>
              <a:t>Types of Crustal Forces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10400" y="1676400"/>
            <a:ext cx="2133600" cy="5181600"/>
          </a:xfrm>
        </p:spPr>
        <p:txBody>
          <a:bodyPr/>
          <a:lstStyle/>
          <a:p>
            <a:r>
              <a:rPr lang="en-US" sz="2500" smtClean="0"/>
              <a:t>Tensional – dragging action</a:t>
            </a:r>
          </a:p>
          <a:p>
            <a:r>
              <a:rPr lang="en-US" sz="2500" smtClean="0"/>
              <a:t>Compres-sional – pulling action</a:t>
            </a:r>
          </a:p>
          <a:p>
            <a:r>
              <a:rPr lang="en-US" sz="2500" smtClean="0"/>
              <a:t>Sheer – oblique action</a:t>
            </a:r>
          </a:p>
        </p:txBody>
      </p:sp>
      <p:pic>
        <p:nvPicPr>
          <p:cNvPr id="14341" name="Picture 4" descr="types of rock stres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82763"/>
            <a:ext cx="6400800" cy="5075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3F4747-74C7-4D6F-AF32-EB836C56A583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Plate Boundaries: click pictures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4318000" cy="5205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smtClean="0"/>
              <a:t>Divergent 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Plates spreading apart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Seafloor spreading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Rift Valleys in Africa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500" smtClean="0"/>
              <a:t>Convergent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Plates push together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Dense plates dive below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Volcanic eruptions </a:t>
            </a:r>
          </a:p>
          <a:p>
            <a:pPr lvl="2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500" smtClean="0"/>
              <a:t>Transform 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Grinding of plates past each other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San Andreas Fault, CA</a:t>
            </a:r>
          </a:p>
        </p:txBody>
      </p:sp>
      <p:pic>
        <p:nvPicPr>
          <p:cNvPr id="15365" name="Picture 4" descr="DIVERGENT PLATE BOUND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4025"/>
            <a:ext cx="4114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CONVERGENT PLATE BOUND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8025"/>
            <a:ext cx="4114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TRANSFORM PLATE BOUND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81625"/>
            <a:ext cx="4114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86E7991-7D02-4C67-A4B6-A75081B407BC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0" name="Picture 5" descr="img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>
              <a:off x="672" y="2592"/>
              <a:ext cx="384" cy="57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672" y="2592"/>
              <a:ext cx="240" cy="100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>
              <a:off x="4464" y="3120"/>
              <a:ext cx="192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 flipH="1">
              <a:off x="4080" y="3120"/>
              <a:ext cx="3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E46216-0284-49B1-8EF7-9B9260F5953B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7550150" cy="1157287"/>
          </a:xfrm>
        </p:spPr>
        <p:txBody>
          <a:bodyPr/>
          <a:lstStyle/>
          <a:p>
            <a:r>
              <a:rPr lang="en-US" sz="3200" smtClean="0"/>
              <a:t>Convergent Boundary: click the diagram below to see the video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5257800"/>
            <a:ext cx="7769225" cy="1600200"/>
          </a:xfrm>
        </p:spPr>
        <p:txBody>
          <a:bodyPr/>
          <a:lstStyle/>
          <a:p>
            <a:r>
              <a:rPr lang="en-US" b="1" smtClean="0">
                <a:solidFill>
                  <a:srgbClr val="3333CC"/>
                </a:solidFill>
              </a:rPr>
              <a:t>Oceanic plate</a:t>
            </a:r>
            <a:r>
              <a:rPr lang="en-US" smtClean="0"/>
              <a:t> meets </a:t>
            </a:r>
            <a:r>
              <a:rPr lang="en-US" b="1" smtClean="0">
                <a:solidFill>
                  <a:srgbClr val="3333CC"/>
                </a:solidFill>
              </a:rPr>
              <a:t>oceanic plate</a:t>
            </a:r>
            <a:r>
              <a:rPr lang="en-US" smtClean="0"/>
              <a:t>, and an island arc develops.</a:t>
            </a:r>
          </a:p>
        </p:txBody>
      </p:sp>
      <p:pic>
        <p:nvPicPr>
          <p:cNvPr id="17413" name="Picture 4" descr="subduction island arcs">
            <a:hlinkClick r:id="rId2" action="ppaction://hlinkfile"/>
          </p:cNvPr>
          <p:cNvPicPr>
            <a:picLocks noChangeAspect="1" noChangeArrowheads="1" noCrop="1"/>
          </p:cNvPicPr>
          <p:nvPr>
            <p:ph idx="4294967295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52600"/>
            <a:ext cx="8153400" cy="33972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FB9795-D48A-407D-A029-D53A5A0ED7C3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b="0" smtClean="0">
                <a:solidFill>
                  <a:srgbClr val="800000"/>
                </a:solidFill>
              </a:rPr>
              <a:t>Convergent Boundary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352800" cy="5181600"/>
          </a:xfrm>
        </p:spPr>
        <p:txBody>
          <a:bodyPr/>
          <a:lstStyle/>
          <a:p>
            <a:r>
              <a:rPr lang="en-US" b="1" smtClean="0">
                <a:solidFill>
                  <a:srgbClr val="3333CC"/>
                </a:solidFill>
              </a:rPr>
              <a:t>Oceanic plate</a:t>
            </a:r>
            <a:r>
              <a:rPr lang="en-US" smtClean="0"/>
              <a:t> meets </a:t>
            </a:r>
            <a:r>
              <a:rPr lang="en-US" b="1" smtClean="0">
                <a:solidFill>
                  <a:srgbClr val="FF0000"/>
                </a:solidFill>
              </a:rPr>
              <a:t>continental plate</a:t>
            </a:r>
            <a:r>
              <a:rPr lang="en-US" smtClean="0"/>
              <a:t> and a volcanic mountain chain forms on the continental plate</a:t>
            </a:r>
          </a:p>
        </p:txBody>
      </p:sp>
      <p:pic>
        <p:nvPicPr>
          <p:cNvPr id="18437" name="Picture 4" descr="Fig21ocean contnent convergence"/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181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29E3E7-B982-4E2B-BF9C-0764D95DE78C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800000"/>
                </a:solidFill>
              </a:rPr>
              <a:t>Convergent Boundary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343400"/>
            <a:ext cx="7700963" cy="1828800"/>
          </a:xfrm>
        </p:spPr>
        <p:txBody>
          <a:bodyPr/>
          <a:lstStyle/>
          <a:p>
            <a:r>
              <a:rPr lang="en-US" sz="2500" b="1" smtClean="0">
                <a:solidFill>
                  <a:srgbClr val="FF0000"/>
                </a:solidFill>
              </a:rPr>
              <a:t>Continental plate</a:t>
            </a:r>
            <a:r>
              <a:rPr lang="en-US" sz="2500" smtClean="0"/>
              <a:t> meets </a:t>
            </a:r>
            <a:r>
              <a:rPr lang="en-US" sz="2500" b="1" smtClean="0">
                <a:solidFill>
                  <a:srgbClr val="FF0000"/>
                </a:solidFill>
              </a:rPr>
              <a:t>continental plate</a:t>
            </a:r>
            <a:r>
              <a:rPr lang="en-US" sz="2500" smtClean="0"/>
              <a:t> and massive uplift occurs – </a:t>
            </a:r>
            <a:r>
              <a:rPr lang="en-US" sz="2500" b="1" smtClean="0">
                <a:solidFill>
                  <a:srgbClr val="0000FF"/>
                </a:solidFill>
              </a:rPr>
              <a:t>click picture to see a video that reviews this type of plate boundary as well as the others.</a:t>
            </a:r>
          </a:p>
        </p:txBody>
      </p:sp>
      <p:pic>
        <p:nvPicPr>
          <p:cNvPr id="19461" name="Picture 4" descr="Fig21continent continent convergenc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4958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8A37CF-F72D-4B03-9A57-7A3D3D4B360D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38113"/>
            <a:ext cx="5721350" cy="846137"/>
          </a:xfrm>
        </p:spPr>
        <p:txBody>
          <a:bodyPr/>
          <a:lstStyle/>
          <a:p>
            <a:r>
              <a:rPr lang="en-US" sz="4400" smtClean="0">
                <a:solidFill>
                  <a:srgbClr val="0000FF"/>
                </a:solidFill>
              </a:rPr>
              <a:t>Earthquakes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191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 b="1" smtClean="0">
                <a:solidFill>
                  <a:srgbClr val="0000FF"/>
                </a:solidFill>
              </a:rPr>
              <a:t>Focus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Place of actual movement</a:t>
            </a:r>
          </a:p>
          <a:p>
            <a:pPr>
              <a:lnSpc>
                <a:spcPct val="90000"/>
              </a:lnSpc>
            </a:pPr>
            <a:r>
              <a:rPr lang="en-US" sz="2900" b="1" smtClean="0">
                <a:solidFill>
                  <a:srgbClr val="0000FF"/>
                </a:solidFill>
              </a:rPr>
              <a:t>Epicenter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Surface directly above focus</a:t>
            </a:r>
          </a:p>
          <a:p>
            <a:pPr>
              <a:lnSpc>
                <a:spcPct val="90000"/>
              </a:lnSpc>
            </a:pPr>
            <a:r>
              <a:rPr lang="en-US" sz="2900" b="1" smtClean="0">
                <a:solidFill>
                  <a:srgbClr val="0000FF"/>
                </a:solidFill>
              </a:rPr>
              <a:t>Seismograph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Recording device for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smtClean="0"/>
              <a:t>    seismic waves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Richter Scale, 1935</a:t>
            </a:r>
          </a:p>
          <a:p>
            <a:pPr>
              <a:lnSpc>
                <a:spcPct val="90000"/>
              </a:lnSpc>
            </a:pPr>
            <a:r>
              <a:rPr lang="en-US" sz="2900" b="1" smtClean="0">
                <a:solidFill>
                  <a:srgbClr val="0000FF"/>
                </a:solidFill>
              </a:rPr>
              <a:t>Seismic waves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Recordable vibrations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5867400"/>
            <a:ext cx="4316413" cy="990600"/>
          </a:xfrm>
        </p:spPr>
        <p:txBody>
          <a:bodyPr/>
          <a:lstStyle/>
          <a:p>
            <a:r>
              <a:rPr lang="en-US" sz="2500" b="1" smtClean="0">
                <a:solidFill>
                  <a:srgbClr val="FF0000"/>
                </a:solidFill>
              </a:rPr>
              <a:t>Click on the diagram above to see the video</a:t>
            </a:r>
          </a:p>
        </p:txBody>
      </p:sp>
      <p:pic>
        <p:nvPicPr>
          <p:cNvPr id="20486" name="Picture 5" descr="03_0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648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earthquake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0" y="0"/>
            <a:ext cx="1714500" cy="171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6C84BF-0A50-4B7B-B5AF-0F2415507D17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543800" cy="685800"/>
          </a:xfrm>
        </p:spPr>
        <p:txBody>
          <a:bodyPr/>
          <a:lstStyle/>
          <a:p>
            <a:pPr algn="ctr"/>
            <a:r>
              <a:rPr lang="en-US" sz="3200" b="0" smtClean="0">
                <a:solidFill>
                  <a:srgbClr val="663300"/>
                </a:solidFill>
              </a:rPr>
              <a:t>Extent of Seismic Wave Transmission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48400" y="1600200"/>
            <a:ext cx="2895600" cy="5257800"/>
          </a:xfrm>
        </p:spPr>
        <p:txBody>
          <a:bodyPr/>
          <a:lstStyle/>
          <a:p>
            <a:r>
              <a:rPr lang="en-US" smtClean="0"/>
              <a:t>Due to differences in the nature of the bedrock in those areas</a:t>
            </a:r>
          </a:p>
          <a:p>
            <a:r>
              <a:rPr lang="en-US" smtClean="0"/>
              <a:t>New Madrid </a:t>
            </a:r>
            <a:r>
              <a:rPr lang="en-US" b="1" smtClean="0">
                <a:solidFill>
                  <a:srgbClr val="FF0000"/>
                </a:solidFill>
              </a:rPr>
              <a:t>amplifies</a:t>
            </a:r>
            <a:r>
              <a:rPr lang="en-US" smtClean="0"/>
              <a:t> more than San Andreas</a:t>
            </a:r>
          </a:p>
        </p:txBody>
      </p:sp>
      <p:pic>
        <p:nvPicPr>
          <p:cNvPr id="21509" name="Picture 4" descr="NEWMAD &amp; san francisco compare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57400"/>
            <a:ext cx="6019800" cy="4013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6A4EEE-72BA-4278-ADDD-4F5323E12069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800000"/>
                </a:solidFill>
              </a:rPr>
              <a:t>Geologic Time – in 24 hours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0" y="1524000"/>
            <a:ext cx="2286000" cy="5105400"/>
          </a:xfrm>
        </p:spPr>
        <p:txBody>
          <a:bodyPr/>
          <a:lstStyle/>
          <a:p>
            <a:r>
              <a:rPr lang="en-US" sz="3300" smtClean="0"/>
              <a:t>Humans have been  around for ½ of one minute on this scale.</a:t>
            </a:r>
          </a:p>
        </p:txBody>
      </p:sp>
      <p:pic>
        <p:nvPicPr>
          <p:cNvPr id="4101" name="Picture 4" descr="Geologic Tim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96963"/>
            <a:ext cx="6781800" cy="5732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CB2A4D5-B383-4861-A2FD-5DEBC114FFC8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800000"/>
                </a:solidFill>
              </a:rPr>
              <a:t>Richter Scale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6888"/>
            <a:ext cx="8458200" cy="5091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An increase in one whole number signifies an earthquake 10 times greater power and a decrease in one number signifies an earthquake of 1/10</a:t>
            </a:r>
            <a:r>
              <a:rPr lang="en-US" baseline="30000" smtClean="0"/>
              <a:t>th</a:t>
            </a:r>
            <a:r>
              <a:rPr lang="en-US" smtClean="0"/>
              <a:t> the power</a:t>
            </a:r>
          </a:p>
          <a:p>
            <a:pPr>
              <a:lnSpc>
                <a:spcPct val="90000"/>
              </a:lnSpc>
            </a:pPr>
            <a:r>
              <a:rPr lang="en-US" smtClean="0"/>
              <a:t>An increase in two whole numbers signifies an earthquake of 100 times greater power, etc.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Compared to a 5.6</a:t>
            </a:r>
            <a:r>
              <a:rPr lang="en-US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quake</a:t>
            </a:r>
            <a:r>
              <a:rPr lang="en-US" smtClean="0"/>
              <a:t>, one of 6.6 is </a:t>
            </a:r>
            <a:r>
              <a:rPr lang="en-US" b="1" smtClean="0">
                <a:solidFill>
                  <a:srgbClr val="3333CC"/>
                </a:solidFill>
              </a:rPr>
              <a:t>10</a:t>
            </a:r>
            <a:r>
              <a:rPr lang="en-US" smtClean="0"/>
              <a:t> times more powerful and one of 7.6 is </a:t>
            </a:r>
            <a:r>
              <a:rPr lang="en-US" b="1" smtClean="0">
                <a:solidFill>
                  <a:srgbClr val="3333CC"/>
                </a:solidFill>
              </a:rPr>
              <a:t>100</a:t>
            </a:r>
            <a:r>
              <a:rPr lang="en-US" smtClean="0"/>
              <a:t> times more powerful and one of 8.6 is </a:t>
            </a:r>
            <a:r>
              <a:rPr lang="en-US" b="1" smtClean="0">
                <a:solidFill>
                  <a:srgbClr val="3333CC"/>
                </a:solidFill>
              </a:rPr>
              <a:t>1000</a:t>
            </a:r>
            <a:r>
              <a:rPr lang="en-US" smtClean="0"/>
              <a:t> times more powerful.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6933FC-CCD8-48E6-8D43-108B84410BFA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Earthquakes</a:t>
            </a: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458200" cy="4140200"/>
        </p:xfrm>
        <a:graphic>
          <a:graphicData uri="http://schemas.openxmlformats.org/drawingml/2006/table">
            <a:tbl>
              <a:tblPr/>
              <a:tblGrid>
                <a:gridCol w="2054225"/>
                <a:gridCol w="3698875"/>
                <a:gridCol w="733425"/>
                <a:gridCol w="19716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Casualties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2/29/1960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Morocco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5/21/1960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Southern Chile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6/28/1976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Tangshan,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3/31/1983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Papayah, Colombia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5/31/1970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6/20/1990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Caspian Sea (Iran)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12/7/1988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28,854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CCD71B4-4A85-4255-98D4-EDD2CD3090E5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533400"/>
          </a:xfrm>
        </p:spPr>
        <p:txBody>
          <a:bodyPr/>
          <a:lstStyle/>
          <a:p>
            <a:r>
              <a:rPr lang="en-US" sz="3200" smtClean="0"/>
              <a:t>Earthquake Damage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066800"/>
            <a:ext cx="4419600" cy="5486400"/>
          </a:xfrm>
        </p:spPr>
        <p:txBody>
          <a:bodyPr/>
          <a:lstStyle/>
          <a:p>
            <a:r>
              <a:rPr lang="en-US" smtClean="0"/>
              <a:t>Rebound theory -- left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Alaska ’64 - above</a:t>
            </a:r>
          </a:p>
          <a:p>
            <a:r>
              <a:rPr lang="en-US" smtClean="0"/>
              <a:t>Some soils may liquefy</a:t>
            </a:r>
          </a:p>
        </p:txBody>
      </p:sp>
      <p:pic>
        <p:nvPicPr>
          <p:cNvPr id="24581" name="Picture 4" descr="alaska64 earthquake rupture in road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8288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alaska64 earthquake ignites oil storage tanks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Elastic Rebound earthquake theor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The Liquefaction Site-an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9425"/>
            <a:ext cx="33528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3_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mtClean="0"/>
              <a:t>Earthquake zones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A2A7003-BEB6-499B-BB09-FD8C536DA3AB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96200" cy="1524000"/>
          </a:xfrm>
        </p:spPr>
        <p:txBody>
          <a:bodyPr/>
          <a:lstStyle/>
          <a:p>
            <a:pPr algn="ctr"/>
            <a:r>
              <a:rPr lang="en-US" smtClean="0"/>
              <a:t>Volcanoes: Most frequent along subduction zones.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Magma</a:t>
            </a:r>
          </a:p>
          <a:p>
            <a:pPr lvl="1"/>
            <a:r>
              <a:rPr lang="en-US" smtClean="0"/>
              <a:t>Molten rock below the Earth’s surface</a:t>
            </a:r>
          </a:p>
          <a:p>
            <a:r>
              <a:rPr lang="en-US" smtClean="0"/>
              <a:t>Lava</a:t>
            </a:r>
          </a:p>
          <a:p>
            <a:pPr lvl="1"/>
            <a:r>
              <a:rPr lang="en-US" smtClean="0"/>
              <a:t>Molten rock reaching Earth’s surface</a:t>
            </a:r>
          </a:p>
          <a:p>
            <a:r>
              <a:rPr lang="en-US" smtClean="0"/>
              <a:t>Volcano</a:t>
            </a:r>
          </a:p>
          <a:p>
            <a:pPr lvl="1"/>
            <a:r>
              <a:rPr lang="en-US" smtClean="0"/>
              <a:t>Surface vent for lava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871D9F-CBC7-4D23-9FCB-35AF0C0D9E81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solidFill>
                  <a:srgbClr val="FF0000"/>
                </a:solidFill>
                <a:latin typeface="Creepy" pitchFamily="82" charset="0"/>
              </a:rPr>
              <a:t>Volcanoes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709612"/>
          </a:xfrm>
        </p:spPr>
        <p:txBody>
          <a:bodyPr/>
          <a:lstStyle/>
          <a:p>
            <a:r>
              <a:rPr lang="en-US" smtClean="0"/>
              <a:t>Click on the volcano to see a video</a:t>
            </a:r>
          </a:p>
        </p:txBody>
      </p:sp>
      <p:pic>
        <p:nvPicPr>
          <p:cNvPr id="27653" name="Picture 4" descr="cc_volcano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2703513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40A61CA-C4A1-4450-925E-4FE34E236B46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Creepy" pitchFamily="82" charset="0"/>
              </a:rPr>
              <a:t>Volcano Type: Shield Volcano</a:t>
            </a:r>
          </a:p>
        </p:txBody>
      </p:sp>
      <p:pic>
        <p:nvPicPr>
          <p:cNvPr id="28676" name="Picture 3" descr="03_0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4271963"/>
          </a:xfrm>
          <a:noFill/>
        </p:spPr>
      </p:pic>
      <p:sp>
        <p:nvSpPr>
          <p:cNvPr id="2867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4419600"/>
            <a:ext cx="30480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smtClean="0"/>
              <a:t>Runny lava – low relief</a:t>
            </a:r>
          </a:p>
          <a:p>
            <a:pPr>
              <a:lnSpc>
                <a:spcPct val="90000"/>
              </a:lnSpc>
            </a:pPr>
            <a:r>
              <a:rPr lang="en-US" sz="2500" smtClean="0"/>
              <a:t>Basalt rock</a:t>
            </a:r>
          </a:p>
          <a:p>
            <a:pPr>
              <a:lnSpc>
                <a:spcPct val="90000"/>
              </a:lnSpc>
            </a:pPr>
            <a:r>
              <a:rPr lang="en-US" sz="2500" smtClean="0"/>
              <a:t>Mauna Loa, Hawaii</a:t>
            </a:r>
          </a:p>
          <a:p>
            <a:pPr>
              <a:lnSpc>
                <a:spcPct val="90000"/>
              </a:lnSpc>
            </a:pPr>
            <a:r>
              <a:rPr lang="en-US" sz="2500" smtClean="0"/>
              <a:t>Sedate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038"/>
            <a:ext cx="914400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1143000"/>
          </a:xfrm>
        </p:spPr>
        <p:txBody>
          <a:bodyPr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Creepy" pitchFamily="82" charset="0"/>
              </a:rPr>
              <a:t>Volcano Type: Strato-volcano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6200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smtClean="0"/>
              <a:t>Composite cone volcanoes (strato-volcanoes)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Krakatau in Indonesia, largest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Ash, pyroclasts, sulfurous gas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Explosive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High relief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arth-plates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B93B992-62D9-4579-83D8-42C0127DADF8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7696200" cy="846137"/>
          </a:xfrm>
        </p:spPr>
        <p:txBody>
          <a:bodyPr/>
          <a:lstStyle/>
          <a:p>
            <a:r>
              <a:rPr lang="en-US" sz="4800" b="0" smtClean="0">
                <a:solidFill>
                  <a:srgbClr val="FF0000"/>
                </a:solidFill>
                <a:latin typeface="Creepy" pitchFamily="82" charset="0"/>
              </a:rPr>
              <a:t>Life Cycle of a Hot Spot Island</a:t>
            </a:r>
          </a:p>
        </p:txBody>
      </p:sp>
      <p:pic>
        <p:nvPicPr>
          <p:cNvPr id="31748" name="Picture 3" descr="life of a volcanic island (hawaiian)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752600"/>
            <a:ext cx="4876800" cy="2811463"/>
          </a:xfrm>
          <a:noFill/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990600" y="4953000"/>
            <a:ext cx="792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Stages of development: (1) formation over hot spot (2) moved past the hotspot &amp; inactive (3) being eroded by the action of the sea.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E91564-B3AC-4F7C-A341-30CFFFE34CC6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Geomorphology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smtClean="0"/>
              <a:t>Study of landforms and processes that create them</a:t>
            </a:r>
          </a:p>
          <a:p>
            <a:r>
              <a:rPr lang="en-US" sz="3700" smtClean="0"/>
              <a:t>Lithosphere</a:t>
            </a:r>
          </a:p>
          <a:p>
            <a:pPr lvl="1"/>
            <a:r>
              <a:rPr lang="en-US" sz="3300" smtClean="0"/>
              <a:t>Rocks and soil</a:t>
            </a:r>
          </a:p>
          <a:p>
            <a:pPr lvl="1"/>
            <a:r>
              <a:rPr lang="en-US" sz="3300" smtClean="0"/>
              <a:t>Surface landforms</a:t>
            </a:r>
          </a:p>
          <a:p>
            <a:pPr lvl="2"/>
            <a:r>
              <a:rPr lang="en-US" sz="3000" smtClean="0"/>
              <a:t>Plains, hills, plateaus, &amp; mountains</a:t>
            </a:r>
          </a:p>
          <a:p>
            <a:pPr lvl="2"/>
            <a:r>
              <a:rPr lang="en-US" sz="3000" smtClean="0"/>
              <a:t>valleys, depressions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29BE0A-C1F4-47D4-B113-EF8964BBD2F4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0"/>
            <a:ext cx="7343775" cy="1143000"/>
          </a:xfrm>
        </p:spPr>
        <p:txBody>
          <a:bodyPr/>
          <a:lstStyle/>
          <a:p>
            <a:pPr algn="ctr"/>
            <a:r>
              <a:rPr lang="en-US" sz="5400" b="0" smtClean="0">
                <a:solidFill>
                  <a:srgbClr val="FF0000"/>
                </a:solidFill>
                <a:latin typeface="Creepy" pitchFamily="82" charset="0"/>
              </a:rPr>
              <a:t>Volcanoes &amp; casualties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769225" cy="4794250"/>
        </p:xfrm>
        <a:graphic>
          <a:graphicData uri="http://schemas.openxmlformats.org/drawingml/2006/table">
            <a:tbl>
              <a:tblPr/>
              <a:tblGrid>
                <a:gridCol w="1828800"/>
                <a:gridCol w="3933825"/>
                <a:gridCol w="20066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Casualties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3/5/1815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Mt. Tambora, E. Indies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1/11/1683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Mt. Etna, Sicily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8/26/1883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Krakatau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5/8/1902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8/30/1902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Mt. Pele, Martinique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11/13/1985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Northern Columbia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3/25/1669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Mt. Etna, Sicily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Mt. Unzen, 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7A1957D-ED54-405E-BF4C-FDAC3A115097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Rock Formation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Igneous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Cooled molten crustal material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Basalt, granite</a:t>
            </a:r>
          </a:p>
          <a:p>
            <a:pPr>
              <a:lnSpc>
                <a:spcPct val="90000"/>
              </a:lnSpc>
            </a:pPr>
            <a:r>
              <a:rPr lang="en-US" smtClean="0"/>
              <a:t>Sedimentary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High pressure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Sandstone, shale, limestone</a:t>
            </a:r>
          </a:p>
          <a:p>
            <a:pPr>
              <a:lnSpc>
                <a:spcPct val="90000"/>
              </a:lnSpc>
            </a:pPr>
            <a:r>
              <a:rPr lang="en-US" smtClean="0"/>
              <a:t>Metamorphic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Compacted by heat, pressure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Marble from limestone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Slate from shale</a:t>
            </a:r>
            <a:endParaRPr lang="en-US" sz="21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944CA1-13F3-4CD0-8273-F576A356B5AF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914400"/>
            <a:ext cx="2139950" cy="2224088"/>
          </a:xfrm>
        </p:spPr>
        <p:txBody>
          <a:bodyPr/>
          <a:lstStyle/>
          <a:p>
            <a:r>
              <a:rPr lang="en-US" sz="3200" b="0" smtClean="0">
                <a:solidFill>
                  <a:srgbClr val="800000"/>
                </a:solidFill>
              </a:rPr>
              <a:t>Igneous Rock Formation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3505200"/>
            <a:ext cx="3429000" cy="2286000"/>
          </a:xfrm>
        </p:spPr>
        <p:txBody>
          <a:bodyPr/>
          <a:lstStyle/>
          <a:p>
            <a:r>
              <a:rPr lang="en-US" smtClean="0"/>
              <a:t>Igneous rock is cooled, hardened magma or lava</a:t>
            </a:r>
          </a:p>
        </p:txBody>
      </p:sp>
      <p:pic>
        <p:nvPicPr>
          <p:cNvPr id="34821" name="Picture 4" descr="igneous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BA79DB-C833-4ABC-8E92-954CFD9AF1E6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Formation of Sedimentary Rock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862012"/>
          </a:xfrm>
        </p:spPr>
        <p:txBody>
          <a:bodyPr/>
          <a:lstStyle/>
          <a:p>
            <a:r>
              <a:rPr lang="en-US" smtClean="0"/>
              <a:t>Click on the picture to see the video</a:t>
            </a:r>
          </a:p>
        </p:txBody>
      </p:sp>
      <p:pic>
        <p:nvPicPr>
          <p:cNvPr id="35845" name="Picture 4" descr="Colorado - grand canyon erosion power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5353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D58F866-2EEF-42B6-8D08-1263BE95A83D}" type="slidenum">
              <a:rPr lang="en-US" sz="1300"/>
              <a:pPr/>
              <a:t>34</a:t>
            </a:fld>
            <a:endParaRPr lang="en-US" sz="13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Metamorphic Rock Formation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00800" y="1752600"/>
            <a:ext cx="2743200" cy="5105400"/>
          </a:xfrm>
        </p:spPr>
        <p:txBody>
          <a:bodyPr/>
          <a:lstStyle/>
          <a:p>
            <a:r>
              <a:rPr lang="en-US" sz="2500" smtClean="0"/>
              <a:t>Metamorphic rock has been structurally changed – both igneous and sedimentary rock may become metamorphic rock.</a:t>
            </a:r>
          </a:p>
        </p:txBody>
      </p:sp>
      <p:pic>
        <p:nvPicPr>
          <p:cNvPr id="36869" name="Picture 4" descr="metamorphic_rock2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52600"/>
            <a:ext cx="5638800" cy="42672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CD7CB5-117E-4348-AE1F-3E6C69B1F03B}" type="slidenum">
              <a:rPr lang="en-US" sz="1300"/>
              <a:pPr/>
              <a:t>35</a:t>
            </a:fld>
            <a:endParaRPr lang="en-US" sz="13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Minerals - Ores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7777163" cy="5410200"/>
          </a:xfrm>
        </p:spPr>
        <p:txBody>
          <a:bodyPr/>
          <a:lstStyle/>
          <a:p>
            <a:r>
              <a:rPr lang="en-US" sz="2500" smtClean="0"/>
              <a:t>Natural substances that comprise rocks</a:t>
            </a:r>
          </a:p>
          <a:p>
            <a:r>
              <a:rPr lang="en-US" sz="2500" smtClean="0"/>
              <a:t>Types</a:t>
            </a:r>
          </a:p>
          <a:p>
            <a:pPr lvl="1"/>
            <a:r>
              <a:rPr lang="en-US" sz="2200" smtClean="0"/>
              <a:t>Sima</a:t>
            </a:r>
          </a:p>
          <a:p>
            <a:pPr lvl="2"/>
            <a:r>
              <a:rPr lang="en-US" sz="2000" smtClean="0"/>
              <a:t>Denser rocks = silicon, magnesium, iron minerals</a:t>
            </a:r>
          </a:p>
          <a:p>
            <a:pPr lvl="1"/>
            <a:r>
              <a:rPr lang="en-US" sz="2200" smtClean="0"/>
              <a:t>Sial</a:t>
            </a:r>
          </a:p>
          <a:p>
            <a:pPr lvl="2"/>
            <a:r>
              <a:rPr lang="en-US" sz="2000" smtClean="0"/>
              <a:t>Less dense</a:t>
            </a:r>
          </a:p>
          <a:p>
            <a:pPr lvl="2"/>
            <a:r>
              <a:rPr lang="en-US" sz="2000" smtClean="0"/>
              <a:t>Silicon and aluminum</a:t>
            </a:r>
          </a:p>
          <a:p>
            <a:r>
              <a:rPr lang="en-US" sz="2500" smtClean="0"/>
              <a:t>Distribution</a:t>
            </a:r>
          </a:p>
          <a:p>
            <a:pPr lvl="1"/>
            <a:r>
              <a:rPr lang="en-US" sz="2200" smtClean="0"/>
              <a:t>Crustal movement </a:t>
            </a:r>
          </a:p>
          <a:p>
            <a:pPr lvl="1"/>
            <a:r>
              <a:rPr lang="en-US" sz="2200" smtClean="0"/>
              <a:t>Continental shields</a:t>
            </a:r>
          </a:p>
          <a:p>
            <a:pPr lvl="2"/>
            <a:r>
              <a:rPr lang="en-US" sz="2000" smtClean="0"/>
              <a:t>Mining districts – where concentrations in ore are above average</a:t>
            </a:r>
            <a:r>
              <a:rPr lang="en-US" sz="1800" smtClean="0"/>
              <a:t>.</a:t>
            </a:r>
          </a:p>
        </p:txBody>
      </p:sp>
      <p:pic>
        <p:nvPicPr>
          <p:cNvPr id="37893" name="Picture 4" descr="copper or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0"/>
            <a:ext cx="2438400" cy="1831975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3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9144000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7620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Shields are the anchors of continents, being composed of the oldest rock formations.  These often contain good mineral deposits.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06BF01C-9E89-4633-81E5-D0ED37295E0E}" type="slidenum">
              <a:rPr lang="en-US" sz="1300"/>
              <a:pPr/>
              <a:t>37</a:t>
            </a:fld>
            <a:endParaRPr lang="en-US" sz="13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Faults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371600"/>
            <a:ext cx="8785225" cy="5486400"/>
          </a:xfrm>
        </p:spPr>
        <p:txBody>
          <a:bodyPr/>
          <a:lstStyle/>
          <a:p>
            <a:r>
              <a:rPr lang="en-US" smtClean="0"/>
              <a:t>Fractures in Earth’s crust from stress</a:t>
            </a:r>
          </a:p>
          <a:p>
            <a:r>
              <a:rPr lang="en-US" smtClean="0"/>
              <a:t>Types</a:t>
            </a:r>
          </a:p>
          <a:p>
            <a:pPr lvl="1"/>
            <a:r>
              <a:rPr lang="en-US" smtClean="0"/>
              <a:t>Normal</a:t>
            </a:r>
          </a:p>
          <a:p>
            <a:pPr lvl="2"/>
            <a:r>
              <a:rPr lang="en-US" sz="2400" smtClean="0"/>
              <a:t>Divergent plate boundary</a:t>
            </a:r>
          </a:p>
          <a:p>
            <a:pPr lvl="2"/>
            <a:r>
              <a:rPr lang="en-US" sz="2400" smtClean="0"/>
              <a:t>Stretching </a:t>
            </a:r>
          </a:p>
          <a:p>
            <a:pPr lvl="1"/>
            <a:r>
              <a:rPr lang="en-US" smtClean="0"/>
              <a:t>Reverse</a:t>
            </a:r>
          </a:p>
          <a:p>
            <a:pPr lvl="2"/>
            <a:r>
              <a:rPr lang="en-US" sz="2400" smtClean="0"/>
              <a:t>Convergent plate boundary</a:t>
            </a:r>
          </a:p>
          <a:p>
            <a:pPr lvl="2"/>
            <a:r>
              <a:rPr lang="en-US" sz="2400" smtClean="0"/>
              <a:t>Compressed rock</a:t>
            </a:r>
          </a:p>
          <a:p>
            <a:pPr lvl="2"/>
            <a:r>
              <a:rPr lang="en-US" sz="2400" smtClean="0"/>
              <a:t>Appalachian Mountains, Wasatch Range, Himalayas</a:t>
            </a:r>
          </a:p>
          <a:p>
            <a:pPr lvl="1"/>
            <a:r>
              <a:rPr lang="en-US" smtClean="0"/>
              <a:t>Thrust</a:t>
            </a:r>
          </a:p>
          <a:p>
            <a:pPr lvl="2"/>
            <a:r>
              <a:rPr lang="en-US" sz="2400" smtClean="0"/>
              <a:t>Horizontal movement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563"/>
            <a:ext cx="4575175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03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593850"/>
            <a:ext cx="4554537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6172200"/>
            <a:ext cx="647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Normal Fault                                       Reverse Fault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&amp; Reverse Faults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4F76FA-FB0B-4D4B-A35B-AD6B06F6F040}" type="slidenum">
              <a:rPr lang="en-US" sz="1300"/>
              <a:pPr/>
              <a:t>39</a:t>
            </a:fld>
            <a:endParaRPr lang="en-US" sz="13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1233488"/>
          </a:xfrm>
        </p:spPr>
        <p:txBody>
          <a:bodyPr/>
          <a:lstStyle/>
          <a:p>
            <a:pPr algn="ctr"/>
            <a:r>
              <a:rPr lang="en-US" sz="4000" b="0" smtClean="0">
                <a:solidFill>
                  <a:srgbClr val="800000"/>
                </a:solidFill>
                <a:latin typeface="STOMP_ZackMan" pitchFamily="2" charset="0"/>
              </a:rPr>
              <a:t>Types of Faults – seismic activity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1447800"/>
            <a:ext cx="3200400" cy="5257800"/>
          </a:xfrm>
        </p:spPr>
        <p:txBody>
          <a:bodyPr/>
          <a:lstStyle/>
          <a:p>
            <a:r>
              <a:rPr lang="en-US" sz="2500" smtClean="0"/>
              <a:t>Normal fault</a:t>
            </a:r>
          </a:p>
          <a:p>
            <a:endParaRPr lang="en-US" sz="2500" smtClean="0"/>
          </a:p>
          <a:p>
            <a:endParaRPr lang="en-US" sz="2500" smtClean="0"/>
          </a:p>
          <a:p>
            <a:endParaRPr lang="en-US" sz="2500" smtClean="0"/>
          </a:p>
          <a:p>
            <a:endParaRPr lang="en-US" sz="2500" smtClean="0"/>
          </a:p>
          <a:p>
            <a:r>
              <a:rPr lang="en-US" sz="2500" smtClean="0"/>
              <a:t>Reverse fault</a:t>
            </a:r>
          </a:p>
          <a:p>
            <a:endParaRPr lang="en-US" sz="2500" smtClean="0"/>
          </a:p>
          <a:p>
            <a:endParaRPr lang="en-US" sz="2500" smtClean="0"/>
          </a:p>
          <a:p>
            <a:r>
              <a:rPr lang="en-US" sz="2500" smtClean="0"/>
              <a:t>Left slip fault</a:t>
            </a:r>
          </a:p>
          <a:p>
            <a:endParaRPr lang="en-US" sz="2500" smtClean="0"/>
          </a:p>
          <a:p>
            <a:r>
              <a:rPr lang="en-US" sz="2500" smtClean="0"/>
              <a:t>Right slip fault</a:t>
            </a:r>
          </a:p>
        </p:txBody>
      </p:sp>
      <p:pic>
        <p:nvPicPr>
          <p:cNvPr id="41989" name="Picture 4" descr="anim_normflt1 faul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7033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anim_revflt1 faul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15779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6" descr="anim_leftslip faul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970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7" descr="anim_rightslip faul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8970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quake_anim"/>
          <p:cNvPicPr>
            <a:picLocks noChangeAspect="1" noChangeArrowheads="1" noCro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581400"/>
            <a:ext cx="1998663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FD0A74-4F73-4F48-97D9-E9696161333D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Landform Processes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66888"/>
            <a:ext cx="8915400" cy="5091112"/>
          </a:xfrm>
        </p:spPr>
        <p:txBody>
          <a:bodyPr/>
          <a:lstStyle/>
          <a:p>
            <a:r>
              <a:rPr lang="en-US" smtClean="0"/>
              <a:t>Endogenic (endogenous)</a:t>
            </a:r>
          </a:p>
          <a:p>
            <a:pPr lvl="1"/>
            <a:r>
              <a:rPr lang="en-US" sz="2600" smtClean="0"/>
              <a:t>Internal forces beneath or at Earth’s surface</a:t>
            </a:r>
          </a:p>
          <a:p>
            <a:pPr lvl="2"/>
            <a:r>
              <a:rPr lang="en-US" sz="2000" smtClean="0"/>
              <a:t>Mountain building (diastrophism) </a:t>
            </a:r>
          </a:p>
          <a:p>
            <a:pPr lvl="2"/>
            <a:r>
              <a:rPr lang="en-US" sz="2000" smtClean="0"/>
              <a:t>Earthquakes</a:t>
            </a:r>
          </a:p>
          <a:p>
            <a:pPr lvl="2"/>
            <a:r>
              <a:rPr lang="en-US" sz="2000" smtClean="0"/>
              <a:t>Volcanism </a:t>
            </a:r>
          </a:p>
          <a:p>
            <a:r>
              <a:rPr lang="en-US" smtClean="0"/>
              <a:t>Exogenic (exogenous)</a:t>
            </a:r>
          </a:p>
          <a:p>
            <a:pPr lvl="1"/>
            <a:r>
              <a:rPr lang="en-US" sz="2600" smtClean="0"/>
              <a:t>External forces </a:t>
            </a:r>
          </a:p>
          <a:p>
            <a:pPr lvl="2"/>
            <a:r>
              <a:rPr lang="en-US" sz="2000" smtClean="0"/>
              <a:t>Weathering – physical (mechanical) &amp; chemical</a:t>
            </a:r>
          </a:p>
          <a:p>
            <a:pPr lvl="2"/>
            <a:r>
              <a:rPr lang="en-US" sz="2000" smtClean="0"/>
              <a:t>Erosion by moving water, air, or ice</a:t>
            </a:r>
          </a:p>
        </p:txBody>
      </p:sp>
      <p:pic>
        <p:nvPicPr>
          <p:cNvPr id="6149" name="Picture 4" descr="Nature_volcano_errupt_md_sky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2819400"/>
            <a:ext cx="1409700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62D5A7-6E78-4B46-ADEA-50883E109852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00" cy="1219200"/>
          </a:xfrm>
        </p:spPr>
        <p:txBody>
          <a:bodyPr/>
          <a:lstStyle/>
          <a:p>
            <a:pPr algn="ctr"/>
            <a:r>
              <a:rPr lang="en-US" b="0" smtClean="0">
                <a:solidFill>
                  <a:srgbClr val="800000"/>
                </a:solidFill>
              </a:rPr>
              <a:t>Endogenous (endogenic) – Exogenous (exogenic)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0" y="1766888"/>
            <a:ext cx="2438400" cy="5091112"/>
          </a:xfrm>
        </p:spPr>
        <p:txBody>
          <a:bodyPr/>
          <a:lstStyle/>
          <a:p>
            <a:r>
              <a:rPr lang="en-US" smtClean="0"/>
              <a:t>Forces from Inside the earth</a:t>
            </a:r>
          </a:p>
          <a:p>
            <a:endParaRPr lang="en-US" smtClean="0"/>
          </a:p>
          <a:p>
            <a:r>
              <a:rPr lang="en-US" smtClean="0"/>
              <a:t>Forces from outside the earth</a:t>
            </a:r>
          </a:p>
        </p:txBody>
      </p:sp>
      <p:pic>
        <p:nvPicPr>
          <p:cNvPr id="7173" name="Picture 4" descr="Landforms categories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84275"/>
            <a:ext cx="6553200" cy="56737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B507B3-E554-4674-8BDD-86758E4DCCCF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Endogenic Forces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smtClean="0"/>
              <a:t>Plate Tectonics</a:t>
            </a:r>
          </a:p>
          <a:p>
            <a:r>
              <a:rPr lang="en-US" sz="3700" smtClean="0"/>
              <a:t>Volcanism</a:t>
            </a:r>
          </a:p>
          <a:p>
            <a:r>
              <a:rPr lang="en-US" sz="3700" smtClean="0"/>
              <a:t>Seismic action</a:t>
            </a:r>
          </a:p>
        </p:txBody>
      </p:sp>
      <p:pic>
        <p:nvPicPr>
          <p:cNvPr id="8197" name="Picture 4" descr="world_rotate with plate boundries"/>
          <p:cNvPicPr>
            <a:picLocks noChangeAspect="1" noChangeArrowheads="1" noCrop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513138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56D4DA8-83CC-4613-B2C7-4BF97F79BB6F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Plate Tectonics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Fixed Earth Theory</a:t>
            </a:r>
          </a:p>
          <a:p>
            <a:pPr lvl="1"/>
            <a:r>
              <a:rPr lang="en-US" smtClean="0"/>
              <a:t>Continents and oceans fixed in place</a:t>
            </a:r>
          </a:p>
          <a:p>
            <a:r>
              <a:rPr lang="en-US" smtClean="0"/>
              <a:t>Pangaea Hypothesis</a:t>
            </a:r>
          </a:p>
          <a:p>
            <a:pPr lvl="1"/>
            <a:r>
              <a:rPr lang="en-US" smtClean="0"/>
              <a:t>Supercontinent </a:t>
            </a:r>
          </a:p>
          <a:p>
            <a:pPr lvl="1"/>
            <a:r>
              <a:rPr lang="en-US" smtClean="0"/>
              <a:t>Alfred Wegener, 1900s</a:t>
            </a:r>
          </a:p>
          <a:p>
            <a:r>
              <a:rPr lang="en-US" smtClean="0"/>
              <a:t>1960s = Plate Tectonics Theory</a:t>
            </a:r>
          </a:p>
          <a:p>
            <a:pPr>
              <a:buFontTx/>
              <a:buNone/>
            </a:pPr>
            <a:endParaRPr lang="en-US" smtClean="0"/>
          </a:p>
          <a:p>
            <a:pPr lvl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9B2DB9-7DDB-498B-9E67-84F548B51A13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smtClean="0">
                <a:solidFill>
                  <a:srgbClr val="800000"/>
                </a:solidFill>
              </a:rPr>
              <a:t>Understanding Geological Activity Spanning Geologic Time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153400" cy="1676400"/>
          </a:xfrm>
        </p:spPr>
        <p:txBody>
          <a:bodyPr/>
          <a:lstStyle/>
          <a:p>
            <a:r>
              <a:rPr lang="en-US" sz="2500" smtClean="0"/>
              <a:t>Continental Drift</a:t>
            </a:r>
          </a:p>
          <a:p>
            <a:pPr lvl="1"/>
            <a:r>
              <a:rPr lang="en-US" sz="2200" smtClean="0"/>
              <a:t>Alfred Wegener, etc.</a:t>
            </a:r>
          </a:p>
          <a:p>
            <a:pPr lvl="1"/>
            <a:r>
              <a:rPr lang="en-US" sz="2200" smtClean="0"/>
              <a:t>International Geophysical Year research</a:t>
            </a:r>
          </a:p>
        </p:txBody>
      </p:sp>
      <p:pic>
        <p:nvPicPr>
          <p:cNvPr id="10245" name="Picture 4" descr="continental drift9 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09850"/>
            <a:ext cx="64770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CAB217-92C6-4554-AD4E-FC14B9CDE86B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800000"/>
                </a:solidFill>
              </a:rPr>
              <a:t>Process of Continental Drift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66888"/>
            <a:ext cx="8839200" cy="5091112"/>
          </a:xfrm>
        </p:spPr>
        <p:txBody>
          <a:bodyPr/>
          <a:lstStyle/>
          <a:p>
            <a:r>
              <a:rPr lang="en-US" smtClean="0"/>
              <a:t>Appears to be generated by heat-sustained convection cells in the interior (particularly the </a:t>
            </a:r>
            <a:r>
              <a:rPr lang="en-US" smtClean="0">
                <a:solidFill>
                  <a:srgbClr val="FF0000"/>
                </a:solidFill>
              </a:rPr>
              <a:t>asthenosphere</a:t>
            </a:r>
            <a:r>
              <a:rPr lang="en-US" smtClean="0"/>
              <a:t> which is not solid)</a:t>
            </a:r>
          </a:p>
          <a:p>
            <a:r>
              <a:rPr lang="en-US" smtClean="0"/>
              <a:t>Movement occurs where plate boundaries abut</a:t>
            </a:r>
          </a:p>
          <a:p>
            <a:pPr lvl="1"/>
            <a:r>
              <a:rPr lang="en-US" sz="2100" smtClean="0"/>
              <a:t>Divergence – spreading along mid-ocean ridges which lie above and upwelling in the cell</a:t>
            </a:r>
          </a:p>
          <a:p>
            <a:pPr lvl="1"/>
            <a:r>
              <a:rPr lang="en-US" sz="2100" smtClean="0"/>
              <a:t>Convergence (subduction) – colliding plates over the downward portion of a convection cell</a:t>
            </a:r>
          </a:p>
          <a:p>
            <a:pPr lvl="1"/>
            <a:r>
              <a:rPr lang="en-US" sz="2100" smtClean="0">
                <a:solidFill>
                  <a:srgbClr val="FF3300"/>
                </a:solidFill>
              </a:rPr>
              <a:t>Ring of Fire</a:t>
            </a:r>
            <a:r>
              <a:rPr lang="en-US" sz="2100" smtClean="0"/>
              <a:t> – largely an area of subduction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5</TotalTime>
  <Words>956</Words>
  <Application>Microsoft Office PowerPoint</Application>
  <PresentationFormat>On-screen Show (4:3)</PresentationFormat>
  <Paragraphs>281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Times New Roman</vt:lpstr>
      <vt:lpstr>Creepy</vt:lpstr>
      <vt:lpstr>STOMP_ZackMan</vt:lpstr>
      <vt:lpstr>Glass design template</vt:lpstr>
      <vt:lpstr>PowerPoint Presentation</vt:lpstr>
      <vt:lpstr>Geologic Time – in 24 hours</vt:lpstr>
      <vt:lpstr>Geomorphology</vt:lpstr>
      <vt:lpstr>Landform Processes</vt:lpstr>
      <vt:lpstr>Endogenous (endogenic) – Exogenous (exogenic)</vt:lpstr>
      <vt:lpstr>Endogenic Forces</vt:lpstr>
      <vt:lpstr>Plate Tectonics</vt:lpstr>
      <vt:lpstr>Understanding Geological Activity Spanning Geologic Time</vt:lpstr>
      <vt:lpstr>Process of Continental Drift</vt:lpstr>
      <vt:lpstr>Earth’s Crust &amp; Layers</vt:lpstr>
      <vt:lpstr>Convectional Cell Movement</vt:lpstr>
      <vt:lpstr>Types of Crustal Forces</vt:lpstr>
      <vt:lpstr>Plate Boundaries: click pictures</vt:lpstr>
      <vt:lpstr>PowerPoint Presentation</vt:lpstr>
      <vt:lpstr>Convergent Boundary: click the diagram below to see the video</vt:lpstr>
      <vt:lpstr>Convergent Boundary</vt:lpstr>
      <vt:lpstr>Convergent Boundary</vt:lpstr>
      <vt:lpstr>Earthquakes</vt:lpstr>
      <vt:lpstr>Extent of Seismic Wave Transmission</vt:lpstr>
      <vt:lpstr>Richter Scale</vt:lpstr>
      <vt:lpstr>Earthquakes</vt:lpstr>
      <vt:lpstr>Earthquake Damage</vt:lpstr>
      <vt:lpstr>Earthquake zones</vt:lpstr>
      <vt:lpstr>Volcanoes: Most frequent along subduction zones.</vt:lpstr>
      <vt:lpstr>Volcanoes</vt:lpstr>
      <vt:lpstr>Volcano Type: Shield Volcano</vt:lpstr>
      <vt:lpstr>Volcano Type: Strato-volcano</vt:lpstr>
      <vt:lpstr>PowerPoint Presentation</vt:lpstr>
      <vt:lpstr>Life Cycle of a Hot Spot Island</vt:lpstr>
      <vt:lpstr>Volcanoes &amp; casualties</vt:lpstr>
      <vt:lpstr>Rock Formation</vt:lpstr>
      <vt:lpstr>Igneous Rock Formation</vt:lpstr>
      <vt:lpstr>Formation of Sedimentary Rock</vt:lpstr>
      <vt:lpstr>Metamorphic Rock Formation</vt:lpstr>
      <vt:lpstr>Minerals - Ores</vt:lpstr>
      <vt:lpstr>PowerPoint Presentation</vt:lpstr>
      <vt:lpstr>Faults</vt:lpstr>
      <vt:lpstr>Normal &amp; Reverse Faults</vt:lpstr>
      <vt:lpstr>Types of Faults – seismic activity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Geography</dc:title>
  <dc:creator>IRAPP</dc:creator>
  <cp:lastModifiedBy>Teacher E-Solutions</cp:lastModifiedBy>
  <cp:revision>88</cp:revision>
  <dcterms:created xsi:type="dcterms:W3CDTF">2005-08-20T12:51:23Z</dcterms:created>
  <dcterms:modified xsi:type="dcterms:W3CDTF">2019-01-18T16:58:09Z</dcterms:modified>
</cp:coreProperties>
</file>