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AU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AU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C8B9A8-6028-477C-9620-49BDD52F100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0733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BB7B6-31FC-4157-95AF-A3C5449C400C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5213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34E7C-CB76-437A-A32C-8EAC697E40D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110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93AA2-58DF-4EBE-87AB-E4DB64E2D8B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5119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460F-4028-4CCC-9DAF-A25449CEDA5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543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A8A70-642D-429E-B262-4E74075964D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3362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2FED-C188-4769-A318-D435D1BB142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012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3D4B7-41B5-45DC-BFEB-E2826484E46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498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44790-0071-4E4F-AE91-6029A7EFAA6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4431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F0D4F-59C0-4EE6-8ECE-8EE6349987D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9506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8E96-3C30-453F-91CF-2669255FC12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972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E535789-3E4C-4335-9C53-836CAEE51EC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23850" y="1916113"/>
            <a:ext cx="8280400" cy="3025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2133600"/>
            <a:ext cx="8280400" cy="1295400"/>
          </a:xfrm>
        </p:spPr>
        <p:txBody>
          <a:bodyPr/>
          <a:lstStyle/>
          <a:p>
            <a:pPr eaLnBrk="1" hangingPunct="1"/>
            <a:r>
              <a:rPr lang="en-AU" sz="4000" smtClean="0">
                <a:solidFill>
                  <a:schemeClr val="tx1"/>
                </a:solidFill>
              </a:rPr>
              <a:t>Systems Development Life Cycle</a:t>
            </a:r>
            <a:r>
              <a:rPr lang="en-AU" sz="3500" smtClean="0">
                <a:solidFill>
                  <a:schemeClr val="tx1"/>
                </a:solidFill>
              </a:rPr>
              <a:t> </a:t>
            </a:r>
            <a:br>
              <a:rPr lang="en-AU" sz="3500" smtClean="0">
                <a:solidFill>
                  <a:schemeClr val="tx1"/>
                </a:solidFill>
              </a:rPr>
            </a:br>
            <a:endParaRPr lang="en-AU" sz="3500" smtClean="0">
              <a:solidFill>
                <a:schemeClr val="tx1"/>
              </a:solidFill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42988" y="3213100"/>
            <a:ext cx="50419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AU" sz="2400"/>
              <a:t>The Analysis Phase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AU" sz="2400"/>
              <a:t>Introduction to process modelling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614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project management software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2296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95288" y="1916113"/>
            <a:ext cx="85852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Program (such as Microsoft Office Project 2003) used by project leaders to plan, schedule, and control projects</a:t>
            </a:r>
          </a:p>
        </p:txBody>
      </p:sp>
      <p:pic>
        <p:nvPicPr>
          <p:cNvPr id="15369" name="Picture 9" descr="Fig12-0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284538"/>
            <a:ext cx="40386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0" descr="Fig12-0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284538"/>
            <a:ext cx="40386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5" autoUpdateAnimBg="0" advAuto="1000"/>
      <p:bldP spid="153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feasibility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3323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258888" y="2492375"/>
            <a:ext cx="2438400" cy="2438400"/>
          </a:xfrm>
          <a:prstGeom prst="ellipse">
            <a:avLst/>
          </a:prstGeom>
          <a:solidFill>
            <a:srgbClr val="993366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99336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flatTx/>
          </a:bodyPr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Measure of how suitable system development will be to the company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588125" y="1557338"/>
            <a:ext cx="1600200" cy="1600200"/>
          </a:xfrm>
          <a:prstGeom prst="ellipse">
            <a:avLst/>
          </a:prstGeom>
          <a:solidFill>
            <a:srgbClr val="80800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8080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flatTx/>
          </a:bodyPr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1600" b="1">
                <a:solidFill>
                  <a:schemeClr val="bg1"/>
                </a:solidFill>
                <a:latin typeface="Times New Roman" pitchFamily="18" charset="0"/>
              </a:rPr>
              <a:t>Operational feasibility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804025" y="3141663"/>
            <a:ext cx="1600200" cy="1600200"/>
          </a:xfrm>
          <a:prstGeom prst="ellipse">
            <a:avLst/>
          </a:prstGeom>
          <a:solidFill>
            <a:srgbClr val="80800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8080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flatTx/>
          </a:bodyPr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1600" b="1">
                <a:solidFill>
                  <a:schemeClr val="bg1"/>
                </a:solidFill>
                <a:latin typeface="Times New Roman" pitchFamily="18" charset="0"/>
              </a:rPr>
              <a:t>Schedule feasibility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427538" y="2205038"/>
            <a:ext cx="2438400" cy="2438400"/>
          </a:xfrm>
          <a:prstGeom prst="ellipse">
            <a:avLst/>
          </a:prstGeom>
          <a:solidFill>
            <a:srgbClr val="FF990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flatTx/>
          </a:bodyPr>
          <a:lstStyle/>
          <a:p>
            <a:pPr algn="ctr" eaLnBrk="0" hangingPunct="0"/>
            <a:r>
              <a:rPr kumimoji="1" lang="en-US" sz="2000" b="1">
                <a:latin typeface="Times New Roman" pitchFamily="18" charset="0"/>
              </a:rPr>
              <a:t>Four feasibility tests: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5651500" y="4437063"/>
            <a:ext cx="1600200" cy="1600200"/>
          </a:xfrm>
          <a:prstGeom prst="ellipse">
            <a:avLst/>
          </a:prstGeom>
          <a:solidFill>
            <a:srgbClr val="80800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8080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flatTx/>
          </a:bodyPr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1600" b="1">
                <a:solidFill>
                  <a:schemeClr val="bg1"/>
                </a:solidFill>
                <a:latin typeface="Times New Roman" pitchFamily="18" charset="0"/>
              </a:rPr>
              <a:t>Technical feasibility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3995738" y="4508500"/>
            <a:ext cx="1600200" cy="1600200"/>
          </a:xfrm>
          <a:prstGeom prst="ellipse">
            <a:avLst/>
          </a:prstGeom>
          <a:solidFill>
            <a:srgbClr val="808000"/>
          </a:solidFill>
          <a:ln w="9525">
            <a:round/>
            <a:headEnd/>
            <a:tailEnd/>
          </a:ln>
          <a:effectLst/>
          <a:scene3d>
            <a:camera prst="legacyObliqueBottomLeft"/>
            <a:lightRig rig="legacyFlat3" dir="r"/>
          </a:scene3d>
          <a:sp3d extrusionH="125400" prstMaterial="legacyMatte">
            <a:bevelT w="13500" h="13500" prst="angle"/>
            <a:bevelB w="13500" h="13500" prst="angle"/>
            <a:extrusionClr>
              <a:srgbClr val="8080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flatTx/>
          </a:bodyPr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1600" b="1">
                <a:solidFill>
                  <a:schemeClr val="bg1"/>
                </a:solidFill>
                <a:latin typeface="Times New Roman" pitchFamily="18" charset="0"/>
              </a:rPr>
              <a:t>Economic feasibility (also called cost/benefit feasibility)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5" autoUpdateAnimBg="0" advAuto="1000"/>
      <p:bldP spid="16392" grpId="0" animBg="1" autoUpdateAnimBg="0"/>
      <p:bldP spid="16393" grpId="0" animBg="1" autoUpdateAnimBg="0"/>
      <p:bldP spid="16394" grpId="0" animBg="1" autoUpdateAnimBg="0"/>
      <p:bldP spid="16395" grpId="0" animBg="1" autoUpdateAnimBg="0"/>
      <p:bldP spid="16396" grpId="0" animBg="1" autoUpdateAnimBg="0"/>
      <p:bldP spid="1639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  <a:endParaRPr lang="en-US" sz="3800" smtClean="0">
              <a:latin typeface="Arial Unicode MS" pitchFamily="34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755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documentation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  <a:p>
            <a:pPr algn="ctr" eaLnBrk="1" hangingPunct="1"/>
            <a:endParaRPr lang="en-US" sz="1900" smtClean="0"/>
          </a:p>
          <a:p>
            <a:pPr eaLnBrk="1" hangingPunct="1"/>
            <a:endParaRPr lang="en-US" sz="1900" b="1" smtClean="0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4344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124075" y="3860800"/>
            <a:ext cx="4876800" cy="1104900"/>
          </a:xfrm>
          <a:prstGeom prst="rect">
            <a:avLst/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91440" rIns="0" bIns="0"/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  <a:t>Includes reports, diagrams, </a:t>
            </a:r>
            <a:b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  <a:t>programs, and other deliverables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124075" y="2708275"/>
            <a:ext cx="4876800" cy="8763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/>
          <a:lstStyle/>
          <a:p>
            <a:pPr algn="ctr" eaLnBrk="0" hangingPunct="0"/>
            <a: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  <a:t>Collection and summarization </a:t>
            </a:r>
            <a:b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200" b="1">
                <a:solidFill>
                  <a:srgbClr val="000000"/>
                </a:solidFill>
                <a:latin typeface="Times New Roman" pitchFamily="18" charset="0"/>
              </a:rPr>
              <a:t>of data and information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195513" y="4797425"/>
            <a:ext cx="4648200" cy="99060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kumimoji="1" lang="en-US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Project notebook</a:t>
            </a:r>
            <a:r>
              <a:rPr kumimoji="1" lang="en-US">
                <a:latin typeface="Times New Roman" pitchFamily="18" charset="0"/>
              </a:rPr>
              <a:t> contains all documentation for single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5" autoUpdateAnimBg="0" advAuto="1000"/>
      <p:bldP spid="17416" grpId="0" animBg="1" autoUpdateAnimBg="0"/>
      <p:bldP spid="17417" grpId="0" animBg="1" autoUpdateAnimBg="0"/>
      <p:bldP spid="1741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8842375" cy="806450"/>
          </a:xfrm>
        </p:spPr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  <a:endParaRPr lang="en-US" sz="3800" smtClean="0">
              <a:latin typeface="Arial Unicode MS" pitchFamily="3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73238"/>
            <a:ext cx="8839200" cy="661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What are six data and information gathering techniques?</a:t>
            </a:r>
            <a:endParaRPr lang="en-US" sz="2800" smtClean="0">
              <a:latin typeface="Arial Unicode MS" pitchFamily="34" charset="-128"/>
            </a:endParaRP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5367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2924175"/>
            <a:ext cx="85852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Review documentation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Observe</a:t>
            </a: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Questionnaire</a:t>
            </a: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Interview</a:t>
            </a: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Joint-application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design (JAD) session</a:t>
            </a: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Research</a:t>
            </a:r>
          </a:p>
        </p:txBody>
      </p:sp>
      <p:pic>
        <p:nvPicPr>
          <p:cNvPr id="18441" name="Picture 9" descr="Fig12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068638"/>
            <a:ext cx="4343400" cy="288925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4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5" autoUpdateAnimBg="0" advAuto="1000"/>
      <p:bldP spid="18440" grpId="0" build="p" bldLvl="2" autoUpdateAnimBg="0" advAuto="3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 smtClean="0"/>
              <a:t>What Initiates the System Development Cycle?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10382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What are some reasons to create or modify an information system?</a:t>
            </a:r>
            <a:endParaRPr lang="en-US" sz="1900" smtClean="0">
              <a:solidFill>
                <a:srgbClr val="FFFFCC"/>
              </a:solidFill>
            </a:endParaRP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6393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4716463" y="4508500"/>
            <a:ext cx="3390900" cy="17145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Competition can </a:t>
            </a:r>
            <a:b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lead to change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716463" y="2781300"/>
            <a:ext cx="3390900" cy="1714500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To improve </a:t>
            </a:r>
            <a:b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existing system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331913" y="4508500"/>
            <a:ext cx="3390900" cy="1714500"/>
          </a:xfrm>
          <a:prstGeom prst="rect">
            <a:avLst/>
          </a:prstGeom>
          <a:solidFill>
            <a:srgbClr val="8080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80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Outside group may </a:t>
            </a:r>
            <a:b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mandate change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331913" y="2781300"/>
            <a:ext cx="3390900" cy="1714500"/>
          </a:xfrm>
          <a:prstGeom prst="rect">
            <a:avLst/>
          </a:prstGeom>
          <a:solidFill>
            <a:srgbClr val="993366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6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To correct problem </a:t>
            </a:r>
            <a:b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FFFFCC"/>
                </a:solidFill>
                <a:latin typeface="Times New Roman" pitchFamily="18" charset="0"/>
              </a:rPr>
              <a:t>in existing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5" autoUpdateAnimBg="0" advAuto="1000"/>
      <p:bldP spid="19464" grpId="0" animBg="1" autoUpdateAnimBg="0"/>
      <p:bldP spid="19465" grpId="0" animBg="1" autoUpdateAnimBg="0"/>
      <p:bldP spid="19466" grpId="0" animBg="1" autoUpdateAnimBg="0"/>
      <p:bldP spid="1946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 smtClean="0"/>
              <a:t>What Initiates the System Development Cycle?</a:t>
            </a:r>
            <a:endParaRPr lang="en-US" sz="3300" smtClean="0">
              <a:latin typeface="Arial Unicode MS" pitchFamily="34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request for system services?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7416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7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95288" y="2060575"/>
            <a:ext cx="85852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Formal request for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new or modified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information system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  <a:p>
            <a:pPr marL="1028700" lvl="2" indent="-457200" eaLnBrk="0" hangingPunct="0">
              <a:spcBef>
                <a:spcPct val="20000"/>
              </a:spcBef>
              <a:buClr>
                <a:srgbClr val="D94439"/>
              </a:buClr>
              <a:buFont typeface="Wingdings" pitchFamily="2" charset="2"/>
              <a:buChar char="§"/>
            </a:pP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Also called 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project request</a:t>
            </a:r>
          </a:p>
        </p:txBody>
      </p:sp>
      <p:pic>
        <p:nvPicPr>
          <p:cNvPr id="20490" name="Picture 10" descr="Fig12-0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400425"/>
            <a:ext cx="23622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 descr="Fig12-06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276475"/>
            <a:ext cx="28003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5" autoUpdateAnimBg="0" advAuto="1000"/>
      <p:bldP spid="20488" grpId="0" build="p" bldLvl="3" autoUpdateAnimBg="0" advAuto="3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the </a:t>
            </a:r>
            <a:r>
              <a:rPr lang="en-US" smtClean="0">
                <a:solidFill>
                  <a:srgbClr val="D94439"/>
                </a:solidFill>
              </a:rPr>
              <a:t>planning phase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8444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971550" y="2420938"/>
            <a:ext cx="7313613" cy="838200"/>
          </a:xfrm>
          <a:prstGeom prst="bevel">
            <a:avLst>
              <a:gd name="adj" fmla="val 5722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anchorCtr="1"/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Begins when steering committee receives project request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3635375" y="2924175"/>
            <a:ext cx="1782763" cy="1371600"/>
          </a:xfrm>
          <a:prstGeom prst="roundRect">
            <a:avLst>
              <a:gd name="adj" fmla="val 16667"/>
            </a:avLst>
          </a:prstGeom>
          <a:solidFill>
            <a:srgbClr val="8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kumimoji="1" lang="en-US" sz="16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Steering committee</a:t>
            </a:r>
            <a:r>
              <a:rPr kumimoji="1"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—decision-making body for the company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971550" y="4437063"/>
            <a:ext cx="7313613" cy="838200"/>
          </a:xfrm>
          <a:prstGeom prst="bevel">
            <a:avLst>
              <a:gd name="adj" fmla="val 5722"/>
            </a:avLst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anchorCtr="1"/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Function of committee:</a:t>
            </a: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971550" y="4941888"/>
            <a:ext cx="1782763" cy="1371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kumimoji="1"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Review and approve project requests</a:t>
            </a: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4643438" y="4941888"/>
            <a:ext cx="1782762" cy="13716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Allocate resources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6443663" y="4941888"/>
            <a:ext cx="1782762" cy="1371600"/>
          </a:xfrm>
          <a:prstGeom prst="roundRect">
            <a:avLst>
              <a:gd name="adj" fmla="val 16667"/>
            </a:avLst>
          </a:prstGeom>
          <a:solidFill>
            <a:srgbClr val="D944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Form project development team for each approved project</a:t>
            </a: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2771775" y="4941888"/>
            <a:ext cx="1782763" cy="137160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Prioritize project requests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8" presetID="23" presetClass="entr" presetSubtype="27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5" autoUpdateAnimBg="0" advAuto="1000"/>
      <p:bldP spid="21512" grpId="0" animBg="1" autoUpdateAnimBg="0"/>
      <p:bldP spid="21513" grpId="0" animBg="1" autoUpdateAnimBg="0"/>
      <p:bldP spid="21514" grpId="0" animBg="1" autoUpdateAnimBg="0"/>
      <p:bldP spid="21515" grpId="0" animBg="1" autoUpdateAnimBg="0"/>
      <p:bldP spid="21516" grpId="0" animBg="1" autoUpdateAnimBg="0"/>
      <p:bldP spid="21517" grpId="0" animBg="1" autoUpdateAnimBg="0"/>
      <p:bldP spid="2151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84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the </a:t>
            </a:r>
            <a:r>
              <a:rPr lang="en-US" smtClean="0">
                <a:solidFill>
                  <a:srgbClr val="D94439"/>
                </a:solidFill>
              </a:rPr>
              <a:t>analysis phase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9467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468313" y="3284538"/>
            <a:ext cx="4114800" cy="2286000"/>
            <a:chOff x="288" y="1392"/>
            <a:chExt cx="2592" cy="1440"/>
          </a:xfrm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 flipH="1" flipV="1">
              <a:off x="288" y="1392"/>
              <a:ext cx="2592" cy="1440"/>
            </a:xfrm>
            <a:prstGeom prst="rtTriangle">
              <a:avLst/>
            </a:prstGeom>
            <a:solidFill>
              <a:srgbClr val="993366"/>
            </a:solidFill>
            <a:ln>
              <a:noFill/>
            </a:ln>
            <a:effectLst>
              <a:outerShdw dist="107763" dir="135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  <a:buClr>
                  <a:srgbClr val="D94439"/>
                </a:buClr>
                <a:buSzPct val="75000"/>
                <a:buFont typeface="Wingdings" pitchFamily="2" charset="2"/>
                <a:buNone/>
              </a:pPr>
              <a:endParaRPr kumimoji="1" lang="en-US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768" y="1440"/>
              <a:ext cx="1968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"/>
                </a:spcBef>
                <a:buClr>
                  <a:srgbClr val="D94439"/>
                </a:buClr>
                <a:buSzPct val="75000"/>
                <a:buFont typeface="Wingdings" pitchFamily="2" charset="2"/>
                <a:buNone/>
                <a:defRPr/>
              </a:pPr>
              <a: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Conduct preliminary investigation, also </a:t>
              </a:r>
              <a:b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</a:br>
              <a: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called feasibility </a:t>
              </a:r>
              <a:b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</a:br>
              <a: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study</a:t>
              </a:r>
            </a:p>
          </p:txBody>
        </p:sp>
      </p:grpSp>
      <p:grpSp>
        <p:nvGrpSpPr>
          <p:cNvPr id="22539" name="Group 11"/>
          <p:cNvGrpSpPr>
            <a:grpSpLocks/>
          </p:cNvGrpSpPr>
          <p:nvPr/>
        </p:nvGrpSpPr>
        <p:grpSpPr bwMode="auto">
          <a:xfrm>
            <a:off x="4572000" y="3284538"/>
            <a:ext cx="4114800" cy="2286000"/>
            <a:chOff x="2880" y="1392"/>
            <a:chExt cx="2592" cy="1440"/>
          </a:xfrm>
        </p:grpSpPr>
        <p:sp>
          <p:nvSpPr>
            <p:cNvPr id="19463" name="AutoShape 12"/>
            <p:cNvSpPr>
              <a:spLocks noChangeArrowheads="1"/>
            </p:cNvSpPr>
            <p:nvPr/>
          </p:nvSpPr>
          <p:spPr bwMode="auto">
            <a:xfrm flipV="1">
              <a:off x="2880" y="1392"/>
              <a:ext cx="2592" cy="1440"/>
            </a:xfrm>
            <a:prstGeom prst="rtTriangle">
              <a:avLst/>
            </a:prstGeom>
            <a:solidFill>
              <a:srgbClr val="008080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  <a:buClr>
                  <a:srgbClr val="D94439"/>
                </a:buClr>
                <a:buSzPct val="75000"/>
                <a:buFont typeface="Wingdings" pitchFamily="2" charset="2"/>
                <a:buNone/>
              </a:pPr>
              <a:endParaRPr kumimoji="1" lang="en-US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024" y="144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  <a:buClr>
                  <a:srgbClr val="D94439"/>
                </a:buClr>
                <a:buSzPct val="75000"/>
                <a:buFont typeface="Wingdings" pitchFamily="2" charset="2"/>
                <a:buNone/>
                <a:defRPr/>
              </a:pPr>
              <a:r>
                <a:rPr kumimoji="1" lang="en-US" sz="2000" b="1">
                  <a:solidFill>
                    <a:srgbClr val="FFFF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Perform detailed analysis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5" autoUpdateAnimBg="0" advAuto="1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the </a:t>
            </a:r>
            <a:r>
              <a:rPr lang="en-US" smtClean="0">
                <a:solidFill>
                  <a:srgbClr val="D94439"/>
                </a:solidFill>
              </a:rPr>
              <a:t>preliminary investigation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0490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58800" y="1773238"/>
            <a:ext cx="858520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4675" indent="-574675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Determine exact nature of problem or improvement and whether it is worth pursuing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87375" y="2636838"/>
            <a:ext cx="85566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7063" lvl="1" indent="-339725" eaLnBrk="0" hangingPunct="0">
              <a:spcBef>
                <a:spcPct val="20000"/>
              </a:spcBef>
              <a:buClr>
                <a:srgbClr val="D94439"/>
              </a:buClr>
              <a:buFont typeface="Wingdings" pitchFamily="2" charset="2"/>
              <a:buChar char="§"/>
            </a:pPr>
            <a:r>
              <a:rPr kumimoji="1" lang="en-US">
                <a:solidFill>
                  <a:srgbClr val="000000"/>
                </a:solidFill>
                <a:latin typeface="Times New Roman" pitchFamily="18" charset="0"/>
              </a:rPr>
              <a:t>Findings are presented in feasibility report, also known as a feasibility study</a:t>
            </a:r>
            <a:endParaRPr kumimoji="1" lang="en-US">
              <a:solidFill>
                <a:srgbClr val="000000"/>
              </a:solidFill>
              <a:latin typeface="Arial Unicode MS" pitchFamily="34" charset="-128"/>
            </a:endParaRPr>
          </a:p>
        </p:txBody>
      </p:sp>
      <p:grpSp>
        <p:nvGrpSpPr>
          <p:cNvPr id="23562" name="Group 10"/>
          <p:cNvGrpSpPr>
            <a:grpSpLocks/>
          </p:cNvGrpSpPr>
          <p:nvPr/>
        </p:nvGrpSpPr>
        <p:grpSpPr bwMode="auto">
          <a:xfrm>
            <a:off x="2051050" y="3213100"/>
            <a:ext cx="5219700" cy="3268663"/>
            <a:chOff x="1104" y="1776"/>
            <a:chExt cx="3288" cy="2286"/>
          </a:xfrm>
        </p:grpSpPr>
        <p:pic>
          <p:nvPicPr>
            <p:cNvPr id="20488" name="Picture 11" descr="Fig12-08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824"/>
              <a:ext cx="1656" cy="2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89" name="Picture 12" descr="Fig12-08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776"/>
              <a:ext cx="1659" cy="2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5" autoUpdateAnimBg="0" advAuto="1000"/>
      <p:bldP spid="23560" grpId="0" build="p" bldLvl="3" autoUpdateAnimBg="0" advAuto="3000"/>
      <p:bldP spid="23561" grpId="0" build="p" bldLvl="3" autoUpdateAnimBg="0" advAuto="3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detailed analysis?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1513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59113" y="5661025"/>
            <a:ext cx="3200400" cy="838200"/>
          </a:xfrm>
          <a:prstGeom prst="rect">
            <a:avLst/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latin typeface="Times New Roman" pitchFamily="18" charset="0"/>
              </a:rPr>
              <a:t>Sometimes called </a:t>
            </a:r>
            <a:r>
              <a:rPr kumimoji="1" lang="en-US" sz="16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logical design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1476375" y="3357563"/>
            <a:ext cx="6419850" cy="1143000"/>
          </a:xfrm>
          <a:custGeom>
            <a:avLst/>
            <a:gdLst>
              <a:gd name="T0" fmla="*/ 5617369 w 21600"/>
              <a:gd name="T1" fmla="*/ 571500 h 21600"/>
              <a:gd name="T2" fmla="*/ 3209925 w 21600"/>
              <a:gd name="T3" fmla="*/ 1143000 h 21600"/>
              <a:gd name="T4" fmla="*/ 802481 w 21600"/>
              <a:gd name="T5" fmla="*/ 571500 h 21600"/>
              <a:gd name="T6" fmla="*/ 3209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182880"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>2. Determine user’s wants, needs, and requirements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1476375" y="4508500"/>
            <a:ext cx="6419850" cy="1143000"/>
          </a:xfrm>
          <a:custGeom>
            <a:avLst/>
            <a:gdLst>
              <a:gd name="T0" fmla="*/ 5617369 w 21600"/>
              <a:gd name="T1" fmla="*/ 571500 h 21600"/>
              <a:gd name="T2" fmla="*/ 3209925 w 21600"/>
              <a:gd name="T3" fmla="*/ 1143000 h 21600"/>
              <a:gd name="T4" fmla="*/ 802481 w 21600"/>
              <a:gd name="T5" fmla="*/ 571500 h 21600"/>
              <a:gd name="T6" fmla="*/ 3209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944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914400"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/>
            </a:r>
            <a:b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/>
            </a:r>
            <a:b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>3. Recommend solution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476375" y="2205038"/>
            <a:ext cx="6419850" cy="1143000"/>
          </a:xfrm>
          <a:custGeom>
            <a:avLst/>
            <a:gdLst>
              <a:gd name="T0" fmla="*/ 5617369 w 21600"/>
              <a:gd name="T1" fmla="*/ 571500 h 21600"/>
              <a:gd name="T2" fmla="*/ 3209925 w 21600"/>
              <a:gd name="T3" fmla="*/ 1143000 h 21600"/>
              <a:gd name="T4" fmla="*/ 802481 w 21600"/>
              <a:gd name="T5" fmla="*/ 571500 h 21600"/>
              <a:gd name="T6" fmla="*/ 3209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914400"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/>
            </a:r>
            <a:b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/>
            </a:r>
            <a:b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</a:br>
            <a:r>
              <a:rPr kumimoji="1" lang="en-US" sz="2000">
                <a:solidFill>
                  <a:srgbClr val="FFFFCC"/>
                </a:solidFill>
                <a:latin typeface="Times New Roman" pitchFamily="18" charset="0"/>
              </a:rPr>
              <a:t>1. Study how current system 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5" autoUpdateAnimBg="0" advAuto="1000"/>
      <p:bldP spid="24584" grpId="0" animBg="1" autoUpdateAnimBg="0"/>
      <p:bldP spid="24585" grpId="0" animBg="1" autoUpdateAnimBg="0"/>
      <p:bldP spid="24586" grpId="0" animBg="1" autoUpdateAnimBg="0"/>
      <p:bldP spid="2458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an </a:t>
            </a:r>
            <a:r>
              <a:rPr lang="en-US" smtClean="0">
                <a:solidFill>
                  <a:srgbClr val="D94439"/>
                </a:solidFill>
              </a:rPr>
              <a:t>information system (IS)</a:t>
            </a:r>
            <a:r>
              <a:rPr lang="en-US" smtClean="0"/>
              <a:t>?</a:t>
            </a:r>
            <a:endParaRPr lang="en-US" sz="1900" b="1" smtClean="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4104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39750" y="3141663"/>
            <a:ext cx="3656013" cy="1752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tIns="91440" anchorCtr="1"/>
          <a:lstStyle/>
          <a:p>
            <a:pPr algn="ctr" eaLnBrk="0" hangingPunct="0"/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Hardware, software, data, people, and procedures that work together to produce quality information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4643438" y="3141663"/>
            <a:ext cx="3748087" cy="1752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tIns="182880" anchorCtr="1"/>
          <a:lstStyle/>
          <a:p>
            <a:pPr algn="ctr" eaLnBrk="0" hangingPunct="0">
              <a:spcBef>
                <a:spcPct val="20000"/>
              </a:spcBef>
              <a:buClr>
                <a:srgbClr val="D94439"/>
              </a:buClr>
              <a:buFont typeface="Times" pitchFamily="18" charset="0"/>
              <a:buNone/>
            </a:pPr>
            <a:r>
              <a:rPr kumimoji="1" lang="en-US" sz="2000" b="1">
                <a:solidFill>
                  <a:srgbClr val="BA2F24"/>
                </a:solidFill>
                <a:latin typeface="Times New Roman" pitchFamily="18" charset="0"/>
              </a:rPr>
              <a:t>System</a:t>
            </a: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—Set of components that interact to achieve common goal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932363" y="4508500"/>
            <a:ext cx="3124200" cy="990600"/>
          </a:xfrm>
          <a:prstGeom prst="rect">
            <a:avLst/>
          </a:prstGeom>
          <a:solidFill>
            <a:srgbClr val="8080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/>
            <a:r>
              <a:rPr kumimoji="1" lang="en-US" b="1">
                <a:latin typeface="Times New Roman" pitchFamily="18" charset="0"/>
              </a:rPr>
              <a:t>Businesses use many types of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5" autoUpdateAnimBg="0" advAuto="1000"/>
      <p:bldP spid="7176" grpId="0" animBg="1" autoUpdateAnimBg="0"/>
      <p:bldP spid="7177" grpId="0" animBg="1" autoUpdateAnimBg="0"/>
      <p:bldP spid="717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process modeling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2541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827088" y="2708275"/>
            <a:ext cx="4953000" cy="1295400"/>
          </a:xfrm>
          <a:prstGeom prst="octagon">
            <a:avLst>
              <a:gd name="adj" fmla="val 29287"/>
            </a:avLst>
          </a:prstGeom>
          <a:solidFill>
            <a:srgbClr val="D9443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kumimoji="1"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Technique that describes processes that transform inputs into outputs</a:t>
            </a:r>
          </a:p>
          <a:p>
            <a:pPr algn="ctr" eaLnBrk="0" hangingPunct="0">
              <a:defRPr/>
            </a:pPr>
            <a:r>
              <a:rPr kumimoji="1" lang="en-US" sz="1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Also called </a:t>
            </a:r>
            <a:r>
              <a:rPr kumimoji="1" lang="en-US" sz="1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structured analysis and design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827088" y="4365625"/>
            <a:ext cx="4953000" cy="1295400"/>
          </a:xfrm>
          <a:prstGeom prst="octagon">
            <a:avLst>
              <a:gd name="adj" fmla="val 29287"/>
            </a:avLst>
          </a:prstGeom>
          <a:solidFill>
            <a:srgbClr val="8080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kumimoji="1"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Three tools used for process modeling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156325" y="4292600"/>
            <a:ext cx="2819400" cy="381000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Entity-relationship diagrams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6156325" y="4797425"/>
            <a:ext cx="2819400" cy="381000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Data flow diagrams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6156325" y="5300663"/>
            <a:ext cx="2819400" cy="381000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Project dictionary</a:t>
            </a: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 rot="-1031157">
            <a:off x="5508625" y="4508500"/>
            <a:ext cx="663575" cy="228600"/>
          </a:xfrm>
          <a:custGeom>
            <a:avLst/>
            <a:gdLst>
              <a:gd name="T0" fmla="*/ 497681 w 21600"/>
              <a:gd name="T1" fmla="*/ 0 h 21600"/>
              <a:gd name="T2" fmla="*/ 0 w 21600"/>
              <a:gd name="T3" fmla="*/ 114300 h 21600"/>
              <a:gd name="T4" fmla="*/ 497681 w 21600"/>
              <a:gd name="T5" fmla="*/ 228600 h 21600"/>
              <a:gd name="T6" fmla="*/ 663575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5508625" y="4868863"/>
            <a:ext cx="663575" cy="228600"/>
          </a:xfrm>
          <a:custGeom>
            <a:avLst/>
            <a:gdLst>
              <a:gd name="T0" fmla="*/ 497681 w 21600"/>
              <a:gd name="T1" fmla="*/ 0 h 21600"/>
              <a:gd name="T2" fmla="*/ 0 w 21600"/>
              <a:gd name="T3" fmla="*/ 114300 h 21600"/>
              <a:gd name="T4" fmla="*/ 497681 w 21600"/>
              <a:gd name="T5" fmla="*/ 228600 h 21600"/>
              <a:gd name="T6" fmla="*/ 663575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 rot="900000">
            <a:off x="5508625" y="5229225"/>
            <a:ext cx="663575" cy="228600"/>
          </a:xfrm>
          <a:custGeom>
            <a:avLst/>
            <a:gdLst>
              <a:gd name="T0" fmla="*/ 497681 w 21600"/>
              <a:gd name="T1" fmla="*/ 0 h 21600"/>
              <a:gd name="T2" fmla="*/ 0 w 21600"/>
              <a:gd name="T3" fmla="*/ 114300 h 21600"/>
              <a:gd name="T4" fmla="*/ 497681 w 21600"/>
              <a:gd name="T5" fmla="*/ 228600 h 21600"/>
              <a:gd name="T6" fmla="*/ 663575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5" autoUpdateAnimBg="0" advAuto="1000"/>
      <p:bldP spid="25608" grpId="0" animBg="1" autoUpdateAnimBg="0"/>
      <p:bldP spid="25609" grpId="0" animBg="1" autoUpdateAnimBg="0"/>
      <p:bldP spid="25610" grpId="0" animBg="1" autoUpdateAnimBg="0"/>
      <p:bldP spid="25611" grpId="0" animBg="1" autoUpdateAnimBg="0"/>
      <p:bldP spid="25612" grpId="0" animBg="1" autoUpdateAnimBg="0"/>
      <p:bldP spid="25613" grpId="0" animBg="1"/>
      <p:bldP spid="25614" grpId="0" animBg="1"/>
      <p:bldP spid="256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614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an </a:t>
            </a:r>
            <a:r>
              <a:rPr lang="en-US" smtClean="0">
                <a:solidFill>
                  <a:srgbClr val="D94439"/>
                </a:solidFill>
              </a:rPr>
              <a:t>entity-relationship diagram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(ERD)?</a:t>
            </a:r>
            <a:endParaRPr lang="en-US" smtClean="0">
              <a:solidFill>
                <a:schemeClr val="bg2"/>
              </a:solidFill>
              <a:latin typeface="Arial Unicode MS" pitchFamily="34" charset="-128"/>
            </a:endParaRPr>
          </a:p>
        </p:txBody>
      </p:sp>
      <p:grpSp>
        <p:nvGrpSpPr>
          <p:cNvPr id="26629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3559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23850" y="2205038"/>
            <a:ext cx="858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Tool that graphically shows connections between entities in system</a:t>
            </a:r>
          </a:p>
        </p:txBody>
      </p:sp>
      <p:pic>
        <p:nvPicPr>
          <p:cNvPr id="26633" name="Picture 9" descr="Fig12-0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141663"/>
            <a:ext cx="5153025" cy="34829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6" presetClass="entr" presetSubtype="4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 advAuto="1000"/>
      <p:bldP spid="26632" grpId="0" build="p" bldLvl="2" autoUpdateAnimBg="0" advAuto="3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data flow diagram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(DFD)?</a:t>
            </a:r>
            <a:endParaRPr lang="en-US" smtClean="0">
              <a:solidFill>
                <a:schemeClr val="bg2"/>
              </a:solidFill>
              <a:latin typeface="Arial Unicode MS" pitchFamily="34" charset="-128"/>
            </a:endParaRP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4583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23850" y="2133600"/>
            <a:ext cx="85852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Tool that graphically shows flow of data in system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pic>
        <p:nvPicPr>
          <p:cNvPr id="27657" name="Picture 9" descr="Fig12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708275"/>
            <a:ext cx="6913562" cy="3560763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utoUpdateAnimBg="0" advAuto="1000"/>
      <p:bldP spid="27656" grpId="0" build="p" bldLvl="2" autoUpdateAnimBg="0" advAuto="3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940425" y="5805488"/>
            <a:ext cx="2741613" cy="457200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1" lang="en-US" sz="1600" b="1">
                <a:latin typeface="Times New Roman" pitchFamily="18" charset="0"/>
              </a:rPr>
              <a:t>Data dictionary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940425" y="5373688"/>
            <a:ext cx="2741613" cy="457200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1600" b="1">
                <a:latin typeface="Times New Roman" pitchFamily="18" charset="0"/>
              </a:rPr>
              <a:t>Decision trees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940425" y="4941888"/>
            <a:ext cx="2741613" cy="457200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1600" b="1">
                <a:latin typeface="Times New Roman" pitchFamily="18" charset="0"/>
              </a:rPr>
              <a:t>Decision tables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940425" y="4508500"/>
            <a:ext cx="2741613" cy="457200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1600" b="1">
                <a:latin typeface="Times New Roman" pitchFamily="18" charset="0"/>
              </a:rPr>
              <a:t>Structured English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project dictionary</a:t>
            </a:r>
            <a:r>
              <a:rPr lang="en-US" smtClean="0"/>
              <a:t>?</a:t>
            </a:r>
            <a:endParaRPr lang="en-US" sz="2100" smtClean="0"/>
          </a:p>
        </p:txBody>
      </p:sp>
      <p:grpSp>
        <p:nvGrpSpPr>
          <p:cNvPr id="28681" name="Group 9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5612" name="AutoShape 10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11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940425" y="2492375"/>
            <a:ext cx="2741613" cy="1981200"/>
          </a:xfrm>
          <a:prstGeom prst="rect">
            <a:avLst/>
          </a:prstGeom>
          <a:solidFill>
            <a:srgbClr val="993366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6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Variety of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techniques to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enter items in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project dictionary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203575" y="2492375"/>
            <a:ext cx="2741613" cy="1981200"/>
          </a:xfrm>
          <a:prstGeom prst="rect">
            <a:avLst/>
          </a:prstGeom>
          <a:solidFill>
            <a:srgbClr val="0099CC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Helps keep track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of huge amount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of details in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system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68313" y="2492375"/>
            <a:ext cx="2741612" cy="19812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</a:pP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Contains all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the documentation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and deliverables </a:t>
            </a:r>
            <a:b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chemeClr val="bg1"/>
                </a:solidFill>
                <a:latin typeface="Times New Roman" pitchFamily="18" charset="0"/>
              </a:rPr>
              <a:t>of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7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 autoUpdateAnimBg="0"/>
      <p:bldP spid="28675" grpId="0" animBg="1" autoUpdateAnimBg="0"/>
      <p:bldP spid="28676" grpId="0" animBg="1" autoUpdateAnimBg="0"/>
      <p:bldP spid="28677" grpId="0" animBg="1" autoUpdateAnimBg="0"/>
      <p:bldP spid="28679" grpId="0" build="p" bldLvl="5" autoUpdateAnimBg="0" advAuto="1000"/>
      <p:bldP spid="28684" grpId="0" animBg="1" autoUpdateAnimBg="0"/>
      <p:bldP spid="28685" grpId="0" animBg="1" autoUpdateAnimBg="0"/>
      <p:bldP spid="28686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Structured English?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6631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23850" y="2060575"/>
            <a:ext cx="8585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Used to explain details of process in project dictionary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pic>
        <p:nvPicPr>
          <p:cNvPr id="29705" name="Picture 9" descr="Fig12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08275"/>
            <a:ext cx="7353300" cy="33416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5" autoUpdateAnimBg="0" advAuto="1000"/>
      <p:bldP spid="29704" grpId="0" build="p" bldLvl="2" autoUpdateAnimBg="0" advAuto="3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614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decision table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7655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23850" y="1989138"/>
            <a:ext cx="8585200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Lists variety of conditions and actions that correspond to each condition</a:t>
            </a:r>
          </a:p>
        </p:txBody>
      </p:sp>
      <p:pic>
        <p:nvPicPr>
          <p:cNvPr id="30729" name="Picture 9" descr="Fig12-0012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989696"/>
              </a:clrFrom>
              <a:clrTo>
                <a:srgbClr val="98969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/>
          <a:stretch>
            <a:fillRect/>
          </a:stretch>
        </p:blipFill>
        <p:spPr bwMode="auto">
          <a:xfrm>
            <a:off x="900113" y="2565400"/>
            <a:ext cx="7620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5" autoUpdateAnimBg="0" advAuto="1000"/>
      <p:bldP spid="30728" grpId="0" build="p" bldLvl="2" autoUpdateAnimBg="0" advAuto="3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decision tree?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8679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23850" y="2060575"/>
            <a:ext cx="8585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Shows conditions and actions graphically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pic>
        <p:nvPicPr>
          <p:cNvPr id="31753" name="Picture 9" descr="Fig12-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81300"/>
            <a:ext cx="7343775" cy="3382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5" autoUpdateAnimBg="0" advAuto="1000"/>
      <p:bldP spid="31752" grpId="0" build="p" bldLvl="2" autoUpdateAnimBg="0" advAuto="3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84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data dictionary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29703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50825" y="2565400"/>
            <a:ext cx="8585200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Stores name,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description, and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other details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about each data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item</a:t>
            </a:r>
          </a:p>
        </p:txBody>
      </p:sp>
      <p:pic>
        <p:nvPicPr>
          <p:cNvPr id="32777" name="Picture 9" descr="Fig12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636838"/>
            <a:ext cx="5167312" cy="3440112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5" autoUpdateAnimBg="0" advAuto="1000"/>
      <p:bldP spid="32776" grpId="0" build="p" bldLvl="2" autoUpdateAnimBg="0" advAuto="3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object modeling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30729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835150" y="2205038"/>
            <a:ext cx="5027613" cy="1471612"/>
          </a:xfrm>
          <a:prstGeom prst="rect">
            <a:avLst/>
          </a:prstGeom>
          <a:solidFill>
            <a:srgbClr val="00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91440" rIns="1828800" bIns="0"/>
          <a:lstStyle/>
          <a:p>
            <a:pPr algn="ctr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None/>
              <a:defRPr/>
            </a:pP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Combines data with </a:t>
            </a:r>
            <a:b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the processes that act </a:t>
            </a:r>
            <a:b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on data into single </a:t>
            </a:r>
            <a:b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unit called an </a:t>
            </a: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object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835150" y="3789363"/>
            <a:ext cx="5027613" cy="11557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rIns="1828800"/>
          <a:lstStyle/>
          <a:p>
            <a:pPr algn="ctr" eaLnBrk="0" hangingPunct="0">
              <a:defRPr/>
            </a:pP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Sometimes called </a:t>
            </a:r>
            <a:b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object-oriented (OO) </a:t>
            </a:r>
            <a:b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analysis and design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835150" y="5084763"/>
            <a:ext cx="5027613" cy="1447800"/>
          </a:xfrm>
          <a:prstGeom prst="rect">
            <a:avLst/>
          </a:prstGeom>
          <a:solidFill>
            <a:srgbClr val="8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rIns="1828800"/>
          <a:lstStyle/>
          <a:p>
            <a:pPr algn="ctr" eaLnBrk="0" hangingPunct="0">
              <a:defRPr/>
            </a:pP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Uses </a:t>
            </a: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Unified </a:t>
            </a:r>
            <a:b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Modeling Language </a:t>
            </a:r>
            <a:b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kumimoji="1" lang="en-US" sz="2000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(UML)</a:t>
            </a: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—graphical tool </a:t>
            </a:r>
            <a:b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000" b="1">
                <a:solidFill>
                  <a:srgbClr val="000000"/>
                </a:solidFill>
                <a:latin typeface="Times New Roman" pitchFamily="18" charset="0"/>
              </a:rPr>
              <a:t>for documenting system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859338" y="2205038"/>
            <a:ext cx="3429000" cy="137160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kumimoji="1" lang="en-US" sz="1600" b="1">
                <a:solidFill>
                  <a:srgbClr val="D94439"/>
                </a:solidFill>
                <a:latin typeface="Times New Roman" pitchFamily="18" charset="0"/>
              </a:rPr>
              <a:t>Object</a:t>
            </a:r>
            <a:r>
              <a:rPr kumimoji="1" lang="en-US" sz="1600" b="1">
                <a:latin typeface="Times New Roman" pitchFamily="18" charset="0"/>
              </a:rPr>
              <a:t>—an item that can contain both data and procedures that read or manipulate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5" autoUpdateAnimBg="0" advAuto="1000"/>
      <p:bldP spid="33800" grpId="0" animBg="1" autoUpdateAnimBg="0"/>
      <p:bldP spid="33801" grpId="0" animBg="1" autoUpdateAnimBg="0"/>
      <p:bldP spid="33802" grpId="0" animBg="1" autoUpdateAnimBg="0"/>
      <p:bldP spid="33803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84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use case diagram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31752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23850" y="2133600"/>
            <a:ext cx="85852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Graphically shows how actors </a:t>
            </a:r>
            <a:b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interact with information system</a:t>
            </a:r>
          </a:p>
        </p:txBody>
      </p:sp>
      <p:pic>
        <p:nvPicPr>
          <p:cNvPr id="34825" name="Picture 9" descr="Fig12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284538"/>
            <a:ext cx="5078413" cy="29083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50825" y="3141663"/>
            <a:ext cx="3657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28700" lvl="2" indent="-457200" eaLnBrk="0" hangingPunct="0">
              <a:spcBef>
                <a:spcPct val="20000"/>
              </a:spcBef>
              <a:buClr>
                <a:srgbClr val="D94439"/>
              </a:buClr>
              <a:buFont typeface="Wingdings" pitchFamily="2" charset="2"/>
              <a:buChar char="§"/>
            </a:pP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Actor</a:t>
            </a: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—user or other entity</a:t>
            </a:r>
          </a:p>
          <a:p>
            <a:pPr marL="1028700" lvl="2" indent="-457200" eaLnBrk="0" hangingPunct="0">
              <a:spcBef>
                <a:spcPct val="20000"/>
              </a:spcBef>
              <a:buClr>
                <a:srgbClr val="D94439"/>
              </a:buClr>
              <a:buFont typeface="Wingdings" pitchFamily="2" charset="2"/>
              <a:buChar char="§"/>
            </a:pP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Use case</a:t>
            </a: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—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function that 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actor can 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perform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5" autoUpdateAnimBg="0" advAuto="1000"/>
      <p:bldP spid="34824" grpId="0" build="p" bldLvl="3" autoUpdateAnimBg="0" advAuto="3000"/>
      <p:bldP spid="34826" grpId="0" build="p" bldLvl="3" autoUpdateAnimBg="0" advAuto="3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755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are the phases of the </a:t>
            </a:r>
            <a:r>
              <a:rPr lang="en-US" smtClean="0">
                <a:solidFill>
                  <a:srgbClr val="D94439"/>
                </a:solidFill>
              </a:rPr>
              <a:t>system development cycle</a:t>
            </a:r>
            <a:r>
              <a:rPr lang="en-US" smtClean="0"/>
              <a:t>?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5140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8200" name="Arc 8"/>
          <p:cNvSpPr>
            <a:spLocks/>
          </p:cNvSpPr>
          <p:nvPr/>
        </p:nvSpPr>
        <p:spPr bwMode="auto">
          <a:xfrm rot="-2715759">
            <a:off x="1863725" y="2008188"/>
            <a:ext cx="1622425" cy="2330450"/>
          </a:xfrm>
          <a:custGeom>
            <a:avLst/>
            <a:gdLst>
              <a:gd name="T0" fmla="*/ 251857 w 16227"/>
              <a:gd name="T1" fmla="*/ 0 h 21453"/>
              <a:gd name="T2" fmla="*/ 1622425 w 16227"/>
              <a:gd name="T3" fmla="*/ 781705 h 21453"/>
              <a:gd name="T4" fmla="*/ 0 w 16227"/>
              <a:gd name="T5" fmla="*/ 2330450 h 21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27" h="21453" fill="none" extrusionOk="0">
                <a:moveTo>
                  <a:pt x="2518" y="0"/>
                </a:moveTo>
                <a:cubicBezTo>
                  <a:pt x="7820" y="622"/>
                  <a:pt x="12703" y="3186"/>
                  <a:pt x="16226" y="7196"/>
                </a:cubicBezTo>
              </a:path>
              <a:path w="16227" h="21453" stroke="0" extrusionOk="0">
                <a:moveTo>
                  <a:pt x="2518" y="0"/>
                </a:moveTo>
                <a:cubicBezTo>
                  <a:pt x="7820" y="622"/>
                  <a:pt x="12703" y="3186"/>
                  <a:pt x="16226" y="7196"/>
                </a:cubicBezTo>
                <a:lnTo>
                  <a:pt x="0" y="21453"/>
                </a:lnTo>
                <a:lnTo>
                  <a:pt x="2518" y="0"/>
                </a:lnTo>
                <a:close/>
              </a:path>
            </a:pathLst>
          </a:cu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23850" y="2781300"/>
            <a:ext cx="2209800" cy="1943100"/>
          </a:xfrm>
          <a:prstGeom prst="bevel">
            <a:avLst>
              <a:gd name="adj" fmla="val 3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9863" indent="-169863" eaLnBrk="0" hangingPunct="0">
              <a:spcBef>
                <a:spcPct val="50000"/>
              </a:spcBef>
            </a:pPr>
            <a:r>
              <a:rPr kumimoji="1" lang="en-US" sz="1600" b="1">
                <a:latin typeface="Arial (W1)" pitchFamily="34" charset="0"/>
              </a:rPr>
              <a:t>Phase 1. Planning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2987675" y="2205038"/>
            <a:ext cx="3124200" cy="1752600"/>
          </a:xfrm>
          <a:prstGeom prst="bevel">
            <a:avLst>
              <a:gd name="adj" fmla="val 3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9863" indent="-169863" eaLnBrk="0" hangingPunct="0">
              <a:spcBef>
                <a:spcPct val="50000"/>
              </a:spcBef>
            </a:pPr>
            <a:r>
              <a:rPr kumimoji="1" lang="en-US" sz="1600" b="1">
                <a:latin typeface="Arial (W1)" pitchFamily="34" charset="0"/>
              </a:rPr>
              <a:t>Phase 2. Analysis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6588125" y="2781300"/>
            <a:ext cx="1981200" cy="1714500"/>
          </a:xfrm>
          <a:prstGeom prst="bevel">
            <a:avLst>
              <a:gd name="adj" fmla="val 3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9863" indent="-169863" eaLnBrk="0" hangingPunct="0">
              <a:spcBef>
                <a:spcPct val="50000"/>
              </a:spcBef>
            </a:pPr>
            <a:r>
              <a:rPr kumimoji="1" lang="en-US" sz="1600" b="1">
                <a:latin typeface="Arial (W1)" pitchFamily="34" charset="0"/>
              </a:rPr>
              <a:t>Phase 3. Design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4859338" y="4941888"/>
            <a:ext cx="2895600" cy="1485900"/>
          </a:xfrm>
          <a:prstGeom prst="bevel">
            <a:avLst>
              <a:gd name="adj" fmla="val 3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9863" indent="-169863" eaLnBrk="0" hangingPunct="0">
              <a:spcBef>
                <a:spcPct val="50000"/>
              </a:spcBef>
            </a:pPr>
            <a:r>
              <a:rPr kumimoji="1" lang="en-US" sz="1600" b="1">
                <a:latin typeface="Arial (W1)" pitchFamily="34" charset="0"/>
              </a:rPr>
              <a:t>Phase 4. Implementation</a:t>
            </a: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1476375" y="4941888"/>
            <a:ext cx="2868613" cy="1409700"/>
          </a:xfrm>
          <a:prstGeom prst="bevel">
            <a:avLst>
              <a:gd name="adj" fmla="val 3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9863" indent="-169863" eaLnBrk="0" hangingPunct="0">
              <a:spcBef>
                <a:spcPct val="50000"/>
              </a:spcBef>
            </a:pPr>
            <a:r>
              <a:rPr kumimoji="1" lang="en-US" sz="1600" b="1">
                <a:latin typeface="Arial (W1)" pitchFamily="34" charset="0"/>
              </a:rPr>
              <a:t>Phase 5. Support</a:t>
            </a:r>
          </a:p>
        </p:txBody>
      </p:sp>
      <p:sp>
        <p:nvSpPr>
          <p:cNvPr id="8206" name="Arc 14"/>
          <p:cNvSpPr>
            <a:spLocks/>
          </p:cNvSpPr>
          <p:nvPr/>
        </p:nvSpPr>
        <p:spPr bwMode="auto">
          <a:xfrm rot="-906996">
            <a:off x="6156325" y="2205038"/>
            <a:ext cx="1212850" cy="2306637"/>
          </a:xfrm>
          <a:custGeom>
            <a:avLst/>
            <a:gdLst>
              <a:gd name="T0" fmla="*/ 269740 w 15463"/>
              <a:gd name="T1" fmla="*/ 0 h 21324"/>
              <a:gd name="T2" fmla="*/ 1212850 w 15463"/>
              <a:gd name="T3" fmla="*/ 675203 h 21324"/>
              <a:gd name="T4" fmla="*/ 0 w 15463"/>
              <a:gd name="T5" fmla="*/ 2306637 h 213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463" h="21324" fill="none" extrusionOk="0">
                <a:moveTo>
                  <a:pt x="3439" y="-1"/>
                </a:moveTo>
                <a:cubicBezTo>
                  <a:pt x="8012" y="737"/>
                  <a:pt x="12228" y="2925"/>
                  <a:pt x="15462" y="6242"/>
                </a:cubicBezTo>
              </a:path>
              <a:path w="15463" h="21324" stroke="0" extrusionOk="0">
                <a:moveTo>
                  <a:pt x="3439" y="-1"/>
                </a:moveTo>
                <a:cubicBezTo>
                  <a:pt x="8012" y="737"/>
                  <a:pt x="12228" y="2925"/>
                  <a:pt x="15462" y="6242"/>
                </a:cubicBezTo>
                <a:lnTo>
                  <a:pt x="0" y="21324"/>
                </a:lnTo>
                <a:lnTo>
                  <a:pt x="3439" y="-1"/>
                </a:lnTo>
                <a:close/>
              </a:path>
            </a:pathLst>
          </a:cu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Arc 15"/>
          <p:cNvSpPr>
            <a:spLocks/>
          </p:cNvSpPr>
          <p:nvPr/>
        </p:nvSpPr>
        <p:spPr bwMode="auto">
          <a:xfrm rot="5277453">
            <a:off x="6843713" y="4187825"/>
            <a:ext cx="1727200" cy="1517650"/>
          </a:xfrm>
          <a:custGeom>
            <a:avLst/>
            <a:gdLst>
              <a:gd name="T0" fmla="*/ 452844 w 18857"/>
              <a:gd name="T1" fmla="*/ 0 h 21027"/>
              <a:gd name="T2" fmla="*/ 1727200 w 18857"/>
              <a:gd name="T3" fmla="*/ 757345 h 21027"/>
              <a:gd name="T4" fmla="*/ 0 w 18857"/>
              <a:gd name="T5" fmla="*/ 1517650 h 2102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857" h="21027" fill="none" extrusionOk="0">
                <a:moveTo>
                  <a:pt x="4943" y="0"/>
                </a:moveTo>
                <a:cubicBezTo>
                  <a:pt x="10849" y="1388"/>
                  <a:pt x="15898" y="5196"/>
                  <a:pt x="18857" y="10492"/>
                </a:cubicBezTo>
              </a:path>
              <a:path w="18857" h="21027" stroke="0" extrusionOk="0">
                <a:moveTo>
                  <a:pt x="4943" y="0"/>
                </a:moveTo>
                <a:cubicBezTo>
                  <a:pt x="10849" y="1388"/>
                  <a:pt x="15898" y="5196"/>
                  <a:pt x="18857" y="10492"/>
                </a:cubicBezTo>
                <a:lnTo>
                  <a:pt x="0" y="21027"/>
                </a:lnTo>
                <a:lnTo>
                  <a:pt x="4943" y="0"/>
                </a:lnTo>
                <a:close/>
              </a:path>
            </a:pathLst>
          </a:cu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Arc 16"/>
          <p:cNvSpPr>
            <a:spLocks/>
          </p:cNvSpPr>
          <p:nvPr/>
        </p:nvSpPr>
        <p:spPr bwMode="auto">
          <a:xfrm rot="7787372">
            <a:off x="3702844" y="5090319"/>
            <a:ext cx="2157412" cy="1860550"/>
          </a:xfrm>
          <a:custGeom>
            <a:avLst/>
            <a:gdLst>
              <a:gd name="T0" fmla="*/ 864312 w 21454"/>
              <a:gd name="T1" fmla="*/ 0 h 19816"/>
              <a:gd name="T2" fmla="*/ 2157412 w 21454"/>
              <a:gd name="T3" fmla="*/ 1625540 h 19816"/>
              <a:gd name="T4" fmla="*/ 0 w 21454"/>
              <a:gd name="T5" fmla="*/ 1860550 h 19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4" h="19816" fill="none" extrusionOk="0">
                <a:moveTo>
                  <a:pt x="8595" y="-1"/>
                </a:moveTo>
                <a:cubicBezTo>
                  <a:pt x="15662" y="3064"/>
                  <a:pt x="20561" y="9661"/>
                  <a:pt x="21454" y="17312"/>
                </a:cubicBezTo>
              </a:path>
              <a:path w="21454" h="19816" stroke="0" extrusionOk="0">
                <a:moveTo>
                  <a:pt x="8595" y="-1"/>
                </a:moveTo>
                <a:cubicBezTo>
                  <a:pt x="15662" y="3064"/>
                  <a:pt x="20561" y="9661"/>
                  <a:pt x="21454" y="17312"/>
                </a:cubicBezTo>
                <a:lnTo>
                  <a:pt x="0" y="19816"/>
                </a:lnTo>
                <a:lnTo>
                  <a:pt x="8595" y="-1"/>
                </a:lnTo>
                <a:close/>
              </a:path>
            </a:pathLst>
          </a:cu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Arc 17"/>
          <p:cNvSpPr>
            <a:spLocks/>
          </p:cNvSpPr>
          <p:nvPr/>
        </p:nvSpPr>
        <p:spPr bwMode="auto">
          <a:xfrm rot="-10464041">
            <a:off x="900113" y="3068638"/>
            <a:ext cx="1400175" cy="2579687"/>
          </a:xfrm>
          <a:custGeom>
            <a:avLst/>
            <a:gdLst>
              <a:gd name="T0" fmla="*/ 716169 w 16804"/>
              <a:gd name="T1" fmla="*/ 0 h 19816"/>
              <a:gd name="T2" fmla="*/ 1400175 w 16804"/>
              <a:gd name="T3" fmla="*/ 812857 h 19816"/>
              <a:gd name="T4" fmla="*/ 0 w 16804"/>
              <a:gd name="T5" fmla="*/ 2579687 h 19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4" h="19816" fill="none" extrusionOk="0">
                <a:moveTo>
                  <a:pt x="8595" y="-1"/>
                </a:moveTo>
                <a:cubicBezTo>
                  <a:pt x="11795" y="1387"/>
                  <a:pt x="14611" y="3530"/>
                  <a:pt x="16803" y="6244"/>
                </a:cubicBezTo>
              </a:path>
              <a:path w="16804" h="19816" stroke="0" extrusionOk="0">
                <a:moveTo>
                  <a:pt x="8595" y="-1"/>
                </a:moveTo>
                <a:cubicBezTo>
                  <a:pt x="11795" y="1387"/>
                  <a:pt x="14611" y="3530"/>
                  <a:pt x="16803" y="6244"/>
                </a:cubicBezTo>
                <a:lnTo>
                  <a:pt x="0" y="19816"/>
                </a:lnTo>
                <a:lnTo>
                  <a:pt x="8595" y="-1"/>
                </a:lnTo>
                <a:close/>
              </a:path>
            </a:pathLst>
          </a:cu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5288" y="3141663"/>
            <a:ext cx="2133600" cy="149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Review project requests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Prioritize project requests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Allocate resources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Identify project development team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059113" y="2565400"/>
            <a:ext cx="3048000" cy="132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Conduct preliminary investigation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Perform detailed analysis activities:</a:t>
            </a:r>
          </a:p>
          <a:p>
            <a:pPr lvl="1" eaLnBrk="0" hangingPunct="0">
              <a:spcBef>
                <a:spcPct val="20000"/>
              </a:spcBef>
            </a:pPr>
            <a:r>
              <a:rPr kumimoji="1" lang="en-US" sz="1400">
                <a:latin typeface="Times New Roman" pitchFamily="18" charset="0"/>
              </a:rPr>
              <a:t>Study current system</a:t>
            </a:r>
          </a:p>
          <a:p>
            <a:pPr lvl="1" eaLnBrk="0" hangingPunct="0">
              <a:spcBef>
                <a:spcPct val="20000"/>
              </a:spcBef>
            </a:pPr>
            <a:r>
              <a:rPr kumimoji="1" lang="en-US" sz="1400">
                <a:latin typeface="Times New Roman" pitchFamily="18" charset="0"/>
              </a:rPr>
              <a:t>Determine user requirements</a:t>
            </a:r>
          </a:p>
          <a:p>
            <a:pPr lvl="1" eaLnBrk="0" hangingPunct="0">
              <a:spcBef>
                <a:spcPct val="20000"/>
              </a:spcBef>
            </a:pPr>
            <a:r>
              <a:rPr kumimoji="1" lang="en-US" sz="1400">
                <a:latin typeface="Times New Roman" pitchFamily="18" charset="0"/>
              </a:rPr>
              <a:t>Recommend solution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659563" y="3141663"/>
            <a:ext cx="1752600" cy="11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Acquire hardware and software, if necessary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Develop details of system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932363" y="5229225"/>
            <a:ext cx="266700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Develop programs, if necessary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Install and test new system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Train users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Convert to new system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547813" y="5229225"/>
            <a:ext cx="2773362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Conduct post-implementation system review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Identify errors and enhancements</a:t>
            </a:r>
          </a:p>
          <a:p>
            <a:pPr marL="169863" indent="-169863" eaLnBrk="0" hangingPunct="0">
              <a:spcBef>
                <a:spcPct val="20000"/>
              </a:spcBef>
              <a:buSzPct val="70000"/>
              <a:buFont typeface="Wingdings" pitchFamily="2" charset="2"/>
              <a:buChar char="§"/>
            </a:pPr>
            <a:r>
              <a:rPr kumimoji="1" lang="en-US" sz="1400">
                <a:latin typeface="Times New Roman" pitchFamily="18" charset="0"/>
              </a:rPr>
              <a:t>Monitor system performance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66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735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5" autoUpdateAnimBg="0" advAuto="1000"/>
      <p:bldP spid="8200" grpId="0" animBg="1"/>
      <p:bldP spid="8201" grpId="0" animBg="1" autoUpdateAnimBg="0"/>
      <p:bldP spid="8202" grpId="0" animBg="1" autoUpdateAnimBg="0"/>
      <p:bldP spid="8203" grpId="0" animBg="1" autoUpdateAnimBg="0"/>
      <p:bldP spid="8204" grpId="0" animBg="1" autoUpdateAnimBg="0"/>
      <p:bldP spid="8205" grpId="0" animBg="1" autoUpdateAnimBg="0"/>
      <p:bldP spid="8206" grpId="0" animBg="1"/>
      <p:bldP spid="8207" grpId="0" animBg="1"/>
      <p:bldP spid="8208" grpId="0" animBg="1"/>
      <p:bldP spid="8209" grpId="0" animBg="1"/>
      <p:bldP spid="8210" grpId="0" build="p" autoUpdateAnimBg="0" advAuto="2000"/>
      <p:bldP spid="8211" grpId="0" build="p" bldLvl="2" autoUpdateAnimBg="0" advAuto="2000"/>
      <p:bldP spid="8212" grpId="0" build="p" autoUpdateAnimBg="0" advAuto="2000"/>
      <p:bldP spid="8213" grpId="0" build="p" autoUpdateAnimBg="0" advAuto="2000"/>
      <p:bldP spid="8214" grpId="0" build="p" autoUpdateAnimBg="0" advAuto="2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class diagram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32776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50825" y="2133600"/>
            <a:ext cx="59769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Graphically shows classes and subclasses in system</a:t>
            </a:r>
          </a:p>
        </p:txBody>
      </p:sp>
      <p:pic>
        <p:nvPicPr>
          <p:cNvPr id="35849" name="Picture 9" descr="Fig12-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700213"/>
            <a:ext cx="3140075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50825" y="3068638"/>
            <a:ext cx="4699000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28700" lvl="2" indent="-457200" eaLnBrk="0" hangingPunct="0">
              <a:spcBef>
                <a:spcPct val="20000"/>
              </a:spcBef>
              <a:buClr>
                <a:srgbClr val="D94439"/>
              </a:buClr>
              <a:buFont typeface="Wingdings" pitchFamily="2" charset="2"/>
              <a:buChar char="§"/>
            </a:pP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Class is group of objects—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Can have lower levels </a:t>
            </a:r>
            <a:b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en-US" sz="2400">
                <a:solidFill>
                  <a:srgbClr val="000000"/>
                </a:solidFill>
                <a:latin typeface="Times New Roman" pitchFamily="18" charset="0"/>
              </a:rPr>
              <a:t>called </a:t>
            </a:r>
            <a:r>
              <a:rPr kumimoji="1" lang="en-US" sz="2400">
                <a:solidFill>
                  <a:schemeClr val="bg2"/>
                </a:solidFill>
                <a:latin typeface="Times New Roman" pitchFamily="18" charset="0"/>
              </a:rPr>
              <a:t>subclasses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5" autoUpdateAnimBg="0" advAuto="1000"/>
      <p:bldP spid="35848" grpId="0" build="p" bldLvl="3" autoUpdateAnimBg="0" advAuto="3000"/>
      <p:bldP spid="35850" grpId="0" build="p" bldLvl="3" autoUpdateAnimBg="0" advAuto="3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4813300" y="3406775"/>
            <a:ext cx="2755900" cy="2384425"/>
            <a:chOff x="2976" y="2304"/>
            <a:chExt cx="1736" cy="1502"/>
          </a:xfrm>
        </p:grpSpPr>
        <p:sp>
          <p:nvSpPr>
            <p:cNvPr id="33806" name="AutoShape 3"/>
            <p:cNvSpPr>
              <a:spLocks noChangeArrowheads="1"/>
            </p:cNvSpPr>
            <p:nvPr/>
          </p:nvSpPr>
          <p:spPr bwMode="auto">
            <a:xfrm rot="1800000">
              <a:off x="2976" y="2304"/>
              <a:ext cx="1736" cy="1502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rgbClr val="800080"/>
            </a:solidFill>
            <a:ln w="9525">
              <a:miter lim="800000"/>
              <a:headEnd/>
              <a:tailEnd/>
            </a:ln>
            <a:effectLst/>
            <a:scene3d>
              <a:camera prst="legacyObliqueLeft"/>
              <a:lightRig rig="legacyFlat2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000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3259" y="2438"/>
              <a:ext cx="1207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" pitchFamily="18" charset="0"/>
                </a:rPr>
                <a:t>Presented to steering committee, which decides how system will be developed</a:t>
              </a:r>
            </a:p>
          </p:txBody>
        </p:sp>
      </p:grp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5478463" cy="12493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mtClean="0"/>
              <a:t>What is the </a:t>
            </a:r>
            <a:br>
              <a:rPr lang="en-US" smtClean="0"/>
            </a:br>
            <a:r>
              <a:rPr lang="en-US" smtClean="0"/>
              <a:t>system proposal?</a:t>
            </a:r>
            <a:endParaRPr lang="en-US" smtClean="0">
              <a:latin typeface="Arial Unicode MS" pitchFamily="34" charset="-128"/>
            </a:endParaRPr>
          </a:p>
          <a:p>
            <a:pPr marL="0" indent="0" eaLnBrk="1" hangingPunct="1">
              <a:defRPr/>
            </a:pPr>
            <a:endParaRPr lang="en-US" sz="2100" b="1" smtClean="0">
              <a:effectLst>
                <a:outerShdw blurRad="38100" dist="38100" dir="2700000" algn="tl">
                  <a:srgbClr val="C0C0C0"/>
                </a:outerShdw>
              </a:effectLst>
              <a:latin typeface="Times" pitchFamily="18" charset="0"/>
            </a:endParaRPr>
          </a:p>
          <a:p>
            <a:pPr marL="0" indent="0" eaLnBrk="1" hangingPunct="1">
              <a:defRPr/>
            </a:pPr>
            <a:endParaRPr lang="en-US" sz="2100" b="1" smtClean="0">
              <a:effectLst>
                <a:outerShdw blurRad="38100" dist="38100" dir="2700000" algn="tl">
                  <a:srgbClr val="C0C0C0"/>
                </a:outerShdw>
              </a:effectLst>
              <a:latin typeface="Times" pitchFamily="18" charset="0"/>
            </a:endParaRPr>
          </a:p>
          <a:p>
            <a:pPr marL="0" indent="0" eaLnBrk="1" hangingPunct="1">
              <a:defRPr/>
            </a:pPr>
            <a:endParaRPr lang="en-US" sz="2100" b="1" smtClean="0">
              <a:effectLst>
                <a:outerShdw blurRad="38100" dist="38100" dir="2700000" algn="tl">
                  <a:srgbClr val="C0C0C0"/>
                </a:outerShdw>
              </a:effectLst>
              <a:latin typeface="Times" pitchFamily="18" charset="0"/>
            </a:endParaRPr>
          </a:p>
        </p:txBody>
      </p:sp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33804" name="AutoShape 9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Text Box 10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3657600" y="1349375"/>
            <a:ext cx="2755900" cy="2384425"/>
            <a:chOff x="2248" y="1042"/>
            <a:chExt cx="1736" cy="1502"/>
          </a:xfrm>
        </p:grpSpPr>
        <p:sp>
          <p:nvSpPr>
            <p:cNvPr id="33802" name="AutoShape 12"/>
            <p:cNvSpPr>
              <a:spLocks noChangeArrowheads="1"/>
            </p:cNvSpPr>
            <p:nvPr/>
          </p:nvSpPr>
          <p:spPr bwMode="auto">
            <a:xfrm rot="1800000">
              <a:off x="2248" y="1042"/>
              <a:ext cx="1736" cy="1502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rgbClr val="808000"/>
            </a:solidFill>
            <a:ln w="9525">
              <a:miter lim="800000"/>
              <a:headEnd/>
              <a:tailEnd/>
            </a:ln>
            <a:effectLst/>
            <a:scene3d>
              <a:camera prst="legacyObliqueLeft"/>
              <a:lightRig rig="legacyFlat2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08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2541" y="1248"/>
              <a:ext cx="1079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" pitchFamily="18" charset="0"/>
                </a:rPr>
                <a:t>Assesses feasibility </a:t>
              </a:r>
              <a:b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" pitchFamily="18" charset="0"/>
                </a:rPr>
              </a:br>
              <a: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" pitchFamily="18" charset="0"/>
                </a:rPr>
                <a:t>of each alternative solution</a:t>
              </a:r>
            </a:p>
          </p:txBody>
        </p:sp>
      </p:grpSp>
      <p:grpSp>
        <p:nvGrpSpPr>
          <p:cNvPr id="36878" name="Group 14"/>
          <p:cNvGrpSpPr>
            <a:grpSpLocks/>
          </p:cNvGrpSpPr>
          <p:nvPr/>
        </p:nvGrpSpPr>
        <p:grpSpPr bwMode="auto">
          <a:xfrm>
            <a:off x="2438400" y="3406775"/>
            <a:ext cx="2755900" cy="2384425"/>
            <a:chOff x="1536" y="2146"/>
            <a:chExt cx="1736" cy="1502"/>
          </a:xfrm>
        </p:grpSpPr>
        <p:sp>
          <p:nvSpPr>
            <p:cNvPr id="33800" name="AutoShape 15"/>
            <p:cNvSpPr>
              <a:spLocks noChangeArrowheads="1"/>
            </p:cNvSpPr>
            <p:nvPr/>
          </p:nvSpPr>
          <p:spPr bwMode="auto">
            <a:xfrm rot="1800000">
              <a:off x="1536" y="2146"/>
              <a:ext cx="1736" cy="1502"/>
            </a:xfrm>
            <a:prstGeom prst="hexagon">
              <a:avLst>
                <a:gd name="adj" fmla="val 28895"/>
                <a:gd name="vf" fmla="val 115470"/>
              </a:avLst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Left"/>
              <a:lightRig rig="legacyFlat2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6880" name="Rectangle 16"/>
            <p:cNvSpPr>
              <a:spLocks noChangeArrowheads="1"/>
            </p:cNvSpPr>
            <p:nvPr/>
          </p:nvSpPr>
          <p:spPr bwMode="auto">
            <a:xfrm>
              <a:off x="1883" y="2386"/>
              <a:ext cx="99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" pitchFamily="18" charset="0"/>
                </a:rPr>
                <a:t>Recommends the most feasible solution for the project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build="p" bldLvl="5" autoUpdateAnimBg="0" advAuto="1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Phase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5627687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are possible software solutions?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34828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1258888" y="2852738"/>
            <a:ext cx="4570412" cy="9144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/>
            <a:r>
              <a:rPr kumimoji="1" lang="en-US" sz="2000" b="1">
                <a:solidFill>
                  <a:schemeClr val="bg2"/>
                </a:solidFill>
                <a:latin typeface="Times New Roman" pitchFamily="18" charset="0"/>
              </a:rPr>
              <a:t>Buy</a:t>
            </a:r>
            <a:r>
              <a:rPr kumimoji="1" lang="en-US" sz="2000" b="1">
                <a:solidFill>
                  <a:srgbClr val="D94439"/>
                </a:solidFill>
                <a:latin typeface="Times New Roman" pitchFamily="18" charset="0"/>
              </a:rPr>
              <a:t> packaged software</a:t>
            </a:r>
            <a:r>
              <a:rPr kumimoji="1" lang="en-US" sz="2000" b="1">
                <a:solidFill>
                  <a:schemeClr val="bg2"/>
                </a:solidFill>
                <a:latin typeface="Times New Roman" pitchFamily="18" charset="0"/>
              </a:rPr>
              <a:t>—prewritten software available for purchase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1258888" y="5157788"/>
            <a:ext cx="4570412" cy="9144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>
              <a:spcBef>
                <a:spcPct val="20000"/>
              </a:spcBef>
              <a:buClr>
                <a:srgbClr val="D94439"/>
              </a:buClr>
              <a:buFont typeface="Times" pitchFamily="18" charset="0"/>
              <a:buNone/>
            </a:pPr>
            <a:r>
              <a:rPr kumimoji="1" lang="en-US" sz="2000" b="1">
                <a:solidFill>
                  <a:schemeClr val="bg2"/>
                </a:solidFill>
                <a:latin typeface="Times New Roman" pitchFamily="18" charset="0"/>
              </a:rPr>
              <a:t>Outsource—have outside source develop software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1258888" y="4005263"/>
            <a:ext cx="4570412" cy="9144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/>
            <a:r>
              <a:rPr kumimoji="1" lang="en-US" sz="2000" b="1">
                <a:solidFill>
                  <a:schemeClr val="bg2"/>
                </a:solidFill>
                <a:latin typeface="Times New Roman" pitchFamily="18" charset="0"/>
              </a:rPr>
              <a:t>Write own </a:t>
            </a:r>
            <a:r>
              <a:rPr kumimoji="1" lang="en-US" sz="2000" b="1">
                <a:solidFill>
                  <a:srgbClr val="D94439"/>
                </a:solidFill>
                <a:latin typeface="Times New Roman" pitchFamily="18" charset="0"/>
              </a:rPr>
              <a:t>custom software</a:t>
            </a:r>
            <a:r>
              <a:rPr kumimoji="1" lang="en-US" sz="2000" b="1">
                <a:solidFill>
                  <a:schemeClr val="bg2"/>
                </a:solidFill>
                <a:latin typeface="Times New Roman" pitchFamily="18" charset="0"/>
              </a:rPr>
              <a:t>—software developed at user’s request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5867400" y="2781300"/>
            <a:ext cx="685800" cy="3048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 flipV="1">
            <a:off x="5867400" y="3573463"/>
            <a:ext cx="685800" cy="3048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6443663" y="3573463"/>
            <a:ext cx="2057400" cy="1219200"/>
          </a:xfrm>
          <a:prstGeom prst="rect">
            <a:avLst/>
          </a:prstGeom>
          <a:solidFill>
            <a:srgbClr val="8080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Vertical market software</a:t>
            </a:r>
            <a:r>
              <a:rPr kumimoji="1" lang="en-US" sz="1600">
                <a:latin typeface="Times New Roman" pitchFamily="18" charset="0"/>
              </a:rPr>
              <a:t>—designed for particular industry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6443663" y="1916113"/>
            <a:ext cx="2057400" cy="1219200"/>
          </a:xfrm>
          <a:prstGeom prst="rect">
            <a:avLst/>
          </a:prstGeom>
          <a:solidFill>
            <a:srgbClr val="80800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 anchorCtr="1"/>
          <a:lstStyle/>
          <a:p>
            <a:pPr algn="ctr" eaLnBrk="0" hangingPunct="0"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Horizontal market software</a:t>
            </a:r>
            <a:r>
              <a:rPr kumimoji="1" lang="en-US" sz="1600">
                <a:latin typeface="Times New Roman" pitchFamily="18" charset="0"/>
              </a:rPr>
              <a:t>—meets needs of many companies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23" presetClass="entr" presetSubtype="27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nimBg="1" autoUpdateAnimBg="0"/>
      <p:bldP spid="37897" grpId="0" animBg="1" autoUpdateAnimBg="0"/>
      <p:bldP spid="37898" grpId="0" animBg="1" autoUpdateAnimBg="0"/>
      <p:bldP spid="37899" grpId="0" animBg="1"/>
      <p:bldP spid="37900" grpId="0" animBg="1"/>
      <p:bldP spid="37901" grpId="0" animBg="1" autoUpdateAnimBg="0"/>
      <p:bldP spid="3790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 rot="10800000">
            <a:off x="2195513" y="2205038"/>
            <a:ext cx="4953000" cy="823912"/>
          </a:xfrm>
          <a:custGeom>
            <a:avLst/>
            <a:gdLst>
              <a:gd name="T0" fmla="*/ 4617526 w 21600"/>
              <a:gd name="T1" fmla="*/ 411956 h 21600"/>
              <a:gd name="T2" fmla="*/ 2476500 w 21600"/>
              <a:gd name="T3" fmla="*/ 823912 h 21600"/>
              <a:gd name="T4" fmla="*/ 335474 w 21600"/>
              <a:gd name="T5" fmla="*/ 411956 h 21600"/>
              <a:gd name="T6" fmla="*/ 2476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63 w 21600"/>
              <a:gd name="T13" fmla="*/ 3263 h 21600"/>
              <a:gd name="T14" fmla="*/ 18337 w 21600"/>
              <a:gd name="T15" fmla="*/ 18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925" y="21600"/>
                </a:lnTo>
                <a:lnTo>
                  <a:pt x="1867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94439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3630600" prstMaterial="legacyMatte">
            <a:bevelT w="13500" h="13500" prst="angle"/>
            <a:bevelB w="13500" h="13500" prst="angle"/>
            <a:extrusionClr>
              <a:srgbClr val="D9443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0" tIns="640080" rIns="0" bIns="0">
            <a:flatTx/>
          </a:bodyPr>
          <a:lstStyle/>
          <a:p>
            <a:pPr algn="ctr" eaLnBrk="0" hangingPunct="0"/>
            <a:r>
              <a:rPr lang="en-US" sz="2400" b="1">
                <a:solidFill>
                  <a:srgbClr val="FFFFCC"/>
                </a:solidFill>
                <a:latin typeface="Times New Roman" pitchFamily="18" charset="0"/>
              </a:rPr>
              <a:t>Arrange tasks into phases (groups of activities)</a:t>
            </a:r>
          </a:p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684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are guidelines for system development?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6152" name="AutoShape 7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Text Box 8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9225" name="AutoShape 9"/>
          <p:cNvSpPr>
            <a:spLocks noChangeArrowheads="1"/>
          </p:cNvSpPr>
          <p:nvPr/>
        </p:nvSpPr>
        <p:spPr bwMode="auto">
          <a:xfrm rot="10800000">
            <a:off x="1042988" y="3357563"/>
            <a:ext cx="6977062" cy="1092200"/>
          </a:xfrm>
          <a:custGeom>
            <a:avLst/>
            <a:gdLst>
              <a:gd name="T0" fmla="*/ 6504495 w 21600"/>
              <a:gd name="T1" fmla="*/ 546100 h 21600"/>
              <a:gd name="T2" fmla="*/ 3488531 w 21600"/>
              <a:gd name="T3" fmla="*/ 1092200 h 21600"/>
              <a:gd name="T4" fmla="*/ 472567 w 21600"/>
              <a:gd name="T5" fmla="*/ 546100 h 21600"/>
              <a:gd name="T6" fmla="*/ 348853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63 w 21600"/>
              <a:gd name="T13" fmla="*/ 3263 h 21600"/>
              <a:gd name="T14" fmla="*/ 18337 w 21600"/>
              <a:gd name="T15" fmla="*/ 18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925" y="21600"/>
                </a:lnTo>
                <a:lnTo>
                  <a:pt x="1867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94439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3630600" prstMaterial="legacyMatte">
            <a:bevelT w="13500" h="13500" prst="angle"/>
            <a:bevelB w="13500" h="13500" prst="angle"/>
            <a:extrusionClr>
              <a:srgbClr val="D9443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0" tIns="0" rIns="0" bIns="0" anchorCtr="1">
            <a:flatTx/>
          </a:bodyPr>
          <a:lstStyle/>
          <a:p>
            <a:pPr algn="ctr"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lang="en-US" sz="2400" b="1">
                <a:solidFill>
                  <a:srgbClr val="FAE8C4"/>
                </a:solidFill>
                <a:latin typeface="Times New Roman" pitchFamily="18" charset="0"/>
              </a:rPr>
              <a:t>Involve </a:t>
            </a:r>
            <a:r>
              <a:rPr lang="en-US" sz="2400" b="1">
                <a:solidFill>
                  <a:srgbClr val="9F9FFF"/>
                </a:solidFill>
                <a:latin typeface="Times New Roman" pitchFamily="18" charset="0"/>
              </a:rPr>
              <a:t>users</a:t>
            </a:r>
            <a:r>
              <a:rPr lang="en-US" sz="2400" b="1">
                <a:solidFill>
                  <a:srgbClr val="FAE8C4"/>
                </a:solidFill>
                <a:latin typeface="Times New Roman" pitchFamily="18" charset="0"/>
              </a:rPr>
              <a:t> (anyone for whom system is being built)</a:t>
            </a:r>
          </a:p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 rot="10800000">
            <a:off x="0" y="4797425"/>
            <a:ext cx="8836025" cy="1147763"/>
          </a:xfrm>
          <a:custGeom>
            <a:avLst/>
            <a:gdLst>
              <a:gd name="T0" fmla="*/ 8408132 w 21600"/>
              <a:gd name="T1" fmla="*/ 573882 h 21600"/>
              <a:gd name="T2" fmla="*/ 4418013 w 21600"/>
              <a:gd name="T3" fmla="*/ 1147763 h 21600"/>
              <a:gd name="T4" fmla="*/ 427893 w 21600"/>
              <a:gd name="T5" fmla="*/ 573882 h 21600"/>
              <a:gd name="T6" fmla="*/ 441801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46 w 21600"/>
              <a:gd name="T13" fmla="*/ 2846 h 21600"/>
              <a:gd name="T14" fmla="*/ 18754 w 21600"/>
              <a:gd name="T15" fmla="*/ 1875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091" y="21600"/>
                </a:lnTo>
                <a:lnTo>
                  <a:pt x="1950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94439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3630600" prstMaterial="legacyMatte">
            <a:bevelT w="13500" h="13500" prst="angle"/>
            <a:bevelB w="13500" h="13500" prst="angle"/>
            <a:extrusionClr>
              <a:srgbClr val="D9443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0" tIns="182880" rIns="0" bIns="0">
            <a:flatTx/>
          </a:bodyPr>
          <a:lstStyle/>
          <a:p>
            <a:pPr algn="ctr" eaLnBrk="0" hangingPunct="0"/>
            <a:r>
              <a:rPr lang="en-US" sz="2400" b="1">
                <a:solidFill>
                  <a:srgbClr val="FAE8C4"/>
                </a:solidFill>
                <a:latin typeface="Times New Roman" pitchFamily="18" charset="0"/>
              </a:rPr>
              <a:t>Develop clearly defined </a:t>
            </a:r>
            <a:r>
              <a:rPr lang="en-US" sz="2400" b="1">
                <a:solidFill>
                  <a:srgbClr val="9F9FFF"/>
                </a:solidFill>
                <a:latin typeface="Times New Roman" pitchFamily="18" charset="0"/>
              </a:rPr>
              <a:t>standards</a:t>
            </a:r>
            <a:r>
              <a:rPr lang="en-US" sz="2400" b="1">
                <a:solidFill>
                  <a:srgbClr val="FAE8C4"/>
                </a:solidFill>
                <a:latin typeface="Times New Roman" pitchFamily="18" charset="0"/>
              </a:rPr>
              <a:t> (procedures company expects employees to follow)</a:t>
            </a:r>
          </a:p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20" grpId="0" build="p" bldLvl="5" autoUpdateAnimBg="0" advAuto="1000"/>
      <p:bldP spid="9225" grpId="0" animBg="1" autoUpdateAnimBg="0"/>
      <p:bldP spid="922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2847975" cy="24511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Who participates in the system development life cycle?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7174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pic>
        <p:nvPicPr>
          <p:cNvPr id="10248" name="Picture 8" descr="Fig1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1" t="15645"/>
          <a:stretch>
            <a:fillRect/>
          </a:stretch>
        </p:blipFill>
        <p:spPr bwMode="auto">
          <a:xfrm>
            <a:off x="3348038" y="1619250"/>
            <a:ext cx="4986337" cy="504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5" autoUpdateAnimBg="0" advAuto="1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4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What is a </a:t>
            </a:r>
            <a:r>
              <a:rPr lang="en-US" smtClean="0">
                <a:solidFill>
                  <a:srgbClr val="D94439"/>
                </a:solidFill>
              </a:rPr>
              <a:t>systems analyst</a:t>
            </a:r>
            <a:r>
              <a:rPr lang="en-US" smtClean="0"/>
              <a:t>?</a:t>
            </a:r>
            <a:endParaRPr lang="en-US" sz="260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8199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55650" y="2708275"/>
            <a:ext cx="4724400" cy="1371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  <a:defRPr/>
            </a:pPr>
            <a:r>
              <a:rPr kumimoji="1"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Responsible for designing and developing information system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3779838" y="4149725"/>
            <a:ext cx="4724400" cy="1371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flatTx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  <a:defRPr/>
            </a:pPr>
            <a:r>
              <a:rPr kumimoji="1" lang="en-US" sz="24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Liaison between users and IT professionals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5" autoUpdateAnimBg="0" advAuto="1000"/>
      <p:bldP spid="11272" grpId="0" animBg="1" autoUpdateAnimBg="0"/>
      <p:bldP spid="1127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55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the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D94439"/>
                </a:solidFill>
              </a:rPr>
              <a:t>project team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  <a:p>
            <a:pPr eaLnBrk="1" hangingPunct="1"/>
            <a:endParaRPr lang="en-US" sz="2100" b="1" smtClean="0">
              <a:latin typeface="Times" pitchFamily="18" charset="0"/>
            </a:endParaRPr>
          </a:p>
          <a:p>
            <a:pPr eaLnBrk="1" hangingPunct="1"/>
            <a:endParaRPr lang="en-US" sz="2100" b="1" smtClean="0">
              <a:latin typeface="Times" pitchFamily="18" charset="0"/>
            </a:endParaRPr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9224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611188" y="4005263"/>
            <a:ext cx="7620000" cy="849312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200" b="1">
                <a:latin typeface="Times" pitchFamily="18" charset="0"/>
              </a:rPr>
              <a:t>Consists of users, systems analyst, and other IT professionals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11188" y="2781300"/>
            <a:ext cx="7620000" cy="84931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200" b="1">
                <a:latin typeface="Times" pitchFamily="18" charset="0"/>
              </a:rPr>
              <a:t>Formed to work on project from beginning to end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203575" y="4724400"/>
            <a:ext cx="5226050" cy="79851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</a:pPr>
            <a:r>
              <a:rPr lang="en-US" b="1">
                <a:solidFill>
                  <a:srgbClr val="D94439"/>
                </a:solidFill>
                <a:latin typeface="Times" pitchFamily="18" charset="0"/>
              </a:rPr>
              <a:t>Project leader</a:t>
            </a:r>
            <a:r>
              <a:rPr lang="en-US">
                <a:latin typeface="Times" pitchFamily="18" charset="0"/>
              </a:rPr>
              <a:t>—one member of the team who </a:t>
            </a:r>
            <a:br>
              <a:rPr lang="en-US">
                <a:latin typeface="Times" pitchFamily="18" charset="0"/>
              </a:rPr>
            </a:br>
            <a:r>
              <a:rPr lang="en-US">
                <a:latin typeface="Times" pitchFamily="18" charset="0"/>
              </a:rPr>
              <a:t>manages and controls project budget and schedule</a:t>
            </a:r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5" autoUpdateAnimBg="0" advAuto="1000"/>
      <p:bldP spid="12296" grpId="0" animBg="1" autoUpdateAnimBg="0"/>
      <p:bldP spid="12297" grpId="0" animBg="1" autoUpdateAnimBg="0"/>
      <p:bldP spid="1229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84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</a:t>
            </a:r>
            <a:r>
              <a:rPr lang="en-US" smtClean="0">
                <a:solidFill>
                  <a:srgbClr val="D94439"/>
                </a:solidFill>
              </a:rPr>
              <a:t>project management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0252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58800" y="2276475"/>
            <a:ext cx="8585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Process of planning, scheduling, and controlling activities during system development cycle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D94439"/>
                </a:solidFill>
                <a:latin typeface="Times New Roman" pitchFamily="18" charset="0"/>
              </a:rPr>
              <a:t>Project leader</a:t>
            </a: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 identifies elements for project</a:t>
            </a:r>
            <a:endParaRPr kumimoji="1" lang="en-US" sz="2600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3492500" y="3789363"/>
            <a:ext cx="2670175" cy="99695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Required activities</a:t>
            </a: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684213" y="3789363"/>
            <a:ext cx="2668587" cy="998537"/>
          </a:xfrm>
          <a:prstGeom prst="roundRect">
            <a:avLst>
              <a:gd name="adj" fmla="val 16667"/>
            </a:avLst>
          </a:prstGeom>
          <a:solidFill>
            <a:srgbClr val="339966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SzPct val="75000"/>
              <a:buFont typeface="Wingdings" pitchFamily="2" charset="2"/>
              <a:buNone/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Goal, objectives, and expectations, collectively called </a:t>
            </a:r>
            <a:r>
              <a:rPr kumimoji="1" lang="en-US" b="1">
                <a:solidFill>
                  <a:srgbClr val="D944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scope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6300788" y="3789363"/>
            <a:ext cx="2670175" cy="996950"/>
          </a:xfrm>
          <a:prstGeom prst="roundRect">
            <a:avLst>
              <a:gd name="adj" fmla="val 16667"/>
            </a:avLst>
          </a:prstGeom>
          <a:solidFill>
            <a:srgbClr val="8080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Time estimates for each activity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84213" y="5013325"/>
            <a:ext cx="2668587" cy="998538"/>
          </a:xfrm>
          <a:prstGeom prst="roundRect">
            <a:avLst>
              <a:gd name="adj" fmla="val 16667"/>
            </a:avLst>
          </a:prstGeom>
          <a:solidFill>
            <a:srgbClr val="D9443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Monotype Sorts" pitchFamily="2" charset="2"/>
              <a:buNone/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Cost estimates for each activity</a:t>
            </a:r>
          </a:p>
        </p:txBody>
      </p:sp>
      <p:sp>
        <p:nvSpPr>
          <p:cNvPr id="13325" name="AutoShape 13"/>
          <p:cNvSpPr>
            <a:spLocks noChangeArrowheads="1"/>
          </p:cNvSpPr>
          <p:nvPr/>
        </p:nvSpPr>
        <p:spPr bwMode="auto">
          <a:xfrm>
            <a:off x="6300788" y="5013325"/>
            <a:ext cx="2670175" cy="99695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spcBef>
                <a:spcPct val="50000"/>
              </a:spcBef>
              <a:buClr>
                <a:srgbClr val="D94439"/>
              </a:buClr>
              <a:buFont typeface="Wingdings" pitchFamily="2" charset="2"/>
              <a:buNone/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Activities that can take place at same time</a:t>
            </a:r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3492500" y="5013325"/>
            <a:ext cx="2668588" cy="996950"/>
          </a:xfrm>
          <a:prstGeom prst="roundRect">
            <a:avLst>
              <a:gd name="adj" fmla="val 16667"/>
            </a:avLst>
          </a:prstGeom>
          <a:solidFill>
            <a:srgbClr val="0099CC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kumimoji="1" lang="en-US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Order of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5" autoUpdateAnimBg="0" advAuto="1000"/>
      <p:bldP spid="13320" grpId="0" build="p" bldLvl="2" autoUpdateAnimBg="0" advAuto="3000"/>
      <p:bldP spid="13321" grpId="0" animBg="1" autoUpdateAnimBg="0"/>
      <p:bldP spid="13322" grpId="0" animBg="1" autoUpdateAnimBg="0"/>
      <p:bldP spid="13323" grpId="0" animBg="1" autoUpdateAnimBg="0"/>
      <p:bldP spid="13324" grpId="0" animBg="1" autoUpdateAnimBg="0"/>
      <p:bldP spid="13325" grpId="0" animBg="1" autoUpdateAnimBg="0"/>
      <p:bldP spid="1332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What is the System Development Cycle?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143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a </a:t>
            </a:r>
            <a:r>
              <a:rPr lang="en-US" smtClean="0">
                <a:solidFill>
                  <a:schemeClr val="bg2"/>
                </a:solidFill>
              </a:rPr>
              <a:t>Gantt chart</a:t>
            </a:r>
            <a:r>
              <a:rPr lang="en-US" smtClean="0"/>
              <a:t>?</a:t>
            </a:r>
            <a:endParaRPr lang="en-US" smtClean="0">
              <a:latin typeface="Arial Unicode MS" pitchFamily="34" charset="-128"/>
            </a:endParaRP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7847013" y="6402388"/>
            <a:ext cx="860425" cy="271462"/>
            <a:chOff x="4943" y="4033"/>
            <a:chExt cx="542" cy="171"/>
          </a:xfrm>
        </p:grpSpPr>
        <p:sp>
          <p:nvSpPr>
            <p:cNvPr id="11271" name="AutoShape 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960" y="4033"/>
              <a:ext cx="525" cy="171"/>
            </a:xfrm>
            <a:prstGeom prst="actionButtonForwardNext">
              <a:avLst/>
            </a:prstGeom>
            <a:solidFill>
              <a:srgbClr val="FFBA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Text Box 7"/>
            <p:cNvSpPr txBox="1">
              <a:spLocks noChangeArrowheads="1"/>
            </p:cNvSpPr>
            <p:nvPr/>
          </p:nvSpPr>
          <p:spPr bwMode="auto">
            <a:xfrm>
              <a:off x="4943" y="4036"/>
              <a:ext cx="2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SzPct val="140000"/>
                <a:buFont typeface="Wingdings" pitchFamily="2" charset="2"/>
                <a:buNone/>
              </a:pPr>
              <a:r>
                <a:rPr lang="en-US" sz="1000" b="1">
                  <a:solidFill>
                    <a:schemeClr val="bg2"/>
                  </a:solidFill>
                  <a:latin typeface="Times New Roman" pitchFamily="18" charset="0"/>
                </a:rPr>
                <a:t>Next</a:t>
              </a:r>
              <a:endParaRPr lang="en-US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3850" y="2349500"/>
            <a:ext cx="858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lvl="1" indent="-495300" eaLnBrk="0" hangingPunct="0">
              <a:spcBef>
                <a:spcPct val="5000"/>
              </a:spcBef>
              <a:buClr>
                <a:srgbClr val="D94439"/>
              </a:buClr>
              <a:buSzPct val="75000"/>
              <a:buFont typeface="Wingdings" pitchFamily="2" charset="2"/>
              <a:buChar char="Ø"/>
            </a:pPr>
            <a:r>
              <a:rPr kumimoji="1" lang="en-US" sz="2600" b="1">
                <a:solidFill>
                  <a:srgbClr val="000000"/>
                </a:solidFill>
                <a:latin typeface="Times New Roman" pitchFamily="18" charset="0"/>
              </a:rPr>
              <a:t>Popular tool used to plan and schedule time relationships among project activities</a:t>
            </a:r>
          </a:p>
        </p:txBody>
      </p:sp>
      <p:pic>
        <p:nvPicPr>
          <p:cNvPr id="14345" name="Picture 9" descr="Fig12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860800"/>
            <a:ext cx="7172325" cy="20097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5" autoUpdateAnimBg="0" advAuto="1000"/>
      <p:bldP spid="14344" grpId="0" autoUpdateAnimBg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53</TotalTime>
  <Words>987</Words>
  <Application>Microsoft Office PowerPoint</Application>
  <PresentationFormat>On-screen Show (4:3)</PresentationFormat>
  <Paragraphs>213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Wingdings</vt:lpstr>
      <vt:lpstr>Calibri</vt:lpstr>
      <vt:lpstr>Times New Roman</vt:lpstr>
      <vt:lpstr>Times</vt:lpstr>
      <vt:lpstr>Arial (W1)</vt:lpstr>
      <vt:lpstr>Arial Unicode MS</vt:lpstr>
      <vt:lpstr>Monotype Sorts</vt:lpstr>
      <vt:lpstr>Network</vt:lpstr>
      <vt:lpstr>Systems Development Life Cycle  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is the System Development Cycle?</vt:lpstr>
      <vt:lpstr>What Initiates the System Development Cycle?</vt:lpstr>
      <vt:lpstr>What Initiates the System Development Cycle?</vt:lpstr>
      <vt:lpstr>Planning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  <vt:lpstr>Analysis Phase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s960928</dc:creator>
  <cp:lastModifiedBy>Teacher E-Solutions</cp:lastModifiedBy>
  <cp:revision>6</cp:revision>
  <dcterms:created xsi:type="dcterms:W3CDTF">2006-08-31T04:16:17Z</dcterms:created>
  <dcterms:modified xsi:type="dcterms:W3CDTF">2019-01-18T16:46:03Z</dcterms:modified>
</cp:coreProperties>
</file>