
<file path=[Content_Types].xml><?xml version="1.0" encoding="utf-8"?>
<Types xmlns="http://schemas.openxmlformats.org/package/2006/content-types"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wav" ContentType="audio/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4" r:id="rId8"/>
    <p:sldId id="265" r:id="rId9"/>
    <p:sldId id="266" r:id="rId10"/>
    <p:sldId id="262" r:id="rId11"/>
    <p:sldId id="263" r:id="rId12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00CC"/>
    <a:srgbClr val="FF3399"/>
    <a:srgbClr val="000099"/>
    <a:srgbClr val="6699FF"/>
    <a:srgbClr val="8000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2787"/>
    <p:restoredTop sz="90929"/>
  </p:normalViewPr>
  <p:slideViewPr>
    <p:cSldViewPr>
      <p:cViewPr varScale="1">
        <p:scale>
          <a:sx n="41" d="100"/>
          <a:sy n="41" d="100"/>
        </p:scale>
        <p:origin x="-283" y="-6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3F5DDAC-67E4-4A0B-B338-ADDDA74ECA7B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29831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CB81238-2321-4668-9065-A082EC8BAD79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67752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B8D8164-A9C5-4063-AD00-56B96F364702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362193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1799397C-1C3B-4EF7-B026-82F4F1E472B6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695560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 preserve="1">
  <p:cSld name="Title, Clip Ar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lipArt Placeholder 2"/>
          <p:cNvSpPr>
            <a:spLocks noGrp="1"/>
          </p:cNvSpPr>
          <p:nvPr>
            <p:ph type="clipArt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19B70435-A300-4866-9542-1D8BC8C86C4C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587251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685800" y="1981200"/>
            <a:ext cx="7772400" cy="4114800"/>
          </a:xfrm>
        </p:spPr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E182E933-104E-4C18-A434-97650236FE1B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45866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7B831C1-4931-44DC-BE8A-AB91665C5E54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55791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3CFA83B-1FC4-4CA2-A13F-781ED0B9C0E0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19728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4DF2D13-879B-4BCF-8EB0-0C7BD2BEAEE8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00671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1879215-0BBD-449F-8AE1-0ACD734769C6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57653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8D3FE7E-D123-4536-A8AF-B0BB185365C5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88610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91EF681-028F-4B01-96C2-0927050B33B4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4595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6DCFDC4-DA06-4FCE-8949-763B5C0961C0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32426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1CF201B-5FD9-4018-87BF-D4F35B866C79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67839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39CCCE38-B871-452F-AF25-D3BDC5CC11A3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wmf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533400" y="685800"/>
            <a:ext cx="7924800" cy="2743200"/>
          </a:xfrm>
        </p:spPr>
        <p:txBody>
          <a:bodyPr/>
          <a:lstStyle/>
          <a:p>
            <a:r>
              <a:rPr lang="en-US" sz="9600" b="1">
                <a:solidFill>
                  <a:schemeClr val="accent1"/>
                </a:solidFill>
                <a:latin typeface="Comic Sans MS" pitchFamily="66" charset="0"/>
              </a:rPr>
              <a:t>Absorbency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sz="6000">
                <a:latin typeface="Comic Sans MS" pitchFamily="66" charset="0"/>
              </a:rPr>
              <a:t>What does it mean?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" fill="hold"/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" fill="hold"/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1" grpId="0" build="p" autoUpdateAnimBg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066800"/>
            <a:ext cx="7772400" cy="1143000"/>
          </a:xfrm>
        </p:spPr>
        <p:txBody>
          <a:bodyPr/>
          <a:lstStyle/>
          <a:p>
            <a:r>
              <a:rPr lang="en-US">
                <a:latin typeface="Comic Sans MS" pitchFamily="66" charset="0"/>
              </a:rPr>
              <a:t>You are going to investigate the absorbency of paper towels.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3048000"/>
            <a:ext cx="7772400" cy="2895600"/>
          </a:xfrm>
        </p:spPr>
        <p:txBody>
          <a:bodyPr/>
          <a:lstStyle/>
          <a:p>
            <a:r>
              <a:rPr lang="en-US">
                <a:solidFill>
                  <a:schemeClr val="accent1"/>
                </a:solidFill>
                <a:latin typeface="Comic Sans MS" pitchFamily="66" charset="0"/>
              </a:rPr>
              <a:t>What will you need to consider?</a:t>
            </a:r>
          </a:p>
          <a:p>
            <a:r>
              <a:rPr lang="en-US">
                <a:solidFill>
                  <a:schemeClr val="accent1"/>
                </a:solidFill>
                <a:latin typeface="Comic Sans MS" pitchFamily="66" charset="0"/>
              </a:rPr>
              <a:t>What will you need to change?</a:t>
            </a:r>
          </a:p>
          <a:p>
            <a:r>
              <a:rPr lang="en-US">
                <a:solidFill>
                  <a:schemeClr val="accent1"/>
                </a:solidFill>
                <a:latin typeface="Comic Sans MS" pitchFamily="66" charset="0"/>
              </a:rPr>
              <a:t>What will you need to keep the same to make it a fair test?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5" grpId="0" build="p" autoUpdateAnimBg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u="sng">
                <a:latin typeface="Comic Sans MS" pitchFamily="66" charset="0"/>
              </a:rPr>
              <a:t>Paper Towel Investigation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  <a:buFontTx/>
              <a:buNone/>
            </a:pPr>
            <a:r>
              <a:rPr lang="en-US" sz="2800" u="sng">
                <a:solidFill>
                  <a:srgbClr val="000099"/>
                </a:solidFill>
                <a:latin typeface="Comic Sans MS" pitchFamily="66" charset="0"/>
              </a:rPr>
              <a:t>Aim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sz="2800">
                <a:solidFill>
                  <a:srgbClr val="000099"/>
                </a:solidFill>
                <a:latin typeface="Comic Sans MS" pitchFamily="66" charset="0"/>
              </a:rPr>
              <a:t>We would like to find out which kind of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sz="2800">
                <a:solidFill>
                  <a:srgbClr val="000099"/>
                </a:solidFill>
                <a:latin typeface="Comic Sans MS" pitchFamily="66" charset="0"/>
              </a:rPr>
              <a:t>paper towel is the most absorbent.</a:t>
            </a:r>
          </a:p>
          <a:p>
            <a:pPr>
              <a:lnSpc>
                <a:spcPct val="90000"/>
              </a:lnSpc>
              <a:buFontTx/>
              <a:buNone/>
            </a:pPr>
            <a:endParaRPr lang="en-US" sz="2800">
              <a:solidFill>
                <a:srgbClr val="000099"/>
              </a:solidFill>
              <a:latin typeface="Comic Sans MS" pitchFamily="66" charset="0"/>
            </a:endParaRPr>
          </a:p>
          <a:p>
            <a:pPr>
              <a:lnSpc>
                <a:spcPct val="90000"/>
              </a:lnSpc>
              <a:buFontTx/>
              <a:buNone/>
            </a:pPr>
            <a:r>
              <a:rPr lang="en-US" sz="2800" u="sng">
                <a:solidFill>
                  <a:srgbClr val="000099"/>
                </a:solidFill>
                <a:latin typeface="Comic Sans MS" pitchFamily="66" charset="0"/>
              </a:rPr>
              <a:t>Prediction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sz="2800" u="sng">
                <a:solidFill>
                  <a:srgbClr val="000099"/>
                </a:solidFill>
                <a:latin typeface="Comic Sans MS" pitchFamily="66" charset="0"/>
              </a:rPr>
              <a:t>What will we need?</a:t>
            </a:r>
            <a:endParaRPr lang="en-US" sz="2800">
              <a:solidFill>
                <a:srgbClr val="000099"/>
              </a:solidFill>
              <a:latin typeface="Comic Sans MS" pitchFamily="66" charset="0"/>
            </a:endParaRPr>
          </a:p>
          <a:p>
            <a:pPr>
              <a:lnSpc>
                <a:spcPct val="90000"/>
              </a:lnSpc>
              <a:buFontTx/>
              <a:buNone/>
            </a:pPr>
            <a:r>
              <a:rPr lang="en-US" sz="2800" u="sng">
                <a:solidFill>
                  <a:srgbClr val="000099"/>
                </a:solidFill>
                <a:latin typeface="Comic Sans MS" pitchFamily="66" charset="0"/>
              </a:rPr>
              <a:t>How will we find out?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sz="2800" u="sng">
                <a:solidFill>
                  <a:srgbClr val="000099"/>
                </a:solidFill>
                <a:latin typeface="Comic Sans MS" pitchFamily="66" charset="0"/>
              </a:rPr>
              <a:t>What will I measure or observe?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sz="2800" u="sng">
                <a:solidFill>
                  <a:srgbClr val="000099"/>
                </a:solidFill>
                <a:latin typeface="Comic Sans MS" pitchFamily="66" charset="0"/>
              </a:rPr>
              <a:t>What did I find out?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5400">
                <a:latin typeface="Comic Sans MS" pitchFamily="66" charset="0"/>
              </a:rPr>
              <a:t>Absorbency is…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2590800"/>
            <a:ext cx="7772400" cy="9906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sz="3600">
                <a:solidFill>
                  <a:schemeClr val="accent2"/>
                </a:solidFill>
                <a:latin typeface="Comic Sans MS" pitchFamily="66" charset="0"/>
              </a:rPr>
              <a:t>a materials ability to soak up a liquid.</a:t>
            </a:r>
          </a:p>
          <a:p>
            <a:pPr>
              <a:lnSpc>
                <a:spcPct val="90000"/>
              </a:lnSpc>
              <a:buFontTx/>
              <a:buNone/>
            </a:pPr>
            <a:endParaRPr lang="en-US" sz="3600">
              <a:solidFill>
                <a:schemeClr val="accent2"/>
              </a:solidFill>
              <a:latin typeface="Comic Sans MS" pitchFamily="66" charset="0"/>
            </a:endParaRPr>
          </a:p>
        </p:txBody>
      </p:sp>
      <p:sp>
        <p:nvSpPr>
          <p:cNvPr id="3076" name="Text Box 4"/>
          <p:cNvSpPr txBox="1">
            <a:spLocks noChangeArrowheads="1"/>
          </p:cNvSpPr>
          <p:nvPr/>
        </p:nvSpPr>
        <p:spPr bwMode="auto">
          <a:xfrm>
            <a:off x="838200" y="4267200"/>
            <a:ext cx="7543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GB"/>
          </a:p>
        </p:txBody>
      </p:sp>
      <p:sp>
        <p:nvSpPr>
          <p:cNvPr id="3077" name="Rectangle 5"/>
          <p:cNvSpPr>
            <a:spLocks noChangeArrowheads="1"/>
          </p:cNvSpPr>
          <p:nvPr/>
        </p:nvSpPr>
        <p:spPr bwMode="auto">
          <a:xfrm>
            <a:off x="228600" y="4495800"/>
            <a:ext cx="8229600" cy="1312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lnSpc>
                <a:spcPct val="90000"/>
              </a:lnSpc>
              <a:spcBef>
                <a:spcPct val="20000"/>
              </a:spcBef>
            </a:pPr>
            <a:r>
              <a:rPr lang="en-US" sz="4000">
                <a:solidFill>
                  <a:srgbClr val="800080"/>
                </a:solidFill>
                <a:latin typeface="Comic Sans MS" pitchFamily="66" charset="0"/>
              </a:rPr>
              <a:t>What materials do you think are </a:t>
            </a:r>
          </a:p>
          <a:p>
            <a:pPr algn="ctr">
              <a:lnSpc>
                <a:spcPct val="90000"/>
              </a:lnSpc>
              <a:spcBef>
                <a:spcPct val="20000"/>
              </a:spcBef>
            </a:pPr>
            <a:r>
              <a:rPr lang="en-US" sz="4000">
                <a:solidFill>
                  <a:srgbClr val="800080"/>
                </a:solidFill>
                <a:latin typeface="Comic Sans MS" pitchFamily="66" charset="0"/>
              </a:rPr>
              <a:t>absorbent?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5" grpId="0" build="p" autoUpdateAnimBg="0"/>
      <p:bldP spid="3077" grpId="0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Comic Sans MS" pitchFamily="66" charset="0"/>
              </a:rPr>
              <a:t>Which of these materials are absorbent?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r>
              <a:rPr lang="en-US" sz="2800">
                <a:solidFill>
                  <a:srgbClr val="000099"/>
                </a:solidFill>
                <a:latin typeface="Comic Sans MS" pitchFamily="66" charset="0"/>
              </a:rPr>
              <a:t>Wood</a:t>
            </a:r>
          </a:p>
          <a:p>
            <a:r>
              <a:rPr lang="en-US" sz="2800">
                <a:solidFill>
                  <a:srgbClr val="000099"/>
                </a:solidFill>
                <a:latin typeface="Comic Sans MS" pitchFamily="66" charset="0"/>
              </a:rPr>
              <a:t>Carpet</a:t>
            </a:r>
          </a:p>
          <a:p>
            <a:r>
              <a:rPr lang="en-US" sz="2800">
                <a:solidFill>
                  <a:srgbClr val="000099"/>
                </a:solidFill>
                <a:latin typeface="Comic Sans MS" pitchFamily="66" charset="0"/>
              </a:rPr>
              <a:t>Fabric</a:t>
            </a:r>
          </a:p>
          <a:p>
            <a:r>
              <a:rPr lang="en-US" sz="2800">
                <a:solidFill>
                  <a:srgbClr val="000099"/>
                </a:solidFill>
                <a:latin typeface="Comic Sans MS" pitchFamily="66" charset="0"/>
              </a:rPr>
              <a:t>Rock</a:t>
            </a:r>
          </a:p>
          <a:p>
            <a:r>
              <a:rPr lang="en-US" sz="2800">
                <a:solidFill>
                  <a:srgbClr val="000099"/>
                </a:solidFill>
                <a:latin typeface="Comic Sans MS" pitchFamily="66" charset="0"/>
              </a:rPr>
              <a:t>Paper</a:t>
            </a:r>
          </a:p>
          <a:p>
            <a:r>
              <a:rPr lang="en-US" sz="2800">
                <a:solidFill>
                  <a:srgbClr val="000099"/>
                </a:solidFill>
                <a:latin typeface="Comic Sans MS" pitchFamily="66" charset="0"/>
              </a:rPr>
              <a:t>Metal</a:t>
            </a:r>
          </a:p>
          <a:p>
            <a:r>
              <a:rPr lang="en-US" sz="2800">
                <a:solidFill>
                  <a:srgbClr val="000099"/>
                </a:solidFill>
                <a:latin typeface="Comic Sans MS" pitchFamily="66" charset="0"/>
              </a:rPr>
              <a:t>Sand</a:t>
            </a:r>
          </a:p>
          <a:p>
            <a:r>
              <a:rPr lang="en-US" sz="2800">
                <a:solidFill>
                  <a:srgbClr val="000099"/>
                </a:solidFill>
                <a:latin typeface="Comic Sans MS" pitchFamily="66" charset="0"/>
              </a:rPr>
              <a:t>Glass</a:t>
            </a:r>
          </a:p>
          <a:p>
            <a:pPr>
              <a:buFontTx/>
              <a:buNone/>
            </a:pPr>
            <a:endParaRPr lang="en-US" sz="2800">
              <a:solidFill>
                <a:srgbClr val="000099"/>
              </a:solidFill>
              <a:latin typeface="Comic Sans MS" pitchFamily="66" charset="0"/>
            </a:endParaRPr>
          </a:p>
        </p:txBody>
      </p:sp>
      <p:pic>
        <p:nvPicPr>
          <p:cNvPr id="4101" name="Picture 5"/>
          <p:cNvPicPr>
            <a:picLocks noChangeAspect="1" noChangeArrowheads="1"/>
          </p:cNvPicPr>
          <p:nvPr>
            <p:ph type="clipArt"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648200" y="2138363"/>
            <a:ext cx="3810000" cy="3800475"/>
          </a:xfrm>
          <a:noFill/>
          <a:ln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300" fill="hold"/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300" fill="hold"/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300" fill="hold"/>
                                        <p:tgtEl>
                                          <p:spTgt spid="40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300" fill="hold"/>
                                        <p:tgtEl>
                                          <p:spTgt spid="40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300" fill="hold"/>
                                        <p:tgtEl>
                                          <p:spTgt spid="40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300" fill="hold"/>
                                        <p:tgtEl>
                                          <p:spTgt spid="40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300" fill="hold"/>
                                        <p:tgtEl>
                                          <p:spTgt spid="40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300" fill="hold"/>
                                        <p:tgtEl>
                                          <p:spTgt spid="40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300" fill="hold"/>
                                        <p:tgtEl>
                                          <p:spTgt spid="40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300" fill="hold"/>
                                        <p:tgtEl>
                                          <p:spTgt spid="40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300" fill="hold"/>
                                        <p:tgtEl>
                                          <p:spTgt spid="40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300" fill="hold"/>
                                        <p:tgtEl>
                                          <p:spTgt spid="40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300" fill="hold"/>
                                        <p:tgtEl>
                                          <p:spTgt spid="409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300" fill="hold"/>
                                        <p:tgtEl>
                                          <p:spTgt spid="409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300" fill="hold"/>
                                        <p:tgtEl>
                                          <p:spTgt spid="409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300" fill="hold"/>
                                        <p:tgtEl>
                                          <p:spTgt spid="409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9" grpId="0" build="p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Comic Sans MS" pitchFamily="66" charset="0"/>
              </a:rPr>
              <a:t>If you spilt water on the carpet, what would happen?</a:t>
            </a:r>
          </a:p>
        </p:txBody>
      </p:sp>
      <p:pic>
        <p:nvPicPr>
          <p:cNvPr id="5129" name="Picture 9"/>
          <p:cNvPicPr>
            <a:picLocks noChangeAspect="1" noChangeArrowheads="1"/>
          </p:cNvPicPr>
          <p:nvPr>
            <p:ph type="clipArt"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90600" y="2362200"/>
            <a:ext cx="7162800" cy="4016375"/>
          </a:xfrm>
          <a:noFill/>
          <a:ln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1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1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1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51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rbrak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solidFill>
                  <a:schemeClr val="accent1"/>
                </a:solidFill>
                <a:latin typeface="Comic Sans MS" pitchFamily="66" charset="0"/>
              </a:rPr>
              <a:t>When you put a sponge in the bath, what happens?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r>
              <a:rPr lang="en-US">
                <a:solidFill>
                  <a:srgbClr val="6699FF"/>
                </a:solidFill>
                <a:latin typeface="Comic Sans MS" pitchFamily="66" charset="0"/>
              </a:rPr>
              <a:t>It soaks up the water</a:t>
            </a:r>
          </a:p>
          <a:p>
            <a:r>
              <a:rPr lang="en-US">
                <a:solidFill>
                  <a:srgbClr val="6699FF"/>
                </a:solidFill>
                <a:latin typeface="Comic Sans MS" pitchFamily="66" charset="0"/>
              </a:rPr>
              <a:t>You can squeeze it back out when you wash with it</a:t>
            </a:r>
          </a:p>
          <a:p>
            <a:r>
              <a:rPr lang="en-US">
                <a:solidFill>
                  <a:srgbClr val="6699FF"/>
                </a:solidFill>
                <a:latin typeface="Comic Sans MS" pitchFamily="66" charset="0"/>
              </a:rPr>
              <a:t>Is it absorbent?</a:t>
            </a:r>
          </a:p>
        </p:txBody>
      </p:sp>
      <p:pic>
        <p:nvPicPr>
          <p:cNvPr id="6151" name="Picture 7" descr="sholdersb"/>
          <p:cNvPicPr>
            <a:picLocks noChangeAspect="1" noChangeArrowheads="1"/>
          </p:cNvPicPr>
          <p:nvPr>
            <p:ph type="clipArt"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876800" y="2209800"/>
            <a:ext cx="3327400" cy="36576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6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7" grpId="0" build="p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2" name="Picture 4" descr="so01862_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304800"/>
            <a:ext cx="8686800" cy="5867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17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286000"/>
            <a:ext cx="7772400" cy="1143000"/>
          </a:xfrm>
        </p:spPr>
        <p:txBody>
          <a:bodyPr/>
          <a:lstStyle/>
          <a:p>
            <a:r>
              <a:rPr lang="en-US" sz="5400">
                <a:solidFill>
                  <a:srgbClr val="800080"/>
                </a:solidFill>
                <a:latin typeface="Comic Sans MS" pitchFamily="66" charset="0"/>
              </a:rPr>
              <a:t>Can you think </a:t>
            </a:r>
            <a:br>
              <a:rPr lang="en-US" sz="5400">
                <a:solidFill>
                  <a:srgbClr val="800080"/>
                </a:solidFill>
                <a:latin typeface="Comic Sans MS" pitchFamily="66" charset="0"/>
              </a:rPr>
            </a:br>
            <a:r>
              <a:rPr lang="en-US" sz="5400">
                <a:solidFill>
                  <a:srgbClr val="800080"/>
                </a:solidFill>
                <a:latin typeface="Comic Sans MS" pitchFamily="66" charset="0"/>
              </a:rPr>
              <a:t>of anything </a:t>
            </a:r>
            <a:br>
              <a:rPr lang="en-US" sz="5400">
                <a:solidFill>
                  <a:srgbClr val="800080"/>
                </a:solidFill>
                <a:latin typeface="Comic Sans MS" pitchFamily="66" charset="0"/>
              </a:rPr>
            </a:br>
            <a:r>
              <a:rPr lang="en-US" sz="5400">
                <a:solidFill>
                  <a:srgbClr val="800080"/>
                </a:solidFill>
                <a:latin typeface="Comic Sans MS" pitchFamily="66" charset="0"/>
              </a:rPr>
              <a:t>absorbent that </a:t>
            </a:r>
            <a:br>
              <a:rPr lang="en-US" sz="5400">
                <a:solidFill>
                  <a:srgbClr val="800080"/>
                </a:solidFill>
                <a:latin typeface="Comic Sans MS" pitchFamily="66" charset="0"/>
              </a:rPr>
            </a:br>
            <a:r>
              <a:rPr lang="en-US" sz="5400">
                <a:solidFill>
                  <a:srgbClr val="800080"/>
                </a:solidFill>
                <a:latin typeface="Comic Sans MS" pitchFamily="66" charset="0"/>
              </a:rPr>
              <a:t>we use everyday?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0" grpId="0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5400" b="1">
                <a:solidFill>
                  <a:srgbClr val="000099"/>
                </a:solidFill>
                <a:latin typeface="Comic Sans MS" pitchFamily="66" charset="0"/>
              </a:rPr>
              <a:t>Paper Towels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sz="half" idx="1"/>
          </p:nvPr>
        </p:nvSpPr>
        <p:spPr>
          <a:solidFill>
            <a:srgbClr val="6699FF"/>
          </a:solidFill>
        </p:spPr>
        <p:txBody>
          <a:bodyPr/>
          <a:lstStyle/>
          <a:p>
            <a:r>
              <a:rPr lang="en-US" sz="2800" b="1">
                <a:latin typeface="Comic Sans MS" pitchFamily="66" charset="0"/>
              </a:rPr>
              <a:t>What do they need to be?</a:t>
            </a:r>
          </a:p>
          <a:p>
            <a:pPr>
              <a:buFontTx/>
              <a:buNone/>
            </a:pPr>
            <a:endParaRPr lang="en-US" sz="2800" b="1">
              <a:latin typeface="Comic Sans MS" pitchFamily="66" charset="0"/>
            </a:endParaRPr>
          </a:p>
          <a:p>
            <a:pPr algn="ctr">
              <a:buFontTx/>
              <a:buNone/>
            </a:pPr>
            <a:r>
              <a:rPr lang="en-US" sz="2800" b="1">
                <a:solidFill>
                  <a:schemeClr val="accent2"/>
                </a:solidFill>
                <a:latin typeface="Comic Sans MS" pitchFamily="66" charset="0"/>
              </a:rPr>
              <a:t>ABSORBENT</a:t>
            </a:r>
          </a:p>
          <a:p>
            <a:pPr algn="ctr">
              <a:buFontTx/>
              <a:buNone/>
            </a:pPr>
            <a:endParaRPr lang="en-US" sz="2800" b="1">
              <a:solidFill>
                <a:schemeClr val="accent2"/>
              </a:solidFill>
              <a:latin typeface="Comic Sans MS" pitchFamily="66" charset="0"/>
            </a:endParaRPr>
          </a:p>
          <a:p>
            <a:r>
              <a:rPr lang="en-US" sz="2800" b="1">
                <a:solidFill>
                  <a:schemeClr val="accent1"/>
                </a:solidFill>
                <a:latin typeface="Comic Sans MS" pitchFamily="66" charset="0"/>
              </a:rPr>
              <a:t>Why?</a:t>
            </a:r>
          </a:p>
        </p:txBody>
      </p:sp>
      <p:pic>
        <p:nvPicPr>
          <p:cNvPr id="10245" name="Picture 5"/>
          <p:cNvPicPr>
            <a:picLocks noChangeAspect="1" noChangeArrowheads="1"/>
          </p:cNvPicPr>
          <p:nvPr>
            <p:ph type="clipArt"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786313" y="1981200"/>
            <a:ext cx="3532187" cy="4114800"/>
          </a:xfrm>
          <a:noFill/>
          <a:ln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24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24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2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2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2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2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3" grpId="0" build="p" animBg="1" autoUpdateAnimBg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990600"/>
            <a:ext cx="7772400" cy="1143000"/>
          </a:xfrm>
        </p:spPr>
        <p:txBody>
          <a:bodyPr/>
          <a:lstStyle/>
          <a:p>
            <a:r>
              <a:rPr lang="en-US">
                <a:latin typeface="Comic Sans MS" pitchFamily="66" charset="0"/>
              </a:rPr>
              <a:t>How many different kinds of paper towel can you think of?</a:t>
            </a:r>
          </a:p>
        </p:txBody>
      </p:sp>
      <p:graphicFrame>
        <p:nvGraphicFramePr>
          <p:cNvPr id="11281" name="Group 17"/>
          <p:cNvGraphicFramePr>
            <a:graphicFrameLocks noGrp="1"/>
          </p:cNvGraphicFramePr>
          <p:nvPr>
            <p:ph type="tbl" idx="1"/>
          </p:nvPr>
        </p:nvGraphicFramePr>
        <p:xfrm>
          <a:off x="762000" y="2895600"/>
          <a:ext cx="7772400" cy="3124200"/>
        </p:xfrm>
        <a:graphic>
          <a:graphicData uri="http://schemas.openxmlformats.org/drawingml/2006/table">
            <a:tbl>
              <a:tblPr/>
              <a:tblGrid>
                <a:gridCol w="2590800"/>
                <a:gridCol w="2590800"/>
                <a:gridCol w="2590800"/>
              </a:tblGrid>
              <a:tr h="15621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latin typeface="Comic Sans MS" pitchFamily="66" charset="0"/>
                        </a:rPr>
                        <a:t>Kitchen Roll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Comic Sans MS" pitchFamily="66" charset="0"/>
                        </a:rPr>
                        <a:t>Serviette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Comic Sans MS" pitchFamily="66" charset="0"/>
                        </a:rPr>
                        <a:t>Hand towel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5621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Comic Sans MS" pitchFamily="66" charset="0"/>
                        </a:rPr>
                        <a:t>Toilet Roll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3399"/>
                          </a:solidFill>
                          <a:effectLst/>
                          <a:latin typeface="Comic Sans MS" pitchFamily="66" charset="0"/>
                        </a:rPr>
                        <a:t>Tissue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80"/>
                          </a:solidFill>
                          <a:effectLst/>
                          <a:latin typeface="Comic Sans MS" pitchFamily="66" charset="0"/>
                        </a:rPr>
                        <a:t>?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2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2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Comic Sans MS" pitchFamily="66" charset="0"/>
              </a:rPr>
              <a:t>Which paper towel is the most absorbent?</a:t>
            </a:r>
          </a:p>
        </p:txBody>
      </p:sp>
      <p:pic>
        <p:nvPicPr>
          <p:cNvPr id="12293" name="Picture 5"/>
          <p:cNvPicPr>
            <a:picLocks noChangeAspect="1" noChangeArrowheads="1"/>
          </p:cNvPicPr>
          <p:nvPr>
            <p:ph type="clipArt"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362200" y="2057400"/>
            <a:ext cx="4267200" cy="2814638"/>
          </a:xfrm>
          <a:noFill/>
          <a:ln/>
        </p:spPr>
      </p:pic>
      <p:sp>
        <p:nvSpPr>
          <p:cNvPr id="12294" name="Text Box 6"/>
          <p:cNvSpPr txBox="1">
            <a:spLocks noChangeArrowheads="1"/>
          </p:cNvSpPr>
          <p:nvPr/>
        </p:nvSpPr>
        <p:spPr bwMode="auto">
          <a:xfrm>
            <a:off x="457200" y="5105400"/>
            <a:ext cx="8229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>
                <a:solidFill>
                  <a:schemeClr val="hlink"/>
                </a:solidFill>
                <a:latin typeface="Comic Sans MS" pitchFamily="66" charset="0"/>
              </a:rPr>
              <a:t>Which will be the best for mopping up a spill?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2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2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4" grpId="0" autoUpdateAnimBg="0"/>
    </p:bldLst>
  </p:timing>
</p:sld>
</file>

<file path=ppt/theme/theme1.xml><?xml version="1.0" encoding="utf-8"?>
<a:theme xmlns:a="http://schemas.openxmlformats.org/drawingml/2006/main" name="Default Design">
  <a:themeElements>
    <a:clrScheme name="">
      <a:dk1>
        <a:srgbClr val="000000"/>
      </a:dk1>
      <a:lt1>
        <a:srgbClr val="009900"/>
      </a:lt1>
      <a:dk2>
        <a:srgbClr val="000000"/>
      </a:dk2>
      <a:lt2>
        <a:srgbClr val="808080"/>
      </a:lt2>
      <a:accent1>
        <a:srgbClr val="FF0000"/>
      </a:accent1>
      <a:accent2>
        <a:srgbClr val="FFFF00"/>
      </a:accent2>
      <a:accent3>
        <a:srgbClr val="AACAAA"/>
      </a:accent3>
      <a:accent4>
        <a:srgbClr val="000000"/>
      </a:accent4>
      <a:accent5>
        <a:srgbClr val="FFAAAA"/>
      </a:accent5>
      <a:accent6>
        <a:srgbClr val="E7E700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59</TotalTime>
  <Words>225</Words>
  <Application>Microsoft Office PowerPoint</Application>
  <PresentationFormat>On-screen Show (4:3)</PresentationFormat>
  <Paragraphs>56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Times New Roman</vt:lpstr>
      <vt:lpstr>Comic Sans MS</vt:lpstr>
      <vt:lpstr>Default Design</vt:lpstr>
      <vt:lpstr>Absorbency</vt:lpstr>
      <vt:lpstr>Absorbency is…</vt:lpstr>
      <vt:lpstr>Which of these materials are absorbent?</vt:lpstr>
      <vt:lpstr>If you spilt water on the carpet, what would happen?</vt:lpstr>
      <vt:lpstr>When you put a sponge in the bath, what happens?</vt:lpstr>
      <vt:lpstr>Can you think  of anything  absorbent that  we use everyday?</vt:lpstr>
      <vt:lpstr>Paper Towels</vt:lpstr>
      <vt:lpstr>How many different kinds of paper towel can you think of?</vt:lpstr>
      <vt:lpstr>Which paper towel is the most absorbent?</vt:lpstr>
      <vt:lpstr>You are going to investigate the absorbency of paper towels.</vt:lpstr>
      <vt:lpstr>Paper Towel Investigation</vt:lpstr>
    </vt:vector>
  </TitlesOfParts>
  <Company>home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Absorbency</dc:title>
  <dc:creator>emily king</dc:creator>
  <cp:lastModifiedBy>Teacher E-Solutions</cp:lastModifiedBy>
  <cp:revision>4</cp:revision>
  <dcterms:created xsi:type="dcterms:W3CDTF">2005-10-26T12:56:24Z</dcterms:created>
  <dcterms:modified xsi:type="dcterms:W3CDTF">2019-01-18T17:14:48Z</dcterms:modified>
</cp:coreProperties>
</file>