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059ED-A2FE-4179-B2F2-865FF765BA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34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D530A-6F0F-4AA2-B878-B983C40157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5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B0C3D-A393-4646-8777-680CB2A085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99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61238-1DA5-43A3-9021-9DDB158F61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89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7C35A-3D25-40E8-B21A-BC12924C4E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59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600F7-84A6-4C07-8A50-66C029B78E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21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84114-F15B-46CB-95A3-22BD142D89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78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C86B8-2416-4CBA-B9DD-731ABBFD50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06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71231-F23B-4307-BCA4-062A3FA098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50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A5039-4BAD-4D9B-BAF3-460E6E53E2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EE9CA-B387-4A1C-915E-E728F6F452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97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100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E06F9E9-D54D-4EB4-8081-3BF3F512F3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914400"/>
            <a:ext cx="7772400" cy="1143000"/>
          </a:xfrm>
        </p:spPr>
        <p:txBody>
          <a:bodyPr/>
          <a:lstStyle/>
          <a:p>
            <a:pPr eaLnBrk="1" hangingPunct="1"/>
            <a:r>
              <a:rPr lang="en-GB" b="1" smtClean="0">
                <a:latin typeface="SassoonPrimaryType" pitchFamily="2" charset="0"/>
              </a:rPr>
              <a:t>Adding ‘ly’ to words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7315200" cy="1752600"/>
          </a:xfrm>
        </p:spPr>
        <p:txBody>
          <a:bodyPr/>
          <a:lstStyle/>
          <a:p>
            <a:pPr eaLnBrk="1" hangingPunct="1"/>
            <a:r>
              <a:rPr lang="en-GB" smtClean="0"/>
              <a:t>‘</a:t>
            </a:r>
            <a:r>
              <a:rPr lang="en-GB" smtClean="0">
                <a:latin typeface="SassoonPrimaryType" pitchFamily="2" charset="0"/>
              </a:rPr>
              <a:t>ly’ is a suffix- added to the ends of words.</a:t>
            </a:r>
          </a:p>
          <a:p>
            <a:pPr eaLnBrk="1" hangingPunct="1"/>
            <a:endParaRPr lang="en-GB" smtClean="0">
              <a:latin typeface="SassoonPrimaryType" pitchFamily="2" charset="0"/>
            </a:endParaRPr>
          </a:p>
          <a:p>
            <a:pPr eaLnBrk="1" hangingPunct="1"/>
            <a:r>
              <a:rPr lang="en-GB" smtClean="0">
                <a:latin typeface="SassoonPrimaryType" pitchFamily="2" charset="0"/>
              </a:rPr>
              <a:t>L.O. Use the ‘change y to I’ rule for spelling.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SassoonPrimaryType" pitchFamily="2" charset="0"/>
              </a:rPr>
              <a:t>Some quick practise!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2400" smtClean="0">
                <a:latin typeface="SassoonPrimaryType" pitchFamily="2" charset="0"/>
              </a:rPr>
              <a:t>soft</a:t>
            </a:r>
          </a:p>
          <a:p>
            <a:pPr algn="ctr" eaLnBrk="1" hangingPunct="1">
              <a:buFontTx/>
              <a:buNone/>
            </a:pPr>
            <a:endParaRPr lang="en-GB" sz="2400" smtClean="0">
              <a:latin typeface="SassoonPrimaryType" pitchFamily="2" charset="0"/>
            </a:endParaRPr>
          </a:p>
          <a:p>
            <a:pPr algn="ctr" eaLnBrk="1" hangingPunct="1">
              <a:buFontTx/>
              <a:buNone/>
            </a:pPr>
            <a:r>
              <a:rPr lang="en-GB" sz="2400" smtClean="0">
                <a:latin typeface="SassoonPrimaryType" pitchFamily="2" charset="0"/>
              </a:rPr>
              <a:t>quick</a:t>
            </a:r>
          </a:p>
          <a:p>
            <a:pPr algn="ctr" eaLnBrk="1" hangingPunct="1">
              <a:buFontTx/>
              <a:buNone/>
            </a:pPr>
            <a:endParaRPr lang="en-GB" sz="2400" smtClean="0">
              <a:latin typeface="SassoonPrimaryType" pitchFamily="2" charset="0"/>
            </a:endParaRPr>
          </a:p>
          <a:p>
            <a:pPr algn="ctr" eaLnBrk="1" hangingPunct="1">
              <a:buFontTx/>
              <a:buNone/>
            </a:pPr>
            <a:r>
              <a:rPr lang="en-GB" sz="2400" smtClean="0">
                <a:latin typeface="SassoonPrimaryType" pitchFamily="2" charset="0"/>
              </a:rPr>
              <a:t>safe</a:t>
            </a:r>
          </a:p>
          <a:p>
            <a:pPr algn="ctr" eaLnBrk="1" hangingPunct="1">
              <a:buFontTx/>
              <a:buNone/>
            </a:pPr>
            <a:endParaRPr lang="en-GB" sz="2400" smtClean="0">
              <a:latin typeface="SassoonPrimaryType" pitchFamily="2" charset="0"/>
            </a:endParaRPr>
          </a:p>
          <a:p>
            <a:pPr algn="ctr" eaLnBrk="1" hangingPunct="1">
              <a:buFontTx/>
              <a:buNone/>
            </a:pPr>
            <a:r>
              <a:rPr lang="en-GB" sz="2400" smtClean="0">
                <a:latin typeface="SassoonPrimaryType" pitchFamily="2" charset="0"/>
              </a:rPr>
              <a:t>rude</a:t>
            </a:r>
          </a:p>
          <a:p>
            <a:pPr algn="ctr" eaLnBrk="1" hangingPunct="1">
              <a:buFontTx/>
              <a:buNone/>
            </a:pPr>
            <a:endParaRPr lang="en-GB" sz="2400" smtClean="0">
              <a:latin typeface="SassoonPrimaryType" pitchFamily="2" charset="0"/>
            </a:endParaRPr>
          </a:p>
          <a:p>
            <a:pPr algn="ctr" eaLnBrk="1" hangingPunct="1">
              <a:buFontTx/>
              <a:buNone/>
            </a:pPr>
            <a:r>
              <a:rPr lang="en-GB" sz="2400" smtClean="0">
                <a:latin typeface="SassoonPrimaryType" pitchFamily="2" charset="0"/>
              </a:rPr>
              <a:t>nice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2400" smtClean="0">
                <a:latin typeface="SassoonPrimaryType" pitchFamily="2" charset="0"/>
              </a:rPr>
              <a:t>sweet</a:t>
            </a:r>
          </a:p>
          <a:p>
            <a:pPr algn="ctr" eaLnBrk="1" hangingPunct="1">
              <a:buFontTx/>
              <a:buNone/>
            </a:pPr>
            <a:endParaRPr lang="en-GB" sz="2400" smtClean="0">
              <a:latin typeface="SassoonPrimaryType" pitchFamily="2" charset="0"/>
            </a:endParaRPr>
          </a:p>
          <a:p>
            <a:pPr algn="ctr" eaLnBrk="1" hangingPunct="1">
              <a:buFontTx/>
              <a:buNone/>
            </a:pPr>
            <a:r>
              <a:rPr lang="en-GB" sz="2400" smtClean="0">
                <a:latin typeface="SassoonPrimaryType" pitchFamily="2" charset="0"/>
              </a:rPr>
              <a:t>strong</a:t>
            </a:r>
          </a:p>
          <a:p>
            <a:pPr algn="ctr" eaLnBrk="1" hangingPunct="1">
              <a:buFontTx/>
              <a:buNone/>
            </a:pPr>
            <a:endParaRPr lang="en-GB" sz="2400" smtClean="0">
              <a:latin typeface="SassoonPrimaryType" pitchFamily="2" charset="0"/>
            </a:endParaRPr>
          </a:p>
          <a:p>
            <a:pPr algn="ctr" eaLnBrk="1" hangingPunct="1">
              <a:buFontTx/>
              <a:buNone/>
            </a:pPr>
            <a:r>
              <a:rPr lang="en-GB" sz="2400" smtClean="0">
                <a:latin typeface="SassoonPrimaryType" pitchFamily="2" charset="0"/>
              </a:rPr>
              <a:t>sad</a:t>
            </a:r>
          </a:p>
          <a:p>
            <a:pPr algn="ctr" eaLnBrk="1" hangingPunct="1">
              <a:buFontTx/>
              <a:buNone/>
            </a:pPr>
            <a:endParaRPr lang="en-GB" sz="2400" smtClean="0">
              <a:latin typeface="SassoonPrimaryType" pitchFamily="2" charset="0"/>
            </a:endParaRPr>
          </a:p>
          <a:p>
            <a:pPr algn="ctr" eaLnBrk="1" hangingPunct="1">
              <a:buFontTx/>
              <a:buNone/>
            </a:pPr>
            <a:r>
              <a:rPr lang="en-GB" sz="2400" smtClean="0">
                <a:latin typeface="SassoonPrimaryType" pitchFamily="2" charset="0"/>
              </a:rPr>
              <a:t>brave</a:t>
            </a:r>
          </a:p>
          <a:p>
            <a:pPr algn="ctr" eaLnBrk="1" hangingPunct="1">
              <a:buFontTx/>
              <a:buNone/>
            </a:pPr>
            <a:endParaRPr lang="en-GB" sz="2400" smtClean="0">
              <a:latin typeface="SassoonPrimaryType" pitchFamily="2" charset="0"/>
            </a:endParaRPr>
          </a:p>
          <a:p>
            <a:pPr algn="ctr" eaLnBrk="1" hangingPunct="1">
              <a:buFontTx/>
              <a:buNone/>
            </a:pPr>
            <a:r>
              <a:rPr lang="en-GB" sz="2400" smtClean="0">
                <a:latin typeface="SassoonPrimaryType" pitchFamily="2" charset="0"/>
              </a:rPr>
              <a:t>kind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924800" cy="5715000"/>
          </a:xfrm>
        </p:spPr>
        <p:txBody>
          <a:bodyPr/>
          <a:lstStyle/>
          <a:p>
            <a:pPr algn="l" eaLnBrk="1" hangingPunct="1"/>
            <a:r>
              <a:rPr lang="en-GB" smtClean="0">
                <a:latin typeface="SassoonPrimaryType" pitchFamily="2" charset="0"/>
              </a:rPr>
              <a:t>The adjective (describing word) becomes an adverb (tells you more about the verb)</a:t>
            </a:r>
            <a:br>
              <a:rPr lang="en-GB" smtClean="0">
                <a:latin typeface="SassoonPrimaryType" pitchFamily="2" charset="0"/>
              </a:rPr>
            </a:br>
            <a:r>
              <a:rPr lang="en-GB" smtClean="0">
                <a:latin typeface="SassoonPrimaryType" pitchFamily="2" charset="0"/>
              </a:rPr>
              <a:t/>
            </a:r>
            <a:br>
              <a:rPr lang="en-GB" smtClean="0">
                <a:latin typeface="SassoonPrimaryType" pitchFamily="2" charset="0"/>
              </a:rPr>
            </a:br>
            <a:r>
              <a:rPr lang="en-GB" smtClean="0">
                <a:latin typeface="SassoonPrimaryType" pitchFamily="2" charset="0"/>
              </a:rPr>
              <a:t>e.g.</a:t>
            </a:r>
            <a:br>
              <a:rPr lang="en-GB" smtClean="0">
                <a:latin typeface="SassoonPrimaryType" pitchFamily="2" charset="0"/>
              </a:rPr>
            </a:br>
            <a:r>
              <a:rPr lang="en-GB" smtClean="0">
                <a:latin typeface="SassoonPrimaryType" pitchFamily="2" charset="0"/>
              </a:rPr>
              <a:t>The tortoise walked very slowly.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3962400" y="5410200"/>
            <a:ext cx="10858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verb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6400800" y="5410200"/>
            <a:ext cx="16954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adverb</a:t>
            </a:r>
          </a:p>
        </p:txBody>
      </p:sp>
      <p:pic>
        <p:nvPicPr>
          <p:cNvPr id="4101" name="Picture 5" descr="C:\Documents and Settings\Michael Spalton\Application Data\Microsoft\Media Catalog\Downloaded Clips\cl0\an01883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743200"/>
            <a:ext cx="2457450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SassoonPrimaryInfant" pitchFamily="2" charset="0"/>
              </a:rPr>
              <a:t>Most adjectives add ‘ly’ to make an adverb.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SassoonPrimaryType" pitchFamily="2" charset="0"/>
              </a:rPr>
              <a:t>If the adjective ends in ‘y’ change the ‘y’ to ‘I’ before adding ‘ly’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SassoonPrimaryType" pitchFamily="2" charset="0"/>
              </a:rPr>
              <a:t>Examples.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>
              <a:latin typeface="SassoonPrimaryType" pitchFamily="2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SassoonPrimaryType" pitchFamily="2" charset="0"/>
              </a:rPr>
              <a:t>Secret + ly = secretly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>
              <a:latin typeface="SassoonPrimaryType" pitchFamily="2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SassoonPrimaryType" pitchFamily="2" charset="0"/>
              </a:rPr>
              <a:t>Sleep</a:t>
            </a:r>
            <a:r>
              <a:rPr lang="en-GB" sz="4400" b="1" smtClean="0">
                <a:latin typeface="SassoonPrimaryType" pitchFamily="2" charset="0"/>
              </a:rPr>
              <a:t>y</a:t>
            </a:r>
            <a:r>
              <a:rPr lang="en-GB" smtClean="0">
                <a:latin typeface="SassoonPrimaryType" pitchFamily="2" charset="0"/>
              </a:rPr>
              <a:t> + ly = sleep</a:t>
            </a:r>
            <a:r>
              <a:rPr lang="en-GB" sz="4400" b="1" smtClean="0">
                <a:latin typeface="SassoonPrimaryType" pitchFamily="2" charset="0"/>
              </a:rPr>
              <a:t>i</a:t>
            </a:r>
            <a:r>
              <a:rPr lang="en-GB" smtClean="0">
                <a:latin typeface="SassoonPrimaryType" pitchFamily="2" charset="0"/>
              </a:rPr>
              <a:t>ly.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GB" smtClean="0">
                <a:latin typeface="SassoonPrimaryType" pitchFamily="2" charset="0"/>
              </a:rPr>
              <a:t>Try these!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mtClean="0">
                <a:latin typeface="SassoonPrimaryType" pitchFamily="2" charset="0"/>
              </a:rPr>
              <a:t>usual</a:t>
            </a:r>
          </a:p>
          <a:p>
            <a:pPr algn="ctr" eaLnBrk="1" hangingPunct="1">
              <a:buFontTx/>
              <a:buNone/>
            </a:pPr>
            <a:r>
              <a:rPr lang="en-GB" smtClean="0">
                <a:latin typeface="SassoonPrimaryType" pitchFamily="2" charset="0"/>
              </a:rPr>
              <a:t>angry</a:t>
            </a:r>
          </a:p>
          <a:p>
            <a:pPr algn="ctr" eaLnBrk="1" hangingPunct="1">
              <a:buFontTx/>
              <a:buNone/>
            </a:pPr>
            <a:r>
              <a:rPr lang="en-GB" smtClean="0">
                <a:latin typeface="SassoonPrimaryType" pitchFamily="2" charset="0"/>
              </a:rPr>
              <a:t>weary</a:t>
            </a:r>
          </a:p>
          <a:p>
            <a:pPr algn="ctr" eaLnBrk="1" hangingPunct="1">
              <a:buFontTx/>
              <a:buNone/>
            </a:pPr>
            <a:r>
              <a:rPr lang="en-GB" smtClean="0">
                <a:latin typeface="SassoonPrimaryType" pitchFamily="2" charset="0"/>
              </a:rPr>
              <a:t>easy</a:t>
            </a:r>
          </a:p>
          <a:p>
            <a:pPr algn="ctr" eaLnBrk="1" hangingPunct="1">
              <a:buFontTx/>
              <a:buNone/>
            </a:pPr>
            <a:r>
              <a:rPr lang="en-GB" smtClean="0">
                <a:latin typeface="SassoonPrimaryType" pitchFamily="2" charset="0"/>
              </a:rPr>
              <a:t>happy</a:t>
            </a:r>
          </a:p>
          <a:p>
            <a:pPr algn="ctr" eaLnBrk="1" hangingPunct="1">
              <a:buFontTx/>
              <a:buNone/>
            </a:pPr>
            <a:r>
              <a:rPr lang="en-GB" smtClean="0">
                <a:latin typeface="SassoonPrimaryType" pitchFamily="2" charset="0"/>
              </a:rPr>
              <a:t>careful</a:t>
            </a:r>
          </a:p>
          <a:p>
            <a:pPr eaLnBrk="1" hangingPunct="1">
              <a:buFontTx/>
              <a:buNone/>
            </a:pPr>
            <a:r>
              <a:rPr lang="en-GB" smtClean="0">
                <a:latin typeface="SassoonPrimaryType" pitchFamily="2" charset="0"/>
              </a:rPr>
              <a:t>Choose one of these and put it in a sentence.</a:t>
            </a:r>
          </a:p>
          <a:p>
            <a:pPr eaLnBrk="1" hangingPunct="1">
              <a:buFontTx/>
              <a:buNone/>
            </a:pPr>
            <a:r>
              <a:rPr lang="en-GB" smtClean="0">
                <a:latin typeface="SassoonPrimaryType" pitchFamily="2" charset="0"/>
              </a:rPr>
              <a:t>IMPRESS ME!</a:t>
            </a:r>
          </a:p>
          <a:p>
            <a:pPr eaLnBrk="1" hangingPunct="1">
              <a:buFontTx/>
              <a:buNone/>
            </a:pPr>
            <a:endParaRPr lang="en-GB" smtClean="0">
              <a:latin typeface="SassoonPrimaryType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5562600"/>
          </a:xfrm>
        </p:spPr>
        <p:txBody>
          <a:bodyPr/>
          <a:lstStyle/>
          <a:p>
            <a:pPr eaLnBrk="1" hangingPunct="1"/>
            <a:r>
              <a:rPr lang="en-GB" smtClean="0">
                <a:latin typeface="SassoonPrimaryType" pitchFamily="2" charset="0"/>
              </a:rPr>
              <a:t>Sentences…</a:t>
            </a:r>
            <a:br>
              <a:rPr lang="en-GB" smtClean="0">
                <a:latin typeface="SassoonPrimaryType" pitchFamily="2" charset="0"/>
              </a:rPr>
            </a:br>
            <a:r>
              <a:rPr lang="en-GB" smtClean="0">
                <a:latin typeface="SassoonPrimaryType" pitchFamily="2" charset="0"/>
              </a:rPr>
              <a:t/>
            </a:r>
            <a:br>
              <a:rPr lang="en-GB" smtClean="0">
                <a:latin typeface="SassoonPrimaryType" pitchFamily="2" charset="0"/>
              </a:rPr>
            </a:br>
            <a:r>
              <a:rPr lang="en-GB" sz="2000" smtClean="0">
                <a:latin typeface="SassoonPrimaryType" pitchFamily="2" charset="0"/>
              </a:rPr>
              <a:t>We _____ boarded the bus after our long flight.</a:t>
            </a:r>
            <a:br>
              <a:rPr lang="en-GB" sz="2000" smtClean="0">
                <a:latin typeface="SassoonPrimaryType" pitchFamily="2" charset="0"/>
              </a:rPr>
            </a:br>
            <a:r>
              <a:rPr lang="en-GB" sz="2000" smtClean="0">
                <a:latin typeface="SassoonPrimaryType" pitchFamily="2" charset="0"/>
              </a:rPr>
              <a:t/>
            </a:r>
            <a:br>
              <a:rPr lang="en-GB" sz="2000" smtClean="0">
                <a:latin typeface="SassoonPrimaryType" pitchFamily="2" charset="0"/>
              </a:rPr>
            </a:br>
            <a:r>
              <a:rPr lang="en-GB" sz="2000" smtClean="0">
                <a:latin typeface="SassoonPrimaryType" pitchFamily="2" charset="0"/>
              </a:rPr>
              <a:t>Dad _______ placed the glasses in the box.</a:t>
            </a:r>
            <a:br>
              <a:rPr lang="en-GB" sz="2000" smtClean="0">
                <a:latin typeface="SassoonPrimaryType" pitchFamily="2" charset="0"/>
              </a:rPr>
            </a:br>
            <a:r>
              <a:rPr lang="en-GB" sz="2000" smtClean="0">
                <a:latin typeface="SassoonPrimaryType" pitchFamily="2" charset="0"/>
              </a:rPr>
              <a:t/>
            </a:r>
            <a:br>
              <a:rPr lang="en-GB" sz="2000" smtClean="0">
                <a:latin typeface="SassoonPrimaryType" pitchFamily="2" charset="0"/>
              </a:rPr>
            </a:br>
            <a:r>
              <a:rPr lang="en-GB" sz="2000" smtClean="0">
                <a:latin typeface="SassoonPrimaryType" pitchFamily="2" charset="0"/>
              </a:rPr>
              <a:t>She rang the police ________ after the accident.</a:t>
            </a:r>
            <a:br>
              <a:rPr lang="en-GB" sz="2000" smtClean="0">
                <a:latin typeface="SassoonPrimaryType" pitchFamily="2" charset="0"/>
              </a:rPr>
            </a:br>
            <a:r>
              <a:rPr lang="en-GB" sz="2000" smtClean="0">
                <a:latin typeface="SassoonPrimaryType" pitchFamily="2" charset="0"/>
              </a:rPr>
              <a:t/>
            </a:r>
            <a:br>
              <a:rPr lang="en-GB" sz="2000" smtClean="0">
                <a:latin typeface="SassoonPrimaryType" pitchFamily="2" charset="0"/>
              </a:rPr>
            </a:br>
            <a:r>
              <a:rPr lang="en-GB" sz="2000" smtClean="0">
                <a:latin typeface="SassoonPrimaryType" pitchFamily="2" charset="0"/>
              </a:rPr>
              <a:t>I _______ carried all the shopping up the flight of stairs.</a:t>
            </a:r>
            <a:br>
              <a:rPr lang="en-GB" sz="2000" smtClean="0">
                <a:latin typeface="SassoonPrimaryType" pitchFamily="2" charset="0"/>
              </a:rPr>
            </a:br>
            <a:r>
              <a:rPr lang="en-GB" sz="2000" smtClean="0">
                <a:latin typeface="SassoonPrimaryType" pitchFamily="2" charset="0"/>
              </a:rPr>
              <a:t/>
            </a:r>
            <a:br>
              <a:rPr lang="en-GB" sz="2000" smtClean="0">
                <a:latin typeface="SassoonPrimaryType" pitchFamily="2" charset="0"/>
              </a:rPr>
            </a:br>
            <a:r>
              <a:rPr lang="en-GB" sz="2000" smtClean="0">
                <a:latin typeface="SassoonPrimaryType" pitchFamily="2" charset="0"/>
              </a:rPr>
              <a:t>The rain fell ______ all through the night.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137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Times New Roman</vt:lpstr>
      <vt:lpstr>Arial</vt:lpstr>
      <vt:lpstr>Calibri</vt:lpstr>
      <vt:lpstr>SassoonPrimaryType</vt:lpstr>
      <vt:lpstr>SassoonPrimaryInfant</vt:lpstr>
      <vt:lpstr>Default Design</vt:lpstr>
      <vt:lpstr>Adding ‘ly’ to words</vt:lpstr>
      <vt:lpstr>Some quick practise!</vt:lpstr>
      <vt:lpstr>The adjective (describing word) becomes an adverb (tells you more about the verb)  e.g. The tortoise walked very slowly.</vt:lpstr>
      <vt:lpstr>Most adjectives add ‘ly’ to make an adverb.</vt:lpstr>
      <vt:lpstr>Try these!</vt:lpstr>
      <vt:lpstr>Sentences…  We _____ boarded the bus after our long flight.  Dad _______ placed the glasses in the box.  She rang the police ________ after the accident.  I _______ carried all the shopping up the flight of stairs.  The rain fell ______ all through the night.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‘ly’ to words</dc:title>
  <dc:creator>Michael Spalton</dc:creator>
  <cp:lastModifiedBy>Teacher E-Solutions</cp:lastModifiedBy>
  <cp:revision>2</cp:revision>
  <dcterms:created xsi:type="dcterms:W3CDTF">2006-10-08T14:46:40Z</dcterms:created>
  <dcterms:modified xsi:type="dcterms:W3CDTF">2019-01-18T16:49:50Z</dcterms:modified>
</cp:coreProperties>
</file>