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gif" ContentType="image/gif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81" r:id="rId2"/>
    <p:sldId id="283" r:id="rId3"/>
    <p:sldId id="257" r:id="rId4"/>
    <p:sldId id="260" r:id="rId5"/>
    <p:sldId id="320" r:id="rId6"/>
    <p:sldId id="296" r:id="rId7"/>
    <p:sldId id="311" r:id="rId8"/>
    <p:sldId id="297" r:id="rId9"/>
    <p:sldId id="312" r:id="rId10"/>
    <p:sldId id="298" r:id="rId11"/>
    <p:sldId id="313" r:id="rId12"/>
    <p:sldId id="293" r:id="rId13"/>
    <p:sldId id="292" r:id="rId14"/>
    <p:sldId id="301" r:id="rId15"/>
    <p:sldId id="316" r:id="rId16"/>
    <p:sldId id="319" r:id="rId17"/>
    <p:sldId id="318" r:id="rId18"/>
    <p:sldId id="308" r:id="rId19"/>
    <p:sldId id="299" r:id="rId20"/>
    <p:sldId id="295" r:id="rId21"/>
    <p:sldId id="305" r:id="rId22"/>
    <p:sldId id="32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CC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AEED2-632A-412A-B093-DE73CAF3F768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ED89D-CA3B-4147-ABB0-81B35A85C9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ED89D-CA3B-4147-ABB0-81B35A85C96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BC69A-F245-4DAA-A8A1-BABD99DA796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ED89D-CA3B-4147-ABB0-81B35A85C96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BC69A-F245-4DAA-A8A1-BABD99DA796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BC69A-F245-4DAA-A8A1-BABD99DA796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ED89D-CA3B-4147-ABB0-81B35A85C96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ED89D-CA3B-4147-ABB0-81B35A85C96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ED89D-CA3B-4147-ABB0-81B35A85C96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ED89D-CA3B-4147-ABB0-81B35A85C96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ED89D-CA3B-4147-ABB0-81B35A85C96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ED89D-CA3B-4147-ABB0-81B35A85C96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ED89D-CA3B-4147-ABB0-81B35A85C9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BC69A-F245-4DAA-A8A1-BABD99DA796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ED89D-CA3B-4147-ABB0-81B35A85C962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1342FF-B7C1-4A6E-8EFB-50FAD0CF3764}" type="slidenum">
              <a:rPr lang="en-US"/>
              <a:pPr/>
              <a:t>22</a:t>
            </a:fld>
            <a:endParaRPr lang="en-US"/>
          </a:p>
        </p:txBody>
      </p:sp>
      <p:sp>
        <p:nvSpPr>
          <p:cNvPr id="11981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ED89D-CA3B-4147-ABB0-81B35A85C96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ED89D-CA3B-4147-ABB0-81B35A85C96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ED89D-CA3B-4147-ABB0-81B35A85C9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ED89D-CA3B-4147-ABB0-81B35A85C9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ED89D-CA3B-4147-ABB0-81B35A85C96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BC69A-F245-4DAA-A8A1-BABD99DA796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FED89D-CA3B-4147-ABB0-81B35A85C96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7/10/2009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0"/>
            <a:ext cx="8305800" cy="25146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>                     </a:t>
            </a:r>
            <a:r>
              <a:rPr lang="en-US" sz="6000" dirty="0" smtClean="0">
                <a:solidFill>
                  <a:srgbClr val="7030A0"/>
                </a:solidFill>
                <a:latin typeface="Algerian" pitchFamily="82" charset="0"/>
              </a:rPr>
              <a:t>Adverbs</a:t>
            </a:r>
            <a:r>
              <a:rPr lang="en-US" sz="6000" dirty="0" smtClean="0">
                <a:solidFill>
                  <a:srgbClr val="7030A0"/>
                </a:solidFill>
              </a:rPr>
              <a:t/>
            </a:r>
            <a:br>
              <a:rPr lang="en-US" sz="6000" dirty="0" smtClean="0">
                <a:solidFill>
                  <a:srgbClr val="7030A0"/>
                </a:solidFill>
              </a:rPr>
            </a:br>
            <a:r>
              <a:rPr lang="en-US" sz="6000" dirty="0" smtClean="0">
                <a:solidFill>
                  <a:srgbClr val="7030A0"/>
                </a:solidFill>
              </a:rPr>
              <a:t>                                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3" name="Picture 2" descr="Picture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8400" y="1600200"/>
            <a:ext cx="1625600" cy="2057400"/>
          </a:xfrm>
          <a:prstGeom prst="rect">
            <a:avLst/>
          </a:prstGeom>
        </p:spPr>
      </p:pic>
      <p:pic>
        <p:nvPicPr>
          <p:cNvPr id="4" name="Picture 3" descr="Picture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75517"/>
            <a:ext cx="1625600" cy="21824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32004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Lucida Calligraphy" pitchFamily="66" charset="0"/>
              </a:rPr>
              <a:t>Examples:</a:t>
            </a:r>
            <a:endParaRPr lang="en-US" sz="2400" dirty="0">
              <a:latin typeface="Lucida Calligraphy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3962400"/>
            <a:ext cx="78973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n-US" sz="2400" dirty="0" smtClean="0">
                <a:latin typeface="Lucida Calligraphy" pitchFamily="66" charset="0"/>
              </a:rPr>
              <a:t>The girls answered all the questions </a:t>
            </a:r>
            <a:r>
              <a:rPr lang="en-US" sz="2400" u="sng" dirty="0" smtClean="0">
                <a:latin typeface="Lucida Calligraphy" pitchFamily="66" charset="0"/>
              </a:rPr>
              <a:t>correctly</a:t>
            </a:r>
            <a:r>
              <a:rPr lang="en-US" sz="2400" dirty="0" smtClean="0">
                <a:latin typeface="Lucida Calligraphy" pitchFamily="66" charset="0"/>
              </a:rPr>
              <a:t>.</a:t>
            </a: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Lucida Calligraphy" pitchFamily="66" charset="0"/>
              </a:rPr>
              <a:t>He was driving </a:t>
            </a:r>
            <a:r>
              <a:rPr lang="en-US" sz="2400" u="sng" dirty="0" smtClean="0">
                <a:latin typeface="Lucida Calligraphy" pitchFamily="66" charset="0"/>
              </a:rPr>
              <a:t>carelessly</a:t>
            </a:r>
            <a:r>
              <a:rPr lang="en-US" sz="2400" dirty="0" smtClean="0">
                <a:latin typeface="Lucida Calligraphy" pitchFamily="66" charset="0"/>
              </a:rPr>
              <a:t>.</a:t>
            </a: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Lucida Calligraphy" pitchFamily="66" charset="0"/>
              </a:rPr>
              <a:t>The plane landed </a:t>
            </a:r>
            <a:r>
              <a:rPr lang="en-US" sz="2400" u="sng" dirty="0" smtClean="0">
                <a:latin typeface="Lucida Calligraphy" pitchFamily="66" charset="0"/>
              </a:rPr>
              <a:t>safely</a:t>
            </a:r>
            <a:r>
              <a:rPr lang="en-US" sz="2400" dirty="0" smtClean="0">
                <a:latin typeface="Lucida Calligraphy" pitchFamily="66" charset="0"/>
              </a:rPr>
              <a:t>.</a:t>
            </a:r>
          </a:p>
          <a:p>
            <a:pPr>
              <a:buBlip>
                <a:blip r:embed="rId3"/>
              </a:buBlip>
            </a:pPr>
            <a:r>
              <a:rPr lang="en-US" sz="2400" dirty="0" err="1" smtClean="0">
                <a:latin typeface="Lucida Calligraphy" pitchFamily="66" charset="0"/>
              </a:rPr>
              <a:t>Ramu</a:t>
            </a:r>
            <a:r>
              <a:rPr lang="en-US" sz="2400" dirty="0" smtClean="0">
                <a:latin typeface="Lucida Calligraphy" pitchFamily="66" charset="0"/>
              </a:rPr>
              <a:t> plays guitar </a:t>
            </a:r>
            <a:r>
              <a:rPr lang="en-US" sz="2400" u="sng" dirty="0" smtClean="0">
                <a:latin typeface="Lucida Calligraphy" pitchFamily="66" charset="0"/>
              </a:rPr>
              <a:t>skillfully</a:t>
            </a:r>
            <a:r>
              <a:rPr lang="en-US" sz="2400" dirty="0" smtClean="0">
                <a:latin typeface="Lucida Calligraphy" pitchFamily="66" charset="0"/>
              </a:rPr>
              <a:t>.</a:t>
            </a:r>
            <a:endParaRPr lang="en-US" sz="1600" dirty="0">
              <a:latin typeface="Lucida Calligraphy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9144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C3300"/>
                </a:solidFill>
                <a:latin typeface="Lucida Calligraphy" pitchFamily="66" charset="0"/>
              </a:rPr>
              <a:t>Adverbs of Manner</a:t>
            </a:r>
            <a:r>
              <a:rPr lang="en-US" sz="2800" b="1" dirty="0" smtClean="0"/>
              <a:t>: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1981200"/>
            <a:ext cx="789476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sz="2400" dirty="0" smtClean="0">
                <a:latin typeface="Lucida Calligraphy" pitchFamily="66" charset="0"/>
              </a:rPr>
              <a:t>Some adverbs and adverb phrases describe the way people do things.</a:t>
            </a:r>
            <a:endParaRPr lang="en-US" dirty="0" smtClean="0">
              <a:latin typeface="Lucida Calligraphy" pitchFamily="66" charset="0"/>
            </a:endParaRPr>
          </a:p>
          <a:p>
            <a:r>
              <a:rPr lang="en-US" dirty="0" smtClean="0">
                <a:latin typeface="Lucida Calligraphy" pitchFamily="66" charset="0"/>
              </a:rPr>
              <a:t> </a:t>
            </a:r>
            <a:endParaRPr lang="en-US" dirty="0">
              <a:latin typeface="Lucida Calligraphy" pitchFamily="66" charset="0"/>
            </a:endParaRPr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4038600"/>
            <a:ext cx="2286000" cy="25622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8914" name="Picture 2" descr="C:\Program Files\Microsoft Office\CLIPART\PUB60COR\AG00165_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1288735" flipH="1">
            <a:off x="5586882" y="5633695"/>
            <a:ext cx="1600200" cy="609600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304800"/>
            <a:ext cx="83058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b="1" i="1" dirty="0" smtClean="0">
              <a:solidFill>
                <a:srgbClr val="0070C0"/>
              </a:solidFill>
            </a:endParaRPr>
          </a:p>
          <a:p>
            <a:r>
              <a:rPr lang="en-US" sz="4400" dirty="0" smtClean="0">
                <a:solidFill>
                  <a:srgbClr val="FF0000"/>
                </a:solidFill>
                <a:latin typeface="Lucida Calligraphy" pitchFamily="66" charset="0"/>
              </a:rPr>
              <a:t>         Adverb of manner</a:t>
            </a:r>
            <a:r>
              <a:rPr lang="en-US" sz="3200" b="1" i="1" dirty="0" smtClean="0">
                <a:solidFill>
                  <a:srgbClr val="0070C0"/>
                </a:solidFill>
                <a:latin typeface="Lucida Calligraphy" pitchFamily="66" charset="0"/>
              </a:rPr>
              <a:t> </a:t>
            </a:r>
            <a:endParaRPr lang="en-US" sz="3200" dirty="0" smtClean="0">
              <a:solidFill>
                <a:srgbClr val="00B050"/>
              </a:solidFill>
              <a:latin typeface="Lucida Calligraphy" pitchFamily="66" charset="0"/>
            </a:endParaRPr>
          </a:p>
          <a:p>
            <a:endParaRPr lang="en-US" sz="3200" dirty="0" smtClean="0">
              <a:solidFill>
                <a:srgbClr val="00B050"/>
              </a:solidFill>
              <a:latin typeface="Lucida Calligraphy" pitchFamily="66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latin typeface="Lucida Calligraphy" pitchFamily="66" charset="0"/>
              </a:rPr>
              <a:t>They watched </a:t>
            </a:r>
            <a:r>
              <a:rPr lang="en-US" sz="3200" u="sng" dirty="0" smtClean="0">
                <a:latin typeface="Lucida Calligraphy" pitchFamily="66" charset="0"/>
              </a:rPr>
              <a:t>Carefully.</a:t>
            </a:r>
          </a:p>
          <a:p>
            <a:pPr marL="514350" indent="-514350">
              <a:buAutoNum type="arabicPeriod"/>
            </a:pPr>
            <a:endParaRPr lang="en-US" sz="3200" dirty="0" smtClean="0">
              <a:latin typeface="Lucida Calligraphy" pitchFamily="66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latin typeface="Lucida Calligraphy" pitchFamily="66" charset="0"/>
              </a:rPr>
              <a:t>The flower was </a:t>
            </a:r>
            <a:r>
              <a:rPr lang="en-US" sz="3200" u="sng" dirty="0" smtClean="0">
                <a:latin typeface="Lucida Calligraphy" pitchFamily="66" charset="0"/>
              </a:rPr>
              <a:t>beautifully</a:t>
            </a:r>
            <a:r>
              <a:rPr lang="en-US" sz="3200" dirty="0" smtClean="0">
                <a:latin typeface="Lucida Calligraphy" pitchFamily="66" charset="0"/>
              </a:rPr>
              <a:t> made up</a:t>
            </a:r>
          </a:p>
          <a:p>
            <a:pPr marL="514350" indent="-514350">
              <a:buAutoNum type="arabicPeriod"/>
            </a:pPr>
            <a:endParaRPr lang="en-US" sz="3200" dirty="0" smtClean="0">
              <a:latin typeface="Lucida Calligraphy" pitchFamily="66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latin typeface="Lucida Calligraphy" pitchFamily="66" charset="0"/>
              </a:rPr>
              <a:t>She seemed </a:t>
            </a:r>
            <a:r>
              <a:rPr lang="en-US" sz="3200" u="sng" dirty="0" smtClean="0">
                <a:latin typeface="Lucida Calligraphy" pitchFamily="66" charset="0"/>
              </a:rPr>
              <a:t>faintly.</a:t>
            </a:r>
          </a:p>
          <a:p>
            <a:pPr marL="514350" indent="-514350">
              <a:buAutoNum type="arabicPeriod"/>
            </a:pPr>
            <a:endParaRPr lang="en-US" sz="3200" dirty="0" smtClean="0">
              <a:latin typeface="Lucida Calligraphy" pitchFamily="66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latin typeface="Lucida Calligraphy" pitchFamily="66" charset="0"/>
              </a:rPr>
              <a:t>The team played </a:t>
            </a:r>
            <a:r>
              <a:rPr lang="en-US" sz="3200" u="sng" dirty="0" smtClean="0">
                <a:latin typeface="Lucida Calligraphy" pitchFamily="66" charset="0"/>
              </a:rPr>
              <a:t>wonderfully.</a:t>
            </a:r>
          </a:p>
          <a:p>
            <a:pPr marL="514350" indent="-514350">
              <a:buAutoNum type="arabicPeriod"/>
            </a:pPr>
            <a:endParaRPr lang="en-US" sz="3200" dirty="0">
              <a:latin typeface="Lucida Calligraphy" pitchFamily="66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85800"/>
            <a:ext cx="50529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Lucida Calligraphy" pitchFamily="66" charset="0"/>
              </a:rPr>
              <a:t>Adverbs of Frequency</a:t>
            </a:r>
            <a:endParaRPr lang="en-US" sz="3200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1676400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Lucida Calligraphy" pitchFamily="66" charset="0"/>
              </a:rPr>
              <a:t>Some adverbs and adverb phrases answer the question “how often an action is done”</a:t>
            </a:r>
          </a:p>
          <a:p>
            <a:r>
              <a:rPr lang="en-US" sz="2400" dirty="0" smtClean="0">
                <a:latin typeface="Lucida Calligraphy" pitchFamily="66" charset="0"/>
              </a:rPr>
              <a:t>They are called adverbs of frequency</a:t>
            </a:r>
            <a:r>
              <a:rPr lang="en-US" sz="2000" dirty="0" smtClean="0">
                <a:latin typeface="Lucida Calligraphy" pitchFamily="66" charset="0"/>
              </a:rPr>
              <a:t>.</a:t>
            </a:r>
            <a:endParaRPr lang="en-US" sz="2000" dirty="0">
              <a:latin typeface="Lucida Calligraphy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3886200"/>
            <a:ext cx="1952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Lucida Calligraphy" pitchFamily="66" charset="0"/>
              </a:rPr>
              <a:t>Examples :</a:t>
            </a:r>
            <a:endParaRPr lang="en-US" sz="2400" dirty="0">
              <a:latin typeface="Lucida Calligraphy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4648200"/>
            <a:ext cx="75318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n-US" sz="2400" dirty="0" smtClean="0">
                <a:latin typeface="Lucida Calligraphy" pitchFamily="66" charset="0"/>
              </a:rPr>
              <a:t>The children </a:t>
            </a:r>
            <a:r>
              <a:rPr lang="en-US" sz="2400" u="sng" dirty="0" smtClean="0">
                <a:latin typeface="Lucida Calligraphy" pitchFamily="66" charset="0"/>
              </a:rPr>
              <a:t>always</a:t>
            </a:r>
            <a:r>
              <a:rPr lang="en-US" sz="2400" dirty="0" smtClean="0">
                <a:latin typeface="Lucida Calligraphy" pitchFamily="66" charset="0"/>
              </a:rPr>
              <a:t> go to school on the bus.</a:t>
            </a: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Lucida Calligraphy" pitchFamily="66" charset="0"/>
              </a:rPr>
              <a:t>I’ll </a:t>
            </a:r>
            <a:r>
              <a:rPr lang="en-US" sz="2400" u="sng" dirty="0" smtClean="0">
                <a:latin typeface="Lucida Calligraphy" pitchFamily="66" charset="0"/>
              </a:rPr>
              <a:t>never</a:t>
            </a:r>
            <a:r>
              <a:rPr lang="en-US" sz="2400" dirty="0" smtClean="0">
                <a:latin typeface="Lucida Calligraphy" pitchFamily="66" charset="0"/>
              </a:rPr>
              <a:t> make that mistake again .</a:t>
            </a: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Lucida Calligraphy" pitchFamily="66" charset="0"/>
              </a:rPr>
              <a:t> I clean my bedroom </a:t>
            </a:r>
            <a:r>
              <a:rPr lang="en-US" sz="2400" u="sng" dirty="0" smtClean="0">
                <a:latin typeface="Lucida Calligraphy" pitchFamily="66" charset="0"/>
              </a:rPr>
              <a:t>every day</a:t>
            </a:r>
            <a:r>
              <a:rPr lang="en-US" sz="2400" dirty="0" smtClean="0">
                <a:latin typeface="Lucida Calligraphy" pitchFamily="66" charset="0"/>
              </a:rPr>
              <a:t>.</a:t>
            </a: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Lucida Calligraphy" pitchFamily="66" charset="0"/>
              </a:rPr>
              <a:t>Dad polishes his shoes </a:t>
            </a:r>
            <a:r>
              <a:rPr lang="en-US" sz="2400" u="sng" dirty="0" smtClean="0">
                <a:latin typeface="Lucida Calligraphy" pitchFamily="66" charset="0"/>
              </a:rPr>
              <a:t>twice a week</a:t>
            </a:r>
            <a:r>
              <a:rPr lang="en-US" sz="2400" dirty="0" smtClean="0">
                <a:latin typeface="Lucida Calligraphy" pitchFamily="66" charset="0"/>
              </a:rPr>
              <a:t>.</a:t>
            </a:r>
            <a:endParaRPr lang="en-US" sz="2400" dirty="0">
              <a:latin typeface="Lucida Calligraphy" pitchFamily="66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3505200"/>
            <a:ext cx="1952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Lucida Calligraphy" pitchFamily="66" charset="0"/>
              </a:rPr>
              <a:t>Examples :</a:t>
            </a:r>
            <a:endParaRPr lang="en-US" sz="2400" dirty="0">
              <a:latin typeface="Lucida Calligraphy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7800" y="4191000"/>
            <a:ext cx="780598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n-US" sz="2400" dirty="0" smtClean="0">
                <a:latin typeface="Lucida Calligraphy" pitchFamily="66" charset="0"/>
              </a:rPr>
              <a:t>The train has </a:t>
            </a:r>
            <a:r>
              <a:rPr lang="en-US" sz="2400" u="sng" dirty="0" smtClean="0">
                <a:latin typeface="Lucida Calligraphy" pitchFamily="66" charset="0"/>
              </a:rPr>
              <a:t>already</a:t>
            </a:r>
            <a:r>
              <a:rPr lang="en-US" sz="2400" dirty="0" smtClean="0">
                <a:latin typeface="Lucida Calligraphy" pitchFamily="66" charset="0"/>
              </a:rPr>
              <a:t> left.</a:t>
            </a: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Lucida Calligraphy" pitchFamily="66" charset="0"/>
              </a:rPr>
              <a:t>We moved into our new house </a:t>
            </a:r>
            <a:r>
              <a:rPr lang="en-US" sz="2400" u="sng" dirty="0" smtClean="0">
                <a:latin typeface="Lucida Calligraphy" pitchFamily="66" charset="0"/>
              </a:rPr>
              <a:t>last week</a:t>
            </a:r>
            <a:r>
              <a:rPr lang="en-US" sz="2400" dirty="0" smtClean="0">
                <a:latin typeface="Lucida Calligraphy" pitchFamily="66" charset="0"/>
              </a:rPr>
              <a:t>.</a:t>
            </a: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Lucida Calligraphy" pitchFamily="66" charset="0"/>
              </a:rPr>
              <a:t>Our favorite T.V. program starts </a:t>
            </a:r>
            <a:r>
              <a:rPr lang="en-US" sz="2400" u="sng" dirty="0" smtClean="0">
                <a:latin typeface="Lucida Calligraphy" pitchFamily="66" charset="0"/>
              </a:rPr>
              <a:t>at 6’o clock</a:t>
            </a:r>
            <a:r>
              <a:rPr lang="en-US" sz="2400" dirty="0" smtClean="0">
                <a:latin typeface="Lucida Calligraphy" pitchFamily="66" charset="0"/>
              </a:rPr>
              <a:t>.</a:t>
            </a: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Lucida Calligraphy" pitchFamily="66" charset="0"/>
              </a:rPr>
              <a:t>I’m going to my new school </a:t>
            </a:r>
            <a:r>
              <a:rPr lang="en-US" sz="2400" u="sng" dirty="0" smtClean="0">
                <a:latin typeface="Lucida Calligraphy" pitchFamily="66" charset="0"/>
              </a:rPr>
              <a:t>tomorrow</a:t>
            </a:r>
            <a:r>
              <a:rPr lang="en-US" sz="2400" dirty="0" smtClean="0">
                <a:latin typeface="Lucida Calligraphy" pitchFamily="66" charset="0"/>
              </a:rPr>
              <a:t>.</a:t>
            </a:r>
            <a:endParaRPr lang="en-US" sz="2400" dirty="0">
              <a:latin typeface="Lucida Calligraphy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762000"/>
            <a:ext cx="39004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Lucida Calligraphy" pitchFamily="66" charset="0"/>
              </a:rPr>
              <a:t>Adverbs of Time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295401" y="1524000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Lucida Calligraphy" pitchFamily="66" charset="0"/>
              </a:rPr>
              <a:t>Some adverbs and adverb phrases answer the question “when?”.</a:t>
            </a:r>
          </a:p>
          <a:p>
            <a:r>
              <a:rPr lang="en-US" sz="2400" dirty="0" smtClean="0">
                <a:latin typeface="Lucida Calligraphy" pitchFamily="66" charset="0"/>
              </a:rPr>
              <a:t>They are called adverbs of time.</a:t>
            </a:r>
            <a:endParaRPr lang="en-US" sz="2400" dirty="0">
              <a:latin typeface="Lucida Calligraphy" pitchFamily="66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62200" y="1066800"/>
            <a:ext cx="45977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92D050"/>
                </a:solidFill>
                <a:latin typeface="Algerian" pitchFamily="82" charset="0"/>
                <a:ea typeface="Arial Unicode MS" pitchFamily="34" charset="-128"/>
                <a:cs typeface="Tahoma" pitchFamily="34" charset="0"/>
              </a:rPr>
              <a:t>Adverbs Of  Time</a:t>
            </a:r>
            <a:endParaRPr lang="en-US" sz="2800" dirty="0">
              <a:solidFill>
                <a:srgbClr val="92D050"/>
              </a:solidFill>
              <a:latin typeface="Algerian" pitchFamily="82" charset="0"/>
              <a:ea typeface="Arial Unicode MS" pitchFamily="34" charset="-128"/>
              <a:cs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2286000"/>
            <a:ext cx="83058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aiandra GD" pitchFamily="34" charset="0"/>
                <a:ea typeface="Arial Unicode MS" pitchFamily="34" charset="-128"/>
                <a:cs typeface="Tahoma" pitchFamily="34" charset="0"/>
              </a:rPr>
              <a:t> </a:t>
            </a:r>
          </a:p>
          <a:p>
            <a:pPr marL="514350" indent="-514350">
              <a:buBlip>
                <a:blip r:embed="rId3"/>
              </a:buBlip>
            </a:pP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We shall </a:t>
            </a:r>
            <a:r>
              <a:rPr lang="en-US" sz="3200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now</a:t>
            </a:r>
            <a:r>
              <a:rPr lang="en-US" sz="32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 begin to work.</a:t>
            </a:r>
          </a:p>
          <a:p>
            <a:pPr marL="514350" indent="-514350">
              <a:buBlip>
                <a:blip r:embed="rId3"/>
              </a:buBlip>
            </a:pP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He called here a </a:t>
            </a:r>
            <a:r>
              <a:rPr lang="en-US" sz="32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few minutes </a:t>
            </a:r>
            <a:r>
              <a:rPr lang="en-US" sz="3200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ago</a:t>
            </a:r>
            <a:r>
              <a:rPr lang="en-US" sz="32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.</a:t>
            </a:r>
          </a:p>
          <a:p>
            <a:pPr marL="514350" indent="-514350">
              <a:buBlip>
                <a:blip r:embed="rId3"/>
              </a:buBlip>
            </a:pP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I have spoken to him </a:t>
            </a:r>
            <a:r>
              <a:rPr lang="en-US" sz="3200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yesterday</a:t>
            </a:r>
            <a:r>
              <a:rPr lang="en-US" sz="32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.</a:t>
            </a:r>
          </a:p>
          <a:p>
            <a:pPr marL="514350" indent="-514350">
              <a:buBlip>
                <a:blip r:embed="rId3"/>
              </a:buBlip>
            </a:pP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He comes here </a:t>
            </a:r>
            <a:r>
              <a:rPr lang="en-US" sz="3200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daily.</a:t>
            </a:r>
          </a:p>
          <a:p>
            <a:pPr marL="514350" indent="-514350">
              <a:buBlip>
                <a:blip r:embed="rId3"/>
              </a:buBlip>
            </a:pP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Mr. Guptha </a:t>
            </a:r>
            <a:r>
              <a:rPr lang="en-US" sz="3200" i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formerly</a:t>
            </a:r>
            <a:r>
              <a:rPr lang="en-US" sz="32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alligraphy" pitchFamily="66" charset="0"/>
                <a:ea typeface="Arial Unicode MS" pitchFamily="34" charset="-128"/>
                <a:cs typeface="Tahoma" pitchFamily="34" charset="0"/>
              </a:rPr>
              <a:t>lived here.</a:t>
            </a:r>
          </a:p>
          <a:p>
            <a:pPr marL="514350" indent="-514350">
              <a:buBlip>
                <a:blip r:embed="rId3"/>
              </a:buBlip>
            </a:pP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Lucida Calligraphy" pitchFamily="66" charset="0"/>
              <a:ea typeface="Arial Unicode MS" pitchFamily="34" charset="-128"/>
              <a:cs typeface="Tahoma" pitchFamily="34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/>
                <a:latin typeface="Lucida Calligraphy" pitchFamily="66" charset="0"/>
                <a:cs typeface="Tahoma" pitchFamily="34" charset="0"/>
              </a:rPr>
              <a:t>Adverbs of quantity or degree</a:t>
            </a:r>
            <a:endParaRPr lang="en-US" sz="4800" dirty="0">
              <a:solidFill>
                <a:srgbClr val="FF0000"/>
              </a:solidFill>
              <a:effectLst/>
              <a:latin typeface="Lucida Calligraphy" pitchFamily="66" charset="0"/>
              <a:cs typeface="Tahom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>
                <a:latin typeface="Lucida Calligraphy" pitchFamily="66" charset="0"/>
              </a:rPr>
              <a:t>         It  shows how much, or in what degree or to what extent.</a:t>
            </a:r>
          </a:p>
          <a:p>
            <a:pPr>
              <a:buBlip>
                <a:blip r:embed="rId3"/>
              </a:buBlip>
            </a:pPr>
            <a:r>
              <a:rPr lang="en-US" sz="3200" dirty="0" smtClean="0">
                <a:latin typeface="Lucida Calligraphy" pitchFamily="66" charset="0"/>
              </a:rPr>
              <a:t>He was </a:t>
            </a:r>
            <a:r>
              <a:rPr lang="en-US" sz="3200" i="1" u="sng" dirty="0" smtClean="0">
                <a:latin typeface="Lucida Calligraphy" pitchFamily="66" charset="0"/>
              </a:rPr>
              <a:t>too</a:t>
            </a:r>
            <a:r>
              <a:rPr lang="en-US" sz="3200" u="sng" dirty="0" smtClean="0">
                <a:latin typeface="Lucida Calligraphy" pitchFamily="66" charset="0"/>
              </a:rPr>
              <a:t> </a:t>
            </a:r>
            <a:r>
              <a:rPr lang="en-US" sz="3200" dirty="0" smtClean="0">
                <a:latin typeface="Lucida Calligraphy" pitchFamily="66" charset="0"/>
              </a:rPr>
              <a:t>careless.</a:t>
            </a:r>
          </a:p>
          <a:p>
            <a:pPr>
              <a:buBlip>
                <a:blip r:embed="rId3"/>
              </a:buBlip>
            </a:pPr>
            <a:r>
              <a:rPr lang="en-US" sz="3200" dirty="0" smtClean="0">
                <a:latin typeface="Lucida Calligraphy" pitchFamily="66" charset="0"/>
              </a:rPr>
              <a:t>The sea is very </a:t>
            </a:r>
            <a:r>
              <a:rPr lang="en-US" sz="3200" i="1" u="sng" dirty="0" smtClean="0">
                <a:latin typeface="Lucida Calligraphy" pitchFamily="66" charset="0"/>
              </a:rPr>
              <a:t>stormy</a:t>
            </a:r>
            <a:r>
              <a:rPr lang="en-US" sz="3200" u="sng" dirty="0" smtClean="0">
                <a:latin typeface="Lucida Calligraphy" pitchFamily="66" charset="0"/>
              </a:rPr>
              <a:t>.</a:t>
            </a:r>
          </a:p>
          <a:p>
            <a:pPr>
              <a:buBlip>
                <a:blip r:embed="rId3"/>
              </a:buBlip>
            </a:pPr>
            <a:r>
              <a:rPr lang="en-US" sz="3200" dirty="0" smtClean="0">
                <a:latin typeface="Lucida Calligraphy" pitchFamily="66" charset="0"/>
              </a:rPr>
              <a:t>I am </a:t>
            </a:r>
            <a:r>
              <a:rPr lang="en-US" sz="3200" i="1" u="sng" dirty="0" smtClean="0">
                <a:latin typeface="Lucida Calligraphy" pitchFamily="66" charset="0"/>
              </a:rPr>
              <a:t>rather</a:t>
            </a:r>
            <a:r>
              <a:rPr lang="en-US" sz="3200" dirty="0" smtClean="0">
                <a:latin typeface="Lucida Calligraphy" pitchFamily="66" charset="0"/>
              </a:rPr>
              <a:t> busy.</a:t>
            </a:r>
          </a:p>
          <a:p>
            <a:pPr>
              <a:buBlip>
                <a:blip r:embed="rId3"/>
              </a:buBlip>
            </a:pPr>
            <a:r>
              <a:rPr lang="en-US" sz="3200" dirty="0" smtClean="0">
                <a:latin typeface="Lucida Calligraphy" pitchFamily="66" charset="0"/>
              </a:rPr>
              <a:t>I am </a:t>
            </a:r>
            <a:r>
              <a:rPr lang="en-US" sz="3200" i="1" u="sng" dirty="0" smtClean="0">
                <a:latin typeface="Lucida Calligraphy" pitchFamily="66" charset="0"/>
              </a:rPr>
              <a:t>fully</a:t>
            </a:r>
            <a:r>
              <a:rPr lang="en-US" sz="3200" dirty="0" smtClean="0">
                <a:latin typeface="Lucida Calligraphy" pitchFamily="66" charset="0"/>
              </a:rPr>
              <a:t> prepared.</a:t>
            </a:r>
          </a:p>
          <a:p>
            <a:pPr>
              <a:buBlip>
                <a:blip r:embed="rId3"/>
              </a:buBlip>
            </a:pPr>
            <a:r>
              <a:rPr lang="en-US" sz="3200" dirty="0" smtClean="0">
                <a:latin typeface="Lucida Calligraphy" pitchFamily="66" charset="0"/>
              </a:rPr>
              <a:t>These mangos are </a:t>
            </a:r>
            <a:r>
              <a:rPr lang="en-US" sz="3200" i="1" u="sng" dirty="0" smtClean="0">
                <a:latin typeface="Lucida Calligraphy" pitchFamily="66" charset="0"/>
              </a:rPr>
              <a:t>almost</a:t>
            </a:r>
            <a:r>
              <a:rPr lang="en-US" sz="3200" u="sng" dirty="0" smtClean="0">
                <a:latin typeface="Lucida Calligraphy" pitchFamily="66" charset="0"/>
              </a:rPr>
              <a:t> </a:t>
            </a:r>
            <a:r>
              <a:rPr lang="en-US" sz="3200" dirty="0" smtClean="0">
                <a:latin typeface="Lucida Calligraphy" pitchFamily="66" charset="0"/>
              </a:rPr>
              <a:t>ripe.</a:t>
            </a:r>
            <a:endParaRPr lang="en-US" sz="3200" dirty="0">
              <a:latin typeface="Lucida Calligraphy" pitchFamily="66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/>
                <a:latin typeface="Lucida Calligraphy" pitchFamily="66" charset="0"/>
                <a:cs typeface="Tahoma" pitchFamily="34" charset="0"/>
              </a:rPr>
              <a:t>Adverbs of reason</a:t>
            </a:r>
            <a:endParaRPr lang="en-US" sz="4000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latin typeface="Maiandra GD" pitchFamily="34" charset="0"/>
              </a:rPr>
              <a:t>         </a:t>
            </a:r>
            <a:r>
              <a:rPr lang="en-US" sz="3200" dirty="0" smtClean="0">
                <a:latin typeface="Lucida Calligraphy" pitchFamily="66" charset="0"/>
              </a:rPr>
              <a:t>The adverb which tells about a reason is called adverb of reason.</a:t>
            </a:r>
          </a:p>
          <a:p>
            <a:pPr>
              <a:buBlip>
                <a:blip r:embed="rId3"/>
              </a:buBlip>
            </a:pPr>
            <a:r>
              <a:rPr lang="en-US" sz="3200" dirty="0" smtClean="0">
                <a:latin typeface="Lucida Calligraphy" pitchFamily="66" charset="0"/>
              </a:rPr>
              <a:t>He is </a:t>
            </a:r>
            <a:r>
              <a:rPr lang="en-US" sz="3200" i="1" u="sng" dirty="0" smtClean="0">
                <a:latin typeface="Lucida Calligraphy" pitchFamily="66" charset="0"/>
              </a:rPr>
              <a:t>hence</a:t>
            </a:r>
            <a:r>
              <a:rPr lang="en-US" sz="3200" dirty="0" smtClean="0">
                <a:latin typeface="Lucida Calligraphy" pitchFamily="66" charset="0"/>
              </a:rPr>
              <a:t> unable to refute the charge.</a:t>
            </a:r>
          </a:p>
          <a:p>
            <a:pPr>
              <a:buBlip>
                <a:blip r:embed="rId3"/>
              </a:buBlip>
            </a:pPr>
            <a:r>
              <a:rPr lang="en-US" sz="3200" dirty="0" smtClean="0">
                <a:latin typeface="Lucida Calligraphy" pitchFamily="66" charset="0"/>
              </a:rPr>
              <a:t>He </a:t>
            </a:r>
            <a:r>
              <a:rPr lang="en-US" sz="3200" i="1" dirty="0" smtClean="0">
                <a:latin typeface="Lucida Calligraphy" pitchFamily="66" charset="0"/>
              </a:rPr>
              <a:t>t</a:t>
            </a:r>
            <a:r>
              <a:rPr lang="en-US" sz="3200" i="1" u="sng" dirty="0" smtClean="0">
                <a:latin typeface="Lucida Calligraphy" pitchFamily="66" charset="0"/>
              </a:rPr>
              <a:t>herefore</a:t>
            </a:r>
            <a:r>
              <a:rPr lang="en-US" sz="3200" u="sng" dirty="0" smtClean="0">
                <a:latin typeface="Lucida Calligraphy" pitchFamily="66" charset="0"/>
              </a:rPr>
              <a:t> </a:t>
            </a:r>
            <a:r>
              <a:rPr lang="en-US" sz="3200" dirty="0" smtClean="0">
                <a:latin typeface="Lucida Calligraphy" pitchFamily="66" charset="0"/>
              </a:rPr>
              <a:t>left school.</a:t>
            </a:r>
          </a:p>
          <a:p>
            <a:pPr>
              <a:buNone/>
            </a:pPr>
            <a:endParaRPr lang="en-US" sz="3600" dirty="0" smtClean="0">
              <a:latin typeface="Maiandra GD" pitchFamily="34" charset="0"/>
            </a:endParaRPr>
          </a:p>
          <a:p>
            <a:pPr>
              <a:buNone/>
            </a:pPr>
            <a:endParaRPr lang="en-US" sz="3600" dirty="0" smtClean="0">
              <a:latin typeface="Maiandra GD" pitchFamily="34" charset="0"/>
            </a:endParaRPr>
          </a:p>
          <a:p>
            <a:pPr>
              <a:buNone/>
            </a:pPr>
            <a:endParaRPr lang="en-US" sz="3600" dirty="0">
              <a:latin typeface="Maiandra GD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772912"/>
          </a:xfrm>
        </p:spPr>
        <p:txBody>
          <a:bodyPr anchor="t"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Lucida Calligraphy" pitchFamily="66" charset="0"/>
              </a:rPr>
              <a:t>Adverbs of affirmation and negation:</a:t>
            </a:r>
            <a:br>
              <a:rPr lang="en-US" sz="3200" dirty="0" smtClean="0">
                <a:solidFill>
                  <a:srgbClr val="FF0000"/>
                </a:solidFill>
                <a:latin typeface="Lucida Calligraphy" pitchFamily="66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Lucida Calligraphy" pitchFamily="66" charset="0"/>
              </a:rPr>
              <a:t>Which says yes if it is yes and no if it is no</a:t>
            </a:r>
            <a:br>
              <a:rPr lang="en-US" sz="2800" dirty="0" smtClean="0">
                <a:solidFill>
                  <a:schemeClr val="tx1"/>
                </a:solidFill>
                <a:latin typeface="Lucida Calligraphy" pitchFamily="66" charset="0"/>
              </a:rPr>
            </a:br>
            <a:r>
              <a:rPr lang="en-US" sz="3200" dirty="0" smtClean="0">
                <a:solidFill>
                  <a:schemeClr val="tx1"/>
                </a:solidFill>
                <a:latin typeface="Lucida Calligraphy" pitchFamily="66" charset="0"/>
              </a:rPr>
              <a:t/>
            </a:r>
            <a:br>
              <a:rPr lang="en-US" sz="3200" dirty="0" smtClean="0">
                <a:solidFill>
                  <a:schemeClr val="tx1"/>
                </a:solidFill>
                <a:latin typeface="Lucida Calligraphy" pitchFamily="66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Lucida Calligraphy" pitchFamily="66" charset="0"/>
              </a:rPr>
              <a:t>Examples: </a:t>
            </a:r>
            <a:br>
              <a:rPr lang="en-US" sz="2800" dirty="0" smtClean="0">
                <a:solidFill>
                  <a:schemeClr val="tx1"/>
                </a:solidFill>
                <a:latin typeface="Lucida Calligraphy" pitchFamily="66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Lucida Calligraphy" pitchFamily="66" charset="0"/>
              </a:rPr>
              <a:t>1. I don’t know.</a:t>
            </a:r>
            <a:br>
              <a:rPr lang="en-US" sz="2800" dirty="0" smtClean="0">
                <a:solidFill>
                  <a:schemeClr val="tx1"/>
                </a:solidFill>
                <a:latin typeface="Lucida Calligraphy" pitchFamily="66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Lucida Calligraphy" pitchFamily="66" charset="0"/>
              </a:rPr>
              <a:t>2. Surely you are mistaken.</a:t>
            </a:r>
            <a:br>
              <a:rPr lang="en-US" sz="2800" dirty="0" smtClean="0">
                <a:solidFill>
                  <a:schemeClr val="tx1"/>
                </a:solidFill>
                <a:latin typeface="Lucida Calligraphy" pitchFamily="66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Lucida Calligraphy" pitchFamily="66" charset="0"/>
              </a:rPr>
              <a:t>3. He certainly went.</a:t>
            </a:r>
            <a:br>
              <a:rPr lang="en-US" sz="2800" dirty="0" smtClean="0">
                <a:solidFill>
                  <a:schemeClr val="tx1"/>
                </a:solidFill>
                <a:latin typeface="Lucida Calligraphy" pitchFamily="66" charset="0"/>
              </a:rPr>
            </a:br>
            <a:endParaRPr lang="en-US" sz="2800" dirty="0">
              <a:solidFill>
                <a:schemeClr val="tx1"/>
              </a:solidFill>
              <a:latin typeface="Lucida Calligraphy" pitchFamily="66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371600"/>
            <a:ext cx="8305800" cy="4648200"/>
          </a:xfrm>
        </p:spPr>
        <p:txBody>
          <a:bodyPr anchor="t">
            <a:normAutofit fontScale="90000"/>
          </a:bodyPr>
          <a:lstStyle/>
          <a:p>
            <a:pPr marL="342900" indent="-342900"/>
            <a:r>
              <a:rPr lang="en-US" sz="3600" dirty="0" smtClean="0">
                <a:solidFill>
                  <a:schemeClr val="tx1"/>
                </a:solidFill>
              </a:rPr>
              <a:t>               </a:t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rgbClr val="7030A0"/>
                </a:solidFill>
                <a:latin typeface="Lucida Calligraphy" pitchFamily="66" charset="0"/>
              </a:rPr>
              <a:t> </a:t>
            </a:r>
            <a:r>
              <a:rPr lang="en-US" sz="4400" dirty="0" smtClean="0">
                <a:solidFill>
                  <a:srgbClr val="00B0F0"/>
                </a:solidFill>
                <a:latin typeface="Lucida Calligraphy" pitchFamily="66" charset="0"/>
              </a:rPr>
              <a:t>Examples of Adverbs:-  </a:t>
            </a:r>
            <a: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</a:br>
            <a: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  <a:t> 1.She sings </a:t>
            </a:r>
            <a:r>
              <a:rPr lang="en-US" sz="3600" dirty="0" smtClean="0">
                <a:solidFill>
                  <a:srgbClr val="FF0000"/>
                </a:solidFill>
                <a:latin typeface="Lucida Calligraphy" pitchFamily="66" charset="0"/>
              </a:rPr>
              <a:t>sweetly</a:t>
            </a:r>
            <a: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  <a:t>.</a:t>
            </a:r>
            <a:b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</a:br>
            <a: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  <a:t> 2.He speaks quite </a:t>
            </a:r>
            <a:r>
              <a:rPr lang="en-US" sz="3600" dirty="0" smtClean="0">
                <a:solidFill>
                  <a:srgbClr val="FF0000"/>
                </a:solidFill>
                <a:latin typeface="Lucida Calligraphy" pitchFamily="66" charset="0"/>
              </a:rPr>
              <a:t>clearly</a:t>
            </a:r>
            <a: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  <a:t>.</a:t>
            </a:r>
            <a:b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</a:br>
            <a: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  <a:t> 3.She shouts </a:t>
            </a:r>
            <a:r>
              <a:rPr lang="en-US" sz="3600" dirty="0" smtClean="0">
                <a:solidFill>
                  <a:srgbClr val="FF0000"/>
                </a:solidFill>
                <a:latin typeface="Lucida Calligraphy" pitchFamily="66" charset="0"/>
              </a:rPr>
              <a:t>loudly</a:t>
            </a:r>
            <a: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  <a:t>.</a:t>
            </a:r>
            <a:b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</a:br>
            <a: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  <a:t> 4. She smiled </a:t>
            </a:r>
            <a:r>
              <a:rPr lang="en-US" sz="3600" dirty="0" smtClean="0">
                <a:solidFill>
                  <a:srgbClr val="FF0000"/>
                </a:solidFill>
                <a:latin typeface="Lucida Calligraphy" pitchFamily="66" charset="0"/>
              </a:rPr>
              <a:t>cheerfully.</a:t>
            </a:r>
            <a: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</a:br>
            <a: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  <a:t> 5.The  traffic was moving </a:t>
            </a:r>
            <a:r>
              <a:rPr lang="en-US" sz="3600" dirty="0" smtClean="0">
                <a:solidFill>
                  <a:srgbClr val="FF0000"/>
                </a:solidFill>
                <a:latin typeface="Lucida Calligraphy" pitchFamily="66" charset="0"/>
              </a:rPr>
              <a:t>slowly.</a:t>
            </a:r>
            <a: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</a:br>
            <a: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  <a:t> 6.She writes </a:t>
            </a:r>
            <a:r>
              <a:rPr lang="en-US" sz="3600" dirty="0" smtClean="0">
                <a:solidFill>
                  <a:srgbClr val="FF0000"/>
                </a:solidFill>
                <a:latin typeface="Lucida Calligraphy" pitchFamily="66" charset="0"/>
              </a:rPr>
              <a:t>neatly.</a:t>
            </a:r>
            <a: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  <a:t/>
            </a:r>
            <a:b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</a:br>
            <a: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  <a:t> 7.We waited </a:t>
            </a:r>
            <a:r>
              <a:rPr lang="en-US" sz="3600" dirty="0" smtClean="0">
                <a:solidFill>
                  <a:srgbClr val="FF0000"/>
                </a:solidFill>
                <a:latin typeface="Lucida Calligraphy" pitchFamily="66" charset="0"/>
              </a:rPr>
              <a:t>patiently</a:t>
            </a:r>
            <a:r>
              <a:rPr lang="en-US" sz="3600" dirty="0" smtClean="0">
                <a:solidFill>
                  <a:schemeClr val="tx1"/>
                </a:solidFill>
                <a:latin typeface="Lucida Calligraphy" pitchFamily="66" charset="0"/>
              </a:rPr>
              <a:t> to see the doctor</a:t>
            </a:r>
            <a:r>
              <a:rPr lang="en-US" sz="3600" dirty="0" smtClean="0">
                <a:solidFill>
                  <a:schemeClr val="tx1"/>
                </a:solidFill>
              </a:rPr>
              <a:t>.</a:t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/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/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/>
            </a:r>
            <a:br>
              <a:rPr lang="en-US" sz="3600" dirty="0" smtClean="0">
                <a:solidFill>
                  <a:schemeClr val="tx1"/>
                </a:solidFill>
              </a:rPr>
            </a:b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Monotype Corsiva" pitchFamily="66" charset="0"/>
              </a:rPr>
              <a:t> </a:t>
            </a:r>
            <a:endParaRPr lang="en-US" dirty="0">
              <a:latin typeface="Monotype Corsiva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latin typeface="Monotype Corsiva" pitchFamily="66" charset="0"/>
            </a:endParaRPr>
          </a:p>
          <a:p>
            <a:pPr>
              <a:buNone/>
            </a:pPr>
            <a:endParaRPr lang="en-US" dirty="0" smtClean="0">
              <a:latin typeface="Monotype Corsiva" pitchFamily="66" charset="0"/>
            </a:endParaRPr>
          </a:p>
          <a:p>
            <a:pPr>
              <a:buNone/>
            </a:pPr>
            <a:endParaRPr lang="en-US" dirty="0" smtClean="0">
              <a:latin typeface="Monotype Corsiva" pitchFamily="66" charset="0"/>
            </a:endParaRPr>
          </a:p>
          <a:p>
            <a:pPr>
              <a:buNone/>
            </a:pPr>
            <a:endParaRPr lang="en-US" dirty="0" smtClean="0">
              <a:latin typeface="Monotype Corsiva" pitchFamily="66" charset="0"/>
            </a:endParaRPr>
          </a:p>
          <a:p>
            <a:pPr>
              <a:buNone/>
            </a:pPr>
            <a:endParaRPr lang="en-US" dirty="0">
              <a:latin typeface="Monotype Corsiva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066800"/>
            <a:ext cx="8153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</a:rPr>
              <a:t>Some examples of adverbs of different kinds: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Lucida Calligraphy" pitchFamily="66" charset="0"/>
              </a:rPr>
              <a:t>Tortoise walks  </a:t>
            </a:r>
            <a:r>
              <a:rPr lang="en-US" sz="2400" u="sng" dirty="0" smtClean="0">
                <a:latin typeface="Lucida Calligraphy" pitchFamily="66" charset="0"/>
              </a:rPr>
              <a:t>slowly</a:t>
            </a:r>
            <a:r>
              <a:rPr lang="en-US" sz="2400" dirty="0" smtClean="0">
                <a:latin typeface="Lucida Calligraphy" pitchFamily="66" charset="0"/>
              </a:rPr>
              <a:t> (Manner).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Lucida Calligraphy" pitchFamily="66" charset="0"/>
              </a:rPr>
              <a:t>We will have our Semester exams on </a:t>
            </a:r>
            <a:r>
              <a:rPr lang="en-US" sz="2400" u="sng" dirty="0" smtClean="0">
                <a:latin typeface="Lucida Calligraphy" pitchFamily="66" charset="0"/>
              </a:rPr>
              <a:t>April 1</a:t>
            </a:r>
            <a:r>
              <a:rPr lang="en-US" sz="2400" u="sng" baseline="30000" dirty="0" smtClean="0">
                <a:latin typeface="Lucida Calligraphy" pitchFamily="66" charset="0"/>
              </a:rPr>
              <a:t>st</a:t>
            </a:r>
            <a:r>
              <a:rPr lang="en-US" sz="2400" u="sng" dirty="0" smtClean="0">
                <a:latin typeface="Lucida Calligraphy" pitchFamily="66" charset="0"/>
              </a:rPr>
              <a:t> week</a:t>
            </a:r>
            <a:r>
              <a:rPr lang="en-US" sz="2400" dirty="0" smtClean="0">
                <a:latin typeface="Lucida Calligraphy" pitchFamily="66" charset="0"/>
              </a:rPr>
              <a:t>(Time).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Lucida Calligraphy" pitchFamily="66" charset="0"/>
              </a:rPr>
              <a:t>The accident happened near the </a:t>
            </a:r>
            <a:r>
              <a:rPr lang="en-US" sz="2400" u="sng" dirty="0" smtClean="0">
                <a:latin typeface="Lucida Calligraphy" pitchFamily="66" charset="0"/>
              </a:rPr>
              <a:t>Highway</a:t>
            </a:r>
            <a:r>
              <a:rPr lang="en-US" sz="2400" dirty="0" smtClean="0">
                <a:latin typeface="Lucida Calligraphy" pitchFamily="66" charset="0"/>
              </a:rPr>
              <a:t>(Place).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Lucida Calligraphy" pitchFamily="66" charset="0"/>
              </a:rPr>
              <a:t>At least  </a:t>
            </a:r>
            <a:r>
              <a:rPr lang="en-US" sz="2400" u="sng" dirty="0" smtClean="0">
                <a:latin typeface="Lucida Calligraphy" pitchFamily="66" charset="0"/>
              </a:rPr>
              <a:t>twice </a:t>
            </a:r>
            <a:r>
              <a:rPr lang="en-US" sz="2400" dirty="0" smtClean="0">
                <a:latin typeface="Lucida Calligraphy" pitchFamily="66" charset="0"/>
              </a:rPr>
              <a:t>a week I used to go for Temple(Frequency).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Lucida Calligraphy" pitchFamily="66" charset="0"/>
              </a:rPr>
              <a:t>We all go for a picnic just for e</a:t>
            </a:r>
            <a:r>
              <a:rPr lang="en-US" sz="2400" u="sng" dirty="0" smtClean="0">
                <a:latin typeface="Lucida Calligraphy" pitchFamily="66" charset="0"/>
              </a:rPr>
              <a:t>njoyment</a:t>
            </a:r>
            <a:r>
              <a:rPr lang="en-US" sz="2400" dirty="0" smtClean="0">
                <a:latin typeface="Lucida Calligraphy" pitchFamily="66" charset="0"/>
              </a:rPr>
              <a:t>(Purpose).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latin typeface="Lucida Calligraphy" pitchFamily="66" charset="0"/>
              </a:rPr>
              <a:t>The sea is very </a:t>
            </a:r>
            <a:r>
              <a:rPr lang="en-US" sz="2400" u="sng" dirty="0" smtClean="0">
                <a:latin typeface="Lucida Calligraphy" pitchFamily="66" charset="0"/>
              </a:rPr>
              <a:t>stormy</a:t>
            </a:r>
            <a:r>
              <a:rPr lang="en-US" sz="2400" dirty="0" smtClean="0">
                <a:latin typeface="Lucida Calligraphy" pitchFamily="66" charset="0"/>
              </a:rPr>
              <a:t>(Degree /Quantity).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u="sng" dirty="0" smtClean="0">
                <a:latin typeface="Lucida Calligraphy" pitchFamily="66" charset="0"/>
              </a:rPr>
              <a:t>Surely </a:t>
            </a:r>
            <a:r>
              <a:rPr lang="en-US" sz="2400" dirty="0" smtClean="0">
                <a:latin typeface="Lucida Calligraphy" pitchFamily="66" charset="0"/>
              </a:rPr>
              <a:t>you are mistaken(Affirmation/Negation).</a:t>
            </a:r>
            <a:endParaRPr lang="en-US" sz="2400" dirty="0">
              <a:latin typeface="Lucida Calligraphy" pitchFamily="66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47800"/>
            <a:ext cx="8610600" cy="4172712"/>
          </a:xfrm>
        </p:spPr>
        <p:txBody>
          <a:bodyPr anchor="t"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    </a:t>
            </a:r>
            <a:r>
              <a:rPr lang="en-US" sz="2800" dirty="0" smtClean="0">
                <a:solidFill>
                  <a:schemeClr val="tx1"/>
                </a:solidFill>
                <a:latin typeface="Lucida Calligraphy" pitchFamily="66" charset="0"/>
              </a:rPr>
              <a:t>In the parts of speech adverb plays an </a:t>
            </a:r>
            <a:br>
              <a:rPr lang="en-US" sz="2800" dirty="0" smtClean="0">
                <a:solidFill>
                  <a:schemeClr val="tx1"/>
                </a:solidFill>
                <a:latin typeface="Lucida Calligraphy" pitchFamily="66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Lucida Calligraphy" pitchFamily="66" charset="0"/>
              </a:rPr>
              <a:t>    important role.                 </a:t>
            </a:r>
            <a:br>
              <a:rPr lang="en-US" sz="2800" dirty="0" smtClean="0">
                <a:solidFill>
                  <a:schemeClr val="tx1"/>
                </a:solidFill>
                <a:latin typeface="Lucida Calligraphy" pitchFamily="66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Lucida Calligraphy" pitchFamily="66" charset="0"/>
              </a:rPr>
              <a:t>   Let us see what is it’s role …………..</a:t>
            </a:r>
            <a:endParaRPr lang="en-US" sz="2800" dirty="0">
              <a:solidFill>
                <a:schemeClr val="tx1"/>
              </a:solidFill>
              <a:latin typeface="Lucida Calligraphy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143000"/>
            <a:ext cx="81534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>
                <a:latin typeface="Lucida Calligraphy" pitchFamily="66" charset="0"/>
              </a:rPr>
              <a:t>His </a:t>
            </a:r>
            <a:r>
              <a:rPr lang="en-US" dirty="0">
                <a:latin typeface="Lucida Calligraphy" pitchFamily="66" charset="0"/>
              </a:rPr>
              <a:t>face </a:t>
            </a:r>
            <a:r>
              <a:rPr lang="en-US" dirty="0" smtClean="0">
                <a:latin typeface="Lucida Calligraphy" pitchFamily="66" charset="0"/>
              </a:rPr>
              <a:t>was dirty </a:t>
            </a:r>
            <a:r>
              <a:rPr lang="en-US" dirty="0">
                <a:latin typeface="Lucida Calligraphy" pitchFamily="66" charset="0"/>
              </a:rPr>
              <a:t>and he was dressed </a:t>
            </a:r>
            <a:r>
              <a:rPr lang="en-US" dirty="0" smtClean="0">
                <a:latin typeface="Lucida Calligraphy" pitchFamily="66" charset="0"/>
              </a:rPr>
              <a:t>----------------------.(</a:t>
            </a:r>
            <a:r>
              <a:rPr lang="en-US" dirty="0">
                <a:latin typeface="Lucida Calligraphy" pitchFamily="66" charset="0"/>
              </a:rPr>
              <a:t>manner</a:t>
            </a:r>
            <a:r>
              <a:rPr lang="en-US" dirty="0" smtClean="0">
                <a:latin typeface="Lucida Calligraphy" pitchFamily="66" charset="0"/>
              </a:rPr>
              <a:t>)</a:t>
            </a:r>
          </a:p>
          <a:p>
            <a:pPr marL="342900" indent="-342900"/>
            <a:endParaRPr lang="en-US" dirty="0" smtClean="0">
              <a:latin typeface="Lucida Calligraphy" pitchFamily="66" charset="0"/>
            </a:endParaRPr>
          </a:p>
          <a:p>
            <a:r>
              <a:rPr lang="en-US" dirty="0" smtClean="0">
                <a:latin typeface="Lucida Calligraphy" pitchFamily="66" charset="0"/>
              </a:rPr>
              <a:t>2</a:t>
            </a:r>
            <a:r>
              <a:rPr lang="en-US" dirty="0">
                <a:latin typeface="Lucida Calligraphy" pitchFamily="66" charset="0"/>
              </a:rPr>
              <a:t>. Have </a:t>
            </a:r>
            <a:r>
              <a:rPr lang="en-US" dirty="0" smtClean="0">
                <a:latin typeface="Lucida Calligraphy" pitchFamily="66" charset="0"/>
              </a:rPr>
              <a:t>you---------------- ---------------------- </a:t>
            </a:r>
            <a:r>
              <a:rPr lang="en-US" dirty="0">
                <a:latin typeface="Lucida Calligraphy" pitchFamily="66" charset="0"/>
              </a:rPr>
              <a:t>been in a plane? (</a:t>
            </a:r>
            <a:r>
              <a:rPr lang="en-US" dirty="0" smtClean="0">
                <a:latin typeface="Lucida Calligraphy" pitchFamily="66" charset="0"/>
              </a:rPr>
              <a:t>frequency)</a:t>
            </a:r>
          </a:p>
          <a:p>
            <a:endParaRPr lang="en-US" dirty="0" smtClean="0">
              <a:latin typeface="Lucida Calligraphy" pitchFamily="66" charset="0"/>
            </a:endParaRPr>
          </a:p>
          <a:p>
            <a:r>
              <a:rPr lang="en-US" dirty="0" smtClean="0">
                <a:latin typeface="Lucida Calligraphy" pitchFamily="66" charset="0"/>
              </a:rPr>
              <a:t>3</a:t>
            </a:r>
            <a:r>
              <a:rPr lang="en-US" dirty="0">
                <a:latin typeface="Lucida Calligraphy" pitchFamily="66" charset="0"/>
              </a:rPr>
              <a:t>. She was so ill that she missed school </a:t>
            </a:r>
            <a:r>
              <a:rPr lang="en-US" dirty="0" smtClean="0">
                <a:latin typeface="Lucida Calligraphy" pitchFamily="66" charset="0"/>
              </a:rPr>
              <a:t>-------------------------. </a:t>
            </a:r>
            <a:r>
              <a:rPr lang="en-US" dirty="0">
                <a:latin typeface="Lucida Calligraphy" pitchFamily="66" charset="0"/>
              </a:rPr>
              <a:t>(duration</a:t>
            </a:r>
            <a:r>
              <a:rPr lang="en-US" dirty="0" smtClean="0">
                <a:latin typeface="Lucida Calligraphy" pitchFamily="66" charset="0"/>
              </a:rPr>
              <a:t>)</a:t>
            </a:r>
          </a:p>
          <a:p>
            <a:endParaRPr lang="en-US" dirty="0">
              <a:latin typeface="Lucida Calligraphy" pitchFamily="66" charset="0"/>
            </a:endParaRPr>
          </a:p>
          <a:p>
            <a:r>
              <a:rPr lang="en-US" dirty="0" smtClean="0">
                <a:latin typeface="Lucida Calligraphy" pitchFamily="66" charset="0"/>
              </a:rPr>
              <a:t>4</a:t>
            </a:r>
            <a:r>
              <a:rPr lang="en-US" dirty="0">
                <a:latin typeface="Lucida Calligraphy" pitchFamily="66" charset="0"/>
              </a:rPr>
              <a:t>. I did some homework last night and finished </a:t>
            </a:r>
            <a:r>
              <a:rPr lang="en-US" dirty="0" smtClean="0">
                <a:latin typeface="Lucida Calligraphy" pitchFamily="66" charset="0"/>
              </a:rPr>
              <a:t>it--------------------.(</a:t>
            </a:r>
            <a:r>
              <a:rPr lang="en-US" dirty="0">
                <a:latin typeface="Lucida Calligraphy" pitchFamily="66" charset="0"/>
              </a:rPr>
              <a:t>time)</a:t>
            </a:r>
          </a:p>
          <a:p>
            <a:r>
              <a:rPr lang="en-US" dirty="0">
                <a:latin typeface="Lucida Calligraphy" pitchFamily="66" charset="0"/>
              </a:rPr>
              <a:t>5. We </a:t>
            </a:r>
            <a:r>
              <a:rPr lang="en-US" dirty="0" smtClean="0">
                <a:latin typeface="Lucida Calligraphy" pitchFamily="66" charset="0"/>
              </a:rPr>
              <a:t>went--------------------------------- </a:t>
            </a:r>
            <a:r>
              <a:rPr lang="en-US" dirty="0">
                <a:latin typeface="Lucida Calligraphy" pitchFamily="66" charset="0"/>
              </a:rPr>
              <a:t>to play. (place)</a:t>
            </a:r>
          </a:p>
          <a:p>
            <a:r>
              <a:rPr lang="en-US" dirty="0">
                <a:latin typeface="Lucida Calligraphy" pitchFamily="66" charset="0"/>
              </a:rPr>
              <a:t>6. Dad takes the dog for a walk </a:t>
            </a:r>
            <a:r>
              <a:rPr lang="en-US" dirty="0" smtClean="0">
                <a:latin typeface="Lucida Calligraphy" pitchFamily="66" charset="0"/>
              </a:rPr>
              <a:t>------------------------------. </a:t>
            </a:r>
            <a:r>
              <a:rPr lang="en-US" dirty="0">
                <a:latin typeface="Lucida Calligraphy" pitchFamily="66" charset="0"/>
              </a:rPr>
              <a:t>(frequency)</a:t>
            </a:r>
          </a:p>
          <a:p>
            <a:r>
              <a:rPr lang="en-US" dirty="0">
                <a:latin typeface="Lucida Calligraphy" pitchFamily="66" charset="0"/>
              </a:rPr>
              <a:t>7. Sally left her pencil </a:t>
            </a:r>
            <a:r>
              <a:rPr lang="en-US" dirty="0" smtClean="0">
                <a:latin typeface="Lucida Calligraphy" pitchFamily="66" charset="0"/>
              </a:rPr>
              <a:t>case--------------------------------- </a:t>
            </a:r>
            <a:r>
              <a:rPr lang="en-US" dirty="0">
                <a:latin typeface="Lucida Calligraphy" pitchFamily="66" charset="0"/>
              </a:rPr>
              <a:t>. (place)</a:t>
            </a:r>
          </a:p>
          <a:p>
            <a:r>
              <a:rPr lang="en-US" dirty="0">
                <a:latin typeface="Lucida Calligraphy" pitchFamily="66" charset="0"/>
              </a:rPr>
              <a:t>8. Speak </a:t>
            </a:r>
            <a:r>
              <a:rPr lang="en-US" dirty="0" smtClean="0">
                <a:latin typeface="Lucida Calligraphy" pitchFamily="66" charset="0"/>
              </a:rPr>
              <a:t>-----------------------------so </a:t>
            </a:r>
            <a:r>
              <a:rPr lang="en-US" dirty="0">
                <a:latin typeface="Lucida Calligraphy" pitchFamily="66" charset="0"/>
              </a:rPr>
              <a:t>everyone can hear you. (manner)</a:t>
            </a:r>
          </a:p>
          <a:p>
            <a:r>
              <a:rPr lang="en-US" dirty="0">
                <a:latin typeface="Lucida Calligraphy" pitchFamily="66" charset="0"/>
              </a:rPr>
              <a:t>9. It was a fine day and the children played in the garden </a:t>
            </a:r>
            <a:r>
              <a:rPr lang="en-US" dirty="0" smtClean="0">
                <a:latin typeface="Lucida Calligraphy" pitchFamily="66" charset="0"/>
              </a:rPr>
              <a:t>------.(</a:t>
            </a:r>
            <a:r>
              <a:rPr lang="en-US" dirty="0">
                <a:latin typeface="Lucida Calligraphy" pitchFamily="66" charset="0"/>
              </a:rPr>
              <a:t>duration)</a:t>
            </a:r>
          </a:p>
          <a:p>
            <a:r>
              <a:rPr lang="en-US" dirty="0">
                <a:latin typeface="Lucida Calligraphy" pitchFamily="66" charset="0"/>
              </a:rPr>
              <a:t>10. “Go and do your homework.” “</a:t>
            </a:r>
            <a:r>
              <a:rPr lang="en-US" dirty="0" smtClean="0">
                <a:latin typeface="Lucida Calligraphy" pitchFamily="66" charset="0"/>
              </a:rPr>
              <a:t>I’ve------------------------done </a:t>
            </a:r>
            <a:r>
              <a:rPr lang="en-US" dirty="0">
                <a:latin typeface="Lucida Calligraphy" pitchFamily="66" charset="0"/>
              </a:rPr>
              <a:t>it.” (time</a:t>
            </a:r>
            <a:r>
              <a:rPr lang="en-US" sz="2000" dirty="0"/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5791200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Lucida Calligraphy" pitchFamily="66" charset="0"/>
              </a:rPr>
              <a:t>(outside        this morning        ever                   on </a:t>
            </a:r>
            <a:r>
              <a:rPr lang="en-US" sz="1600" dirty="0">
                <a:latin typeface="Lucida Calligraphy" pitchFamily="66" charset="0"/>
              </a:rPr>
              <a:t>the </a:t>
            </a:r>
            <a:r>
              <a:rPr lang="en-US" sz="1600" dirty="0" smtClean="0">
                <a:latin typeface="Lucida Calligraphy" pitchFamily="66" charset="0"/>
              </a:rPr>
              <a:t>bus        clearly</a:t>
            </a:r>
            <a:endParaRPr lang="en-US" sz="1600" dirty="0">
              <a:latin typeface="Lucida Calligraphy" pitchFamily="66" charset="0"/>
            </a:endParaRPr>
          </a:p>
          <a:p>
            <a:r>
              <a:rPr lang="en-US" sz="1600" dirty="0">
                <a:latin typeface="Lucida Calligraphy" pitchFamily="66" charset="0"/>
              </a:rPr>
              <a:t>all day </a:t>
            </a:r>
            <a:r>
              <a:rPr lang="en-US" sz="1600" dirty="0" smtClean="0">
                <a:latin typeface="Lucida Calligraphy" pitchFamily="66" charset="0"/>
              </a:rPr>
              <a:t>         in </a:t>
            </a:r>
            <a:r>
              <a:rPr lang="en-US" sz="1600" dirty="0">
                <a:latin typeface="Lucida Calligraphy" pitchFamily="66" charset="0"/>
              </a:rPr>
              <a:t>old </a:t>
            </a:r>
            <a:r>
              <a:rPr lang="en-US" sz="1600" dirty="0" smtClean="0">
                <a:latin typeface="Lucida Calligraphy" pitchFamily="66" charset="0"/>
              </a:rPr>
              <a:t>clothes       for </a:t>
            </a:r>
            <a:r>
              <a:rPr lang="en-US" sz="1600" dirty="0">
                <a:latin typeface="Lucida Calligraphy" pitchFamily="66" charset="0"/>
              </a:rPr>
              <a:t>a week </a:t>
            </a:r>
            <a:r>
              <a:rPr lang="en-US" sz="1600" dirty="0" smtClean="0">
                <a:latin typeface="Lucida Calligraphy" pitchFamily="66" charset="0"/>
              </a:rPr>
              <a:t>       already             every day)</a:t>
            </a:r>
            <a:endParaRPr lang="en-US" sz="1600" dirty="0">
              <a:latin typeface="Lucida Calligraphy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685800"/>
            <a:ext cx="3090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Lucida Calligraphy" pitchFamily="66" charset="0"/>
              </a:rPr>
              <a:t>Try this exercise 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715000" y="10668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Lucida Calligraphy" pitchFamily="66" charset="0"/>
              </a:rPr>
              <a:t>in old clothes</a:t>
            </a:r>
            <a:endParaRPr lang="en-US" sz="1400" b="1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67000" y="1600200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Lucida Calligraphy" pitchFamily="66" charset="0"/>
              </a:rPr>
              <a:t>ever</a:t>
            </a:r>
            <a:endParaRPr lang="en-US" sz="1600" b="1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86400" y="22098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  <a:latin typeface="Lucida Calligraphy" pitchFamily="66" charset="0"/>
              </a:rPr>
              <a:t>for a week</a:t>
            </a:r>
            <a:endParaRPr lang="en-US" sz="1400" b="1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05600" y="2743200"/>
            <a:ext cx="15937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Lucida Calligraphy" pitchFamily="66" charset="0"/>
              </a:rPr>
              <a:t>this morning</a:t>
            </a:r>
            <a:endParaRPr lang="en-US" sz="1600" b="1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09800" y="3276600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Lucida Calligraphy" pitchFamily="66" charset="0"/>
              </a:rPr>
              <a:t>outside</a:t>
            </a:r>
            <a:endParaRPr lang="en-US" sz="1600" b="1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3581400"/>
            <a:ext cx="2209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Lucida Calligraphy" pitchFamily="66" charset="0"/>
              </a:rPr>
              <a:t>everyday</a:t>
            </a:r>
            <a:endParaRPr lang="en-US" sz="1600" b="1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86200" y="38100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Lucida Calligraphy" pitchFamily="66" charset="0"/>
              </a:rPr>
              <a:t>on the bus</a:t>
            </a:r>
            <a:endParaRPr lang="en-US" b="1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52600" y="4114800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Lucida Calligraphy" pitchFamily="66" charset="0"/>
              </a:rPr>
              <a:t>clearly</a:t>
            </a:r>
            <a:endParaRPr lang="en-US" sz="1600" b="1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72400" y="4343400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Lucida Calligraphy" pitchFamily="66" charset="0"/>
              </a:rPr>
              <a:t>all day</a:t>
            </a:r>
            <a:endParaRPr lang="en-US" sz="1600" b="1" dirty="0">
              <a:solidFill>
                <a:srgbClr val="FF0000"/>
              </a:solidFill>
              <a:latin typeface="Lucida Calligraphy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81600" y="4953000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Lucida Calligraphy" pitchFamily="66" charset="0"/>
              </a:rPr>
              <a:t>already</a:t>
            </a:r>
            <a:endParaRPr lang="en-US" sz="1600" b="1" dirty="0">
              <a:solidFill>
                <a:srgbClr val="FF0000"/>
              </a:solidFill>
              <a:latin typeface="Lucida Calligraphy" pitchFamily="66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990600" y="2057400"/>
            <a:ext cx="6781800" cy="2257425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  <a:scene3d>
              <a:camera prst="legacyObliqueTopRight"/>
              <a:lightRig rig="legacyFlat1" dir="t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 rtl="0"/>
            <a:r>
              <a:rPr lang="en-US" sz="4000" b="1" kern="10" spc="0" dirty="0" smtClean="0">
                <a:ln w="9525">
                  <a:round/>
                  <a:headEnd/>
                  <a:tailEnd/>
                </a:ln>
                <a:solidFill>
                  <a:srgbClr val="00FF00"/>
                </a:solidFill>
                <a:effectLst/>
                <a:latin typeface="Berlin Sans FB Demi" pitchFamily="34" charset="0"/>
                <a:cs typeface="Tahoma"/>
              </a:rPr>
              <a:t>THANK YOU!</a:t>
            </a:r>
            <a:endParaRPr lang="en-US" sz="4000" b="1" kern="10" spc="0" dirty="0">
              <a:ln w="9525">
                <a:round/>
                <a:headEnd/>
                <a:tailEnd/>
              </a:ln>
              <a:solidFill>
                <a:srgbClr val="00FF00"/>
              </a:solidFill>
              <a:effectLst/>
              <a:latin typeface="Berlin Sans FB Demi" pitchFamily="34" charset="0"/>
              <a:cs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400"/>
              <a:t>This powerpoint was kindly donated to </a:t>
            </a:r>
            <a:r>
              <a:rPr lang="en-GB" sz="2400">
                <a:hlinkClick r:id="rId3"/>
              </a:rPr>
              <a:t>www.worldofteaching.com</a:t>
            </a:r>
            <a:endParaRPr lang="en-GB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sz="24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sz="2400">
                <a:hlinkClick r:id="rId3"/>
              </a:rPr>
              <a:t>http://www.worldofteaching.com</a:t>
            </a:r>
            <a:r>
              <a:rPr lang="en-GB" sz="2400"/>
              <a:t> is home to over a thousand powerpoints submitted by teachers. This is a completely free site and requires no registration. Please visit and I hope it will help in your teaching.</a:t>
            </a:r>
            <a:endParaRPr lang="en-US" sz="2400"/>
          </a:p>
        </p:txBody>
      </p:sp>
    </p:spTree>
  </p:cSld>
  <p:clrMapOvr>
    <a:masterClrMapping/>
  </p:clrMapOvr>
  <p:transition advTm="7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305800" cy="5087112"/>
          </a:xfrm>
        </p:spPr>
        <p:txBody>
          <a:bodyPr anchor="t">
            <a:normAutofit/>
          </a:bodyPr>
          <a:lstStyle/>
          <a:p>
            <a:r>
              <a:rPr lang="en-US" sz="4800" dirty="0" smtClean="0">
                <a:solidFill>
                  <a:schemeClr val="tx1"/>
                </a:solidFill>
                <a:latin typeface="Comic Sans MS" pitchFamily="66" charset="0"/>
              </a:rPr>
              <a:t>       </a:t>
            </a:r>
            <a:r>
              <a:rPr lang="en-US" sz="4800" dirty="0" smtClean="0">
                <a:solidFill>
                  <a:srgbClr val="FF6699"/>
                </a:solidFill>
                <a:latin typeface="Lucida Calligraphy" pitchFamily="66" charset="0"/>
              </a:rPr>
              <a:t>Adverb</a:t>
            </a:r>
            <a:r>
              <a:rPr lang="en-US" sz="4800" dirty="0" smtClean="0">
                <a:solidFill>
                  <a:schemeClr val="tx1"/>
                </a:solidFill>
                <a:latin typeface="Lucida Calligraphy" pitchFamily="66" charset="0"/>
                <a:sym typeface="Wingdings" pitchFamily="2" charset="2"/>
              </a:rPr>
              <a:t>:-</a:t>
            </a:r>
            <a:r>
              <a:rPr lang="en-US" sz="4800" dirty="0" smtClean="0">
                <a:solidFill>
                  <a:schemeClr val="tx1"/>
                </a:solidFill>
                <a:latin typeface="Lucida Calligraphy" pitchFamily="66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Lucida Calligraphy" pitchFamily="66" charset="0"/>
              </a:rPr>
              <a:t>Basically, most adverbs tell you how, where or when some thing is done. In other words, they describe the manner, place or time of an action</a:t>
            </a:r>
            <a:r>
              <a:rPr lang="en-US" sz="3200" dirty="0" smtClean="0">
                <a:solidFill>
                  <a:schemeClr val="tx1"/>
                </a:solidFill>
                <a:latin typeface="Lucida Calligraphy" pitchFamily="66" charset="0"/>
              </a:rPr>
              <a:t>.</a:t>
            </a:r>
            <a:endParaRPr lang="en-US" sz="3200" dirty="0">
              <a:solidFill>
                <a:schemeClr val="tx1"/>
              </a:solidFill>
              <a:latin typeface="Lucida Calligraphy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867912"/>
          </a:xfrm>
        </p:spPr>
        <p:txBody>
          <a:bodyPr anchor="t">
            <a:normAutofit/>
          </a:bodyPr>
          <a:lstStyle/>
          <a:p>
            <a:r>
              <a:rPr lang="en-US" sz="3200" dirty="0" smtClean="0">
                <a:latin typeface="Lucida Calligraphy" pitchFamily="66" charset="0"/>
              </a:rPr>
              <a:t>            Commonly adverbs are formed</a:t>
            </a:r>
            <a:br>
              <a:rPr lang="en-US" sz="3200" dirty="0" smtClean="0">
                <a:latin typeface="Lucida Calligraphy" pitchFamily="66" charset="0"/>
              </a:rPr>
            </a:br>
            <a:r>
              <a:rPr lang="en-US" sz="3200" dirty="0" smtClean="0">
                <a:latin typeface="Lucida Calligraphy" pitchFamily="66" charset="0"/>
              </a:rPr>
              <a:t>   from adjectives. Some are below.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19200" y="2514600"/>
          <a:ext cx="6096000" cy="3774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523241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Adjectives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</a:t>
                      </a: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Adverbs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467359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Kind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Kindly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Happy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Happily</a:t>
                      </a:r>
                      <a:endParaRPr lang="en-US" dirty="0"/>
                    </a:p>
                  </a:txBody>
                  <a:tcPr/>
                </a:tc>
              </a:tr>
              <a:tr h="487679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Wonderful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Wonderfully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Loud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Loudly</a:t>
                      </a:r>
                      <a:endParaRPr lang="en-US" dirty="0"/>
                    </a:p>
                  </a:txBody>
                  <a:tcPr/>
                </a:tc>
              </a:tr>
              <a:tr h="431799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Sad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Sadly</a:t>
                      </a:r>
                      <a:endParaRPr lang="en-US" dirty="0"/>
                    </a:p>
                  </a:txBody>
                  <a:tcPr/>
                </a:tc>
              </a:tr>
              <a:tr h="518159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Beautiful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Beautifully</a:t>
                      </a:r>
                      <a:endParaRPr lang="en-US" dirty="0"/>
                    </a:p>
                  </a:txBody>
                  <a:tcPr/>
                </a:tc>
              </a:tr>
              <a:tr h="604519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Sweet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             Sweetly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8200" y="609600"/>
            <a:ext cx="739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pc="100" dirty="0" smtClean="0">
                <a:latin typeface="Lucida Calligraphy" pitchFamily="66" charset="0"/>
              </a:rPr>
              <a:t>Many adverbs end with </a:t>
            </a:r>
            <a:r>
              <a:rPr lang="en-US" sz="2400" b="1" spc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</a:rPr>
              <a:t>ly</a:t>
            </a:r>
            <a:r>
              <a:rPr lang="en-US" sz="2400" spc="100" dirty="0" smtClean="0">
                <a:latin typeface="Lucida Calligraphy" pitchFamily="66" charset="0"/>
              </a:rPr>
              <a:t>. You make these adverbs by adding</a:t>
            </a:r>
            <a:r>
              <a:rPr lang="en-US" sz="2400" b="1" spc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</a:rPr>
              <a:t> ly </a:t>
            </a:r>
            <a:r>
              <a:rPr lang="en-US" sz="2400" spc="100" dirty="0" smtClean="0">
                <a:latin typeface="Lucida Calligraphy" pitchFamily="66" charset="0"/>
              </a:rPr>
              <a:t>to adjectives</a:t>
            </a:r>
            <a:r>
              <a:rPr lang="en-US" sz="3200" spc="100" dirty="0" smtClean="0">
                <a:latin typeface="Maiandra GD" pitchFamily="34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667000"/>
            <a:ext cx="7848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en-US" sz="2400" dirty="0" smtClean="0">
                <a:latin typeface="Lucida Calligraphy" pitchFamily="66" charset="0"/>
              </a:rPr>
              <a:t>Some words that end in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</a:rPr>
              <a:t>ly</a:t>
            </a:r>
            <a:r>
              <a:rPr lang="en-US" sz="2400" dirty="0" smtClean="0">
                <a:latin typeface="Lucida Calligraphy" pitchFamily="66" charset="0"/>
              </a:rPr>
              <a:t> are not adverbs. Some adjectives end in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itchFamily="66" charset="0"/>
              </a:rPr>
              <a:t>ly</a:t>
            </a:r>
            <a:r>
              <a:rPr lang="en-US" sz="2400" dirty="0" smtClean="0">
                <a:latin typeface="Lucida Calligraphy" pitchFamily="66" charset="0"/>
              </a:rPr>
              <a:t> too. For Example:-</a:t>
            </a:r>
          </a:p>
          <a:p>
            <a:pPr marL="742950" indent="-742950"/>
            <a:r>
              <a:rPr lang="en-US" sz="2400" dirty="0" smtClean="0">
                <a:latin typeface="Lucida Calligraphy" pitchFamily="66" charset="0"/>
              </a:rPr>
              <a:t>     1.Sam was feeling very lonely.</a:t>
            </a:r>
          </a:p>
          <a:p>
            <a:pPr marL="742950" indent="-742950"/>
            <a:r>
              <a:rPr lang="en-US" sz="2400" dirty="0" smtClean="0">
                <a:latin typeface="Lucida Calligraphy" pitchFamily="66" charset="0"/>
              </a:rPr>
              <a:t>     2.She was wearing a lovely dress.</a:t>
            </a:r>
          </a:p>
          <a:p>
            <a:pPr marL="742950" indent="-742950"/>
            <a:r>
              <a:rPr lang="en-US" sz="2400" dirty="0" smtClean="0">
                <a:latin typeface="Lucida Calligraphy" pitchFamily="66" charset="0"/>
              </a:rPr>
              <a:t>     3.It was a very lively party</a:t>
            </a:r>
            <a:endParaRPr lang="en-US" sz="2400" dirty="0">
              <a:latin typeface="Lucida Calligraphy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8288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Lucida Calligraphy" pitchFamily="66" charset="0"/>
              </a:rPr>
              <a:t>Note:</a:t>
            </a:r>
            <a:endParaRPr lang="en-US" sz="3200" dirty="0">
              <a:solidFill>
                <a:srgbClr val="FF0000"/>
              </a:solidFill>
              <a:latin typeface="Lucida Calligraphy" pitchFamily="66" charset="0"/>
            </a:endParaRP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Monotype Corsiva" pitchFamily="66" charset="0"/>
              </a:rPr>
              <a:t>Kinds of Adverbs</a:t>
            </a:r>
            <a:endParaRPr lang="en-US" dirty="0">
              <a:latin typeface="Monotype Corsiva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Lucida Calligraphy" pitchFamily="66" charset="0"/>
              </a:rPr>
              <a:t>Manner</a:t>
            </a:r>
          </a:p>
          <a:p>
            <a:pPr>
              <a:buNone/>
            </a:pPr>
            <a:endParaRPr lang="en-US" sz="2000" dirty="0" smtClean="0">
              <a:latin typeface="Lucida Calligraphy" pitchFamily="66" charset="0"/>
            </a:endParaRPr>
          </a:p>
          <a:p>
            <a:pPr>
              <a:buNone/>
            </a:pPr>
            <a:r>
              <a:rPr lang="en-US" sz="2000" dirty="0" smtClean="0">
                <a:latin typeface="Lucida Calligraphy" pitchFamily="66" charset="0"/>
              </a:rPr>
              <a:t>Place</a:t>
            </a:r>
          </a:p>
          <a:p>
            <a:pPr>
              <a:buNone/>
            </a:pPr>
            <a:endParaRPr lang="en-US" sz="2000" dirty="0" smtClean="0">
              <a:latin typeface="Lucida Calligraphy" pitchFamily="66" charset="0"/>
            </a:endParaRPr>
          </a:p>
          <a:p>
            <a:pPr>
              <a:buNone/>
            </a:pPr>
            <a:r>
              <a:rPr lang="en-US" sz="2000" dirty="0" smtClean="0">
                <a:latin typeface="Lucida Calligraphy" pitchFamily="66" charset="0"/>
              </a:rPr>
              <a:t>Time</a:t>
            </a:r>
          </a:p>
          <a:p>
            <a:pPr>
              <a:buNone/>
            </a:pPr>
            <a:endParaRPr lang="en-US" sz="2000" dirty="0" smtClean="0">
              <a:latin typeface="Lucida Calligraphy" pitchFamily="66" charset="0"/>
            </a:endParaRPr>
          </a:p>
          <a:p>
            <a:pPr>
              <a:buNone/>
            </a:pPr>
            <a:r>
              <a:rPr lang="en-US" sz="2000" dirty="0" smtClean="0">
                <a:latin typeface="Lucida Calligraphy" pitchFamily="66" charset="0"/>
              </a:rPr>
              <a:t>Frequency</a:t>
            </a:r>
          </a:p>
          <a:p>
            <a:pPr>
              <a:buNone/>
            </a:pPr>
            <a:endParaRPr lang="en-US" sz="2000" dirty="0" smtClean="0">
              <a:latin typeface="Lucida Calligraphy" pitchFamily="66" charset="0"/>
            </a:endParaRPr>
          </a:p>
          <a:p>
            <a:pPr>
              <a:buNone/>
            </a:pPr>
            <a:r>
              <a:rPr lang="en-US" sz="2000" dirty="0" smtClean="0">
                <a:latin typeface="Lucida Calligraphy" pitchFamily="66" charset="0"/>
              </a:rPr>
              <a:t>Purpose/Reason</a:t>
            </a:r>
            <a:endParaRPr lang="en-US" sz="2000" dirty="0">
              <a:latin typeface="Lucida Calligraphy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>
                <a:latin typeface="Lucida Calligraphy" pitchFamily="66" charset="0"/>
              </a:rPr>
              <a:t>It describes in which manner an action is done.</a:t>
            </a:r>
          </a:p>
          <a:p>
            <a:pPr>
              <a:buNone/>
            </a:pPr>
            <a:r>
              <a:rPr lang="en-US" sz="2000" dirty="0" smtClean="0">
                <a:latin typeface="Lucida Calligraphy" pitchFamily="66" charset="0"/>
              </a:rPr>
              <a:t>It describes where an action is done.</a:t>
            </a:r>
          </a:p>
          <a:p>
            <a:pPr>
              <a:buNone/>
            </a:pPr>
            <a:r>
              <a:rPr lang="en-US" sz="2000" dirty="0" smtClean="0">
                <a:latin typeface="Lucida Calligraphy" pitchFamily="66" charset="0"/>
              </a:rPr>
              <a:t>It describes when an action is done.</a:t>
            </a:r>
          </a:p>
          <a:p>
            <a:pPr>
              <a:buNone/>
            </a:pPr>
            <a:r>
              <a:rPr lang="en-US" sz="2000" dirty="0" smtClean="0">
                <a:latin typeface="Lucida Calligraphy" pitchFamily="66" charset="0"/>
              </a:rPr>
              <a:t>It shows how many times an action is done.</a:t>
            </a:r>
          </a:p>
          <a:p>
            <a:pPr>
              <a:buNone/>
            </a:pPr>
            <a:r>
              <a:rPr lang="en-US" sz="2000" dirty="0" smtClean="0">
                <a:latin typeface="Lucida Calligraphy" pitchFamily="66" charset="0"/>
              </a:rPr>
              <a:t>It describes the purpose or reason for the action.</a:t>
            </a:r>
            <a:endParaRPr lang="en-US" sz="2000" dirty="0">
              <a:latin typeface="Lucida Calligraphy" pitchFamily="66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91871"/>
            <a:ext cx="457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dirty="0" smtClean="0">
                <a:latin typeface="Lucida Calligraphy" pitchFamily="66" charset="0"/>
              </a:rPr>
              <a:t>Quantity/Degree</a:t>
            </a:r>
          </a:p>
          <a:p>
            <a:pPr>
              <a:buNone/>
            </a:pPr>
            <a:endParaRPr lang="en-US" sz="2000" dirty="0" smtClean="0">
              <a:latin typeface="Lucida Calligraphy" pitchFamily="66" charset="0"/>
            </a:endParaRPr>
          </a:p>
          <a:p>
            <a:pPr>
              <a:buNone/>
            </a:pPr>
            <a:r>
              <a:rPr lang="en-US" sz="2000" dirty="0" smtClean="0">
                <a:latin typeface="Lucida Calligraphy" pitchFamily="66" charset="0"/>
              </a:rPr>
              <a:t>Affirmation /Negation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4038600" y="2133600"/>
            <a:ext cx="457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dirty="0" smtClean="0">
                <a:latin typeface="Lucida Calligraphy" pitchFamily="66" charset="0"/>
              </a:rPr>
              <a:t>It shows how much or in what degree or to what extent.</a:t>
            </a:r>
          </a:p>
          <a:p>
            <a:pPr>
              <a:buNone/>
            </a:pPr>
            <a:r>
              <a:rPr lang="en-US" sz="2000" dirty="0" smtClean="0">
                <a:latin typeface="Lucida Calligraphy" pitchFamily="66" charset="0"/>
              </a:rPr>
              <a:t>Which says yes if it is yes and no if it is no</a:t>
            </a:r>
            <a:endParaRPr lang="en-US" sz="2000" dirty="0">
              <a:latin typeface="Lucida Calligraphy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9144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00B0F0"/>
                </a:solidFill>
                <a:latin typeface="Monotype Corsiva" pitchFamily="66" charset="0"/>
              </a:rPr>
              <a:t>Kinds of Adverbs</a:t>
            </a:r>
            <a:endParaRPr lang="en-US" sz="4800" dirty="0">
              <a:solidFill>
                <a:srgbClr val="00B0F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2895600"/>
            <a:ext cx="1952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6699"/>
                </a:solidFill>
                <a:latin typeface="Lucida Calligraphy" pitchFamily="66" charset="0"/>
              </a:rPr>
              <a:t>Examples :</a:t>
            </a:r>
            <a:endParaRPr lang="en-US" sz="2400" dirty="0">
              <a:solidFill>
                <a:srgbClr val="FF6699"/>
              </a:solidFill>
              <a:latin typeface="Lucida Calligraphy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3581400"/>
            <a:ext cx="631585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n-US" sz="2400" dirty="0" smtClean="0">
                <a:latin typeface="Lucida Calligraphy" pitchFamily="66" charset="0"/>
              </a:rPr>
              <a:t> The boys are playing </a:t>
            </a:r>
            <a:r>
              <a:rPr lang="en-US" sz="2400" u="sng" dirty="0" smtClean="0">
                <a:latin typeface="Lucida Calligraphy" pitchFamily="66" charset="0"/>
              </a:rPr>
              <a:t>upstairs</a:t>
            </a:r>
            <a:r>
              <a:rPr lang="en-US" sz="2400" dirty="0" smtClean="0">
                <a:latin typeface="Lucida Calligraphy" pitchFamily="66" charset="0"/>
              </a:rPr>
              <a:t>.</a:t>
            </a:r>
          </a:p>
          <a:p>
            <a:pPr>
              <a:buBlip>
                <a:blip r:embed="rId3"/>
              </a:buBlip>
            </a:pPr>
            <a:r>
              <a:rPr lang="en-US" sz="2400" dirty="0">
                <a:latin typeface="Lucida Calligraphy" pitchFamily="66" charset="0"/>
              </a:rPr>
              <a:t> </a:t>
            </a:r>
            <a:r>
              <a:rPr lang="en-US" sz="2400" dirty="0" smtClean="0">
                <a:latin typeface="Lucida Calligraphy" pitchFamily="66" charset="0"/>
              </a:rPr>
              <a:t>The dog is </a:t>
            </a:r>
            <a:r>
              <a:rPr lang="en-US" sz="2400" u="sng" dirty="0" smtClean="0">
                <a:latin typeface="Lucida Calligraphy" pitchFamily="66" charset="0"/>
              </a:rPr>
              <a:t>in the  garden</a:t>
            </a:r>
            <a:r>
              <a:rPr lang="en-US" sz="2400" dirty="0" smtClean="0">
                <a:latin typeface="Lucida Calligraphy" pitchFamily="66" charset="0"/>
              </a:rPr>
              <a:t>.</a:t>
            </a: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Lucida Calligraphy" pitchFamily="66" charset="0"/>
              </a:rPr>
              <a:t> We’re going </a:t>
            </a:r>
            <a:r>
              <a:rPr lang="en-US" sz="2400" u="sng" dirty="0" smtClean="0">
                <a:latin typeface="Lucida Calligraphy" pitchFamily="66" charset="0"/>
              </a:rPr>
              <a:t>to </a:t>
            </a:r>
            <a:r>
              <a:rPr lang="en-US" sz="2400" u="sng" dirty="0" err="1" smtClean="0">
                <a:latin typeface="Lucida Calligraphy" pitchFamily="66" charset="0"/>
              </a:rPr>
              <a:t>NewYork</a:t>
            </a:r>
            <a:r>
              <a:rPr lang="en-US" sz="2400" u="sng" dirty="0" smtClean="0">
                <a:latin typeface="Lucida Calligraphy" pitchFamily="66" charset="0"/>
              </a:rPr>
              <a:t> City </a:t>
            </a:r>
            <a:r>
              <a:rPr lang="en-US" sz="2400" dirty="0" smtClean="0">
                <a:latin typeface="Lucida Calligraphy" pitchFamily="66" charset="0"/>
              </a:rPr>
              <a:t>on our school trip.</a:t>
            </a:r>
          </a:p>
          <a:p>
            <a:pPr>
              <a:buBlip>
                <a:blip r:embed="rId3"/>
              </a:buBlip>
            </a:pPr>
            <a:r>
              <a:rPr lang="en-US" sz="2400" dirty="0" smtClean="0">
                <a:latin typeface="Lucida Calligraphy" pitchFamily="66" charset="0"/>
              </a:rPr>
              <a:t> It’s very sunny but cold </a:t>
            </a:r>
            <a:r>
              <a:rPr lang="en-US" sz="2400" u="sng" dirty="0" smtClean="0">
                <a:latin typeface="Lucida Calligraphy" pitchFamily="66" charset="0"/>
              </a:rPr>
              <a:t>outside</a:t>
            </a:r>
            <a:r>
              <a:rPr lang="en-US" sz="2400" dirty="0" smtClean="0">
                <a:latin typeface="Lucida Calligraphy" pitchFamily="66" charset="0"/>
              </a:rPr>
              <a:t>.</a:t>
            </a:r>
            <a:endParaRPr lang="en-US" sz="2400" dirty="0">
              <a:latin typeface="Lucida Calligraphy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762000"/>
            <a:ext cx="31454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latin typeface="Lucida Calligraphy" pitchFamily="66" charset="0"/>
              </a:rPr>
              <a:t>Adverbs of  Place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524000" y="1219200"/>
            <a:ext cx="678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Lucida Calligraphy" pitchFamily="66" charset="0"/>
              </a:rPr>
              <a:t>Some adverbs and adverb phrases answer the question “where?”.</a:t>
            </a:r>
          </a:p>
          <a:p>
            <a:r>
              <a:rPr lang="en-US" sz="2000" dirty="0" smtClean="0">
                <a:latin typeface="Lucida Calligraphy" pitchFamily="66" charset="0"/>
              </a:rPr>
              <a:t>They are called adverbs of place.</a:t>
            </a:r>
          </a:p>
          <a:p>
            <a:endParaRPr lang="en-US" dirty="0" smtClean="0">
              <a:latin typeface="Lucida Calligraphy" pitchFamily="66" charset="0"/>
            </a:endParaRPr>
          </a:p>
          <a:p>
            <a:endParaRPr lang="en-US" dirty="0">
              <a:latin typeface="Lucida Calligraphy" pitchFamily="66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0"/>
            <a:ext cx="84582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 smtClean="0"/>
          </a:p>
          <a:p>
            <a:r>
              <a:rPr lang="en-US" sz="4000" dirty="0" smtClean="0">
                <a:solidFill>
                  <a:srgbClr val="FF0000"/>
                </a:solidFill>
                <a:latin typeface="Lucida Calligraphy" pitchFamily="66" charset="0"/>
              </a:rPr>
              <a:t>             Adverb of places</a:t>
            </a:r>
            <a:r>
              <a:rPr lang="en-US" sz="3600" dirty="0" smtClean="0">
                <a:solidFill>
                  <a:srgbClr val="D339BD"/>
                </a:solidFill>
                <a:latin typeface="Lucida Calligraphy" pitchFamily="66" charset="0"/>
              </a:rPr>
              <a:t> </a:t>
            </a:r>
            <a:endParaRPr lang="en-US" sz="3600" dirty="0" smtClean="0">
              <a:solidFill>
                <a:srgbClr val="00B050"/>
              </a:solidFill>
              <a:latin typeface="Lucida Calligraphy" pitchFamily="66" charset="0"/>
            </a:endParaRPr>
          </a:p>
          <a:p>
            <a:endParaRPr lang="en-US" sz="3600" dirty="0" smtClean="0">
              <a:solidFill>
                <a:srgbClr val="00B050"/>
              </a:solidFill>
              <a:latin typeface="Lucida Calligraphy" pitchFamily="66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latin typeface="Lucida Calligraphy" pitchFamily="66" charset="0"/>
              </a:rPr>
              <a:t>I’ve lived</a:t>
            </a:r>
            <a:r>
              <a:rPr lang="en-US" sz="3200" b="1" dirty="0" smtClean="0">
                <a:latin typeface="Lucida Calligraphy" pitchFamily="66" charset="0"/>
              </a:rPr>
              <a:t> </a:t>
            </a:r>
            <a:r>
              <a:rPr lang="en-US" sz="3200" b="1" u="sng" dirty="0" smtClean="0">
                <a:latin typeface="Lucida Calligraphy" pitchFamily="66" charset="0"/>
              </a:rPr>
              <a:t>here</a:t>
            </a:r>
            <a:r>
              <a:rPr lang="en-US" sz="3200" b="1" dirty="0" smtClean="0">
                <a:latin typeface="Lucida Calligraphy" pitchFamily="66" charset="0"/>
              </a:rPr>
              <a:t> </a:t>
            </a:r>
            <a:r>
              <a:rPr lang="en-US" sz="3200" dirty="0" smtClean="0">
                <a:latin typeface="Lucida Calligraphy" pitchFamily="66" charset="0"/>
              </a:rPr>
              <a:t>for about two years.</a:t>
            </a:r>
          </a:p>
          <a:p>
            <a:pPr marL="514350" indent="-514350">
              <a:buAutoNum type="arabicPeriod"/>
            </a:pPr>
            <a:endParaRPr lang="en-US" sz="3200" dirty="0" smtClean="0">
              <a:latin typeface="Lucida Calligraphy" pitchFamily="66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latin typeface="Lucida Calligraphy" pitchFamily="66" charset="0"/>
              </a:rPr>
              <a:t>English and German are </a:t>
            </a:r>
            <a:r>
              <a:rPr lang="en-US" sz="3200" b="1" u="sng" dirty="0" smtClean="0">
                <a:latin typeface="Lucida Calligraphy" pitchFamily="66" charset="0"/>
              </a:rPr>
              <a:t>closely</a:t>
            </a:r>
            <a:r>
              <a:rPr lang="en-US" sz="3200" dirty="0" smtClean="0">
                <a:latin typeface="Lucida Calligraphy" pitchFamily="66" charset="0"/>
              </a:rPr>
              <a:t> related.</a:t>
            </a:r>
          </a:p>
          <a:p>
            <a:pPr marL="514350" indent="-514350">
              <a:buAutoNum type="arabicPeriod"/>
            </a:pPr>
            <a:endParaRPr lang="en-US" sz="3200" dirty="0" smtClean="0">
              <a:latin typeface="Lucida Calligraphy" pitchFamily="66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latin typeface="Lucida Calligraphy" pitchFamily="66" charset="0"/>
              </a:rPr>
              <a:t>Is mark</a:t>
            </a:r>
            <a:r>
              <a:rPr lang="en-US" sz="3200" b="1" dirty="0" smtClean="0">
                <a:latin typeface="Lucida Calligraphy" pitchFamily="66" charset="0"/>
              </a:rPr>
              <a:t> </a:t>
            </a:r>
            <a:r>
              <a:rPr lang="en-US" sz="3200" b="1" u="sng" dirty="0" smtClean="0">
                <a:latin typeface="Lucida Calligraphy" pitchFamily="66" charset="0"/>
              </a:rPr>
              <a:t>still</a:t>
            </a:r>
            <a:r>
              <a:rPr lang="en-US" sz="3200" b="1" dirty="0" smtClean="0">
                <a:latin typeface="Lucida Calligraphy" pitchFamily="66" charset="0"/>
              </a:rPr>
              <a:t> </a:t>
            </a:r>
            <a:r>
              <a:rPr lang="en-US" sz="3200" dirty="0" smtClean="0">
                <a:latin typeface="Lucida Calligraphy" pitchFamily="66" charset="0"/>
              </a:rPr>
              <a:t>in bed </a:t>
            </a:r>
          </a:p>
          <a:p>
            <a:pPr marL="514350" indent="-514350">
              <a:buAutoNum type="arabicPeriod"/>
            </a:pPr>
            <a:endParaRPr lang="en-US" sz="3200" dirty="0" smtClean="0">
              <a:latin typeface="Lucida Calligraphy" pitchFamily="66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latin typeface="Lucida Calligraphy" pitchFamily="66" charset="0"/>
              </a:rPr>
              <a:t>His children go </a:t>
            </a:r>
            <a:r>
              <a:rPr lang="en-US" sz="3200" b="1" u="sng" dirty="0" smtClean="0">
                <a:latin typeface="Lucida Calligraphy" pitchFamily="66" charset="0"/>
              </a:rPr>
              <a:t>everywhere</a:t>
            </a:r>
            <a:r>
              <a:rPr lang="en-US" sz="3200" dirty="0" smtClean="0">
                <a:latin typeface="Lucida Calligraphy" pitchFamily="66" charset="0"/>
              </a:rPr>
              <a:t> with him</a:t>
            </a:r>
            <a:r>
              <a:rPr lang="en-US" sz="3600" dirty="0" smtClean="0">
                <a:solidFill>
                  <a:srgbClr val="00B050"/>
                </a:solidFill>
                <a:latin typeface="Lucida Calligraphy" pitchFamily="66" charset="0"/>
              </a:rPr>
              <a:t>.</a:t>
            </a:r>
            <a:endParaRPr lang="en-US" sz="3600" dirty="0">
              <a:solidFill>
                <a:srgbClr val="00B050"/>
              </a:solidFill>
              <a:latin typeface="Lucida Calligraphy" pitchFamily="66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523</TotalTime>
  <Words>943</Words>
  <Application>Microsoft Office PowerPoint</Application>
  <PresentationFormat>On-screen Show (4:3)</PresentationFormat>
  <Paragraphs>187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                     Adverbs                                 </vt:lpstr>
      <vt:lpstr>    In the parts of speech adverb plays an      important role.                     Let us see what is it’s role …………..</vt:lpstr>
      <vt:lpstr>       Adverb:- Basically, most adverbs tell you how, where or when some thing is done. In other words, they describe the manner, place or time of an action.</vt:lpstr>
      <vt:lpstr>            Commonly adverbs are formed    from adjectives. Some are below.   </vt:lpstr>
      <vt:lpstr>Slide 5</vt:lpstr>
      <vt:lpstr>Kinds of Adverbs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Adverbs of quantity or degree</vt:lpstr>
      <vt:lpstr>Adverbs of reason</vt:lpstr>
      <vt:lpstr>Adverbs of affirmation and negation: Which says yes if it is yes and no if it is no  Examples:  1. I don’t know. 2. Surely you are mistaken. 3. He certainly went. </vt:lpstr>
      <vt:lpstr>                 Examples of Adverbs:-    1.She sings sweetly.  2.He speaks quite clearly.  3.She shouts loudly.  4. She smiled cheerfully.  5.The  traffic was moving slowly.  6.She writes neatly.  7.We waited patiently to see the doctor.    </vt:lpstr>
      <vt:lpstr> 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Adverbs                                  by your friends</dc:title>
  <dc:creator/>
  <cp:lastModifiedBy>gareth</cp:lastModifiedBy>
  <cp:revision>87</cp:revision>
  <dcterms:created xsi:type="dcterms:W3CDTF">2006-08-16T00:00:00Z</dcterms:created>
  <dcterms:modified xsi:type="dcterms:W3CDTF">2009-07-10T21:41:06Z</dcterms:modified>
</cp:coreProperties>
</file>