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82" r:id="rId2"/>
    <p:sldId id="316" r:id="rId3"/>
    <p:sldId id="284" r:id="rId4"/>
    <p:sldId id="337" r:id="rId5"/>
    <p:sldId id="314" r:id="rId6"/>
    <p:sldId id="283" r:id="rId7"/>
    <p:sldId id="286" r:id="rId8"/>
    <p:sldId id="287" r:id="rId9"/>
    <p:sldId id="285" r:id="rId10"/>
    <p:sldId id="289" r:id="rId11"/>
    <p:sldId id="288" r:id="rId12"/>
    <p:sldId id="290" r:id="rId13"/>
    <p:sldId id="256" r:id="rId14"/>
    <p:sldId id="291" r:id="rId15"/>
    <p:sldId id="295" r:id="rId16"/>
    <p:sldId id="296" r:id="rId17"/>
    <p:sldId id="258" r:id="rId18"/>
    <p:sldId id="309" r:id="rId19"/>
    <p:sldId id="293" r:id="rId20"/>
    <p:sldId id="294" r:id="rId21"/>
    <p:sldId id="298" r:id="rId22"/>
    <p:sldId id="264" r:id="rId23"/>
    <p:sldId id="297" r:id="rId24"/>
    <p:sldId id="265" r:id="rId25"/>
    <p:sldId id="299" r:id="rId26"/>
    <p:sldId id="266" r:id="rId27"/>
    <p:sldId id="307" r:id="rId28"/>
    <p:sldId id="267" r:id="rId29"/>
    <p:sldId id="330" r:id="rId30"/>
    <p:sldId id="312" r:id="rId31"/>
    <p:sldId id="268" r:id="rId32"/>
    <p:sldId id="311" r:id="rId33"/>
    <p:sldId id="315" r:id="rId34"/>
    <p:sldId id="308" r:id="rId35"/>
    <p:sldId id="310" r:id="rId36"/>
    <p:sldId id="336" r:id="rId37"/>
    <p:sldId id="300" r:id="rId38"/>
    <p:sldId id="269" r:id="rId39"/>
    <p:sldId id="313" r:id="rId40"/>
    <p:sldId id="301" r:id="rId41"/>
    <p:sldId id="279" r:id="rId42"/>
    <p:sldId id="317" r:id="rId43"/>
    <p:sldId id="304" r:id="rId44"/>
    <p:sldId id="318" r:id="rId45"/>
    <p:sldId id="305" r:id="rId46"/>
    <p:sldId id="319" r:id="rId47"/>
    <p:sldId id="272" r:id="rId48"/>
    <p:sldId id="320" r:id="rId49"/>
    <p:sldId id="273" r:id="rId50"/>
    <p:sldId id="321" r:id="rId51"/>
    <p:sldId id="274" r:id="rId52"/>
    <p:sldId id="339" r:id="rId53"/>
    <p:sldId id="275" r:id="rId54"/>
    <p:sldId id="322" r:id="rId55"/>
    <p:sldId id="302" r:id="rId56"/>
    <p:sldId id="323" r:id="rId57"/>
    <p:sldId id="303" r:id="rId58"/>
    <p:sldId id="338" r:id="rId59"/>
    <p:sldId id="271" r:id="rId60"/>
    <p:sldId id="277" r:id="rId61"/>
    <p:sldId id="280" r:id="rId62"/>
    <p:sldId id="281" r:id="rId63"/>
    <p:sldId id="327" r:id="rId64"/>
    <p:sldId id="326" r:id="rId65"/>
    <p:sldId id="331" r:id="rId66"/>
    <p:sldId id="332" r:id="rId67"/>
    <p:sldId id="333" r:id="rId68"/>
    <p:sldId id="334" r:id="rId69"/>
    <p:sldId id="335" r:id="rId70"/>
    <p:sldId id="329" r:id="rId71"/>
    <p:sldId id="261" r:id="rId72"/>
    <p:sldId id="328" r:id="rId7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3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eaLnBrk="1" hangingPunct="1">
                <a:defRPr/>
              </a:pPr>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US">
                <a:latin typeface="Arial" charset="0"/>
              </a:endParaRPr>
            </a:p>
          </p:txBody>
        </p:sp>
      </p:grpSp>
      <p:sp>
        <p:nvSpPr>
          <p:cNvPr id="615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615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355A8BF0-3541-4617-B44A-C1F48AF76AD5}" type="slidenum">
              <a:rPr lang="en-US"/>
              <a:pPr>
                <a:defRPr/>
              </a:pPr>
              <a:t>‹#›</a:t>
            </a:fld>
            <a:endParaRPr lang="en-US"/>
          </a:p>
        </p:txBody>
      </p:sp>
    </p:spTree>
    <p:extLst>
      <p:ext uri="{BB962C8B-B14F-4D97-AF65-F5344CB8AC3E}">
        <p14:creationId xmlns:p14="http://schemas.microsoft.com/office/powerpoint/2010/main" val="87425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14A1C78-B300-46EA-B55B-46ED7B1F2F2B}" type="slidenum">
              <a:rPr lang="en-US"/>
              <a:pPr>
                <a:defRPr/>
              </a:pPr>
              <a:t>‹#›</a:t>
            </a:fld>
            <a:endParaRPr lang="en-US"/>
          </a:p>
        </p:txBody>
      </p:sp>
    </p:spTree>
    <p:extLst>
      <p:ext uri="{BB962C8B-B14F-4D97-AF65-F5344CB8AC3E}">
        <p14:creationId xmlns:p14="http://schemas.microsoft.com/office/powerpoint/2010/main" val="307838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26ADA13-B3C7-4318-9A00-CE6EC73F60BF}" type="slidenum">
              <a:rPr lang="en-US"/>
              <a:pPr>
                <a:defRPr/>
              </a:pPr>
              <a:t>‹#›</a:t>
            </a:fld>
            <a:endParaRPr lang="en-US"/>
          </a:p>
        </p:txBody>
      </p:sp>
    </p:spTree>
    <p:extLst>
      <p:ext uri="{BB962C8B-B14F-4D97-AF65-F5344CB8AC3E}">
        <p14:creationId xmlns:p14="http://schemas.microsoft.com/office/powerpoint/2010/main" val="19893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F77F39B-C710-4427-80A5-8EBA4E3072D5}" type="slidenum">
              <a:rPr lang="en-US"/>
              <a:pPr>
                <a:defRPr/>
              </a:pPr>
              <a:t>‹#›</a:t>
            </a:fld>
            <a:endParaRPr lang="en-US"/>
          </a:p>
        </p:txBody>
      </p:sp>
    </p:spTree>
    <p:extLst>
      <p:ext uri="{BB962C8B-B14F-4D97-AF65-F5344CB8AC3E}">
        <p14:creationId xmlns:p14="http://schemas.microsoft.com/office/powerpoint/2010/main" val="312767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0839AA6-D980-4A3A-882C-83B5F8C3D5B4}" type="slidenum">
              <a:rPr lang="en-US"/>
              <a:pPr>
                <a:defRPr/>
              </a:pPr>
              <a:t>‹#›</a:t>
            </a:fld>
            <a:endParaRPr lang="en-US"/>
          </a:p>
        </p:txBody>
      </p:sp>
    </p:spTree>
    <p:extLst>
      <p:ext uri="{BB962C8B-B14F-4D97-AF65-F5344CB8AC3E}">
        <p14:creationId xmlns:p14="http://schemas.microsoft.com/office/powerpoint/2010/main" val="25954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2B0E142-BB29-44EB-BFC6-87AE5DE9229A}" type="slidenum">
              <a:rPr lang="en-US"/>
              <a:pPr>
                <a:defRPr/>
              </a:pPr>
              <a:t>‹#›</a:t>
            </a:fld>
            <a:endParaRPr lang="en-US"/>
          </a:p>
        </p:txBody>
      </p:sp>
    </p:spTree>
    <p:extLst>
      <p:ext uri="{BB962C8B-B14F-4D97-AF65-F5344CB8AC3E}">
        <p14:creationId xmlns:p14="http://schemas.microsoft.com/office/powerpoint/2010/main" val="6450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4A7767DD-4383-4D5E-A885-48F549E8CB3F}" type="slidenum">
              <a:rPr lang="en-US"/>
              <a:pPr>
                <a:defRPr/>
              </a:pPr>
              <a:t>‹#›</a:t>
            </a:fld>
            <a:endParaRPr lang="en-US"/>
          </a:p>
        </p:txBody>
      </p:sp>
    </p:spTree>
    <p:extLst>
      <p:ext uri="{BB962C8B-B14F-4D97-AF65-F5344CB8AC3E}">
        <p14:creationId xmlns:p14="http://schemas.microsoft.com/office/powerpoint/2010/main" val="83810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05DEFCDE-F5DF-4120-A0FA-6BCAEBB01740}" type="slidenum">
              <a:rPr lang="en-US"/>
              <a:pPr>
                <a:defRPr/>
              </a:pPr>
              <a:t>‹#›</a:t>
            </a:fld>
            <a:endParaRPr lang="en-US"/>
          </a:p>
        </p:txBody>
      </p:sp>
    </p:spTree>
    <p:extLst>
      <p:ext uri="{BB962C8B-B14F-4D97-AF65-F5344CB8AC3E}">
        <p14:creationId xmlns:p14="http://schemas.microsoft.com/office/powerpoint/2010/main" val="87168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F7AC449B-5D29-4000-9EA6-5262A3CB4901}" type="slidenum">
              <a:rPr lang="en-US"/>
              <a:pPr>
                <a:defRPr/>
              </a:pPr>
              <a:t>‹#›</a:t>
            </a:fld>
            <a:endParaRPr lang="en-US"/>
          </a:p>
        </p:txBody>
      </p:sp>
    </p:spTree>
    <p:extLst>
      <p:ext uri="{BB962C8B-B14F-4D97-AF65-F5344CB8AC3E}">
        <p14:creationId xmlns:p14="http://schemas.microsoft.com/office/powerpoint/2010/main" val="282446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3D934C5-4452-46DE-84E8-416D2DC385C5}" type="slidenum">
              <a:rPr lang="en-US"/>
              <a:pPr>
                <a:defRPr/>
              </a:pPr>
              <a:t>‹#›</a:t>
            </a:fld>
            <a:endParaRPr lang="en-US"/>
          </a:p>
        </p:txBody>
      </p:sp>
    </p:spTree>
    <p:extLst>
      <p:ext uri="{BB962C8B-B14F-4D97-AF65-F5344CB8AC3E}">
        <p14:creationId xmlns:p14="http://schemas.microsoft.com/office/powerpoint/2010/main" val="102730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2F8AD85-E44E-44B0-AE0A-BF7AEBE25C10}" type="slidenum">
              <a:rPr lang="en-US"/>
              <a:pPr>
                <a:defRPr/>
              </a:pPr>
              <a:t>‹#›</a:t>
            </a:fld>
            <a:endParaRPr lang="en-US"/>
          </a:p>
        </p:txBody>
      </p:sp>
    </p:spTree>
    <p:extLst>
      <p:ext uri="{BB962C8B-B14F-4D97-AF65-F5344CB8AC3E}">
        <p14:creationId xmlns:p14="http://schemas.microsoft.com/office/powerpoint/2010/main" val="281715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5124"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US">
                  <a:latin typeface="Arial" charset="0"/>
                </a:endParaRPr>
              </a:p>
            </p:txBody>
          </p:sp>
          <p:sp>
            <p:nvSpPr>
              <p:cNvPr id="5125"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US">
                  <a:latin typeface="Arial" charset="0"/>
                </a:endParaRPr>
              </a:p>
            </p:txBody>
          </p:sp>
        </p:grpSp>
        <p:grpSp>
          <p:nvGrpSpPr>
            <p:cNvPr id="1033" name="Group 6"/>
            <p:cNvGrpSpPr>
              <a:grpSpLocks/>
            </p:cNvGrpSpPr>
            <p:nvPr/>
          </p:nvGrpSpPr>
          <p:grpSpPr bwMode="auto">
            <a:xfrm>
              <a:off x="144" y="1248"/>
              <a:ext cx="4656" cy="201"/>
              <a:chOff x="144" y="1248"/>
              <a:chExt cx="4656" cy="201"/>
            </a:xfrm>
          </p:grpSpPr>
          <p:sp>
            <p:nvSpPr>
              <p:cNvPr id="5127"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5128"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US">
                  <a:latin typeface="Arial" charset="0"/>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a:defRPr/>
            </a:pPr>
            <a:endParaRPr lang="en-US"/>
          </a:p>
        </p:txBody>
      </p:sp>
      <p:sp>
        <p:nvSpPr>
          <p:cNvPr id="513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513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defRPr>
            </a:lvl1pPr>
          </a:lstStyle>
          <a:p>
            <a:pPr>
              <a:defRPr/>
            </a:pPr>
            <a:fld id="{3B5692FC-C7F9-4FA3-B76F-15C85F5504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365760" indent="-256032" algn="ctr" eaLnBrk="1" fontAlgn="auto" hangingPunct="1">
              <a:spcAft>
                <a:spcPts val="0"/>
              </a:spcAft>
              <a:buFont typeface="Wingdings 3"/>
              <a:buChar char=""/>
              <a:defRPr/>
            </a:pPr>
            <a:endParaRPr lang="en-US" sz="4800" b="1" dirty="0" smtClean="0"/>
          </a:p>
          <a:p>
            <a:pPr marL="365760" indent="-256032" algn="ctr" eaLnBrk="1" fontAlgn="auto" hangingPunct="1">
              <a:spcAft>
                <a:spcPts val="0"/>
              </a:spcAft>
              <a:buFont typeface="Wingdings 3"/>
              <a:buNone/>
              <a:defRPr/>
            </a:pPr>
            <a:r>
              <a:rPr lang="en-US" sz="4800" b="1" dirty="0"/>
              <a:t>	</a:t>
            </a:r>
            <a:r>
              <a:rPr lang="en-US" sz="4800" b="1" dirty="0" smtClean="0"/>
              <a:t>African Development Seminar: </a:t>
            </a:r>
          </a:p>
          <a:p>
            <a:pPr marL="365760" indent="-256032" algn="ctr" eaLnBrk="1" fontAlgn="auto" hangingPunct="1">
              <a:spcAft>
                <a:spcPts val="0"/>
              </a:spcAft>
              <a:buFont typeface="Wingdings 3"/>
              <a:buNone/>
              <a:defRPr/>
            </a:pPr>
            <a:endParaRPr lang="en-US" sz="4800" b="1" dirty="0" smtClean="0"/>
          </a:p>
          <a:p>
            <a:pPr marL="365760" indent="-256032" algn="ctr" eaLnBrk="1" fontAlgn="auto" hangingPunct="1">
              <a:spcAft>
                <a:spcPts val="0"/>
              </a:spcAft>
              <a:buFont typeface="Wingdings 3"/>
              <a:buNone/>
              <a:defRPr/>
            </a:pPr>
            <a:r>
              <a:rPr lang="en-US" sz="4800" b="1" dirty="0" smtClean="0"/>
              <a:t>Conflict, Governance and Development</a:t>
            </a:r>
            <a:endParaRPr lang="en-US" sz="4800" b="1" dirty="0"/>
          </a:p>
        </p:txBody>
      </p:sp>
      <p:sp>
        <p:nvSpPr>
          <p:cNvPr id="3075" name="Title 1"/>
          <p:cNvSpPr>
            <a:spLocks noGrp="1"/>
          </p:cNvSpPr>
          <p:nvPr>
            <p:ph type="title"/>
          </p:nvPr>
        </p:nvSpPr>
        <p:spPr/>
        <p:txBody>
          <a:bodyPr/>
          <a:lstStyle/>
          <a:p>
            <a:pPr eaLnBrk="1" hangingPunct="1"/>
            <a:r>
              <a:rPr lang="en-US" smtClean="0"/>
              <a:t>PIA 2574: Week Three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1219200" y="762000"/>
            <a:ext cx="7924800" cy="1143000"/>
          </a:xfrm>
        </p:spPr>
        <p:txBody>
          <a:bodyPr/>
          <a:lstStyle/>
          <a:p>
            <a:pPr eaLnBrk="1" hangingPunct="1"/>
            <a:r>
              <a:rPr lang="en-US" smtClean="0"/>
              <a:t>The Social Contract</a:t>
            </a:r>
          </a:p>
        </p:txBody>
      </p:sp>
      <p:pic>
        <p:nvPicPr>
          <p:cNvPr id="12291" name="Picture 2" descr="http://theemptiness.info/wp-content/uploads/2010/08/social-c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238" y="2514600"/>
            <a:ext cx="40973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http://blogs.suntimes.com/ebert/thesocialcontract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066800"/>
            <a:ext cx="295275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Theories of violence in Africa</a:t>
            </a:r>
          </a:p>
        </p:txBody>
      </p:sp>
      <p:sp>
        <p:nvSpPr>
          <p:cNvPr id="13315" name="Content Placeholder 2"/>
          <p:cNvSpPr>
            <a:spLocks noGrp="1"/>
          </p:cNvSpPr>
          <p:nvPr>
            <p:ph idx="1"/>
          </p:nvPr>
        </p:nvSpPr>
        <p:spPr/>
        <p:txBody>
          <a:bodyPr/>
          <a:lstStyle/>
          <a:p>
            <a:pPr marL="609600" indent="-609600" eaLnBrk="1" hangingPunct="1">
              <a:lnSpc>
                <a:spcPct val="80000"/>
              </a:lnSpc>
              <a:buFontTx/>
              <a:buAutoNum type="arabicPeriod"/>
            </a:pPr>
            <a:endParaRPr lang="en-US" b="1" smtClean="0"/>
          </a:p>
          <a:p>
            <a:pPr marL="609600" indent="-609600" eaLnBrk="1" hangingPunct="1">
              <a:lnSpc>
                <a:spcPct val="80000"/>
              </a:lnSpc>
              <a:buFont typeface="Arial" pitchFamily="34" charset="0"/>
              <a:buAutoNum type="arabicPeriod" startAt="5"/>
            </a:pPr>
            <a:r>
              <a:rPr lang="en-US" b="1" smtClean="0"/>
              <a:t>Elite Predation- corruption and diversion of public resources</a:t>
            </a:r>
          </a:p>
          <a:p>
            <a:pPr marL="609600" indent="-609600" eaLnBrk="1" hangingPunct="1">
              <a:lnSpc>
                <a:spcPct val="80000"/>
              </a:lnSpc>
              <a:buFontTx/>
              <a:buAutoNum type="arabicPeriod" startAt="5"/>
            </a:pPr>
            <a:endParaRPr lang="en-US" b="1" smtClean="0"/>
          </a:p>
          <a:p>
            <a:pPr marL="609600" indent="-609600" eaLnBrk="1" hangingPunct="1">
              <a:lnSpc>
                <a:spcPct val="80000"/>
              </a:lnSpc>
              <a:buFontTx/>
              <a:buAutoNum type="arabicPeriod" startAt="5"/>
            </a:pPr>
            <a:r>
              <a:rPr lang="en-US" b="1" smtClean="0"/>
              <a:t>Aid dependence and externalization of public sector management</a:t>
            </a:r>
          </a:p>
          <a:p>
            <a:pPr marL="609600" indent="-609600" eaLnBrk="1" hangingPunct="1">
              <a:lnSpc>
                <a:spcPct val="80000"/>
              </a:lnSpc>
              <a:buFontTx/>
              <a:buAutoNum type="arabicPeriod" startAt="5"/>
            </a:pPr>
            <a:endParaRPr lang="en-US" b="1" smtClean="0"/>
          </a:p>
          <a:p>
            <a:pPr marL="609600" indent="-609600" eaLnBrk="1" hangingPunct="1">
              <a:lnSpc>
                <a:spcPct val="80000"/>
              </a:lnSpc>
              <a:buFontTx/>
              <a:buAutoNum type="arabicPeriod" startAt="5"/>
            </a:pPr>
            <a:r>
              <a:rPr lang="en-US" b="1" smtClean="0"/>
              <a:t>Debate over Islamic Fundamentalist Groups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273050"/>
            <a:ext cx="2779713" cy="1162050"/>
          </a:xfrm>
        </p:spPr>
        <p:txBody>
          <a:bodyPr/>
          <a:lstStyle/>
          <a:p>
            <a:pPr eaLnBrk="1" hangingPunct="1"/>
            <a:r>
              <a:rPr lang="en-US" sz="4000" smtClean="0"/>
              <a:t>Islam</a:t>
            </a:r>
          </a:p>
        </p:txBody>
      </p:sp>
      <p:sp>
        <p:nvSpPr>
          <p:cNvPr id="14339" name="Content Placeholder 4"/>
          <p:cNvSpPr>
            <a:spLocks noGrp="1"/>
          </p:cNvSpPr>
          <p:nvPr>
            <p:ph idx="1"/>
          </p:nvPr>
        </p:nvSpPr>
        <p:spPr/>
        <p:txBody>
          <a:bodyPr/>
          <a:lstStyle/>
          <a:p>
            <a:pPr eaLnBrk="1" hangingPunct="1">
              <a:buFont typeface="Wingdings" pitchFamily="2" charset="2"/>
              <a:buNone/>
            </a:pPr>
            <a:r>
              <a:rPr lang="en-US" b="1" smtClean="0"/>
              <a:t>One View </a:t>
            </a:r>
          </a:p>
        </p:txBody>
      </p:sp>
      <p:sp>
        <p:nvSpPr>
          <p:cNvPr id="14340" name="Text Placeholder 5"/>
          <p:cNvSpPr>
            <a:spLocks noGrp="1"/>
          </p:cNvSpPr>
          <p:nvPr>
            <p:ph type="body" sz="half" idx="2"/>
          </p:nvPr>
        </p:nvSpPr>
        <p:spPr>
          <a:xfrm>
            <a:off x="762000" y="1435100"/>
            <a:ext cx="2703513" cy="4691063"/>
          </a:xfrm>
        </p:spPr>
        <p:txBody>
          <a:bodyPr/>
          <a:lstStyle/>
          <a:p>
            <a:pPr eaLnBrk="1" hangingPunct="1"/>
            <a:endParaRPr lang="en-US" smtClean="0"/>
          </a:p>
          <a:p>
            <a:pPr eaLnBrk="1" hangingPunct="1"/>
            <a:endParaRPr lang="en-US" smtClean="0"/>
          </a:p>
          <a:p>
            <a:pPr eaLnBrk="1" hangingPunct="1"/>
            <a:endParaRPr lang="en-US" smtClean="0"/>
          </a:p>
          <a:p>
            <a:pPr eaLnBrk="1" hangingPunct="1"/>
            <a:r>
              <a:rPr lang="en-US" sz="5400" b="1" smtClean="0"/>
              <a:t>Moving into </a:t>
            </a:r>
          </a:p>
          <a:p>
            <a:pPr eaLnBrk="1" hangingPunct="1"/>
            <a:r>
              <a:rPr lang="en-US" sz="5400" b="1" smtClean="0"/>
              <a:t>Africa</a:t>
            </a:r>
          </a:p>
        </p:txBody>
      </p:sp>
      <p:pic>
        <p:nvPicPr>
          <p:cNvPr id="14341" name="Picture 2" descr="http://temi.repubblica.it/UserFiles/limes-heartland/Image/Maps/map_islamic_fundam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514600"/>
            <a:ext cx="55657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4"/>
          <p:cNvSpPr>
            <a:spLocks noGrp="1" noChangeArrowheads="1"/>
          </p:cNvSpPr>
          <p:nvPr>
            <p:ph type="title"/>
          </p:nvPr>
        </p:nvSpPr>
        <p:spPr>
          <a:xfrm>
            <a:off x="762000" y="762000"/>
            <a:ext cx="8382000" cy="1143000"/>
          </a:xfrm>
        </p:spPr>
        <p:txBody>
          <a:bodyPr/>
          <a:lstStyle/>
          <a:p>
            <a:pPr eaLnBrk="1" hangingPunct="1"/>
            <a:r>
              <a:rPr lang="en-US" sz="3200" smtClean="0"/>
              <a:t>II. AFRICAN NATIONALISM IN PERSPECTIVE (Too Strong or Too Weak)</a:t>
            </a:r>
          </a:p>
        </p:txBody>
      </p:sp>
      <p:sp>
        <p:nvSpPr>
          <p:cNvPr id="15363" name="Rectangle 5"/>
          <p:cNvSpPr>
            <a:spLocks noGrp="1" noChangeArrowheads="1"/>
          </p:cNvSpPr>
          <p:nvPr>
            <p:ph type="body" idx="1"/>
          </p:nvPr>
        </p:nvSpPr>
        <p:spPr/>
        <p:txBody>
          <a:bodyPr/>
          <a:lstStyle/>
          <a:p>
            <a:pPr eaLnBrk="1" hangingPunct="1">
              <a:buFont typeface="Wingdings" pitchFamily="2" charset="2"/>
              <a:buNone/>
            </a:pPr>
            <a:r>
              <a:rPr lang="en-US" b="1" smtClean="0"/>
              <a:t>Typology of state centric Nationalism in Africa</a:t>
            </a:r>
          </a:p>
          <a:p>
            <a:pPr eaLnBrk="1" hangingPunct="1"/>
            <a:endParaRPr lang="en-US" sz="2400" b="1" smtClean="0"/>
          </a:p>
          <a:p>
            <a:pPr eaLnBrk="1" hangingPunct="1"/>
            <a:r>
              <a:rPr lang="en-US" sz="2400" b="1" smtClean="0"/>
              <a:t>Pre-Colonial African States-  North Africa and the Horn; Southern Africa: Lesotho, Swaziland </a:t>
            </a:r>
          </a:p>
          <a:p>
            <a:pPr eaLnBrk="1" hangingPunct="1"/>
            <a:endParaRPr lang="en-US" sz="2400" b="1" smtClean="0"/>
          </a:p>
          <a:p>
            <a:pPr eaLnBrk="1" hangingPunct="1"/>
            <a:r>
              <a:rPr lang="en-US" sz="2400" b="1" smtClean="0"/>
              <a:t>Cultural Sub-Nationalism-  Ashanti, Buganda, KwaZulu</a:t>
            </a:r>
          </a:p>
          <a:p>
            <a:pPr eaLnBrk="1" hangingPunct="1"/>
            <a:endParaRPr lang="en-US" sz="2400" b="1" smtClean="0"/>
          </a:p>
          <a:p>
            <a:pPr eaLnBrk="1" hangingPunct="1"/>
            <a:r>
              <a:rPr lang="en-US" sz="2400" b="1" smtClean="0"/>
              <a:t>Colonial Creations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219200" y="762000"/>
            <a:ext cx="7924800" cy="1143000"/>
          </a:xfrm>
        </p:spPr>
        <p:txBody>
          <a:bodyPr/>
          <a:lstStyle/>
          <a:p>
            <a:pPr eaLnBrk="1" hangingPunct="1"/>
            <a:r>
              <a:rPr lang="en-US" smtClean="0"/>
              <a:t>Somalia: One Nationality with Clans</a:t>
            </a:r>
          </a:p>
        </p:txBody>
      </p:sp>
      <p:pic>
        <p:nvPicPr>
          <p:cNvPr id="16387" name="Picture 2" descr="http://www.theglobalobservatory.com/wp-content/uploads/2009/07/somalia_technic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14600"/>
            <a:ext cx="57150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garibaldy.files.wordpress.com/2010/07/imperialst-africa1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51816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2"/>
          <p:cNvSpPr>
            <a:spLocks noGrp="1"/>
          </p:cNvSpPr>
          <p:nvPr>
            <p:ph type="title"/>
          </p:nvPr>
        </p:nvSpPr>
        <p:spPr>
          <a:xfrm>
            <a:off x="3124200" y="-228600"/>
            <a:ext cx="5562600" cy="1143000"/>
          </a:xfrm>
        </p:spPr>
        <p:txBody>
          <a:bodyPr/>
          <a:lstStyle/>
          <a:p>
            <a:r>
              <a:rPr lang="en-US" smtClean="0"/>
              <a:t>Nationalism Defined?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olonialwarfare18901975.devhub.com/img/upload/tirailleurs_senegala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95550"/>
            <a:ext cx="64008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p:txBody>
          <a:bodyPr/>
          <a:lstStyle/>
          <a:p>
            <a:pPr eaLnBrk="1" hangingPunct="1"/>
            <a:r>
              <a:rPr lang="en-US" smtClean="0"/>
              <a:t>French Africa 1914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en-US" smtClean="0"/>
              <a:t>Post-Colonial Regimes- French Redux</a:t>
            </a:r>
          </a:p>
        </p:txBody>
      </p:sp>
      <p:sp>
        <p:nvSpPr>
          <p:cNvPr id="19459" name="Rectangle 3"/>
          <p:cNvSpPr>
            <a:spLocks noGrp="1" noChangeArrowheads="1"/>
          </p:cNvSpPr>
          <p:nvPr>
            <p:ph type="body" idx="1"/>
          </p:nvPr>
        </p:nvSpPr>
        <p:spPr/>
        <p:txBody>
          <a:bodyPr/>
          <a:lstStyle/>
          <a:p>
            <a:pPr eaLnBrk="1" hangingPunct="1"/>
            <a:r>
              <a:rPr lang="en-US" b="1" smtClean="0"/>
              <a:t>Egypt and North Africa</a:t>
            </a:r>
          </a:p>
          <a:p>
            <a:pPr eaLnBrk="1" hangingPunct="1">
              <a:lnSpc>
                <a:spcPct val="90000"/>
              </a:lnSpc>
            </a:pPr>
            <a:endParaRPr lang="en-US" b="1" smtClean="0"/>
          </a:p>
          <a:p>
            <a:pPr eaLnBrk="1" hangingPunct="1">
              <a:lnSpc>
                <a:spcPct val="90000"/>
              </a:lnSpc>
            </a:pPr>
            <a:r>
              <a:rPr lang="en-US" b="1" smtClean="0"/>
              <a:t>France and WWII- Vichy and Anti-Vichy</a:t>
            </a:r>
          </a:p>
          <a:p>
            <a:pPr eaLnBrk="1" hangingPunct="1">
              <a:lnSpc>
                <a:spcPct val="90000"/>
              </a:lnSpc>
            </a:pPr>
            <a:endParaRPr lang="en-US" b="1" smtClean="0"/>
          </a:p>
          <a:p>
            <a:pPr eaLnBrk="1" hangingPunct="1">
              <a:lnSpc>
                <a:spcPct val="90000"/>
              </a:lnSpc>
            </a:pPr>
            <a:r>
              <a:rPr lang="en-US" b="1" smtClean="0"/>
              <a:t>Socialist Governments and Quasi-socialist empire</a:t>
            </a:r>
          </a:p>
          <a:p>
            <a:pPr eaLnBrk="1" hangingPunct="1">
              <a:lnSpc>
                <a:spcPct val="90000"/>
              </a:lnSpc>
            </a:pPr>
            <a:endParaRPr lang="en-US" b="1" smtClean="0"/>
          </a:p>
          <a:p>
            <a:pPr eaLnBrk="1" hangingPunct="1">
              <a:lnSpc>
                <a:spcPct val="90000"/>
              </a:lnSpc>
            </a:pPr>
            <a:r>
              <a:rPr lang="en-US" b="1" smtClean="0"/>
              <a:t>Permanent Association not Assimilation</a:t>
            </a:r>
          </a:p>
          <a:p>
            <a:pPr eaLnBrk="1" hangingPunct="1"/>
            <a:endParaRPr lang="en-US"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en-US" smtClean="0"/>
              <a:t>France: Concept of the French Union</a:t>
            </a:r>
          </a:p>
        </p:txBody>
      </p:sp>
      <p:sp>
        <p:nvSpPr>
          <p:cNvPr id="20483" name="Rectangle 3"/>
          <p:cNvSpPr>
            <a:spLocks noGrp="1" noChangeArrowheads="1"/>
          </p:cNvSpPr>
          <p:nvPr>
            <p:ph type="body" idx="1"/>
          </p:nvPr>
        </p:nvSpPr>
        <p:spPr>
          <a:xfrm>
            <a:off x="762000" y="2133600"/>
            <a:ext cx="7693025" cy="4495800"/>
          </a:xfrm>
        </p:spPr>
        <p:txBody>
          <a:bodyPr/>
          <a:lstStyle/>
          <a:p>
            <a:pPr eaLnBrk="1" hangingPunct="1">
              <a:lnSpc>
                <a:spcPct val="90000"/>
              </a:lnSpc>
            </a:pPr>
            <a:endParaRPr lang="en-US" sz="2400" b="1" smtClean="0"/>
          </a:p>
          <a:p>
            <a:pPr eaLnBrk="1" hangingPunct="1">
              <a:lnSpc>
                <a:spcPct val="90000"/>
              </a:lnSpc>
            </a:pPr>
            <a:r>
              <a:rPr lang="en-US" sz="2400" b="1" smtClean="0"/>
              <a:t>Algeria, Vietnam and French Association</a:t>
            </a:r>
          </a:p>
          <a:p>
            <a:pPr eaLnBrk="1" hangingPunct="1">
              <a:lnSpc>
                <a:spcPct val="90000"/>
              </a:lnSpc>
            </a:pPr>
            <a:endParaRPr lang="en-US" sz="2400" b="1" smtClean="0"/>
          </a:p>
          <a:p>
            <a:pPr eaLnBrk="1" hangingPunct="1"/>
            <a:r>
              <a:rPr lang="en-US" sz="2400" b="1" smtClean="0"/>
              <a:t>Francophone Africa and the French Fifth Republic</a:t>
            </a:r>
          </a:p>
          <a:p>
            <a:pPr eaLnBrk="1" hangingPunct="1"/>
            <a:endParaRPr lang="en-US" sz="2400" b="1" smtClean="0"/>
          </a:p>
          <a:p>
            <a:pPr eaLnBrk="1" hangingPunct="1"/>
            <a:r>
              <a:rPr lang="en-US" sz="2400" b="1" smtClean="0"/>
              <a:t>West Africa- 5</a:t>
            </a:r>
            <a:r>
              <a:rPr lang="en-US" sz="2400" b="1" baseline="30000" smtClean="0"/>
              <a:t>th</a:t>
            </a:r>
            <a:r>
              <a:rPr lang="en-US" sz="2400" b="1" smtClean="0"/>
              <a:t> Republic Metropol-  Francophonie </a:t>
            </a:r>
          </a:p>
          <a:p>
            <a:pPr eaLnBrk="1" hangingPunct="1"/>
            <a:endParaRPr lang="en-US" sz="2400" b="1" smtClean="0"/>
          </a:p>
          <a:p>
            <a:pPr eaLnBrk="1" hangingPunct="1"/>
            <a:r>
              <a:rPr lang="en-US" sz="2400" b="1" smtClean="0"/>
              <a:t>plus Tradition, Revolution and Islam, North Africa</a:t>
            </a:r>
          </a:p>
          <a:p>
            <a:pPr eaLnBrk="1" hangingPunct="1">
              <a:buFont typeface="Wingdings" pitchFamily="2" charset="2"/>
              <a:buNone/>
            </a:pPr>
            <a:endParaRPr lang="en-US" sz="2400" b="1" smtClean="0"/>
          </a:p>
          <a:p>
            <a:pPr eaLnBrk="1" hangingPunct="1">
              <a:lnSpc>
                <a:spcPct val="90000"/>
              </a:lnSpc>
            </a:pPr>
            <a:endParaRPr lang="en-US" sz="2400" b="1" smtClean="0"/>
          </a:p>
          <a:p>
            <a:pPr eaLnBrk="1" hangingPunct="1">
              <a:lnSpc>
                <a:spcPct val="90000"/>
              </a:lnSpc>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219200" y="762000"/>
            <a:ext cx="7924800" cy="1143000"/>
          </a:xfrm>
        </p:spPr>
        <p:txBody>
          <a:bodyPr/>
          <a:lstStyle/>
          <a:p>
            <a:pPr eaLnBrk="1" hangingPunct="1"/>
            <a:r>
              <a:rPr lang="en-US" smtClean="0"/>
              <a:t>Francophone Africa</a:t>
            </a:r>
          </a:p>
        </p:txBody>
      </p:sp>
      <p:pic>
        <p:nvPicPr>
          <p:cNvPr id="21507" name="Picture 2" descr="http://img.search.com/thumb/c/ce/Francophone_Africa.svg/300px-Francophone_Afric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25663"/>
            <a:ext cx="46101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Themes for the Day</a:t>
            </a:r>
          </a:p>
        </p:txBody>
      </p:sp>
      <p:sp>
        <p:nvSpPr>
          <p:cNvPr id="4099" name="Content Placeholder 2"/>
          <p:cNvSpPr>
            <a:spLocks noGrp="1"/>
          </p:cNvSpPr>
          <p:nvPr>
            <p:ph idx="1"/>
          </p:nvPr>
        </p:nvSpPr>
        <p:spPr>
          <a:xfrm>
            <a:off x="838200" y="2362200"/>
            <a:ext cx="7693025" cy="4495800"/>
          </a:xfrm>
        </p:spPr>
        <p:txBody>
          <a:bodyPr/>
          <a:lstStyle/>
          <a:p>
            <a:pPr>
              <a:buFont typeface="Wingdings" pitchFamily="2" charset="2"/>
              <a:buNone/>
            </a:pPr>
            <a:r>
              <a:rPr lang="en-US" sz="2400" smtClean="0"/>
              <a:t>	</a:t>
            </a:r>
          </a:p>
          <a:p>
            <a:pPr>
              <a:buFont typeface="Wingdings" pitchFamily="2" charset="2"/>
              <a:buNone/>
            </a:pPr>
            <a:r>
              <a:rPr lang="en-US" sz="2400" b="1" smtClean="0"/>
              <a:t>	I. African Colonial History, State Failure and Violence (Ethnicity and Violence?)</a:t>
            </a:r>
          </a:p>
          <a:p>
            <a:pPr>
              <a:buFont typeface="Wingdings" pitchFamily="2" charset="2"/>
              <a:buNone/>
            </a:pPr>
            <a:endParaRPr lang="en-US" sz="2400" b="1" smtClean="0"/>
          </a:p>
          <a:p>
            <a:pPr>
              <a:buFont typeface="Wingdings" pitchFamily="2" charset="2"/>
              <a:buNone/>
            </a:pPr>
            <a:r>
              <a:rPr lang="en-US" sz="2400" smtClean="0"/>
              <a:t>	</a:t>
            </a:r>
            <a:r>
              <a:rPr lang="en-US" sz="2400" b="1" smtClean="0"/>
              <a:t>II. African Nationalism in Perspective(Too Strong or Too Weak- Excessive politicization)</a:t>
            </a:r>
          </a:p>
          <a:p>
            <a:pPr>
              <a:buFont typeface="Wingdings" pitchFamily="2" charset="2"/>
              <a:buNone/>
            </a:pPr>
            <a:endParaRPr lang="en-US" sz="2400" b="1" smtClean="0"/>
          </a:p>
          <a:p>
            <a:pPr eaLnBrk="1" hangingPunct="1">
              <a:buFont typeface="Wingdings" pitchFamily="2" charset="2"/>
              <a:buNone/>
            </a:pPr>
            <a:r>
              <a:rPr lang="en-US" sz="2400" b="1" smtClean="0"/>
              <a:t>	III. Patterns of Government in Africa- (Too Soft or too hard- large cumbersome bureaucracy?)</a:t>
            </a:r>
          </a:p>
          <a:p>
            <a:pPr>
              <a:buFont typeface="Wingdings" pitchFamily="2" charset="2"/>
              <a:buNone/>
            </a:pPr>
            <a:endParaRPr lang="en-US" b="1" smtClean="0"/>
          </a:p>
          <a:p>
            <a:pPr>
              <a:buFont typeface="Wingdings" pitchFamily="2" charset="2"/>
              <a:buNone/>
            </a:pPr>
            <a:endParaRPr lang="en-US"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pPr eaLnBrk="1" hangingPunct="1"/>
            <a:r>
              <a:rPr lang="en-US" smtClean="0"/>
              <a:t>French Decolonization and National Identity</a:t>
            </a:r>
          </a:p>
        </p:txBody>
      </p:sp>
      <p:sp>
        <p:nvSpPr>
          <p:cNvPr id="22531" name="Content Placeholder 3"/>
          <p:cNvSpPr>
            <a:spLocks noGrp="1"/>
          </p:cNvSpPr>
          <p:nvPr>
            <p:ph idx="1"/>
          </p:nvPr>
        </p:nvSpPr>
        <p:spPr>
          <a:xfrm>
            <a:off x="609600" y="2362200"/>
            <a:ext cx="8229600" cy="3724275"/>
          </a:xfrm>
        </p:spPr>
        <p:txBody>
          <a:bodyPr/>
          <a:lstStyle/>
          <a:p>
            <a:pPr eaLnBrk="1" hangingPunct="1">
              <a:lnSpc>
                <a:spcPct val="90000"/>
              </a:lnSpc>
            </a:pPr>
            <a:r>
              <a:rPr lang="en-US" b="1" smtClean="0"/>
              <a:t>Collapse of Federation- Loi Cadre 1956</a:t>
            </a:r>
          </a:p>
          <a:p>
            <a:pPr eaLnBrk="1" hangingPunct="1">
              <a:lnSpc>
                <a:spcPct val="90000"/>
              </a:lnSpc>
            </a:pPr>
            <a:endParaRPr lang="en-US" b="1" smtClean="0"/>
          </a:p>
          <a:p>
            <a:pPr eaLnBrk="1" hangingPunct="1">
              <a:lnSpc>
                <a:spcPct val="90000"/>
              </a:lnSpc>
            </a:pPr>
            <a:r>
              <a:rPr lang="en-US" b="1" smtClean="0"/>
              <a:t>1960 and Controlled independence</a:t>
            </a:r>
          </a:p>
          <a:p>
            <a:pPr eaLnBrk="1" hangingPunct="1">
              <a:lnSpc>
                <a:spcPct val="90000"/>
              </a:lnSpc>
            </a:pPr>
            <a:endParaRPr lang="en-US" b="1" smtClean="0"/>
          </a:p>
          <a:p>
            <a:pPr eaLnBrk="1" hangingPunct="1">
              <a:lnSpc>
                <a:spcPct val="90000"/>
              </a:lnSpc>
            </a:pPr>
            <a:r>
              <a:rPr lang="en-US" b="1" smtClean="0"/>
              <a:t>De Gaulle and the 1958 Referendum</a:t>
            </a:r>
          </a:p>
          <a:p>
            <a:pPr eaLnBrk="1" hangingPunct="1">
              <a:lnSpc>
                <a:spcPct val="90000"/>
              </a:lnSpc>
            </a:pPr>
            <a:endParaRPr lang="en-US" b="1" smtClean="0"/>
          </a:p>
          <a:p>
            <a:pPr eaLnBrk="1" hangingPunct="1">
              <a:lnSpc>
                <a:spcPct val="90000"/>
              </a:lnSpc>
            </a:pPr>
            <a:r>
              <a:rPr lang="en-US" b="1" smtClean="0"/>
              <a:t>Belgian Congo Rwanda and Burundi</a:t>
            </a:r>
          </a:p>
          <a:p>
            <a:pPr eaLnBrk="1" hangingPunct="1">
              <a:lnSpc>
                <a:spcPct val="90000"/>
              </a:lnSpc>
            </a:pPr>
            <a:endParaRPr lang="en-US" b="1" smtClean="0"/>
          </a:p>
          <a:p>
            <a:pPr eaLnBrk="1" hangingPunct="1">
              <a:lnSpc>
                <a:spcPct val="90000"/>
              </a:lnSpc>
            </a:pPr>
            <a:r>
              <a:rPr lang="en-US" b="1" smtClean="0"/>
              <a:t>Congo Disaster- The Central Africa Problem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newsimg.bbc.co.uk/media/images/45405000/jpg/_45405940_con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26475"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eaLnBrk="1" hangingPunct="1"/>
            <a:r>
              <a:rPr lang="en-US" smtClean="0"/>
              <a:t>Britain- Origins of Nationalism in Anglophone Africa</a:t>
            </a:r>
          </a:p>
        </p:txBody>
      </p:sp>
      <p:sp>
        <p:nvSpPr>
          <p:cNvPr id="24579" name="Rectangle 3"/>
          <p:cNvSpPr>
            <a:spLocks noGrp="1" noChangeArrowheads="1"/>
          </p:cNvSpPr>
          <p:nvPr>
            <p:ph type="body" idx="1"/>
          </p:nvPr>
        </p:nvSpPr>
        <p:spPr/>
        <p:txBody>
          <a:bodyPr/>
          <a:lstStyle/>
          <a:p>
            <a:pPr eaLnBrk="1" hangingPunct="1">
              <a:lnSpc>
                <a:spcPct val="90000"/>
              </a:lnSpc>
            </a:pPr>
            <a:r>
              <a:rPr lang="en-US" b="1" smtClean="0"/>
              <a:t>Aborigines Rights Protection Society- Gold Coast, 1898</a:t>
            </a:r>
          </a:p>
          <a:p>
            <a:pPr eaLnBrk="1" hangingPunct="1">
              <a:lnSpc>
                <a:spcPct val="90000"/>
              </a:lnSpc>
              <a:buFont typeface="Wingdings" pitchFamily="2" charset="2"/>
              <a:buNone/>
            </a:pPr>
            <a:endParaRPr lang="en-US" b="1" smtClean="0"/>
          </a:p>
          <a:p>
            <a:pPr eaLnBrk="1" hangingPunct="1">
              <a:lnSpc>
                <a:spcPct val="90000"/>
              </a:lnSpc>
            </a:pPr>
            <a:r>
              <a:rPr lang="en-US" b="1" smtClean="0"/>
              <a:t>African Peoples Union, - Nigeria,1908</a:t>
            </a:r>
          </a:p>
          <a:p>
            <a:pPr eaLnBrk="1" hangingPunct="1">
              <a:lnSpc>
                <a:spcPct val="90000"/>
              </a:lnSpc>
              <a:buFont typeface="Wingdings" pitchFamily="2" charset="2"/>
              <a:buNone/>
            </a:pPr>
            <a:endParaRPr lang="en-US" b="1" smtClean="0"/>
          </a:p>
          <a:p>
            <a:pPr eaLnBrk="1" hangingPunct="1">
              <a:lnSpc>
                <a:spcPct val="90000"/>
              </a:lnSpc>
            </a:pPr>
            <a:r>
              <a:rPr lang="en-US" b="1" smtClean="0"/>
              <a:t>African National Congress, 1912</a:t>
            </a:r>
          </a:p>
          <a:p>
            <a:pPr eaLnBrk="1" hangingPunct="1">
              <a:lnSpc>
                <a:spcPct val="90000"/>
              </a:lnSpc>
              <a:buFont typeface="Wingdings" pitchFamily="2" charset="2"/>
              <a:buNone/>
            </a:pPr>
            <a:endParaRPr lang="en-US" b="1" smtClean="0"/>
          </a:p>
          <a:p>
            <a:pPr eaLnBrk="1" hangingPunct="1">
              <a:lnSpc>
                <a:spcPct val="90000"/>
              </a:lnSpc>
            </a:pPr>
            <a:r>
              <a:rPr lang="en-US" b="1" smtClean="0"/>
              <a:t>British West African Congress, 1918</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219200" y="762000"/>
            <a:ext cx="7924800" cy="1143000"/>
          </a:xfrm>
        </p:spPr>
        <p:txBody>
          <a:bodyPr/>
          <a:lstStyle/>
          <a:p>
            <a:pPr eaLnBrk="1" hangingPunct="1"/>
            <a:r>
              <a:rPr lang="en-US" smtClean="0"/>
              <a:t>Gold Coast Nationalists 1950s</a:t>
            </a:r>
          </a:p>
        </p:txBody>
      </p:sp>
      <p:pic>
        <p:nvPicPr>
          <p:cNvPr id="25603" name="Picture 2" descr="http://www.corbisimages.com/images/67/523EE182-A0A5-4F0B-AE40-46795D1584E1/BE0315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0"/>
            <a:ext cx="45815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smtClean="0"/>
              <a:t>Nationalist Movements</a:t>
            </a:r>
          </a:p>
        </p:txBody>
      </p:sp>
      <p:sp>
        <p:nvSpPr>
          <p:cNvPr id="26627" name="Rectangle 3"/>
          <p:cNvSpPr>
            <a:spLocks noGrp="1" noChangeArrowheads="1"/>
          </p:cNvSpPr>
          <p:nvPr>
            <p:ph type="body" idx="1"/>
          </p:nvPr>
        </p:nvSpPr>
        <p:spPr/>
        <p:txBody>
          <a:bodyPr/>
          <a:lstStyle/>
          <a:p>
            <a:pPr eaLnBrk="1" hangingPunct="1">
              <a:lnSpc>
                <a:spcPct val="90000"/>
              </a:lnSpc>
            </a:pPr>
            <a:r>
              <a:rPr lang="en-US" b="1" smtClean="0"/>
              <a:t>Young Kikuyu Association- Kenya, 1921</a:t>
            </a:r>
          </a:p>
          <a:p>
            <a:pPr eaLnBrk="1" hangingPunct="1">
              <a:lnSpc>
                <a:spcPct val="90000"/>
              </a:lnSpc>
            </a:pPr>
            <a:endParaRPr lang="en-US" b="1" smtClean="0"/>
          </a:p>
          <a:p>
            <a:pPr eaLnBrk="1" hangingPunct="1">
              <a:lnSpc>
                <a:spcPct val="90000"/>
              </a:lnSpc>
            </a:pPr>
            <a:r>
              <a:rPr lang="en-US" b="1" smtClean="0"/>
              <a:t>Young Baganda Association, (Sons of Kintu), 1922</a:t>
            </a:r>
          </a:p>
          <a:p>
            <a:pPr eaLnBrk="1" hangingPunct="1">
              <a:lnSpc>
                <a:spcPct val="90000"/>
              </a:lnSpc>
              <a:buFont typeface="Wingdings" pitchFamily="2" charset="2"/>
              <a:buNone/>
            </a:pPr>
            <a:endParaRPr lang="en-US" b="1" smtClean="0"/>
          </a:p>
          <a:p>
            <a:pPr eaLnBrk="1" hangingPunct="1">
              <a:lnSpc>
                <a:spcPct val="90000"/>
              </a:lnSpc>
            </a:pPr>
            <a:r>
              <a:rPr lang="en-US" b="1" smtClean="0"/>
              <a:t>Tanganyika Civil Servant Association, 1924</a:t>
            </a:r>
          </a:p>
          <a:p>
            <a:pPr eaLnBrk="1" hangingPunct="1">
              <a:lnSpc>
                <a:spcPct val="90000"/>
              </a:lnSpc>
            </a:pPr>
            <a:endParaRPr lang="en-US" b="1" smtClean="0"/>
          </a:p>
          <a:p>
            <a:pPr eaLnBrk="1" hangingPunct="1">
              <a:lnSpc>
                <a:spcPct val="90000"/>
              </a:lnSpc>
            </a:pPr>
            <a:r>
              <a:rPr lang="en-US" b="1" smtClean="0"/>
              <a:t>African National Congress- Rhodesia, 1957</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219200" y="762000"/>
            <a:ext cx="7924800" cy="1143000"/>
          </a:xfrm>
        </p:spPr>
        <p:txBody>
          <a:bodyPr/>
          <a:lstStyle/>
          <a:p>
            <a:pPr eaLnBrk="1" hangingPunct="1"/>
            <a:r>
              <a:rPr lang="en-US" smtClean="0"/>
              <a:t>Julius Nyerere 1960</a:t>
            </a:r>
          </a:p>
        </p:txBody>
      </p:sp>
      <p:pic>
        <p:nvPicPr>
          <p:cNvPr id="27651" name="Picture 2" descr="http://1.bp.blogspot.com/_DPBC4kpWJfQ/StSkBU356TI/AAAAAAAACuw/Ol0LxU3FJv4/s400/Baba+Wa+Taifa+Mwalimu+Nyerere+on+Tanganyika+Independent+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2362200"/>
            <a:ext cx="43529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en-US" smtClean="0"/>
              <a:t>Early Civil Society Associations</a:t>
            </a:r>
          </a:p>
        </p:txBody>
      </p:sp>
      <p:sp>
        <p:nvSpPr>
          <p:cNvPr id="28675" name="Rectangle 3"/>
          <p:cNvSpPr>
            <a:spLocks noGrp="1" noChangeArrowheads="1"/>
          </p:cNvSpPr>
          <p:nvPr>
            <p:ph type="body" idx="1"/>
          </p:nvPr>
        </p:nvSpPr>
        <p:spPr/>
        <p:txBody>
          <a:bodyPr/>
          <a:lstStyle/>
          <a:p>
            <a:pPr eaLnBrk="1" hangingPunct="1"/>
            <a:r>
              <a:rPr lang="en-US" b="1" smtClean="0"/>
              <a:t>“Tribal” Associations- </a:t>
            </a:r>
          </a:p>
          <a:p>
            <a:pPr eaLnBrk="1" hangingPunct="1"/>
            <a:endParaRPr lang="en-US" b="1" smtClean="0"/>
          </a:p>
          <a:p>
            <a:pPr eaLnBrk="1" hangingPunct="1"/>
            <a:r>
              <a:rPr lang="en-US" b="1" smtClean="0"/>
              <a:t>Trade Unions</a:t>
            </a:r>
          </a:p>
          <a:p>
            <a:pPr eaLnBrk="1" hangingPunct="1"/>
            <a:endParaRPr lang="en-US" b="1" smtClean="0"/>
          </a:p>
          <a:p>
            <a:pPr eaLnBrk="1" hangingPunct="1"/>
            <a:r>
              <a:rPr lang="en-US" b="1" smtClean="0"/>
              <a:t>Producers Cooperatives</a:t>
            </a:r>
          </a:p>
          <a:p>
            <a:pPr eaLnBrk="1" hangingPunct="1"/>
            <a:endParaRPr lang="en-US" b="1" smtClean="0"/>
          </a:p>
          <a:p>
            <a:pPr eaLnBrk="1" hangingPunct="1"/>
            <a:r>
              <a:rPr lang="en-US" b="1" smtClean="0"/>
              <a:t>Middle Class Civil Rights Associations</a:t>
            </a:r>
          </a:p>
          <a:p>
            <a:pPr eaLnBrk="1" hangingPunct="1"/>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3124200" y="304800"/>
            <a:ext cx="6400800" cy="1143000"/>
          </a:xfrm>
        </p:spPr>
        <p:txBody>
          <a:bodyPr/>
          <a:lstStyle/>
          <a:p>
            <a:pPr eaLnBrk="1" hangingPunct="1"/>
            <a:r>
              <a:rPr lang="en-US" sz="3200" smtClean="0"/>
              <a:t>South African Native National Congress Leadership 1914</a:t>
            </a:r>
          </a:p>
        </p:txBody>
      </p:sp>
      <p:pic>
        <p:nvPicPr>
          <p:cNvPr id="29699" name="Picture 2" descr="http://upload.wikimedia.org/wikipedia/commons/8/84/South_african_native_national_cong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82725"/>
            <a:ext cx="71628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r>
              <a:rPr lang="en-US" smtClean="0"/>
              <a:t>Inter-war Associations:</a:t>
            </a:r>
          </a:p>
        </p:txBody>
      </p:sp>
      <p:sp>
        <p:nvSpPr>
          <p:cNvPr id="30723" name="Rectangle 3"/>
          <p:cNvSpPr>
            <a:spLocks noGrp="1" noChangeArrowheads="1"/>
          </p:cNvSpPr>
          <p:nvPr>
            <p:ph type="body" idx="1"/>
          </p:nvPr>
        </p:nvSpPr>
        <p:spPr/>
        <p:txBody>
          <a:bodyPr/>
          <a:lstStyle/>
          <a:p>
            <a:pPr eaLnBrk="1" hangingPunct="1"/>
            <a:r>
              <a:rPr lang="en-US" b="1" smtClean="0"/>
              <a:t>Civil Service Associations</a:t>
            </a:r>
          </a:p>
          <a:p>
            <a:pPr eaLnBrk="1" hangingPunct="1"/>
            <a:endParaRPr lang="en-US" b="1" smtClean="0"/>
          </a:p>
          <a:p>
            <a:pPr eaLnBrk="1" hangingPunct="1"/>
            <a:r>
              <a:rPr lang="en-US" b="1" smtClean="0"/>
              <a:t>Citizens Unions- urban</a:t>
            </a:r>
          </a:p>
          <a:p>
            <a:pPr eaLnBrk="1" hangingPunct="1">
              <a:buFont typeface="Wingdings" pitchFamily="2" charset="2"/>
              <a:buNone/>
            </a:pPr>
            <a:endParaRPr lang="en-US" b="1" smtClean="0"/>
          </a:p>
          <a:p>
            <a:pPr eaLnBrk="1" hangingPunct="1"/>
            <a:r>
              <a:rPr lang="en-US" b="1" smtClean="0"/>
              <a:t>Prototype Nationalist Movements</a:t>
            </a:r>
          </a:p>
          <a:p>
            <a:pPr eaLnBrk="1" hangingPunct="1"/>
            <a:endParaRPr lang="en-US" b="1" smtClean="0"/>
          </a:p>
          <a:p>
            <a:pPr eaLnBrk="1" hangingPunct="1"/>
            <a:r>
              <a:rPr lang="en-US" b="1" smtClean="0"/>
              <a:t>World War II and Militancy of Groups</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95600" y="0"/>
            <a:ext cx="6629400" cy="1981200"/>
          </a:xfrm>
        </p:spPr>
        <p:txBody>
          <a:bodyPr/>
          <a:lstStyle/>
          <a:p>
            <a:r>
              <a:rPr lang="en-US" sz="2800" u="sng" smtClean="0"/>
              <a:t>Cheikh Anta Diop </a:t>
            </a:r>
            <a:r>
              <a:rPr lang="en-US" sz="2800" smtClean="0"/>
              <a:t>(Born 29 Dec.  1923 in Thieytou, Senegal and Died 7 Feb. 1986 in Dakar)</a:t>
            </a:r>
          </a:p>
        </p:txBody>
      </p:sp>
      <p:sp>
        <p:nvSpPr>
          <p:cNvPr id="31747" name="Content Placeholder 4"/>
          <p:cNvSpPr>
            <a:spLocks noGrp="1"/>
          </p:cNvSpPr>
          <p:nvPr>
            <p:ph sz="half" idx="2"/>
          </p:nvPr>
        </p:nvSpPr>
        <p:spPr/>
        <p:txBody>
          <a:bodyPr/>
          <a:lstStyle/>
          <a:p>
            <a:r>
              <a:rPr lang="en-US" smtClean="0"/>
              <a:t>Debate about “the Negro Myth” and African History</a:t>
            </a:r>
          </a:p>
          <a:p>
            <a:endParaRPr lang="en-US" smtClean="0"/>
          </a:p>
          <a:p>
            <a:r>
              <a:rPr lang="en-US" smtClean="0"/>
              <a:t>Afrocentric view of history</a:t>
            </a:r>
          </a:p>
          <a:p>
            <a:endParaRPr lang="en-US" smtClean="0"/>
          </a:p>
          <a:p>
            <a:r>
              <a:rPr lang="en-US" smtClean="0"/>
              <a:t>Discussion?</a:t>
            </a:r>
          </a:p>
        </p:txBody>
      </p:sp>
      <p:pic>
        <p:nvPicPr>
          <p:cNvPr id="3174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87463" y="2362200"/>
            <a:ext cx="2871787" cy="3724275"/>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p:txBody>
          <a:bodyPr/>
          <a:lstStyle/>
          <a:p>
            <a:pPr eaLnBrk="1" hangingPunct="1"/>
            <a:r>
              <a:rPr lang="en-US" b="1" u="sng" smtClean="0">
                <a:solidFill>
                  <a:schemeClr val="tx2"/>
                </a:solidFill>
              </a:rPr>
              <a:t>ORIGINS AND MYTHS</a:t>
            </a:r>
          </a:p>
          <a:p>
            <a:pPr eaLnBrk="1" hangingPunct="1"/>
            <a:endParaRPr lang="en-US" b="1" u="sng" smtClean="0">
              <a:solidFill>
                <a:schemeClr val="tx2"/>
              </a:solidFill>
            </a:endParaRPr>
          </a:p>
          <a:p>
            <a:pPr eaLnBrk="1" hangingPunct="1"/>
            <a:r>
              <a:rPr lang="en-US" b="1" smtClean="0">
                <a:solidFill>
                  <a:schemeClr val="tx2"/>
                </a:solidFill>
              </a:rPr>
              <a:t>Conflict and cultural-sub-nationalism?</a:t>
            </a:r>
          </a:p>
          <a:p>
            <a:pPr eaLnBrk="1" hangingPunct="1"/>
            <a:endParaRPr lang="en-US" b="1" smtClean="0">
              <a:solidFill>
                <a:schemeClr val="tx2"/>
              </a:solidFill>
            </a:endParaRPr>
          </a:p>
          <a:p>
            <a:pPr eaLnBrk="1" hangingPunct="1"/>
            <a:r>
              <a:rPr lang="en-US" b="1" smtClean="0">
                <a:solidFill>
                  <a:schemeClr val="tx2"/>
                </a:solidFill>
              </a:rPr>
              <a:t>Processes, values and Institutions?</a:t>
            </a:r>
          </a:p>
          <a:p>
            <a:pPr eaLnBrk="1" hangingPunct="1"/>
            <a:endParaRPr lang="en-US" b="1" smtClean="0">
              <a:solidFill>
                <a:schemeClr val="tx2"/>
              </a:solidFill>
            </a:endParaRPr>
          </a:p>
          <a:p>
            <a:pPr eaLnBrk="1" hangingPunct="1"/>
            <a:r>
              <a:rPr lang="en-US" b="1" u="sng" smtClean="0">
                <a:solidFill>
                  <a:schemeClr val="tx2"/>
                </a:solidFill>
              </a:rPr>
              <a:t>KEY TO UNDERSTANDING</a:t>
            </a:r>
          </a:p>
          <a:p>
            <a:pPr eaLnBrk="1" hangingPunct="1">
              <a:buFontTx/>
              <a:buNone/>
            </a:pPr>
            <a:r>
              <a:rPr lang="en-US" b="1" smtClean="0">
                <a:solidFill>
                  <a:schemeClr val="tx2"/>
                </a:solidFill>
              </a:rPr>
              <a:t>	</a:t>
            </a:r>
            <a:r>
              <a:rPr lang="en-US" b="1" u="sng" smtClean="0">
                <a:solidFill>
                  <a:schemeClr val="tx2"/>
                </a:solidFill>
              </a:rPr>
              <a:t>AFRICAN UNDERDEVELOPMENT?</a:t>
            </a:r>
          </a:p>
          <a:p>
            <a:pPr eaLnBrk="1" hangingPunct="1"/>
            <a:endParaRPr lang="en-US" sz="4000" smtClean="0"/>
          </a:p>
        </p:txBody>
      </p:sp>
      <p:sp>
        <p:nvSpPr>
          <p:cNvPr id="5123" name="Rectangle 2"/>
          <p:cNvSpPr>
            <a:spLocks noGrp="1" noChangeArrowheads="1"/>
          </p:cNvSpPr>
          <p:nvPr>
            <p:ph type="title"/>
          </p:nvPr>
        </p:nvSpPr>
        <p:spPr/>
        <p:txBody>
          <a:bodyPr/>
          <a:lstStyle/>
          <a:p>
            <a:pPr eaLnBrk="1" hangingPunct="1"/>
            <a:r>
              <a:rPr lang="en-US" smtClean="0"/>
              <a:t>I. African Colonial History, State Failure and Violence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38687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81200"/>
            <a:ext cx="46672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itle 5"/>
          <p:cNvSpPr>
            <a:spLocks noGrp="1"/>
          </p:cNvSpPr>
          <p:nvPr>
            <p:ph type="title"/>
          </p:nvPr>
        </p:nvSpPr>
        <p:spPr>
          <a:xfrm>
            <a:off x="4800600" y="1676400"/>
            <a:ext cx="4343400" cy="762000"/>
          </a:xfrm>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Af</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Pan African Congress in Manchester, 1945</a:t>
            </a:r>
            <a:br>
              <a:rPr lang="en-US" smtClean="0"/>
            </a:b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smtClean="0"/>
              <a:t>The Rise of Nationalism</a:t>
            </a:r>
          </a:p>
        </p:txBody>
      </p:sp>
      <p:sp>
        <p:nvSpPr>
          <p:cNvPr id="33795" name="Rectangle 3"/>
          <p:cNvSpPr>
            <a:spLocks noGrp="1" noChangeArrowheads="1"/>
          </p:cNvSpPr>
          <p:nvPr>
            <p:ph type="body" idx="1"/>
          </p:nvPr>
        </p:nvSpPr>
        <p:spPr/>
        <p:txBody>
          <a:bodyPr/>
          <a:lstStyle/>
          <a:p>
            <a:pPr eaLnBrk="1" hangingPunct="1">
              <a:lnSpc>
                <a:spcPct val="90000"/>
              </a:lnSpc>
            </a:pPr>
            <a:endParaRPr lang="en-US" b="1" smtClean="0"/>
          </a:p>
          <a:p>
            <a:pPr eaLnBrk="1" hangingPunct="1">
              <a:lnSpc>
                <a:spcPct val="90000"/>
              </a:lnSpc>
            </a:pPr>
            <a:r>
              <a:rPr lang="en-US" b="1" smtClean="0"/>
              <a:t>Gandhi, the Congress Movement and India</a:t>
            </a:r>
          </a:p>
          <a:p>
            <a:pPr eaLnBrk="1" hangingPunct="1">
              <a:lnSpc>
                <a:spcPct val="90000"/>
              </a:lnSpc>
            </a:pPr>
            <a:endParaRPr lang="en-US" b="1" smtClean="0"/>
          </a:p>
          <a:p>
            <a:pPr eaLnBrk="1" hangingPunct="1">
              <a:lnSpc>
                <a:spcPct val="90000"/>
              </a:lnSpc>
            </a:pPr>
            <a:r>
              <a:rPr lang="en-US" b="1" smtClean="0"/>
              <a:t>The Atlantic Charter, 1941- Independence for Captured Europe but not the colonies</a:t>
            </a:r>
          </a:p>
          <a:p>
            <a:pPr eaLnBrk="1" hangingPunct="1">
              <a:lnSpc>
                <a:spcPct val="90000"/>
              </a:lnSpc>
            </a:pPr>
            <a:endParaRPr lang="en-US" b="1" smtClean="0"/>
          </a:p>
          <a:p>
            <a:pPr eaLnBrk="1" hangingPunct="1">
              <a:lnSpc>
                <a:spcPct val="90000"/>
              </a:lnSpc>
            </a:pPr>
            <a:r>
              <a:rPr lang="en-US" b="1" smtClean="0"/>
              <a:t>Japan and East Asia Co-Prosperity Sphere</a:t>
            </a:r>
          </a:p>
          <a:p>
            <a:pPr eaLnBrk="1" hangingPunct="1">
              <a:lnSpc>
                <a:spcPct val="90000"/>
              </a:lnSpc>
              <a:buFont typeface="Wingdings" pitchFamily="2" charset="2"/>
              <a:buNone/>
            </a:pPr>
            <a:endParaRPr lang="en-US" smtClean="0"/>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219200" y="762000"/>
            <a:ext cx="7924800" cy="1143000"/>
          </a:xfrm>
        </p:spPr>
        <p:txBody>
          <a:bodyPr/>
          <a:lstStyle/>
          <a:p>
            <a:r>
              <a:rPr lang="en-US" smtClean="0"/>
              <a:t>Greater East Asia Co-prosperity Sphere (1942-43)</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3" y="2667000"/>
            <a:ext cx="27828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362200"/>
            <a:ext cx="50482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US" smtClean="0"/>
              <a:t>The Rise of Nationalism-2</a:t>
            </a:r>
          </a:p>
        </p:txBody>
      </p:sp>
      <p:sp>
        <p:nvSpPr>
          <p:cNvPr id="35843" name="Content Placeholder 4"/>
          <p:cNvSpPr>
            <a:spLocks noGrp="1"/>
          </p:cNvSpPr>
          <p:nvPr>
            <p:ph idx="1"/>
          </p:nvPr>
        </p:nvSpPr>
        <p:spPr/>
        <p:txBody>
          <a:bodyPr/>
          <a:lstStyle/>
          <a:p>
            <a:pPr eaLnBrk="1" hangingPunct="1">
              <a:lnSpc>
                <a:spcPct val="90000"/>
              </a:lnSpc>
            </a:pPr>
            <a:r>
              <a:rPr lang="en-US" b="1" smtClean="0"/>
              <a:t>World War Two: Japanese Victories</a:t>
            </a:r>
          </a:p>
          <a:p>
            <a:pPr eaLnBrk="1" hangingPunct="1">
              <a:lnSpc>
                <a:spcPct val="90000"/>
              </a:lnSpc>
            </a:pPr>
            <a:endParaRPr lang="en-US" b="1" smtClean="0"/>
          </a:p>
          <a:p>
            <a:pPr eaLnBrk="1" hangingPunct="1">
              <a:lnSpc>
                <a:spcPct val="90000"/>
              </a:lnSpc>
            </a:pPr>
            <a:r>
              <a:rPr lang="en-US" b="1" smtClean="0"/>
              <a:t>Sukarno, Ho Chi Minh and Revolutionary Nationalism</a:t>
            </a:r>
          </a:p>
          <a:p>
            <a:pPr eaLnBrk="1" hangingPunct="1">
              <a:lnSpc>
                <a:spcPct val="90000"/>
              </a:lnSpc>
            </a:pPr>
            <a:endParaRPr lang="en-US" b="1" smtClean="0"/>
          </a:p>
          <a:p>
            <a:pPr eaLnBrk="1" hangingPunct="1">
              <a:lnSpc>
                <a:spcPct val="90000"/>
              </a:lnSpc>
            </a:pPr>
            <a:r>
              <a:rPr lang="en-US" b="1" smtClean="0"/>
              <a:t>African Soldiers in a European War</a:t>
            </a:r>
          </a:p>
          <a:p>
            <a:pPr eaLnBrk="1" hangingPunct="1">
              <a:lnSpc>
                <a:spcPct val="90000"/>
              </a:lnSpc>
            </a:pPr>
            <a:endParaRPr lang="en-US" b="1" smtClean="0"/>
          </a:p>
          <a:p>
            <a:pPr eaLnBrk="1" hangingPunct="1">
              <a:lnSpc>
                <a:spcPct val="90000"/>
              </a:lnSpc>
            </a:pPr>
            <a:r>
              <a:rPr lang="en-US" b="1" smtClean="0"/>
              <a:t>Rise of Mass Mobilization Movements</a:t>
            </a:r>
          </a:p>
          <a:p>
            <a:endParaRPr lang="en-US" b="1"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French African Soldiers, WWII</a:t>
            </a:r>
          </a:p>
        </p:txBody>
      </p:sp>
      <p:pic>
        <p:nvPicPr>
          <p:cNvPr id="368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4888" y="2362200"/>
            <a:ext cx="6281737" cy="4495800"/>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eaLnBrk="1" hangingPunct="1"/>
            <a:r>
              <a:rPr lang="en-US" sz="4400" b="0" smtClean="0"/>
              <a:t>Transitions</a:t>
            </a:r>
          </a:p>
        </p:txBody>
      </p:sp>
      <p:sp>
        <p:nvSpPr>
          <p:cNvPr id="8195" name="Rectangle 3"/>
          <p:cNvSpPr>
            <a:spLocks noGrp="1" noChangeArrowheads="1"/>
          </p:cNvSpPr>
          <p:nvPr>
            <p:ph type="body" idx="1"/>
          </p:nvPr>
        </p:nvSpPr>
        <p:spPr>
          <a:xfrm>
            <a:off x="762000" y="2362200"/>
            <a:ext cx="8382000" cy="3724275"/>
          </a:xfrm>
        </p:spPr>
        <p:txBody>
          <a:bodyPr/>
          <a:lstStyle/>
          <a:p>
            <a:pPr marL="514350" indent="-514350" eaLnBrk="1" hangingPunct="1">
              <a:lnSpc>
                <a:spcPct val="90000"/>
              </a:lnSpc>
              <a:defRPr/>
            </a:pPr>
            <a:r>
              <a:rPr lang="en-US" sz="2400" b="1" dirty="0" smtClean="0"/>
              <a:t>Early Middle Class Movements- prior to WWII-Professional and Middle Class</a:t>
            </a:r>
          </a:p>
          <a:p>
            <a:pPr marL="514350" indent="-514350" eaLnBrk="1" hangingPunct="1">
              <a:lnSpc>
                <a:spcPct val="90000"/>
              </a:lnSpc>
              <a:defRPr/>
            </a:pPr>
            <a:endParaRPr lang="en-US" sz="2400" b="1" dirty="0" smtClean="0"/>
          </a:p>
          <a:p>
            <a:pPr marL="514350" indent="-514350" eaLnBrk="1" hangingPunct="1">
              <a:lnSpc>
                <a:spcPct val="90000"/>
              </a:lnSpc>
              <a:defRPr/>
            </a:pPr>
            <a:r>
              <a:rPr lang="en-US" sz="2400" b="1" dirty="0" smtClean="0"/>
              <a:t>Shift to Mass Movements- World War II, Japanese victories and the collapse of empires   (Congress Model vs. </a:t>
            </a:r>
            <a:r>
              <a:rPr lang="en-US" sz="2400" b="1" dirty="0" err="1" smtClean="0"/>
              <a:t>Metropol</a:t>
            </a:r>
            <a:r>
              <a:rPr lang="en-US" sz="2400" b="1" dirty="0" smtClean="0"/>
              <a:t> Parties vs. revolutions)</a:t>
            </a:r>
          </a:p>
          <a:p>
            <a:pPr marL="514350" indent="-514350" eaLnBrk="1" hangingPunct="1">
              <a:lnSpc>
                <a:spcPct val="90000"/>
              </a:lnSpc>
              <a:defRPr/>
            </a:pPr>
            <a:endParaRPr lang="en-US" sz="2400" b="1" dirty="0" smtClean="0"/>
          </a:p>
          <a:p>
            <a:pPr marL="514350" indent="-514350" eaLnBrk="1" hangingPunct="1">
              <a:lnSpc>
                <a:spcPct val="90000"/>
              </a:lnSpc>
              <a:defRPr/>
            </a:pPr>
            <a:r>
              <a:rPr lang="en-US" sz="2400" b="1" dirty="0" smtClean="0"/>
              <a:t>Federations and their collapse- West and Central   Africa, East African Community, Central African Federation</a:t>
            </a:r>
          </a:p>
          <a:p>
            <a:pPr marL="514350" indent="-514350" eaLnBrk="1" hangingPunct="1">
              <a:lnSpc>
                <a:spcPct val="90000"/>
              </a:lnSpc>
              <a:defRPr/>
            </a:pPr>
            <a:endParaRPr lang="en-US" sz="2400" b="1" dirty="0" smtClean="0"/>
          </a:p>
          <a:p>
            <a:pPr marL="514350" indent="-514350" eaLnBrk="1" hangingPunct="1">
              <a:lnSpc>
                <a:spcPct val="90000"/>
              </a:lnSpc>
              <a:defRPr/>
            </a:pPr>
            <a:r>
              <a:rPr lang="en-US" sz="2400" b="1" dirty="0" smtClean="0"/>
              <a:t>Special Problem of Settler States</a:t>
            </a:r>
          </a:p>
          <a:p>
            <a:pPr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609600" y="762000"/>
            <a:ext cx="8534400" cy="1143000"/>
          </a:xfrm>
        </p:spPr>
        <p:txBody>
          <a:bodyPr/>
          <a:lstStyle/>
          <a:p>
            <a:r>
              <a:rPr lang="en-US" sz="2400" smtClean="0">
                <a:solidFill>
                  <a:srgbClr val="FF0000"/>
                </a:solidFill>
              </a:rPr>
              <a:t>United Gold Coast Convention </a:t>
            </a:r>
            <a:r>
              <a:rPr lang="en-US" sz="2400" smtClean="0"/>
              <a:t>(UGCC) was the first nationalist movement with the aim of self-government " in the shortest possible time.” Founded in August 1947 by educated Africans such as J.B. Danquah, A.G. Grant, R.A. Awoonor-Williams, and Edward Akufo Addo.</a:t>
            </a:r>
          </a:p>
        </p:txBody>
      </p:sp>
      <p:pic>
        <p:nvPicPr>
          <p:cNvPr id="38915" name="Picture 2" descr="http://74.54.19.227/GHP/img/pics/602727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95600"/>
            <a:ext cx="86598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blackpast.org/files/blackpast_images/Mandela_Nelson_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750"/>
            <a:ext cx="51816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a:xfrm>
            <a:off x="762000" y="762000"/>
            <a:ext cx="8382000" cy="1143000"/>
          </a:xfrm>
        </p:spPr>
        <p:txBody>
          <a:bodyPr/>
          <a:lstStyle/>
          <a:p>
            <a:pPr eaLnBrk="1" hangingPunct="1"/>
            <a:r>
              <a:rPr lang="en-US" smtClean="0"/>
              <a:t>			From  Gold Coast to Southern Sudan: Kwame Nkrumah and False Promises</a:t>
            </a:r>
          </a:p>
        </p:txBody>
      </p:sp>
      <p:sp>
        <p:nvSpPr>
          <p:cNvPr id="40963" name="Rectangle 3"/>
          <p:cNvSpPr>
            <a:spLocks noGrp="1" noChangeArrowheads="1"/>
          </p:cNvSpPr>
          <p:nvPr>
            <p:ph type="body" idx="1"/>
          </p:nvPr>
        </p:nvSpPr>
        <p:spPr>
          <a:xfrm>
            <a:off x="838200" y="2362200"/>
            <a:ext cx="8305800" cy="4495800"/>
          </a:xfrm>
        </p:spPr>
        <p:txBody>
          <a:bodyPr/>
          <a:lstStyle/>
          <a:p>
            <a:pPr eaLnBrk="1" hangingPunct="1">
              <a:lnSpc>
                <a:spcPct val="90000"/>
              </a:lnSpc>
            </a:pPr>
            <a:r>
              <a:rPr lang="en-US" sz="2400" b="1" smtClean="0">
                <a:latin typeface="Bodoni MT" pitchFamily="18" charset="0"/>
              </a:rPr>
              <a:t>The mass movement and the slogan "Seek ye first the Political Kingdom" This goal was articulated by Kwame Nkrumah and his Convention People's Party.  This is the origin of what some call the false “</a:t>
            </a:r>
            <a:r>
              <a:rPr lang="en-US" sz="2400" b="1" u="sng" smtClean="0">
                <a:latin typeface="Bodoni MT" pitchFamily="18" charset="0"/>
              </a:rPr>
              <a:t>development Promises</a:t>
            </a:r>
            <a:r>
              <a:rPr lang="en-US" sz="2400" b="1" smtClean="0">
                <a:latin typeface="Bodoni MT" pitchFamily="18" charset="0"/>
              </a:rPr>
              <a:t>.”</a:t>
            </a:r>
          </a:p>
          <a:p>
            <a:pPr eaLnBrk="1" hangingPunct="1">
              <a:lnSpc>
                <a:spcPct val="90000"/>
              </a:lnSpc>
            </a:pPr>
            <a:endParaRPr lang="en-US" sz="2400" b="1" smtClean="0">
              <a:latin typeface="Bodoni MT" pitchFamily="18" charset="0"/>
            </a:endParaRPr>
          </a:p>
          <a:p>
            <a:pPr eaLnBrk="1" hangingPunct="1">
              <a:lnSpc>
                <a:spcPct val="90000"/>
              </a:lnSpc>
            </a:pPr>
            <a:r>
              <a:rPr lang="en-US" sz="2400" b="1" smtClean="0">
                <a:latin typeface="Bodoni MT" pitchFamily="18" charset="0"/>
              </a:rPr>
              <a:t>The implication was that economic development would follow. The basis of change would be state manipulation of the national economy. The assumption was that control of the </a:t>
            </a:r>
            <a:r>
              <a:rPr lang="en-US" sz="2400" b="1" u="sng" smtClean="0">
                <a:latin typeface="Bodoni MT" pitchFamily="18" charset="0"/>
              </a:rPr>
              <a:t>state apparatus </a:t>
            </a:r>
            <a:r>
              <a:rPr lang="en-US" sz="2400" b="1" smtClean="0">
                <a:latin typeface="Bodoni MT" pitchFamily="18" charset="0"/>
              </a:rPr>
              <a:t>was essential to economic betterment</a:t>
            </a:r>
          </a:p>
          <a:p>
            <a:pPr eaLnBrk="1" hangingPunct="1">
              <a:lnSpc>
                <a:spcPct val="90000"/>
              </a:lnSpc>
            </a:pPr>
            <a:endParaRPr lang="en-US" sz="2400" b="1" smtClean="0">
              <a:latin typeface="Bodoni MT" pitchFamily="18" charset="0"/>
            </a:endParaRPr>
          </a:p>
          <a:p>
            <a:pPr eaLnBrk="1" hangingPunct="1">
              <a:lnSpc>
                <a:spcPct val="90000"/>
              </a:lnSpc>
            </a:pPr>
            <a:r>
              <a:rPr lang="en-US" sz="2400" b="1" smtClean="0">
                <a:latin typeface="Bodoni MT" pitchFamily="18" charset="0"/>
              </a:rPr>
              <a:t>The Problem:  </a:t>
            </a:r>
            <a:r>
              <a:rPr lang="en-US" sz="2400" b="1" u="sng" smtClean="0">
                <a:latin typeface="Bodoni MT" pitchFamily="18" charset="0"/>
              </a:rPr>
              <a:t>It didn’t happen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1219200" y="762000"/>
            <a:ext cx="7924800" cy="1143000"/>
          </a:xfrm>
        </p:spPr>
        <p:txBody>
          <a:bodyPr/>
          <a:lstStyle/>
          <a:p>
            <a:r>
              <a:rPr lang="en-US" smtClean="0"/>
              <a:t>Kwame Nkrumah and Independence Day</a:t>
            </a:r>
          </a:p>
        </p:txBody>
      </p:sp>
      <p:pic>
        <p:nvPicPr>
          <p:cNvPr id="41987" name="Picture 2" descr="http://bermudaradical.files.wordpress.com/2009/05/nkruma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38400"/>
            <a:ext cx="39624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http://cache3.asset-cache.net/xc/50405301.jpg?v=1&amp;c=IWSAsset&amp;k=2&amp;d=E41C9FE5C4AA0A143DB11EFFF035D45142AD3BFA7A863DAC4BF041C175D5B9C4B01E70F2B32699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47800"/>
            <a:ext cx="3362325"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0" y="0"/>
            <a:ext cx="6248400" cy="1143000"/>
          </a:xfrm>
        </p:spPr>
        <p:txBody>
          <a:bodyPr/>
          <a:lstStyle/>
          <a:p>
            <a:r>
              <a:rPr lang="en-US" smtClean="0"/>
              <a:t>Remembering Bula Matare</a:t>
            </a:r>
          </a:p>
        </p:txBody>
      </p:sp>
      <p:pic>
        <p:nvPicPr>
          <p:cNvPr id="6147" name="Picture 2" descr="http://thecivilisingmission.files.wordpress.com/2010/04/henry-morton-stanley-kalulu-18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3775"/>
            <a:ext cx="428625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Coffee Break</a:t>
            </a:r>
          </a:p>
        </p:txBody>
      </p:sp>
      <p:sp>
        <p:nvSpPr>
          <p:cNvPr id="43011" name="Content Placeholder 2"/>
          <p:cNvSpPr>
            <a:spLocks noGrp="1"/>
          </p:cNvSpPr>
          <p:nvPr>
            <p:ph idx="1"/>
          </p:nvPr>
        </p:nvSpPr>
        <p:spPr>
          <a:xfrm>
            <a:off x="152400" y="2438400"/>
            <a:ext cx="7693025" cy="3724275"/>
          </a:xfrm>
        </p:spPr>
        <p:txBody>
          <a:bodyPr/>
          <a:lstStyle/>
          <a:p>
            <a:pPr eaLnBrk="1" hangingPunct="1"/>
            <a:r>
              <a:rPr lang="en-US" sz="4000" b="1" smtClean="0"/>
              <a:t>Ten Minutes</a:t>
            </a:r>
          </a:p>
          <a:p>
            <a:pPr eaLnBrk="1" hangingPunct="1">
              <a:buFont typeface="Wingdings" pitchFamily="2" charset="2"/>
              <a:buNone/>
            </a:pPr>
            <a:endParaRPr lang="en-US" sz="4000" b="1" smtClean="0"/>
          </a:p>
          <a:p>
            <a:pPr eaLnBrk="1" hangingPunct="1"/>
            <a:r>
              <a:rPr lang="en-US" sz="2000" b="1" smtClean="0"/>
              <a:t>http://www.youtube.com/watch?v=b2903pxjYrc&amp;feature=related</a:t>
            </a:r>
          </a:p>
          <a:p>
            <a:pPr eaLnBrk="1" hangingPunct="1"/>
            <a:endParaRPr lang="en-US" sz="1800" b="1" smtClean="0"/>
          </a:p>
          <a:p>
            <a:pPr eaLnBrk="1" hangingPunct="1"/>
            <a:endParaRPr lang="en-US" sz="1800" b="1"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62000" y="1397000"/>
            <a:ext cx="839946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2" tIns="0" rIns="0" bIns="0" anchor="ctr">
            <a:spAutoFit/>
          </a:bodyPr>
          <a:lstStyle/>
          <a:p>
            <a:pPr eaLnBrk="1" hangingPunct="1"/>
            <a:endParaRPr lang="en-US" sz="4000" b="1"/>
          </a:p>
          <a:p>
            <a:pPr eaLnBrk="1" hangingPunct="1"/>
            <a:endParaRPr lang="en-US" sz="4000" b="1"/>
          </a:p>
          <a:p>
            <a:pPr eaLnBrk="1" hangingPunct="1"/>
            <a:r>
              <a:rPr lang="en-US" sz="4800" b="1"/>
              <a:t>III. Patterns of Government in Africa- Too Soft or Too Hard</a:t>
            </a:r>
          </a:p>
          <a:p>
            <a:endParaRPr lang="en-US" sz="40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socsci.flinders.edu.au/global/africa/annemiekvogels/weak%20states_files/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5151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2"/>
          <p:cNvSpPr>
            <a:spLocks noGrp="1"/>
          </p:cNvSpPr>
          <p:nvPr>
            <p:ph type="title"/>
          </p:nvPr>
        </p:nvSpPr>
        <p:spPr>
          <a:xfrm>
            <a:off x="5791200" y="762000"/>
            <a:ext cx="2895600" cy="1143000"/>
          </a:xfrm>
        </p:spPr>
        <p:txBody>
          <a:bodyPr/>
          <a:lstStyle/>
          <a:p>
            <a:r>
              <a:rPr lang="en-US" smtClean="0"/>
              <a:t>Weak States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pPr eaLnBrk="1" hangingPunct="1"/>
            <a:r>
              <a:rPr lang="en-US" smtClean="0"/>
              <a:t>Britain</a:t>
            </a:r>
          </a:p>
        </p:txBody>
      </p:sp>
      <p:sp>
        <p:nvSpPr>
          <p:cNvPr id="46083" name="Rectangle 3"/>
          <p:cNvSpPr>
            <a:spLocks noGrp="1" noChangeArrowheads="1"/>
          </p:cNvSpPr>
          <p:nvPr>
            <p:ph type="body" idx="1"/>
          </p:nvPr>
        </p:nvSpPr>
        <p:spPr>
          <a:xfrm>
            <a:off x="609600" y="2362200"/>
            <a:ext cx="8305800" cy="3724275"/>
          </a:xfrm>
        </p:spPr>
        <p:txBody>
          <a:bodyPr/>
          <a:lstStyle/>
          <a:p>
            <a:pPr eaLnBrk="1" hangingPunct="1"/>
            <a:r>
              <a:rPr lang="en-US" sz="3200" b="1" smtClean="0"/>
              <a:t>Anglophone Africa and the Westminster Model- Fused Government</a:t>
            </a:r>
          </a:p>
          <a:p>
            <a:pPr eaLnBrk="1" hangingPunct="1">
              <a:buFont typeface="Wingdings" pitchFamily="2" charset="2"/>
              <a:buNone/>
            </a:pPr>
            <a:endParaRPr lang="en-US" sz="3200" b="1" smtClean="0"/>
          </a:p>
          <a:p>
            <a:pPr eaLnBrk="1" hangingPunct="1"/>
            <a:r>
              <a:rPr lang="en-US" sz="3200" b="1" smtClean="0"/>
              <a:t>Strong Cultural Influences, eg. The Anglophone Mandela</a:t>
            </a:r>
          </a:p>
          <a:p>
            <a:pPr eaLnBrk="1" hangingPunct="1"/>
            <a:endParaRPr lang="en-US" sz="3200" b="1" smtClean="0"/>
          </a:p>
          <a:p>
            <a:pPr eaLnBrk="1" hangingPunct="1"/>
            <a:r>
              <a:rPr lang="en-US" sz="3200" b="1" smtClean="0"/>
              <a:t>Bi-product: One Party Regimes and the Military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a:xfrm>
            <a:off x="685800" y="914400"/>
            <a:ext cx="8458200" cy="1143000"/>
          </a:xfrm>
        </p:spPr>
        <p:txBody>
          <a:bodyPr/>
          <a:lstStyle/>
          <a:p>
            <a:r>
              <a:rPr lang="en-US" smtClean="0"/>
              <a:t/>
            </a:r>
            <a:br>
              <a:rPr lang="en-US" smtClean="0"/>
            </a:br>
            <a:r>
              <a:rPr lang="en-US" sz="2400" smtClean="0"/>
              <a:t/>
            </a:r>
            <a:br>
              <a:rPr lang="en-US" sz="2400" smtClean="0"/>
            </a:br>
            <a:r>
              <a:rPr lang="en-US" sz="2400" smtClean="0"/>
              <a:t>			 "His Excellency President for Life, Field Marshal Al Hadji Doctor Idi Amin, VC, DSO, MC, Lord of all the Beasts of the Earth and Fishes of the Sea, and Conqueror of the British Empire in Africa in General and Uganda in Particular"</a:t>
            </a:r>
          </a:p>
        </p:txBody>
      </p:sp>
      <p:pic>
        <p:nvPicPr>
          <p:cNvPr id="47107" name="Picture 2" descr="http://www.blackpast.org/files/blackpast_images/amin_i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32194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http://prophetofdoom.net/pics/Good_Muslims_Idi_Amin/Idi_Amin_rega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438400"/>
            <a:ext cx="45608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a:xfrm>
            <a:off x="838200" y="533400"/>
            <a:ext cx="7924800" cy="1143000"/>
          </a:xfrm>
        </p:spPr>
        <p:txBody>
          <a:bodyPr/>
          <a:lstStyle/>
          <a:p>
            <a:pPr eaLnBrk="1" hangingPunct="1"/>
            <a:r>
              <a:rPr lang="en-US" b="0" smtClean="0"/>
              <a:t>Other Post-Colonial Regimes</a:t>
            </a:r>
          </a:p>
        </p:txBody>
      </p:sp>
      <p:sp>
        <p:nvSpPr>
          <p:cNvPr id="48131" name="Rectangle 3"/>
          <p:cNvSpPr>
            <a:spLocks noGrp="1" noChangeArrowheads="1"/>
          </p:cNvSpPr>
          <p:nvPr>
            <p:ph type="body" idx="1"/>
          </p:nvPr>
        </p:nvSpPr>
        <p:spPr>
          <a:xfrm>
            <a:off x="457200" y="2209800"/>
            <a:ext cx="8686800" cy="3724275"/>
          </a:xfrm>
        </p:spPr>
        <p:txBody>
          <a:bodyPr/>
          <a:lstStyle/>
          <a:p>
            <a:pPr eaLnBrk="1" hangingPunct="1"/>
            <a:r>
              <a:rPr lang="en-US" b="1" smtClean="0"/>
              <a:t>Francophonie- Executive Presidency- Fifth Republic</a:t>
            </a:r>
          </a:p>
          <a:p>
            <a:pPr eaLnBrk="1" hangingPunct="1"/>
            <a:endParaRPr lang="en-US" b="1" smtClean="0"/>
          </a:p>
          <a:p>
            <a:pPr eaLnBrk="1" hangingPunct="1"/>
            <a:r>
              <a:rPr lang="en-US" b="1" smtClean="0"/>
              <a:t>Post-Revolutionary States- Lusophone </a:t>
            </a:r>
          </a:p>
          <a:p>
            <a:pPr eaLnBrk="1" hangingPunct="1">
              <a:buFont typeface="Wingdings" pitchFamily="2" charset="2"/>
              <a:buNone/>
            </a:pPr>
            <a:endParaRPr lang="en-US" b="1" smtClean="0"/>
          </a:p>
          <a:p>
            <a:pPr eaLnBrk="1" hangingPunct="1"/>
            <a:r>
              <a:rPr lang="en-US" b="1" smtClean="0"/>
              <a:t>Belgian Legacy- DRC, Rwanda and Burundi</a:t>
            </a:r>
          </a:p>
          <a:p>
            <a:pPr eaLnBrk="1" hangingPunct="1">
              <a:buFont typeface="Wingdings" pitchFamily="2" charset="2"/>
              <a:buNone/>
            </a:pPr>
            <a:endParaRPr lang="en-US" b="1" smtClean="0"/>
          </a:p>
          <a:p>
            <a:pPr eaLnBrk="1" hangingPunct="1"/>
            <a:r>
              <a:rPr lang="en-US" b="1" smtClean="0"/>
              <a:t>Italy and Spain- Remnants of Empires- Somalia, Eritrea, Equatorial Guinea</a:t>
            </a:r>
          </a:p>
          <a:p>
            <a:pPr eaLnBrk="1" hangingPunct="1">
              <a:buFont typeface="Wingdings" pitchFamily="2" charset="2"/>
              <a:buNone/>
            </a:pPr>
            <a:r>
              <a:rPr lang="en-US" b="1" smtClean="0"/>
              <a:t/>
            </a:r>
            <a:br>
              <a:rPr lang="en-US" b="1" smtClean="0"/>
            </a:br>
            <a:endParaRPr lang="en-US" b="1"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3200400" y="0"/>
            <a:ext cx="6096000" cy="1143000"/>
          </a:xfrm>
        </p:spPr>
        <p:txBody>
          <a:bodyPr/>
          <a:lstStyle/>
          <a:p>
            <a:r>
              <a:rPr lang="en-US" smtClean="0"/>
              <a:t>Black Beach Prison Equatorial Guinea</a:t>
            </a:r>
          </a:p>
        </p:txBody>
      </p:sp>
      <p:pic>
        <p:nvPicPr>
          <p:cNvPr id="49155" name="Picture 2" descr="http://img1.loadtr.com/b-422615-Black_Beach_prison_Equatorial_Guin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67000"/>
            <a:ext cx="44577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http://topnews.in/files/Equatorial-Guinea-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667000"/>
            <a:ext cx="3886200"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pPr eaLnBrk="1" hangingPunct="1"/>
            <a:r>
              <a:rPr lang="en-US" smtClean="0"/>
              <a:t>Traditional REGIMES</a:t>
            </a:r>
          </a:p>
        </p:txBody>
      </p:sp>
      <p:sp>
        <p:nvSpPr>
          <p:cNvPr id="50179" name="Rectangle 3"/>
          <p:cNvSpPr>
            <a:spLocks noGrp="1" noChangeArrowheads="1"/>
          </p:cNvSpPr>
          <p:nvPr>
            <p:ph type="body" idx="1"/>
          </p:nvPr>
        </p:nvSpPr>
        <p:spPr/>
        <p:txBody>
          <a:bodyPr/>
          <a:lstStyle/>
          <a:p>
            <a:pPr eaLnBrk="1" hangingPunct="1">
              <a:lnSpc>
                <a:spcPct val="90000"/>
              </a:lnSpc>
            </a:pPr>
            <a:r>
              <a:rPr lang="en-US" b="1" smtClean="0"/>
              <a:t>Traditional Elements:  Ethiopia- 1960s, Swaziland, Somalia, </a:t>
            </a:r>
          </a:p>
          <a:p>
            <a:pPr eaLnBrk="1" hangingPunct="1">
              <a:lnSpc>
                <a:spcPct val="90000"/>
              </a:lnSpc>
              <a:buFont typeface="Wingdings" pitchFamily="2" charset="2"/>
              <a:buNone/>
            </a:pPr>
            <a:endParaRPr lang="en-US" b="1" smtClean="0"/>
          </a:p>
          <a:p>
            <a:pPr eaLnBrk="1" hangingPunct="1">
              <a:lnSpc>
                <a:spcPct val="90000"/>
              </a:lnSpc>
            </a:pPr>
            <a:r>
              <a:rPr lang="en-US" b="1" smtClean="0"/>
              <a:t>Neo-Traditional: Botswana, Buganda, Northern Nigeria, KwaZulu-Natal, Lesotho</a:t>
            </a:r>
          </a:p>
          <a:p>
            <a:pPr eaLnBrk="1" hangingPunct="1">
              <a:lnSpc>
                <a:spcPct val="90000"/>
              </a:lnSpc>
              <a:buFont typeface="Wingdings" pitchFamily="2" charset="2"/>
              <a:buNone/>
            </a:pPr>
            <a:endParaRPr lang="en-US" b="1" smtClean="0"/>
          </a:p>
          <a:p>
            <a:pPr eaLnBrk="1" hangingPunct="1">
              <a:lnSpc>
                <a:spcPct val="90000"/>
              </a:lnSpc>
            </a:pPr>
            <a:r>
              <a:rPr lang="en-US" b="1" smtClean="0"/>
              <a:t>Patrimonialism: Strong Presidential Models and Neo-traditionalsim</a:t>
            </a:r>
          </a:p>
          <a:p>
            <a:pPr eaLnBrk="1" hangingPunct="1">
              <a:lnSpc>
                <a:spcPct val="90000"/>
              </a:lnSpc>
            </a:pPr>
            <a:endParaRPr lang="en-US" b="1"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lesotho-geneva.ch/i/king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05025"/>
            <a:ext cx="76485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4"/>
          <p:cNvSpPr>
            <a:spLocks noGrp="1"/>
          </p:cNvSpPr>
          <p:nvPr>
            <p:ph type="title"/>
          </p:nvPr>
        </p:nvSpPr>
        <p:spPr/>
        <p:txBody>
          <a:bodyPr/>
          <a:lstStyle/>
          <a:p>
            <a:r>
              <a:rPr lang="en-US" smtClean="0"/>
              <a:t>King</a:t>
            </a:r>
            <a:r>
              <a:rPr lang="en-US" b="0" smtClean="0"/>
              <a:t> </a:t>
            </a:r>
            <a:r>
              <a:rPr lang="en-US" smtClean="0"/>
              <a:t>Letsie III of Lesotho</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pPr eaLnBrk="1" hangingPunct="1"/>
            <a:r>
              <a:rPr lang="en-US" sz="3200" smtClean="0"/>
              <a:t>Independence and One Party States</a:t>
            </a:r>
          </a:p>
        </p:txBody>
      </p:sp>
      <p:sp>
        <p:nvSpPr>
          <p:cNvPr id="52227" name="Rectangle 3"/>
          <p:cNvSpPr>
            <a:spLocks noGrp="1" noChangeArrowheads="1"/>
          </p:cNvSpPr>
          <p:nvPr>
            <p:ph type="body" idx="1"/>
          </p:nvPr>
        </p:nvSpPr>
        <p:spPr/>
        <p:txBody>
          <a:bodyPr/>
          <a:lstStyle/>
          <a:p>
            <a:pPr eaLnBrk="1" hangingPunct="1">
              <a:lnSpc>
                <a:spcPct val="90000"/>
              </a:lnSpc>
            </a:pPr>
            <a:r>
              <a:rPr lang="en-US" b="1" smtClean="0"/>
              <a:t>Attempts at Intra-Party democracy:  Ghana, Tanzania, Zambia- 1970s to 1980s.</a:t>
            </a:r>
          </a:p>
          <a:p>
            <a:pPr eaLnBrk="1" hangingPunct="1">
              <a:lnSpc>
                <a:spcPct val="90000"/>
              </a:lnSpc>
              <a:buFont typeface="Wingdings" pitchFamily="2" charset="2"/>
              <a:buNone/>
            </a:pPr>
            <a:r>
              <a:rPr lang="en-US" b="1" smtClean="0"/>
              <a:t>  </a:t>
            </a:r>
          </a:p>
          <a:p>
            <a:pPr eaLnBrk="1" hangingPunct="1">
              <a:lnSpc>
                <a:spcPct val="90000"/>
              </a:lnSpc>
            </a:pPr>
            <a:r>
              <a:rPr lang="en-US" b="1" smtClean="0"/>
              <a:t>Grass roots and periphery: Soft States</a:t>
            </a:r>
          </a:p>
          <a:p>
            <a:pPr eaLnBrk="1" hangingPunct="1">
              <a:lnSpc>
                <a:spcPct val="90000"/>
              </a:lnSpc>
            </a:pPr>
            <a:endParaRPr lang="en-US" b="1" smtClean="0"/>
          </a:p>
          <a:p>
            <a:pPr eaLnBrk="1" hangingPunct="1">
              <a:lnSpc>
                <a:spcPct val="90000"/>
              </a:lnSpc>
            </a:pPr>
            <a:r>
              <a:rPr lang="en-US" b="1" smtClean="0"/>
              <a:t>Elections within the party</a:t>
            </a:r>
          </a:p>
          <a:p>
            <a:pPr eaLnBrk="1" hangingPunct="1">
              <a:lnSpc>
                <a:spcPct val="90000"/>
              </a:lnSpc>
              <a:buFont typeface="Wingdings" pitchFamily="2" charset="2"/>
              <a:buNone/>
            </a:pPr>
            <a:endParaRPr lang="en-US" b="1" smtClean="0"/>
          </a:p>
          <a:p>
            <a:pPr eaLnBrk="1" hangingPunct="1">
              <a:lnSpc>
                <a:spcPct val="90000"/>
              </a:lnSpc>
            </a:pPr>
            <a:r>
              <a:rPr lang="en-US" b="1" smtClean="0"/>
              <a:t>Question: contained political systems?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219200" y="762000"/>
            <a:ext cx="7924800" cy="1143000"/>
          </a:xfrm>
        </p:spPr>
        <p:txBody>
          <a:bodyPr/>
          <a:lstStyle/>
          <a:p>
            <a:r>
              <a:rPr lang="en-US" smtClean="0"/>
              <a:t>Ethnicity in Kenya</a:t>
            </a:r>
          </a:p>
        </p:txBody>
      </p:sp>
      <p:pic>
        <p:nvPicPr>
          <p:cNvPr id="7171" name="Picture 2" descr="http://newsimg.bbc.co.uk/media/images/44332000/gif/_44332843_kenya_ethnic416x3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563" y="2286000"/>
            <a:ext cx="56848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r>
              <a:rPr lang="en-US" smtClean="0"/>
              <a:t>The Newest One Party State July 9, 2011</a:t>
            </a:r>
          </a:p>
        </p:txBody>
      </p:sp>
      <p:pic>
        <p:nvPicPr>
          <p:cNvPr id="53251" name="Picture 2" descr="http://www.defenceweb.co.za/images/stories/JOINT/JOINT_NEW/Sudan/sudan_elec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64357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pPr eaLnBrk="1" hangingPunct="1"/>
            <a:r>
              <a:rPr lang="en-US" sz="3200" smtClean="0"/>
              <a:t>Afro-Marxist Vanguard Parties and Leninism</a:t>
            </a:r>
          </a:p>
        </p:txBody>
      </p:sp>
      <p:sp>
        <p:nvSpPr>
          <p:cNvPr id="54275" name="Rectangle 3"/>
          <p:cNvSpPr>
            <a:spLocks noGrp="1" noChangeArrowheads="1"/>
          </p:cNvSpPr>
          <p:nvPr>
            <p:ph type="body" idx="1"/>
          </p:nvPr>
        </p:nvSpPr>
        <p:spPr/>
        <p:txBody>
          <a:bodyPr/>
          <a:lstStyle/>
          <a:p>
            <a:pPr eaLnBrk="1" hangingPunct="1"/>
            <a:r>
              <a:rPr lang="en-US" b="1" smtClean="0"/>
              <a:t>Angola, Mozambique in 1980s</a:t>
            </a:r>
          </a:p>
          <a:p>
            <a:pPr eaLnBrk="1" hangingPunct="1">
              <a:buFont typeface="Wingdings" pitchFamily="2" charset="2"/>
              <a:buNone/>
            </a:pPr>
            <a:endParaRPr lang="en-US" b="1" smtClean="0"/>
          </a:p>
          <a:p>
            <a:pPr eaLnBrk="1" hangingPunct="1"/>
            <a:r>
              <a:rPr lang="en-US" b="1" smtClean="0"/>
              <a:t>Ethiopia under the Dergue, 1969-1991</a:t>
            </a:r>
          </a:p>
          <a:p>
            <a:pPr eaLnBrk="1" hangingPunct="1"/>
            <a:endParaRPr lang="en-US" b="1" smtClean="0"/>
          </a:p>
          <a:p>
            <a:pPr eaLnBrk="1" hangingPunct="1"/>
            <a:r>
              <a:rPr lang="en-US" b="1" smtClean="0"/>
              <a:t>Benin and Congo Brazzaville, 1970s-1980s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Ethiopia- The Derg, 1974-1991</a:t>
            </a:r>
          </a:p>
        </p:txBody>
      </p:sp>
      <p:pic>
        <p:nvPicPr>
          <p:cNvPr id="552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2286000"/>
            <a:ext cx="3114675" cy="4572000"/>
          </a:xfrm>
          <a:noFill/>
        </p:spPr>
      </p:pic>
      <p:pic>
        <p:nvPicPr>
          <p:cNvPr id="553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3111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lstStyle/>
          <a:p>
            <a:pPr eaLnBrk="1" hangingPunct="1"/>
            <a:r>
              <a:rPr lang="en-US" b="0" smtClean="0"/>
              <a:t>"No" Party Administrative States</a:t>
            </a:r>
          </a:p>
        </p:txBody>
      </p:sp>
      <p:sp>
        <p:nvSpPr>
          <p:cNvPr id="56323" name="Rectangle 3"/>
          <p:cNvSpPr>
            <a:spLocks noGrp="1" noChangeArrowheads="1"/>
          </p:cNvSpPr>
          <p:nvPr>
            <p:ph type="body" idx="1"/>
          </p:nvPr>
        </p:nvSpPr>
        <p:spPr/>
        <p:txBody>
          <a:bodyPr/>
          <a:lstStyle/>
          <a:p>
            <a:pPr eaLnBrk="1" hangingPunct="1">
              <a:lnSpc>
                <a:spcPct val="90000"/>
              </a:lnSpc>
            </a:pPr>
            <a:endParaRPr lang="en-US" b="1" smtClean="0"/>
          </a:p>
          <a:p>
            <a:pPr eaLnBrk="1" hangingPunct="1">
              <a:lnSpc>
                <a:spcPct val="90000"/>
              </a:lnSpc>
            </a:pPr>
            <a:r>
              <a:rPr lang="en-US" b="1" smtClean="0"/>
              <a:t>One Party States where the party is a shell</a:t>
            </a:r>
          </a:p>
          <a:p>
            <a:pPr eaLnBrk="1" hangingPunct="1">
              <a:lnSpc>
                <a:spcPct val="90000"/>
              </a:lnSpc>
              <a:buFont typeface="Wingdings" pitchFamily="2" charset="2"/>
              <a:buNone/>
            </a:pPr>
            <a:endParaRPr lang="en-US" b="1" smtClean="0"/>
          </a:p>
          <a:p>
            <a:pPr eaLnBrk="1" hangingPunct="1">
              <a:lnSpc>
                <a:spcPct val="90000"/>
              </a:lnSpc>
            </a:pPr>
            <a:r>
              <a:rPr lang="en-US" b="1" smtClean="0"/>
              <a:t>Kenya, Ivory Coast in 1970s</a:t>
            </a:r>
          </a:p>
          <a:p>
            <a:pPr eaLnBrk="1" hangingPunct="1">
              <a:lnSpc>
                <a:spcPct val="90000"/>
              </a:lnSpc>
              <a:buFont typeface="Wingdings" pitchFamily="2" charset="2"/>
              <a:buNone/>
            </a:pPr>
            <a:endParaRPr lang="en-US" b="1" smtClean="0"/>
          </a:p>
          <a:p>
            <a:pPr eaLnBrk="1" hangingPunct="1">
              <a:lnSpc>
                <a:spcPct val="90000"/>
              </a:lnSpc>
            </a:pPr>
            <a:r>
              <a:rPr lang="en-US" b="1" smtClean="0"/>
              <a:t>Uganda in the 1990s; Eritrea, Rwanda (Claim non-party)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a:xfrm>
            <a:off x="3886200" y="-152400"/>
            <a:ext cx="5257800" cy="2286000"/>
          </a:xfrm>
        </p:spPr>
        <p:txBody>
          <a:bodyPr/>
          <a:lstStyle/>
          <a:p>
            <a:r>
              <a:rPr lang="en-US" sz="2800" smtClean="0"/>
              <a:t>Felix Houphouet-Boigny, President for Life, 1958-1993 and Ivory Coast Today on the verge of Civil War</a:t>
            </a:r>
          </a:p>
        </p:txBody>
      </p:sp>
      <p:pic>
        <p:nvPicPr>
          <p:cNvPr id="57347" name="Picture 2" descr="http://cache4.asset-cache.net/xc/50541223.jpg?v=1&amp;c=IWSAsset&amp;k=2&amp;d=E41C9FE5C4AA0A14E7D049735FED9BB58B9EA75200A8A1731BCD80BE8F87DD7AB01E70F2B3269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14475"/>
            <a:ext cx="357187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http://blackchristiannews.com/news/3_0216fea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025" y="2362200"/>
            <a:ext cx="5006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p:txBody>
          <a:bodyPr/>
          <a:lstStyle/>
          <a:p>
            <a:pPr eaLnBrk="1" hangingPunct="1"/>
            <a:r>
              <a:rPr lang="en-US" smtClean="0"/>
              <a:t>Post-Colonial Regimes</a:t>
            </a:r>
          </a:p>
        </p:txBody>
      </p:sp>
      <p:sp>
        <p:nvSpPr>
          <p:cNvPr id="58371" name="Rectangle 3"/>
          <p:cNvSpPr>
            <a:spLocks noGrp="1" noChangeArrowheads="1"/>
          </p:cNvSpPr>
          <p:nvPr>
            <p:ph type="body" idx="1"/>
          </p:nvPr>
        </p:nvSpPr>
        <p:spPr/>
        <p:txBody>
          <a:bodyPr/>
          <a:lstStyle/>
          <a:p>
            <a:pPr eaLnBrk="1" hangingPunct="1"/>
            <a:r>
              <a:rPr lang="en-US" b="1" smtClean="0"/>
              <a:t>Post Settler Regimes: Home Rule</a:t>
            </a:r>
          </a:p>
          <a:p>
            <a:pPr eaLnBrk="1" hangingPunct="1">
              <a:buFont typeface="Wingdings" pitchFamily="2" charset="2"/>
              <a:buNone/>
            </a:pPr>
            <a:endParaRPr lang="en-US" b="1" smtClean="0"/>
          </a:p>
          <a:p>
            <a:pPr eaLnBrk="1" hangingPunct="1">
              <a:buFont typeface="Wingdings" pitchFamily="2" charset="2"/>
              <a:buNone/>
            </a:pPr>
            <a:r>
              <a:rPr lang="en-US" b="1" smtClean="0"/>
              <a:t>	Zimbabwe</a:t>
            </a:r>
          </a:p>
          <a:p>
            <a:pPr eaLnBrk="1" hangingPunct="1">
              <a:buFont typeface="Wingdings" pitchFamily="2" charset="2"/>
              <a:buNone/>
            </a:pPr>
            <a:endParaRPr lang="en-US" b="1" smtClean="0"/>
          </a:p>
          <a:p>
            <a:pPr eaLnBrk="1" hangingPunct="1">
              <a:buFont typeface="Wingdings" pitchFamily="2" charset="2"/>
              <a:buNone/>
            </a:pPr>
            <a:r>
              <a:rPr lang="en-US" b="1" smtClean="0"/>
              <a:t>	Namibia</a:t>
            </a:r>
          </a:p>
          <a:p>
            <a:pPr eaLnBrk="1" hangingPunct="1">
              <a:buFont typeface="Wingdings" pitchFamily="2" charset="2"/>
              <a:buNone/>
            </a:pPr>
            <a:endParaRPr lang="en-US" b="1" smtClean="0"/>
          </a:p>
          <a:p>
            <a:pPr eaLnBrk="1" hangingPunct="1">
              <a:buFont typeface="Wingdings" pitchFamily="2" charset="2"/>
              <a:buNone/>
            </a:pPr>
            <a:r>
              <a:rPr lang="en-US" b="1" smtClean="0"/>
              <a:t>	South Africa</a:t>
            </a:r>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r>
              <a:rPr lang="en-US" smtClean="0"/>
              <a:t>Early Rhodesian Settlers</a:t>
            </a:r>
          </a:p>
        </p:txBody>
      </p:sp>
      <p:pic>
        <p:nvPicPr>
          <p:cNvPr id="59395" name="Picture 2" descr="http://www.cwporter.com/earlysettlers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6625"/>
            <a:ext cx="66675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a:xfrm>
            <a:off x="1219200" y="762000"/>
            <a:ext cx="7924800" cy="1143000"/>
          </a:xfrm>
        </p:spPr>
        <p:txBody>
          <a:bodyPr/>
          <a:lstStyle/>
          <a:p>
            <a:pPr eaLnBrk="1" hangingPunct="1"/>
            <a:r>
              <a:rPr lang="en-US" sz="3200" smtClean="0"/>
              <a:t>IV. Post-Colonial Regimes and the Impact of Colonialism</a:t>
            </a:r>
          </a:p>
        </p:txBody>
      </p:sp>
      <p:sp>
        <p:nvSpPr>
          <p:cNvPr id="60419" name="Rectangle 3"/>
          <p:cNvSpPr>
            <a:spLocks noGrp="1" noChangeArrowheads="1"/>
          </p:cNvSpPr>
          <p:nvPr>
            <p:ph type="body" idx="1"/>
          </p:nvPr>
        </p:nvSpPr>
        <p:spPr>
          <a:xfrm>
            <a:off x="609600" y="2209800"/>
            <a:ext cx="8534400" cy="4648200"/>
          </a:xfrm>
        </p:spPr>
        <p:txBody>
          <a:bodyPr/>
          <a:lstStyle/>
          <a:p>
            <a:pPr eaLnBrk="1" hangingPunct="1">
              <a:lnSpc>
                <a:spcPct val="90000"/>
              </a:lnSpc>
            </a:pPr>
            <a:r>
              <a:rPr lang="en-US" sz="2400" b="1" smtClean="0"/>
              <a:t>Ethnic Identification</a:t>
            </a:r>
          </a:p>
          <a:p>
            <a:pPr eaLnBrk="1" hangingPunct="1">
              <a:lnSpc>
                <a:spcPct val="90000"/>
              </a:lnSpc>
            </a:pPr>
            <a:endParaRPr lang="en-US" sz="2400" b="1" smtClean="0"/>
          </a:p>
          <a:p>
            <a:pPr eaLnBrk="1" hangingPunct="1">
              <a:lnSpc>
                <a:spcPct val="90000"/>
              </a:lnSpc>
            </a:pPr>
            <a:r>
              <a:rPr lang="en-US" sz="2400" b="1" smtClean="0"/>
              <a:t>Overseas Language </a:t>
            </a:r>
          </a:p>
          <a:p>
            <a:pPr eaLnBrk="1" hangingPunct="1">
              <a:lnSpc>
                <a:spcPct val="90000"/>
              </a:lnSpc>
            </a:pPr>
            <a:endParaRPr lang="en-US" sz="2400" b="1" smtClean="0"/>
          </a:p>
          <a:p>
            <a:pPr eaLnBrk="1" hangingPunct="1">
              <a:lnSpc>
                <a:spcPct val="90000"/>
              </a:lnSpc>
            </a:pPr>
            <a:r>
              <a:rPr lang="en-US" sz="2400" b="1" smtClean="0"/>
              <a:t>Metropol Values</a:t>
            </a:r>
          </a:p>
          <a:p>
            <a:pPr eaLnBrk="1" hangingPunct="1">
              <a:lnSpc>
                <a:spcPct val="90000"/>
              </a:lnSpc>
            </a:pPr>
            <a:endParaRPr lang="en-US" sz="2400" b="1" smtClean="0"/>
          </a:p>
          <a:p>
            <a:pPr eaLnBrk="1" hangingPunct="1">
              <a:lnSpc>
                <a:spcPct val="90000"/>
              </a:lnSpc>
            </a:pPr>
            <a:r>
              <a:rPr lang="en-US" sz="2400" b="1" smtClean="0"/>
              <a:t>Administrative Process</a:t>
            </a:r>
          </a:p>
          <a:p>
            <a:pPr eaLnBrk="1" hangingPunct="1">
              <a:lnSpc>
                <a:spcPct val="90000"/>
              </a:lnSpc>
            </a:pPr>
            <a:endParaRPr lang="en-US" sz="2400" b="1" smtClean="0"/>
          </a:p>
          <a:p>
            <a:pPr eaLnBrk="1" hangingPunct="1">
              <a:lnSpc>
                <a:spcPct val="90000"/>
              </a:lnSpc>
            </a:pPr>
            <a:r>
              <a:rPr lang="en-US" sz="2400" b="1" smtClean="0"/>
              <a:t>Political Shell</a:t>
            </a:r>
          </a:p>
          <a:p>
            <a:pPr eaLnBrk="1" hangingPunct="1">
              <a:lnSpc>
                <a:spcPct val="90000"/>
              </a:lnSpc>
            </a:pPr>
            <a:endParaRPr lang="en-US" sz="2400" b="1" smtClean="0"/>
          </a:p>
          <a:p>
            <a:pPr eaLnBrk="1" hangingPunct="1">
              <a:lnSpc>
                <a:spcPct val="90000"/>
              </a:lnSpc>
            </a:pPr>
            <a:r>
              <a:rPr lang="en-US" sz="2400" b="1" smtClean="0"/>
              <a:t>Economic/ Trade links- primary products and markets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62000" y="762000"/>
            <a:ext cx="3505200" cy="1143000"/>
          </a:xfrm>
        </p:spPr>
        <p:txBody>
          <a:bodyPr/>
          <a:lstStyle/>
          <a:p>
            <a:r>
              <a:rPr lang="en-US" smtClean="0"/>
              <a:t>The Result: Somalia</a:t>
            </a:r>
          </a:p>
        </p:txBody>
      </p:sp>
      <p:pic>
        <p:nvPicPr>
          <p:cNvPr id="614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486150"/>
            <a:ext cx="4495800" cy="3371850"/>
          </a:xfrm>
          <a:noFill/>
        </p:spPr>
      </p:pic>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225" y="3810000"/>
            <a:ext cx="45497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0"/>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lstStyle/>
          <a:p>
            <a:pPr eaLnBrk="1" hangingPunct="1"/>
            <a:r>
              <a:rPr lang="en-US" sz="3200" smtClean="0"/>
              <a:t>Issues: Facing Post-Colonial Africa</a:t>
            </a:r>
            <a:br>
              <a:rPr lang="en-US" sz="3200" smtClean="0"/>
            </a:br>
            <a:endParaRPr lang="en-US" sz="3200" smtClean="0"/>
          </a:p>
        </p:txBody>
      </p:sp>
      <p:sp>
        <p:nvSpPr>
          <p:cNvPr id="62467" name="Rectangle 3"/>
          <p:cNvSpPr>
            <a:spLocks noGrp="1" noChangeArrowheads="1"/>
          </p:cNvSpPr>
          <p:nvPr>
            <p:ph type="body" idx="1"/>
          </p:nvPr>
        </p:nvSpPr>
        <p:spPr/>
        <p:txBody>
          <a:bodyPr/>
          <a:lstStyle/>
          <a:p>
            <a:pPr eaLnBrk="1" hangingPunct="1">
              <a:lnSpc>
                <a:spcPct val="80000"/>
              </a:lnSpc>
              <a:buFont typeface="Wingdings" pitchFamily="2" charset="2"/>
              <a:buNone/>
            </a:pPr>
            <a:endParaRPr lang="en-US" sz="1200" b="1" smtClean="0"/>
          </a:p>
          <a:p>
            <a:pPr eaLnBrk="1" hangingPunct="1">
              <a:lnSpc>
                <a:spcPct val="80000"/>
              </a:lnSpc>
            </a:pPr>
            <a:r>
              <a:rPr lang="en-US" sz="2400" b="1" smtClean="0"/>
              <a:t>Power and Class- Continuity vs. Change in Africa</a:t>
            </a:r>
          </a:p>
          <a:p>
            <a:pPr eaLnBrk="1" hangingPunct="1">
              <a:lnSpc>
                <a:spcPct val="80000"/>
              </a:lnSpc>
            </a:pPr>
            <a:endParaRPr lang="en-US" sz="2400" b="1" smtClean="0"/>
          </a:p>
          <a:p>
            <a:pPr eaLnBrk="1" hangingPunct="1">
              <a:lnSpc>
                <a:spcPct val="80000"/>
              </a:lnSpc>
            </a:pPr>
            <a:r>
              <a:rPr lang="en-US" sz="2400" b="1" smtClean="0"/>
              <a:t>Why was the Colonial state so destructive- “Bula Matari”</a:t>
            </a:r>
          </a:p>
          <a:p>
            <a:pPr eaLnBrk="1" hangingPunct="1">
              <a:lnSpc>
                <a:spcPct val="80000"/>
              </a:lnSpc>
              <a:buFont typeface="Wingdings" pitchFamily="2" charset="2"/>
              <a:buNone/>
            </a:pPr>
            <a:endParaRPr lang="en-US" sz="2400" b="1" smtClean="0"/>
          </a:p>
          <a:p>
            <a:pPr eaLnBrk="1" hangingPunct="1">
              <a:lnSpc>
                <a:spcPct val="80000"/>
              </a:lnSpc>
            </a:pPr>
            <a:r>
              <a:rPr lang="en-US" sz="2400" b="1" smtClean="0"/>
              <a:t>Underdevelopment Africa vs Asia?</a:t>
            </a:r>
          </a:p>
          <a:p>
            <a:pPr eaLnBrk="1" hangingPunct="1">
              <a:lnSpc>
                <a:spcPct val="80000"/>
              </a:lnSpc>
            </a:pPr>
            <a:endParaRPr lang="en-US" sz="2400" b="1" smtClean="0"/>
          </a:p>
          <a:p>
            <a:pPr eaLnBrk="1" hangingPunct="1">
              <a:lnSpc>
                <a:spcPct val="80000"/>
              </a:lnSpc>
            </a:pPr>
            <a:r>
              <a:rPr lang="en-US" sz="2400" b="1" smtClean="0"/>
              <a:t>Regional Differences:  Anglophone, Francophone and Southern Africa</a:t>
            </a:r>
          </a:p>
          <a:p>
            <a:pPr eaLnBrk="1" hangingPunct="1">
              <a:lnSpc>
                <a:spcPct val="80000"/>
              </a:lnSpc>
            </a:pPr>
            <a:endParaRPr lang="en-US" sz="2400" b="1" smtClean="0"/>
          </a:p>
          <a:p>
            <a:pPr eaLnBrk="1" hangingPunct="1">
              <a:lnSpc>
                <a:spcPct val="80000"/>
              </a:lnSpc>
            </a:pPr>
            <a:r>
              <a:rPr lang="en-US" sz="2400" b="1" smtClean="0"/>
              <a:t>North Africa, the Horn, “Settler” Africa</a:t>
            </a:r>
          </a:p>
          <a:p>
            <a:pPr eaLnBrk="1" hangingPunct="1">
              <a:lnSpc>
                <a:spcPct val="80000"/>
              </a:lnSpc>
              <a:buFont typeface="Wingdings" pitchFamily="2" charset="2"/>
              <a:buNone/>
            </a:pPr>
            <a:r>
              <a:rPr lang="en-US" sz="1200" b="1" smtClean="0"/>
              <a:t/>
            </a:r>
            <a:br>
              <a:rPr lang="en-US" sz="1200" b="1" smtClean="0"/>
            </a:br>
            <a:endParaRPr lang="en-US" sz="1200" b="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p:txBody>
          <a:bodyPr/>
          <a:lstStyle/>
          <a:p>
            <a:pPr eaLnBrk="1" hangingPunct="1">
              <a:buFontTx/>
              <a:buNone/>
            </a:pPr>
            <a:r>
              <a:rPr lang="en-US" b="1" smtClean="0"/>
              <a:t>Why Men (and Women) Rebel? Africa Style</a:t>
            </a:r>
          </a:p>
          <a:p>
            <a:pPr eaLnBrk="1" hangingPunct="1">
              <a:buFontTx/>
              <a:buNone/>
            </a:pPr>
            <a:r>
              <a:rPr lang="en-US" smtClean="0"/>
              <a:t/>
            </a:r>
            <a:br>
              <a:rPr lang="en-US" smtClean="0"/>
            </a:br>
            <a:r>
              <a:rPr lang="en-US" b="1" smtClean="0"/>
              <a:t>Ted Gurr. </a:t>
            </a:r>
            <a:r>
              <a:rPr lang="en-US" b="1" i="1" u="sng" smtClean="0"/>
              <a:t>Why Men Rebel</a:t>
            </a:r>
            <a:r>
              <a:rPr lang="en-US" b="1" smtClean="0"/>
              <a:t> (Princeton, NJ:  Princeton University Press. 1970). </a:t>
            </a:r>
          </a:p>
          <a:p>
            <a:pPr eaLnBrk="1" hangingPunct="1">
              <a:buFontTx/>
              <a:buNone/>
            </a:pPr>
            <a:endParaRPr lang="en-US" smtClean="0"/>
          </a:p>
          <a:p>
            <a:pPr eaLnBrk="1" hangingPunct="1">
              <a:buFontTx/>
              <a:buNone/>
            </a:pPr>
            <a:r>
              <a:rPr lang="en-US" smtClean="0"/>
              <a:t>	</a:t>
            </a:r>
            <a:r>
              <a:rPr lang="en-US" b="1" smtClean="0"/>
              <a:t>Gurr’s Response: Relative deprivation- The discrepancy between what they think they deserve and what they think they will get. </a:t>
            </a:r>
            <a:br>
              <a:rPr lang="en-US" b="1" smtClean="0"/>
            </a:br>
            <a:r>
              <a:rPr lang="en-US" smtClean="0"/>
              <a:t/>
            </a:r>
            <a:br>
              <a:rPr lang="en-US" smtClean="0"/>
            </a:br>
            <a:endParaRPr lang="en-US" b="1" smtClean="0"/>
          </a:p>
        </p:txBody>
      </p:sp>
      <p:sp>
        <p:nvSpPr>
          <p:cNvPr id="8195" name="Rectangle 2"/>
          <p:cNvSpPr>
            <a:spLocks noGrp="1" noChangeArrowheads="1"/>
          </p:cNvSpPr>
          <p:nvPr>
            <p:ph type="title"/>
          </p:nvPr>
        </p:nvSpPr>
        <p:spPr/>
        <p:txBody>
          <a:bodyPr/>
          <a:lstStyle/>
          <a:p>
            <a:pPr eaLnBrk="1" hangingPunct="1"/>
            <a:r>
              <a:rPr lang="en-US" smtClean="0"/>
              <a:t>Discussion of the Week</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p:txBody>
          <a:bodyPr/>
          <a:lstStyle/>
          <a:p>
            <a:pPr eaLnBrk="1" hangingPunct="1"/>
            <a:r>
              <a:rPr lang="en-US" smtClean="0">
                <a:solidFill>
                  <a:schemeClr val="tx1"/>
                </a:solidFill>
              </a:rPr>
              <a:t>GOVERNANCE ISSUES</a:t>
            </a:r>
          </a:p>
        </p:txBody>
      </p:sp>
      <p:sp>
        <p:nvSpPr>
          <p:cNvPr id="63491" name="Rectangle 3"/>
          <p:cNvSpPr>
            <a:spLocks noGrp="1" noChangeArrowheads="1"/>
          </p:cNvSpPr>
          <p:nvPr>
            <p:ph type="body" idx="1"/>
          </p:nvPr>
        </p:nvSpPr>
        <p:spPr/>
        <p:txBody>
          <a:bodyPr/>
          <a:lstStyle/>
          <a:p>
            <a:pPr eaLnBrk="1" hangingPunct="1">
              <a:lnSpc>
                <a:spcPct val="90000"/>
              </a:lnSpc>
            </a:pPr>
            <a:r>
              <a:rPr lang="en-US" sz="2000" b="1" smtClean="0"/>
              <a:t>Nature of the Administrative State-the Bureaucracy evolved over time </a:t>
            </a:r>
          </a:p>
          <a:p>
            <a:pPr eaLnBrk="1" hangingPunct="1">
              <a:lnSpc>
                <a:spcPct val="90000"/>
              </a:lnSpc>
              <a:buFont typeface="Wingdings" pitchFamily="2" charset="2"/>
              <a:buNone/>
            </a:pPr>
            <a:endParaRPr lang="en-US" sz="2000" b="1" smtClean="0"/>
          </a:p>
          <a:p>
            <a:pPr eaLnBrk="1" hangingPunct="1">
              <a:lnSpc>
                <a:spcPct val="90000"/>
              </a:lnSpc>
            </a:pPr>
            <a:r>
              <a:rPr lang="en-US" sz="2000" b="1" smtClean="0"/>
              <a:t>but political institutions tacked on a few years before independence</a:t>
            </a:r>
          </a:p>
          <a:p>
            <a:pPr eaLnBrk="1" hangingPunct="1">
              <a:lnSpc>
                <a:spcPct val="90000"/>
              </a:lnSpc>
              <a:buFont typeface="Wingdings" pitchFamily="2" charset="2"/>
              <a:buNone/>
            </a:pPr>
            <a:endParaRPr lang="en-US" sz="2000" b="1" smtClean="0"/>
          </a:p>
          <a:p>
            <a:pPr eaLnBrk="1" hangingPunct="1">
              <a:lnSpc>
                <a:spcPct val="90000"/>
              </a:lnSpc>
            </a:pPr>
            <a:r>
              <a:rPr lang="en-US" sz="2000" b="1" smtClean="0"/>
              <a:t>Causes of Institutional Weakness: Too strong a bureaucracy weakens institutions and decline of political party (ies)</a:t>
            </a:r>
          </a:p>
          <a:p>
            <a:pPr eaLnBrk="1" hangingPunct="1">
              <a:lnSpc>
                <a:spcPct val="90000"/>
              </a:lnSpc>
            </a:pPr>
            <a:endParaRPr lang="en-US" sz="2000" b="1" smtClean="0"/>
          </a:p>
          <a:p>
            <a:pPr eaLnBrk="1" hangingPunct="1">
              <a:lnSpc>
                <a:spcPct val="90000"/>
              </a:lnSpc>
            </a:pPr>
            <a:r>
              <a:rPr lang="en-US" sz="2000" b="1" smtClean="0"/>
              <a:t>Result: Corruption, Patronage and clientelism</a:t>
            </a:r>
          </a:p>
          <a:p>
            <a:pPr eaLnBrk="1" hangingPunct="1">
              <a:lnSpc>
                <a:spcPct val="90000"/>
              </a:lnSpc>
            </a:pPr>
            <a:endParaRPr lang="en-US" sz="2000" smtClean="0"/>
          </a:p>
          <a:p>
            <a:pPr eaLnBrk="1" hangingPunct="1">
              <a:lnSpc>
                <a:spcPct val="90000"/>
              </a:lnSpc>
            </a:pPr>
            <a:endParaRPr lang="en-US" sz="2000" smtClean="0"/>
          </a:p>
        </p:txBody>
      </p:sp>
      <p:sp>
        <p:nvSpPr>
          <p:cNvPr id="63492" name="Rectangle 4"/>
          <p:cNvSpPr>
            <a:spLocks noChangeArrowheads="1"/>
          </p:cNvSpPr>
          <p:nvPr/>
        </p:nvSpPr>
        <p:spPr bwMode="auto">
          <a:xfrm>
            <a:off x="4572000" y="3200400"/>
            <a:ext cx="290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7200" algn="ctr">
              <a:buFontTx/>
              <a:buChar char="•"/>
            </a:pPr>
            <a:endParaRPr lang="en-US" sz="2400" b="1"/>
          </a:p>
          <a:p>
            <a:pPr indent="457200" algn="ctr"/>
            <a:endParaRPr lang="en-US" sz="2400" b="1"/>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lstStyle/>
          <a:p>
            <a:pPr eaLnBrk="1" hangingPunct="1"/>
            <a:r>
              <a:rPr lang="en-US" smtClean="0">
                <a:solidFill>
                  <a:schemeClr val="tx1"/>
                </a:solidFill>
              </a:rPr>
              <a:t>GOVERNANCE ISSUES: Leonard Binder- UCLA Political Science</a:t>
            </a:r>
          </a:p>
        </p:txBody>
      </p:sp>
      <p:sp>
        <p:nvSpPr>
          <p:cNvPr id="64515" name="Rectangle 3"/>
          <p:cNvSpPr>
            <a:spLocks noGrp="1" noChangeArrowheads="1"/>
          </p:cNvSpPr>
          <p:nvPr>
            <p:ph idx="4294967295"/>
          </p:nvPr>
        </p:nvSpPr>
        <p:spPr>
          <a:xfrm>
            <a:off x="1450975" y="2362200"/>
            <a:ext cx="7693025" cy="3724275"/>
          </a:xfrm>
        </p:spPr>
        <p:txBody>
          <a:bodyPr/>
          <a:lstStyle/>
          <a:p>
            <a:pPr eaLnBrk="1" hangingPunct="1">
              <a:buFont typeface="Wingdings" pitchFamily="2" charset="2"/>
              <a:buNone/>
            </a:pPr>
            <a:r>
              <a:rPr lang="en-US" b="1" smtClean="0"/>
              <a:t>   Problem: Confront all FIVE crises at once</a:t>
            </a:r>
          </a:p>
          <a:p>
            <a:pPr eaLnBrk="1" hangingPunct="1">
              <a:buFont typeface="Wingdings" pitchFamily="2" charset="2"/>
              <a:buNone/>
            </a:pPr>
            <a:r>
              <a:rPr lang="en-US" sz="2400" b="1" smtClean="0"/>
              <a:t>				1. Identity</a:t>
            </a:r>
          </a:p>
          <a:p>
            <a:pPr eaLnBrk="1" hangingPunct="1">
              <a:buFont typeface="Wingdings" pitchFamily="2" charset="2"/>
              <a:buNone/>
            </a:pPr>
            <a:endParaRPr lang="en-US" sz="2400" b="1" smtClean="0"/>
          </a:p>
          <a:p>
            <a:pPr eaLnBrk="1" hangingPunct="1">
              <a:buFont typeface="Wingdings" pitchFamily="2" charset="2"/>
              <a:buNone/>
            </a:pPr>
            <a:r>
              <a:rPr lang="en-US" sz="2400" b="1" smtClean="0"/>
              <a:t>				2. Legitimacy</a:t>
            </a:r>
          </a:p>
          <a:p>
            <a:pPr eaLnBrk="1" hangingPunct="1">
              <a:buFont typeface="Wingdings" pitchFamily="2" charset="2"/>
              <a:buNone/>
            </a:pPr>
            <a:endParaRPr lang="en-US" sz="2400" b="1" smtClean="0"/>
          </a:p>
          <a:p>
            <a:pPr eaLnBrk="1" hangingPunct="1">
              <a:buFont typeface="Wingdings" pitchFamily="2" charset="2"/>
              <a:buNone/>
            </a:pPr>
            <a:r>
              <a:rPr lang="en-US" sz="2400" b="1" smtClean="0"/>
              <a:t>				3. Participation</a:t>
            </a:r>
          </a:p>
          <a:p>
            <a:pPr eaLnBrk="1" hangingPunct="1">
              <a:buFont typeface="Wingdings" pitchFamily="2" charset="2"/>
              <a:buNone/>
            </a:pPr>
            <a:endParaRPr lang="en-US" sz="2400" b="1" smtClean="0"/>
          </a:p>
          <a:p>
            <a:pPr eaLnBrk="1" hangingPunct="1">
              <a:buFont typeface="Wingdings" pitchFamily="2" charset="2"/>
              <a:buNone/>
            </a:pPr>
            <a:r>
              <a:rPr lang="en-US" sz="2400" b="1" smtClean="0"/>
              <a:t>				4. Distribution</a:t>
            </a:r>
          </a:p>
          <a:p>
            <a:pPr eaLnBrk="1" hangingPunct="1">
              <a:buFont typeface="Wingdings" pitchFamily="2" charset="2"/>
              <a:buNone/>
            </a:pPr>
            <a:endParaRPr lang="en-US" sz="2400" b="1" smtClean="0"/>
          </a:p>
          <a:p>
            <a:pPr eaLnBrk="1" hangingPunct="1">
              <a:buFont typeface="Wingdings" pitchFamily="2" charset="2"/>
              <a:buNone/>
            </a:pPr>
            <a:r>
              <a:rPr lang="en-US" sz="2400" b="1" smtClean="0"/>
              <a:t>				5. Penetration</a:t>
            </a:r>
          </a:p>
        </p:txBody>
      </p:sp>
      <p:pic>
        <p:nvPicPr>
          <p:cNvPr id="64516" name="Picture 5" descr="http://www.polisci.ucla.edu/images/faculty/lbinder.jpg/image_m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32258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Grp="1" noChangeArrowheads="1"/>
          </p:cNvSpPr>
          <p:nvPr>
            <p:ph type="title"/>
          </p:nvPr>
        </p:nvSpPr>
        <p:spPr/>
        <p:txBody>
          <a:bodyPr/>
          <a:lstStyle/>
          <a:p>
            <a:pPr eaLnBrk="1" hangingPunct="1"/>
            <a:r>
              <a:rPr lang="en-US" smtClean="0"/>
              <a:t>Bureaucratic Interests- Middle Class </a:t>
            </a:r>
          </a:p>
        </p:txBody>
      </p:sp>
      <p:sp>
        <p:nvSpPr>
          <p:cNvPr id="65539" name="Rectangle 3"/>
          <p:cNvSpPr>
            <a:spLocks noGrp="1" noChangeArrowheads="1"/>
          </p:cNvSpPr>
          <p:nvPr>
            <p:ph type="body" idx="1"/>
          </p:nvPr>
        </p:nvSpPr>
        <p:spPr>
          <a:xfrm>
            <a:off x="838200" y="2286000"/>
            <a:ext cx="8305800" cy="3724275"/>
          </a:xfrm>
        </p:spPr>
        <p:txBody>
          <a:bodyPr/>
          <a:lstStyle/>
          <a:p>
            <a:pPr eaLnBrk="1" hangingPunct="1"/>
            <a:r>
              <a:rPr lang="en-US" b="1" smtClean="0"/>
              <a:t>Organizational Bourgeoisie</a:t>
            </a:r>
          </a:p>
          <a:p>
            <a:pPr eaLnBrk="1" hangingPunct="1">
              <a:buFont typeface="Wingdings" pitchFamily="2" charset="2"/>
              <a:buNone/>
            </a:pPr>
            <a:endParaRPr lang="en-US" b="1" smtClean="0"/>
          </a:p>
          <a:p>
            <a:pPr eaLnBrk="1" hangingPunct="1"/>
            <a:r>
              <a:rPr lang="en-US" b="1" smtClean="0"/>
              <a:t>No private sector, few interest groups</a:t>
            </a:r>
          </a:p>
          <a:p>
            <a:pPr eaLnBrk="1" hangingPunct="1">
              <a:buFont typeface="Wingdings" pitchFamily="2" charset="2"/>
              <a:buNone/>
            </a:pPr>
            <a:endParaRPr lang="en-US" b="1" smtClean="0"/>
          </a:p>
          <a:p>
            <a:pPr eaLnBrk="1" hangingPunct="1"/>
            <a:r>
              <a:rPr lang="en-US" b="1" smtClean="0"/>
              <a:t>Public sector economic strategy</a:t>
            </a:r>
          </a:p>
          <a:p>
            <a:pPr eaLnBrk="1" hangingPunct="1">
              <a:buFont typeface="Wingdings" pitchFamily="2" charset="2"/>
              <a:buNone/>
            </a:pPr>
            <a:endParaRPr lang="en-US" b="1" smtClean="0"/>
          </a:p>
          <a:p>
            <a:pPr eaLnBrk="1" hangingPunct="1"/>
            <a:r>
              <a:rPr lang="en-US" b="1" smtClean="0"/>
              <a:t>Little or No civil society</a:t>
            </a:r>
          </a:p>
          <a:p>
            <a:pPr eaLnBrk="1" hangingPunct="1"/>
            <a:endParaRPr lang="en-US" b="1" smtClean="0"/>
          </a:p>
          <a:p>
            <a:pPr eaLnBrk="1" hangingPunct="1"/>
            <a:r>
              <a:rPr lang="en-US" b="1" smtClean="0"/>
              <a:t>Corruption and the End of the Social Contract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p:txBody>
          <a:bodyPr/>
          <a:lstStyle/>
          <a:p>
            <a:r>
              <a:rPr lang="en-US" smtClean="0"/>
              <a:t>African Bureaucrats and Smuggled Goods </a:t>
            </a:r>
          </a:p>
        </p:txBody>
      </p:sp>
      <p:pic>
        <p:nvPicPr>
          <p:cNvPr id="66563" name="Picture 2" descr="http://www.thecommonwealth.org/Shared_ASP_Files/UploadedFiles/%7B9481A1A4-25DD-4F0A-94FE-6D411F26B39B%7D_CivilSer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4497388"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descr="http://farm4.static.flickr.com/3211/2917334768_1625dd46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95500"/>
            <a:ext cx="31718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3048000" y="0"/>
            <a:ext cx="6096000" cy="1143000"/>
          </a:xfrm>
        </p:spPr>
        <p:txBody>
          <a:bodyPr/>
          <a:lstStyle/>
          <a:p>
            <a:r>
              <a:rPr lang="en-US" smtClean="0"/>
              <a:t>The Problem?</a:t>
            </a:r>
          </a:p>
        </p:txBody>
      </p:sp>
      <p:pic>
        <p:nvPicPr>
          <p:cNvPr id="67587" name="Picture 2" descr="http://www.thetraveltart.com/wp-content/uploads/2009/03/stop-corruption-develop-mala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1600200"/>
            <a:ext cx="92757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Discussion- Cases</a:t>
            </a:r>
          </a:p>
        </p:txBody>
      </p:sp>
      <p:sp>
        <p:nvSpPr>
          <p:cNvPr id="68611" name="Content Placeholder 2"/>
          <p:cNvSpPr>
            <a:spLocks noGrp="1"/>
          </p:cNvSpPr>
          <p:nvPr>
            <p:ph idx="1"/>
          </p:nvPr>
        </p:nvSpPr>
        <p:spPr/>
        <p:txBody>
          <a:bodyPr/>
          <a:lstStyle/>
          <a:p>
            <a:endParaRPr lang="en-US" smtClean="0"/>
          </a:p>
          <a:p>
            <a:endParaRPr lang="en-US" sz="4400" b="1" smtClean="0"/>
          </a:p>
          <a:p>
            <a:r>
              <a:rPr lang="en-US" sz="4400" b="1" smtClean="0"/>
              <a:t>Colonialism, Nationality and Ethnicity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lstStyle/>
          <a:p>
            <a:r>
              <a:rPr lang="en-US" smtClean="0"/>
              <a:t>Discussion: Cases</a:t>
            </a:r>
          </a:p>
        </p:txBody>
      </p:sp>
      <p:sp>
        <p:nvSpPr>
          <p:cNvPr id="69635" name="Content Placeholder 3"/>
          <p:cNvSpPr>
            <a:spLocks noGrp="1"/>
          </p:cNvSpPr>
          <p:nvPr>
            <p:ph sz="half" idx="1"/>
          </p:nvPr>
        </p:nvSpPr>
        <p:spPr>
          <a:xfrm>
            <a:off x="762000" y="2286000"/>
            <a:ext cx="3770313" cy="3724275"/>
          </a:xfrm>
        </p:spPr>
        <p:txBody>
          <a:bodyPr/>
          <a:lstStyle/>
          <a:p>
            <a:r>
              <a:rPr lang="en-US" b="1" smtClean="0"/>
              <a:t>Sylvain Bemba, The Dark Room, (DRC- 1934-1995)</a:t>
            </a:r>
          </a:p>
          <a:p>
            <a:endParaRPr lang="en-US" b="1" smtClean="0"/>
          </a:p>
          <a:p>
            <a:endParaRPr lang="en-US" b="1" smtClean="0"/>
          </a:p>
          <a:p>
            <a:r>
              <a:rPr lang="en-US" b="1" smtClean="0"/>
              <a:t>James Mathews, “The Park” (29 May 1929 (Cape Town (1929-05-29) (age 81)</a:t>
            </a:r>
          </a:p>
        </p:txBody>
      </p:sp>
      <p:pic>
        <p:nvPicPr>
          <p:cNvPr id="6963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4343400"/>
            <a:ext cx="3048000" cy="2286000"/>
          </a:xfrm>
          <a:noFill/>
        </p:spPr>
      </p:pic>
      <p:pic>
        <p:nvPicPr>
          <p:cNvPr id="69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066800"/>
            <a:ext cx="21812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sz="half" idx="4294967295"/>
          </p:nvPr>
        </p:nvSpPr>
        <p:spPr>
          <a:xfrm>
            <a:off x="0" y="2362200"/>
            <a:ext cx="3770313" cy="3724275"/>
          </a:xfrm>
        </p:spPr>
        <p:txBody>
          <a:bodyPr/>
          <a:lstStyle/>
          <a:p>
            <a:r>
              <a:rPr lang="en-US" b="1" smtClean="0"/>
              <a:t>Luis Bernardo Honwana, “Dina”</a:t>
            </a:r>
          </a:p>
          <a:p>
            <a:pPr>
              <a:buFont typeface="Wingdings" pitchFamily="2" charset="2"/>
              <a:buNone/>
            </a:pPr>
            <a:r>
              <a:rPr lang="en-US" b="1" smtClean="0"/>
              <a:t>	(Maputo, Mozambique, Born 1942)</a:t>
            </a:r>
          </a:p>
          <a:p>
            <a:endParaRPr lang="en-US" smtClean="0"/>
          </a:p>
        </p:txBody>
      </p:sp>
      <p:pic>
        <p:nvPicPr>
          <p:cNvPr id="706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988" y="2362200"/>
            <a:ext cx="518001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Discussion Books</a:t>
            </a:r>
          </a:p>
        </p:txBody>
      </p:sp>
      <p:sp>
        <p:nvSpPr>
          <p:cNvPr id="71683" name="Content Placeholder 2"/>
          <p:cNvSpPr>
            <a:spLocks noGrp="1"/>
          </p:cNvSpPr>
          <p:nvPr>
            <p:ph sz="half" idx="1"/>
          </p:nvPr>
        </p:nvSpPr>
        <p:spPr>
          <a:xfrm>
            <a:off x="457200" y="2362200"/>
            <a:ext cx="4151313" cy="3724275"/>
          </a:xfrm>
        </p:spPr>
        <p:txBody>
          <a:bodyPr/>
          <a:lstStyle/>
          <a:p>
            <a:r>
              <a:rPr lang="en-US" b="1" smtClean="0"/>
              <a:t>Ousmane Sembane, God’s Bits of Wood- Pictured</a:t>
            </a:r>
          </a:p>
          <a:p>
            <a:endParaRPr lang="en-US" b="1" smtClean="0"/>
          </a:p>
          <a:p>
            <a:r>
              <a:rPr lang="en-US" b="1" smtClean="0"/>
              <a:t>Joseph Conrad, Heart of Darkness</a:t>
            </a:r>
          </a:p>
          <a:p>
            <a:endParaRPr lang="en-US" b="1" smtClean="0"/>
          </a:p>
          <a:p>
            <a:r>
              <a:rPr lang="en-US" b="1" smtClean="0"/>
              <a:t>Neil Parsons, King Khama</a:t>
            </a:r>
          </a:p>
        </p:txBody>
      </p:sp>
      <p:pic>
        <p:nvPicPr>
          <p:cNvPr id="7168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15000" y="2514600"/>
            <a:ext cx="2857500" cy="3667125"/>
          </a:xfr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62000" y="838200"/>
            <a:ext cx="7924800" cy="1371600"/>
          </a:xfrm>
        </p:spPr>
        <p:txBody>
          <a:bodyPr/>
          <a:lstStyle/>
          <a:p>
            <a:r>
              <a:rPr lang="en-US" smtClean="0"/>
              <a:t>Book Discussions- Neil Parsons, University of Botswana) and Jack London (1876-1916)</a:t>
            </a:r>
          </a:p>
        </p:txBody>
      </p:sp>
      <p:pic>
        <p:nvPicPr>
          <p:cNvPr id="727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124200"/>
            <a:ext cx="4762500" cy="3571875"/>
          </a:xfrm>
          <a:noFill/>
        </p:spPr>
      </p:pic>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30513"/>
            <a:ext cx="3933825"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lh4.ggpht.com/_Ws7CB35F04w/SiaqvuHrZhI/AAAAAAAAALo/RdmH5kNzX2U/a24%20%20Ted%20Gurr%2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475"/>
            <a:ext cx="83058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7"/>
          <p:cNvSpPr>
            <a:spLocks noGrp="1"/>
          </p:cNvSpPr>
          <p:nvPr>
            <p:ph type="title"/>
          </p:nvPr>
        </p:nvSpPr>
        <p:spPr>
          <a:xfrm>
            <a:off x="914400" y="0"/>
            <a:ext cx="7924800" cy="1143000"/>
          </a:xfrm>
        </p:spPr>
        <p:txBody>
          <a:bodyPr/>
          <a:lstStyle/>
          <a:p>
            <a:pPr eaLnBrk="1" hangingPunct="1"/>
            <a:r>
              <a:rPr lang="en-US" smtClean="0"/>
              <a:t/>
            </a:r>
            <a:br>
              <a:rPr lang="en-US" smtClean="0"/>
            </a:br>
            <a:r>
              <a:rPr lang="en-US" smtClean="0"/>
              <a:t>Ted Robert Gurr, Born 1936</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Discussion</a:t>
            </a:r>
          </a:p>
        </p:txBody>
      </p:sp>
      <p:sp>
        <p:nvSpPr>
          <p:cNvPr id="73731" name="Content Placeholder 2"/>
          <p:cNvSpPr>
            <a:spLocks noGrp="1"/>
          </p:cNvSpPr>
          <p:nvPr>
            <p:ph idx="1"/>
          </p:nvPr>
        </p:nvSpPr>
        <p:spPr/>
        <p:txBody>
          <a:bodyPr/>
          <a:lstStyle/>
          <a:p>
            <a:pPr>
              <a:buFont typeface="Wingdings" pitchFamily="2" charset="2"/>
              <a:buNone/>
            </a:pPr>
            <a:r>
              <a:rPr lang="en-US" smtClean="0"/>
              <a:t>	</a:t>
            </a:r>
            <a:r>
              <a:rPr lang="en-US" b="1" smtClean="0"/>
              <a:t>January 20-</a:t>
            </a:r>
          </a:p>
          <a:p>
            <a:pPr>
              <a:buFont typeface="Wingdings" pitchFamily="2" charset="2"/>
              <a:buNone/>
            </a:pPr>
            <a:endParaRPr lang="en-US" b="1" smtClean="0"/>
          </a:p>
          <a:p>
            <a:pPr>
              <a:buFont typeface="Wingdings" pitchFamily="2" charset="2"/>
              <a:buNone/>
            </a:pPr>
            <a:r>
              <a:rPr lang="en-US" b="1" smtClean="0"/>
              <a:t>	</a:t>
            </a:r>
          </a:p>
          <a:p>
            <a:pPr>
              <a:buFont typeface="Wingdings" pitchFamily="2" charset="2"/>
              <a:buNone/>
            </a:pPr>
            <a:r>
              <a:rPr lang="en-US" b="1" smtClean="0"/>
              <a:t>	Each group should be able to discuss these issues based on your readings.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idx="4294967295"/>
          </p:nvPr>
        </p:nvSpPr>
        <p:spPr>
          <a:xfrm>
            <a:off x="1219200" y="762000"/>
            <a:ext cx="7924800" cy="1143000"/>
          </a:xfrm>
        </p:spPr>
        <p:txBody>
          <a:bodyPr/>
          <a:lstStyle/>
          <a:p>
            <a:pPr eaLnBrk="1" hangingPunct="1"/>
            <a:r>
              <a:rPr lang="en-US" smtClean="0"/>
              <a:t>Syndicate Questions</a:t>
            </a:r>
          </a:p>
        </p:txBody>
      </p:sp>
      <p:sp>
        <p:nvSpPr>
          <p:cNvPr id="74755" name="Rectangle 3"/>
          <p:cNvSpPr>
            <a:spLocks noGrp="1" noChangeArrowheads="1"/>
          </p:cNvSpPr>
          <p:nvPr>
            <p:ph type="body" idx="4294967295"/>
          </p:nvPr>
        </p:nvSpPr>
        <p:spPr>
          <a:xfrm>
            <a:off x="533400" y="2362200"/>
            <a:ext cx="8610600" cy="3724275"/>
          </a:xfrm>
        </p:spPr>
        <p:txBody>
          <a:bodyPr/>
          <a:lstStyle/>
          <a:p>
            <a:pPr eaLnBrk="1" hangingPunct="1">
              <a:lnSpc>
                <a:spcPct val="80000"/>
              </a:lnSpc>
            </a:pPr>
            <a:r>
              <a:rPr lang="en-US" sz="2400" b="1" smtClean="0"/>
              <a:t>Syndicate One- Francophone Africa.  What argument does each of our authors make about the nature of colonialism?  What major similarities do you see between and among our authors.</a:t>
            </a:r>
          </a:p>
          <a:p>
            <a:pPr eaLnBrk="1" hangingPunct="1">
              <a:lnSpc>
                <a:spcPct val="80000"/>
              </a:lnSpc>
            </a:pPr>
            <a:endParaRPr lang="en-US" sz="2400" b="1" smtClean="0"/>
          </a:p>
          <a:p>
            <a:pPr eaLnBrk="1" hangingPunct="1">
              <a:lnSpc>
                <a:spcPct val="80000"/>
              </a:lnSpc>
            </a:pPr>
            <a:r>
              <a:rPr lang="en-US" sz="2400" b="1" smtClean="0"/>
              <a:t>Syndicate Two- Anglophone.  What picture of European influence over Africa does the reading give us?  What major differences do you see between and among our authors?</a:t>
            </a:r>
          </a:p>
          <a:p>
            <a:pPr eaLnBrk="1" hangingPunct="1">
              <a:lnSpc>
                <a:spcPct val="80000"/>
              </a:lnSpc>
            </a:pPr>
            <a:endParaRPr lang="en-US" sz="2400" b="1" smtClean="0"/>
          </a:p>
          <a:p>
            <a:pPr eaLnBrk="1" hangingPunct="1">
              <a:lnSpc>
                <a:spcPct val="80000"/>
              </a:lnSpc>
            </a:pPr>
            <a:r>
              <a:rPr lang="en-US" sz="2400" b="1" smtClean="0"/>
              <a:t>Syndicate Three- Southern Africa.  What picture of African resistance and strength does the reading give us? Comment on the Impact of “Settlers.”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Syndicate Questions </a:t>
            </a:r>
          </a:p>
        </p:txBody>
      </p:sp>
      <p:sp>
        <p:nvSpPr>
          <p:cNvPr id="75779" name="Content Placeholder 2"/>
          <p:cNvSpPr>
            <a:spLocks noGrp="1"/>
          </p:cNvSpPr>
          <p:nvPr>
            <p:ph idx="1"/>
          </p:nvPr>
        </p:nvSpPr>
        <p:spPr/>
        <p:txBody>
          <a:bodyPr/>
          <a:lstStyle/>
          <a:p>
            <a:r>
              <a:rPr lang="en-US" b="1" smtClean="0"/>
              <a:t>Horn of Africa-  To what extent is the Horn of Africa different then our other regions?  What are the important questions to be asking according to our Authors?</a:t>
            </a:r>
          </a:p>
          <a:p>
            <a:endParaRPr lang="en-US" b="1" smtClean="0"/>
          </a:p>
          <a:p>
            <a:r>
              <a:rPr lang="en-US" b="1" smtClean="0"/>
              <a:t>North Africa- Is North Africa a part of Africa or the Middle East.  What are the historical governance issues noted by our writers.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mathildasanthropologyblog.files.wordpress.com/2008/07/moroccan-mo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4577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550" y="1066800"/>
            <a:ext cx="4616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4"/>
          <p:cNvSpPr>
            <a:spLocks noGrp="1"/>
          </p:cNvSpPr>
          <p:nvPr>
            <p:ph type="title"/>
          </p:nvPr>
        </p:nvSpPr>
        <p:spPr>
          <a:xfrm>
            <a:off x="3124200" y="0"/>
            <a:ext cx="5562600" cy="1143000"/>
          </a:xfrm>
        </p:spPr>
        <p:txBody>
          <a:bodyPr/>
          <a:lstStyle/>
          <a:p>
            <a:r>
              <a:rPr lang="en-US" smtClean="0"/>
              <a:t>Ethnic Images and African Footprint</a:t>
            </a:r>
          </a:p>
        </p:txBody>
      </p:sp>
      <p:pic>
        <p:nvPicPr>
          <p:cNvPr id="102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52875"/>
            <a:ext cx="31908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228600"/>
            <a:ext cx="8534400" cy="1828800"/>
          </a:xfrm>
        </p:spPr>
        <p:txBody>
          <a:bodyPr/>
          <a:lstStyle/>
          <a:p>
            <a:pPr eaLnBrk="1" hangingPunct="1"/>
            <a:r>
              <a:rPr lang="en-US" sz="3200" smtClean="0"/>
              <a:t>Theories of State Failure and the rise of Sub-national Violent Political Groups</a:t>
            </a:r>
          </a:p>
        </p:txBody>
      </p:sp>
      <p:sp>
        <p:nvSpPr>
          <p:cNvPr id="3" name="Content Placeholder 2"/>
          <p:cNvSpPr>
            <a:spLocks noGrp="1"/>
          </p:cNvSpPr>
          <p:nvPr>
            <p:ph idx="1"/>
          </p:nvPr>
        </p:nvSpPr>
        <p:spPr>
          <a:xfrm>
            <a:off x="838200" y="2286000"/>
            <a:ext cx="7693025" cy="4333875"/>
          </a:xfrm>
        </p:spPr>
        <p:txBody>
          <a:bodyPr/>
          <a:lstStyle/>
          <a:p>
            <a:pPr marL="609600" indent="-609600" eaLnBrk="1" hangingPunct="1">
              <a:lnSpc>
                <a:spcPct val="80000"/>
              </a:lnSpc>
              <a:buFontTx/>
              <a:buAutoNum type="arabicPeriod"/>
              <a:defRPr/>
            </a:pPr>
            <a:endParaRPr lang="en-US" sz="1800" b="1" dirty="0" smtClean="0"/>
          </a:p>
          <a:p>
            <a:pPr marL="609600" indent="-609600" eaLnBrk="1" hangingPunct="1">
              <a:lnSpc>
                <a:spcPct val="80000"/>
              </a:lnSpc>
              <a:buFontTx/>
              <a:buAutoNum type="arabicPeriod"/>
              <a:defRPr/>
            </a:pPr>
            <a:r>
              <a:rPr lang="en-US" sz="2400" b="1" dirty="0" smtClean="0"/>
              <a:t>Ethnic Identity, Culture/religious Clash and Violent conflict</a:t>
            </a:r>
          </a:p>
          <a:p>
            <a:pPr marL="609600" indent="-609600" eaLnBrk="1" hangingPunct="1">
              <a:lnSpc>
                <a:spcPct val="80000"/>
              </a:lnSpc>
              <a:buFontTx/>
              <a:buAutoNum type="arabicPeriod"/>
              <a:defRPr/>
            </a:pPr>
            <a:endParaRPr lang="en-US" sz="2400" b="1" dirty="0" smtClean="0"/>
          </a:p>
          <a:p>
            <a:pPr marL="609600" indent="-609600" eaLnBrk="1" hangingPunct="1">
              <a:lnSpc>
                <a:spcPct val="80000"/>
              </a:lnSpc>
              <a:buFontTx/>
              <a:buAutoNum type="arabicPeriod"/>
              <a:defRPr/>
            </a:pPr>
            <a:r>
              <a:rPr lang="en-US" sz="2400" b="1" dirty="0" smtClean="0"/>
              <a:t>Authoritarianism: One Party Systems and Military Regimes</a:t>
            </a:r>
          </a:p>
          <a:p>
            <a:pPr marL="609600" indent="-609600" eaLnBrk="1" hangingPunct="1">
              <a:lnSpc>
                <a:spcPct val="80000"/>
              </a:lnSpc>
              <a:buFontTx/>
              <a:buAutoNum type="arabicPeriod"/>
              <a:defRPr/>
            </a:pPr>
            <a:endParaRPr lang="en-US" sz="2400" b="1" dirty="0" smtClean="0"/>
          </a:p>
          <a:p>
            <a:pPr marL="609600" indent="-609600" eaLnBrk="1" hangingPunct="1">
              <a:lnSpc>
                <a:spcPct val="80000"/>
              </a:lnSpc>
              <a:buFontTx/>
              <a:buAutoNum type="arabicPeriod"/>
              <a:defRPr/>
            </a:pPr>
            <a:r>
              <a:rPr lang="en-US" sz="2400" b="1" dirty="0" smtClean="0"/>
              <a:t>Over-expansion of state’s economic management function</a:t>
            </a:r>
          </a:p>
          <a:p>
            <a:pPr marL="609600" indent="-609600" eaLnBrk="1" hangingPunct="1">
              <a:lnSpc>
                <a:spcPct val="80000"/>
              </a:lnSpc>
              <a:buFontTx/>
              <a:buAutoNum type="arabicPeriod"/>
              <a:defRPr/>
            </a:pPr>
            <a:endParaRPr lang="en-US" sz="2400" b="1" dirty="0" smtClean="0"/>
          </a:p>
          <a:p>
            <a:pPr marL="609600" indent="-609600" eaLnBrk="1" hangingPunct="1">
              <a:lnSpc>
                <a:spcPct val="80000"/>
              </a:lnSpc>
              <a:buFontTx/>
              <a:buAutoNum type="arabicPeriod"/>
              <a:defRPr/>
            </a:pPr>
            <a:r>
              <a:rPr lang="en-US" sz="2400" b="1" dirty="0" smtClean="0"/>
              <a:t>Violation of social contract with middle class</a:t>
            </a:r>
          </a:p>
          <a:p>
            <a:pPr marL="609600" indent="-609600" eaLnBrk="1" hangingPunct="1">
              <a:lnSpc>
                <a:spcPct val="80000"/>
              </a:lnSpc>
              <a:buFontTx/>
              <a:buAutoNum type="arabicPeriod"/>
              <a:defRPr/>
            </a:pPr>
            <a:endParaRPr lang="en-US" b="1" dirty="0" smtClean="0"/>
          </a:p>
          <a:p>
            <a:pPr marL="609600" indent="-609600" eaLnBrk="1" hangingPunct="1">
              <a:lnSpc>
                <a:spcPct val="80000"/>
              </a:lnSpc>
              <a:buFontTx/>
              <a:buAutoNum type="arabicPeriod"/>
              <a:defRPr/>
            </a:pPr>
            <a:endParaRPr lang="en-US" sz="2400" b="1" dirty="0" smtClean="0"/>
          </a:p>
          <a:p>
            <a:pPr marL="609600" indent="-609600" eaLnBrk="1" hangingPunct="1">
              <a:lnSpc>
                <a:spcPct val="80000"/>
              </a:lnSpc>
              <a:buFontTx/>
              <a:buAutoNum type="arabicPeriod"/>
              <a:defRPr/>
            </a:pPr>
            <a:endParaRPr lang="en-US" sz="2400" b="1"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Capsules</Template>
  <TotalTime>3320</TotalTime>
  <Words>1366</Words>
  <Application>Microsoft Office PowerPoint</Application>
  <PresentationFormat>On-screen Show (4:3)</PresentationFormat>
  <Paragraphs>326</Paragraphs>
  <Slides>72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Wingdings</vt:lpstr>
      <vt:lpstr>Calibri</vt:lpstr>
      <vt:lpstr>Times New Roman</vt:lpstr>
      <vt:lpstr>Wingdings 3</vt:lpstr>
      <vt:lpstr>Bodoni MT</vt:lpstr>
      <vt:lpstr>Capsules</vt:lpstr>
      <vt:lpstr>PIA 2574: Week Three</vt:lpstr>
      <vt:lpstr>Themes for the Day</vt:lpstr>
      <vt:lpstr>I. African Colonial History, State Failure and Violence</vt:lpstr>
      <vt:lpstr>Remembering Bula Matare</vt:lpstr>
      <vt:lpstr>Ethnicity in Kenya</vt:lpstr>
      <vt:lpstr>Discussion of the Week</vt:lpstr>
      <vt:lpstr> Ted Robert Gurr, Born 1936</vt:lpstr>
      <vt:lpstr>Ethnic Images and African Footprint</vt:lpstr>
      <vt:lpstr>Theories of State Failure and the rise of Sub-national Violent Political Groups</vt:lpstr>
      <vt:lpstr>The Social Contract</vt:lpstr>
      <vt:lpstr>Theories of violence in Africa</vt:lpstr>
      <vt:lpstr>Islam</vt:lpstr>
      <vt:lpstr>II. AFRICAN NATIONALISM IN PERSPECTIVE (Too Strong or Too Weak)</vt:lpstr>
      <vt:lpstr>Somalia: One Nationality with Clans</vt:lpstr>
      <vt:lpstr>Nationalism Defined?</vt:lpstr>
      <vt:lpstr>French Africa 1914</vt:lpstr>
      <vt:lpstr>Post-Colonial Regimes- French Redux</vt:lpstr>
      <vt:lpstr>France: Concept of the French Union</vt:lpstr>
      <vt:lpstr>Francophone Africa</vt:lpstr>
      <vt:lpstr>French Decolonization and National Identity</vt:lpstr>
      <vt:lpstr>PowerPoint Presentation</vt:lpstr>
      <vt:lpstr>Britain- Origins of Nationalism in Anglophone Africa</vt:lpstr>
      <vt:lpstr>Gold Coast Nationalists 1950s</vt:lpstr>
      <vt:lpstr>Nationalist Movements</vt:lpstr>
      <vt:lpstr>Julius Nyerere 1960</vt:lpstr>
      <vt:lpstr>Early Civil Society Associations</vt:lpstr>
      <vt:lpstr>South African Native National Congress Leadership 1914</vt:lpstr>
      <vt:lpstr>Inter-war Associations:</vt:lpstr>
      <vt:lpstr>Cheikh Anta Diop (Born 29 Dec.  1923 in Thieytou, Senegal and Died 7 Feb. 1986 in Dakar)</vt:lpstr>
      <vt:lpstr>       Af     Pan African Congress in Manchester, 1945 </vt:lpstr>
      <vt:lpstr>The Rise of Nationalism</vt:lpstr>
      <vt:lpstr>Greater East Asia Co-prosperity Sphere (1942-43)</vt:lpstr>
      <vt:lpstr>The Rise of Nationalism-2</vt:lpstr>
      <vt:lpstr>French African Soldiers, WWII</vt:lpstr>
      <vt:lpstr>Transitions</vt:lpstr>
      <vt:lpstr>United Gold Coast Convention (UGCC) was the first nationalist movement with the aim of self-government " in the shortest possible time.” Founded in August 1947 by educated Africans such as J.B. Danquah, A.G. Grant, R.A. Awoonor-Williams, and Edward Akufo Addo.</vt:lpstr>
      <vt:lpstr>PowerPoint Presentation</vt:lpstr>
      <vt:lpstr>   From  Gold Coast to Southern Sudan: Kwame Nkrumah and False Promises</vt:lpstr>
      <vt:lpstr>Kwame Nkrumah and Independence Day</vt:lpstr>
      <vt:lpstr>Coffee Break</vt:lpstr>
      <vt:lpstr>PowerPoint Presentation</vt:lpstr>
      <vt:lpstr>Weak States</vt:lpstr>
      <vt:lpstr>Britain</vt:lpstr>
      <vt:lpstr>      "His Excellency President for Life, Field Marshal Al Hadji Doctor Idi Amin, VC, DSO, MC, Lord of all the Beasts of the Earth and Fishes of the Sea, and Conqueror of the British Empire in Africa in General and Uganda in Particular"</vt:lpstr>
      <vt:lpstr>Other Post-Colonial Regimes</vt:lpstr>
      <vt:lpstr>Black Beach Prison Equatorial Guinea</vt:lpstr>
      <vt:lpstr>Traditional REGIMES</vt:lpstr>
      <vt:lpstr>King Letsie III of Lesotho</vt:lpstr>
      <vt:lpstr>Independence and One Party States</vt:lpstr>
      <vt:lpstr>The Newest One Party State July 9, 2011</vt:lpstr>
      <vt:lpstr>Afro-Marxist Vanguard Parties and Leninism</vt:lpstr>
      <vt:lpstr>Ethiopia- The Derg, 1974-1991</vt:lpstr>
      <vt:lpstr>"No" Party Administrative States</vt:lpstr>
      <vt:lpstr>Felix Houphouet-Boigny, President for Life, 1958-1993 and Ivory Coast Today on the verge of Civil War</vt:lpstr>
      <vt:lpstr>Post-Colonial Regimes</vt:lpstr>
      <vt:lpstr>Early Rhodesian Settlers</vt:lpstr>
      <vt:lpstr>IV. Post-Colonial Regimes and the Impact of Colonialism</vt:lpstr>
      <vt:lpstr>The Result: Somalia</vt:lpstr>
      <vt:lpstr>Issues: Facing Post-Colonial Africa </vt:lpstr>
      <vt:lpstr>GOVERNANCE ISSUES</vt:lpstr>
      <vt:lpstr>GOVERNANCE ISSUES: Leonard Binder- UCLA Political Science</vt:lpstr>
      <vt:lpstr>Bureaucratic Interests- Middle Class </vt:lpstr>
      <vt:lpstr>African Bureaucrats and Smuggled Goods </vt:lpstr>
      <vt:lpstr>The Problem?</vt:lpstr>
      <vt:lpstr>Discussion- Cases</vt:lpstr>
      <vt:lpstr>Discussion: Cases</vt:lpstr>
      <vt:lpstr>PowerPoint Presentation</vt:lpstr>
      <vt:lpstr>Discussion Books</vt:lpstr>
      <vt:lpstr>Book Discussions- Neil Parsons, University of Botswana) and Jack London (1876-1916)</vt:lpstr>
      <vt:lpstr>Discussion</vt:lpstr>
      <vt:lpstr>Syndicate Questions</vt:lpstr>
      <vt:lpstr>Syndicate Questions </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NATIONALISM IN PERSPECTIVE</dc:title>
  <dc:creator>picard</dc:creator>
  <cp:lastModifiedBy>Teacher E-Solutions</cp:lastModifiedBy>
  <cp:revision>71</cp:revision>
  <dcterms:created xsi:type="dcterms:W3CDTF">2004-01-08T16:36:17Z</dcterms:created>
  <dcterms:modified xsi:type="dcterms:W3CDTF">2019-01-18T16:58:11Z</dcterms:modified>
</cp:coreProperties>
</file>