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16" r:id="rId3"/>
    <p:sldId id="257" r:id="rId4"/>
    <p:sldId id="309" r:id="rId5"/>
    <p:sldId id="258" r:id="rId6"/>
    <p:sldId id="259" r:id="rId7"/>
    <p:sldId id="310" r:id="rId8"/>
    <p:sldId id="260" r:id="rId9"/>
    <p:sldId id="311" r:id="rId10"/>
    <p:sldId id="262" r:id="rId11"/>
    <p:sldId id="261" r:id="rId12"/>
    <p:sldId id="263" r:id="rId13"/>
    <p:sldId id="312" r:id="rId14"/>
    <p:sldId id="264" r:id="rId15"/>
    <p:sldId id="265" r:id="rId16"/>
    <p:sldId id="313" r:id="rId17"/>
    <p:sldId id="267" r:id="rId18"/>
    <p:sldId id="314" r:id="rId19"/>
    <p:sldId id="268" r:id="rId20"/>
    <p:sldId id="315" r:id="rId21"/>
    <p:sldId id="266" r:id="rId22"/>
    <p:sldId id="269" r:id="rId23"/>
    <p:sldId id="271" r:id="rId24"/>
    <p:sldId id="270" r:id="rId25"/>
    <p:sldId id="307" r:id="rId26"/>
    <p:sldId id="272" r:id="rId27"/>
    <p:sldId id="278" r:id="rId28"/>
    <p:sldId id="305" r:id="rId29"/>
    <p:sldId id="306" r:id="rId30"/>
    <p:sldId id="274" r:id="rId31"/>
    <p:sldId id="273" r:id="rId32"/>
    <p:sldId id="277" r:id="rId33"/>
    <p:sldId id="275" r:id="rId34"/>
    <p:sldId id="317" r:id="rId35"/>
    <p:sldId id="330" r:id="rId36"/>
    <p:sldId id="276" r:id="rId37"/>
    <p:sldId id="318" r:id="rId38"/>
    <p:sldId id="279" r:id="rId39"/>
    <p:sldId id="319" r:id="rId40"/>
    <p:sldId id="280" r:id="rId41"/>
    <p:sldId id="320" r:id="rId42"/>
    <p:sldId id="283" r:id="rId43"/>
    <p:sldId id="281" r:id="rId44"/>
    <p:sldId id="328" r:id="rId45"/>
    <p:sldId id="282" r:id="rId46"/>
    <p:sldId id="284" r:id="rId47"/>
    <p:sldId id="321" r:id="rId48"/>
    <p:sldId id="327" r:id="rId49"/>
    <p:sldId id="286" r:id="rId50"/>
    <p:sldId id="285" r:id="rId51"/>
    <p:sldId id="308" r:id="rId52"/>
    <p:sldId id="288" r:id="rId53"/>
    <p:sldId id="289" r:id="rId54"/>
    <p:sldId id="290" r:id="rId55"/>
    <p:sldId id="291" r:id="rId56"/>
    <p:sldId id="292" r:id="rId57"/>
    <p:sldId id="32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23" r:id="rId67"/>
    <p:sldId id="301" r:id="rId68"/>
    <p:sldId id="302" r:id="rId69"/>
    <p:sldId id="324" r:id="rId70"/>
    <p:sldId id="303" r:id="rId71"/>
    <p:sldId id="325" r:id="rId72"/>
    <p:sldId id="304" r:id="rId73"/>
    <p:sldId id="326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893BEF-7905-4AF5-B896-A0DB644BDC8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755F32-A83B-43A6-99A2-F9CCE30F6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9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D866AB-8E21-43E8-B8B0-E88866E23E85}" type="slidenum">
              <a:rPr lang="en-US" smtClean="0"/>
              <a:pPr eaLnBrk="1" hangingPunct="1"/>
              <a:t>54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2C6-DD18-450C-999A-C2D9B236216B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E9BA-AE56-460D-A5B7-62B162485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5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40F9-4CE4-448D-9151-DAA916F54711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BC9E-F075-4C61-939F-4373A72E9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0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05ED-506D-48E0-9CA1-37D2F339BA3A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DF9F-482E-4434-8088-61EE74096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5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AA81-B4EA-4A7F-A76D-0971A0049F0E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0C0D-FE46-4BD6-ADCE-F3FD1450E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7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862E-E0FB-478E-BF3B-24F025BBBA34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D678-81B8-4289-B495-8CEC4B491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5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244B-D0C8-451C-BC92-58EC0CB20570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47FE7-B882-41D5-A667-CA2C826A0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C795-0392-4C22-94D0-72EE3D5426C1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274A-B183-40BC-AE9B-AC2D5077C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6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3C21-69BF-458D-8EAA-7EF4F4F0BE56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B6F2-2CC6-4C2C-B024-680809649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83EB-F7B5-493A-B534-0D5C3BCCC16D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4C29-6FB2-4670-A04B-91B7AD59D4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7548-77D1-405C-98FA-82C3E70E77CD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0C68-5A85-48A3-8D55-8DD19DA06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FACA-4373-4064-92A3-0E819E85363F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0071-A2C2-4DA9-A6AA-3AADE3420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01C82-A841-483F-96FE-D88D3B9459FB}" type="datetimeFigureOut">
              <a:rPr lang="en-US"/>
              <a:pPr>
                <a:defRPr/>
              </a:pPr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D2AA78-E8DB-4364-9615-D9D89546A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IX: AGRARIAN CHANGES IN EARLY-MODERN EUROPE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C: English Agriculture: Technological and Institutional Changes: the New Husbandry, 1560 – 1740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revised 1 and 8 February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2400"/>
            <a:ext cx="64198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95300"/>
            <a:ext cx="55054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New Husbandry: Convertible Husbandry (2)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(5) </a:t>
            </a:r>
            <a:r>
              <a:rPr lang="en-US" b="1" dirty="0" smtClean="0">
                <a:solidFill>
                  <a:srgbClr val="0070C0"/>
                </a:solidFill>
              </a:rPr>
              <a:t>Productivity Gains in Arable Farming: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a) </a:t>
            </a:r>
            <a:r>
              <a:rPr lang="en-US" b="1" dirty="0" smtClean="0">
                <a:solidFill>
                  <a:srgbClr val="C00000"/>
                </a:solidFill>
              </a:rPr>
              <a:t>former pasture lands released large amounts of stored nitrogen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properly maintained pastures</a:t>
            </a:r>
            <a:r>
              <a:rPr lang="en-US" dirty="0" smtClean="0"/>
              <a:t> with good grass covers adds nitrogen: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deposits plant follicles and remains into soil</a:t>
            </a:r>
            <a:r>
              <a:rPr lang="en-US" dirty="0" smtClean="0"/>
              <a:t> as ‘green manuring’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root systems host insects that absorb and deposit nitrogen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grass cover inhibits the growth of other plants</a:t>
            </a:r>
            <a:r>
              <a:rPr lang="en-US" dirty="0" smtClean="0"/>
              <a:t> and organisms that consume nitrogen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New Husbandry: Convertible Husbandry - 3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multiple course crop rotations: without fallow. HOW?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orientation away from grains,</a:t>
            </a:r>
            <a:r>
              <a:rPr lang="en-US" dirty="0" smtClean="0"/>
              <a:t> which absorb large amounts of nitrogen and other nutrients from the soil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addition of rotations of new legumes that FIX far more nitrogen</a:t>
            </a:r>
            <a:r>
              <a:rPr lang="en-US" dirty="0" smtClean="0"/>
              <a:t> to the soil than traditional legumes or pulses (peas, beans, vetches):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new nitrogen-fixing legumes</a:t>
            </a:r>
            <a:r>
              <a:rPr lang="en-US" dirty="0" smtClean="0"/>
              <a:t>: clover, alfalfa (</a:t>
            </a:r>
            <a:r>
              <a:rPr lang="en-US" dirty="0" err="1" smtClean="0"/>
              <a:t>lucerne</a:t>
            </a:r>
            <a:r>
              <a:rPr lang="en-US" dirty="0" smtClean="0"/>
              <a:t>), </a:t>
            </a:r>
            <a:r>
              <a:rPr lang="en-US" dirty="0" err="1" smtClean="0"/>
              <a:t>sainfoin</a:t>
            </a:r>
            <a:r>
              <a:rPr lang="en-US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elimination of the fallow</a:t>
            </a:r>
            <a:r>
              <a:rPr lang="en-US" dirty="0" smtClean="0"/>
              <a:t>: permitted nitrogen to benefit next rotation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legumes: served as fodder crops</a:t>
            </a:r>
            <a:r>
              <a:rPr lang="en-US" dirty="0" smtClean="0"/>
              <a:t> for feeding livestock: for manure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904875"/>
            <a:ext cx="73247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New Husbandry: Convertible Husbandry - 4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(6) </a:t>
            </a:r>
            <a:r>
              <a:rPr lang="en-US" b="1" smtClean="0">
                <a:solidFill>
                  <a:srgbClr val="0070C0"/>
                </a:solidFill>
              </a:rPr>
              <a:t>Productivity Gains in Pastoral Farming:</a:t>
            </a:r>
          </a:p>
          <a:p>
            <a:pPr eaLnBrk="1" hangingPunct="1"/>
            <a:r>
              <a:rPr lang="en-US" smtClean="0"/>
              <a:t>a) </a:t>
            </a:r>
            <a:r>
              <a:rPr lang="en-US" b="1" smtClean="0">
                <a:solidFill>
                  <a:srgbClr val="C00000"/>
                </a:solidFill>
              </a:rPr>
              <a:t>ensure proper ratio of livestock to pastures</a:t>
            </a:r>
            <a:r>
              <a:rPr lang="en-US" smtClean="0"/>
              <a:t> to prevent overgrazing</a:t>
            </a:r>
          </a:p>
          <a:p>
            <a:pPr eaLnBrk="1" hangingPunct="1"/>
            <a:r>
              <a:rPr lang="en-US" smtClean="0"/>
              <a:t>b) </a:t>
            </a:r>
            <a:r>
              <a:rPr lang="en-US" b="1" smtClean="0">
                <a:solidFill>
                  <a:srgbClr val="C00000"/>
                </a:solidFill>
              </a:rPr>
              <a:t>pasture improvements with better grasses</a:t>
            </a:r>
          </a:p>
          <a:p>
            <a:pPr eaLnBrk="1" hangingPunct="1"/>
            <a:r>
              <a:rPr lang="en-US" smtClean="0"/>
              <a:t>- some of which were nitrogen-fixing</a:t>
            </a:r>
          </a:p>
          <a:p>
            <a:pPr eaLnBrk="1" hangingPunct="1"/>
            <a:r>
              <a:rPr lang="en-US" smtClean="0"/>
              <a:t>c) </a:t>
            </a:r>
            <a:r>
              <a:rPr lang="en-US" b="1" smtClean="0">
                <a:solidFill>
                  <a:srgbClr val="C00000"/>
                </a:solidFill>
              </a:rPr>
              <a:t>more lands devoted to meadows</a:t>
            </a:r>
            <a:r>
              <a:rPr lang="en-US" smtClean="0"/>
              <a:t> for hay production: as fodder crops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New Husbandry: Convertible Husbandry - 5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(6) </a:t>
            </a:r>
            <a:r>
              <a:rPr lang="en-US" b="1" dirty="0" smtClean="0">
                <a:solidFill>
                  <a:srgbClr val="0070C0"/>
                </a:solidFill>
              </a:rPr>
              <a:t>Productivity Gains in Pastoral Farming: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d) </a:t>
            </a:r>
            <a:r>
              <a:rPr lang="en-US" b="1" dirty="0" smtClean="0">
                <a:solidFill>
                  <a:srgbClr val="C00000"/>
                </a:solidFill>
              </a:rPr>
              <a:t>more fodder crops from the arable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for stall-feeding, especially for winter-feeding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e) </a:t>
            </a:r>
            <a:r>
              <a:rPr lang="en-US" b="1" dirty="0" smtClean="0">
                <a:solidFill>
                  <a:srgbClr val="C00000"/>
                </a:solidFill>
              </a:rPr>
              <a:t>better ability to breed livestock: selective breeding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segregated flocks and herds, for breeding</a:t>
            </a:r>
            <a:r>
              <a:rPr lang="en-US" dirty="0" smtClean="0"/>
              <a:t>: though already a function of enclosures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impossible to engage in such breeding with communal and thus intermixed </a:t>
            </a:r>
            <a:r>
              <a:rPr lang="en-US" dirty="0" err="1" smtClean="0"/>
              <a:t>ivestock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New Husbandry: Convertible Husbandry  - 6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(7) </a:t>
            </a:r>
            <a:r>
              <a:rPr lang="en-US" b="1" dirty="0" smtClean="0">
                <a:solidFill>
                  <a:srgbClr val="0070C0"/>
                </a:solidFill>
              </a:rPr>
              <a:t>Economic gains from Convertible Husbandry: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productivity gains</a:t>
            </a:r>
            <a:r>
              <a:rPr lang="en-US" dirty="0" smtClean="0"/>
              <a:t>: as noted in both arable and livestock agriculture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increased agricultural diversification:</a:t>
            </a:r>
            <a:r>
              <a:rPr lang="en-US" dirty="0" smtClean="0"/>
              <a:t> with wider variety of crops: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provided greater income stability by reducing risks</a:t>
            </a:r>
            <a:r>
              <a:rPr lang="en-US" dirty="0" smtClean="0"/>
              <a:t>: in that crop failures, insect or animal pests, bad markets, etc., affected a relatively smaller range of agricultural activities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wider variety of crops: each taking nutrients</a:t>
            </a:r>
            <a:r>
              <a:rPr lang="en-US" dirty="0" smtClean="0"/>
              <a:t> from different soil levels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New Husbandry: Convertible Husbandry - 7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improved nutrition with more balanced and more secure diet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virtual disappearance of famines in England </a:t>
            </a:r>
            <a:r>
              <a:rPr lang="en-US" dirty="0" smtClean="0">
                <a:sym typeface="Wingdings" pitchFamily="2" charset="2"/>
              </a:rPr>
              <a:t>by early 17</a:t>
            </a:r>
            <a:r>
              <a:rPr lang="en-US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 century vs. chronic, repeated famines in France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d)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New Industrial Crops: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specialized cash crops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smtClean="0">
                <a:sym typeface="Wingdings" pitchFamily="2" charset="2"/>
              </a:rPr>
              <a:t>flax </a:t>
            </a:r>
            <a:r>
              <a:rPr lang="en-US" dirty="0" smtClean="0">
                <a:sym typeface="Wingdings" pitchFamily="2" charset="2"/>
              </a:rPr>
              <a:t>for linen textiles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smtClean="0">
                <a:sym typeface="Wingdings" pitchFamily="2" charset="2"/>
              </a:rPr>
              <a:t>rapeseed and </a:t>
            </a:r>
            <a:r>
              <a:rPr lang="en-US" b="1" dirty="0" err="1" smtClean="0">
                <a:sym typeface="Wingdings" pitchFamily="2" charset="2"/>
              </a:rPr>
              <a:t>coleseed</a:t>
            </a:r>
            <a:r>
              <a:rPr lang="en-US" dirty="0" smtClean="0">
                <a:sym typeface="Wingdings" pitchFamily="2" charset="2"/>
              </a:rPr>
              <a:t>: for industrial oil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smtClean="0">
                <a:sym typeface="Wingdings" pitchFamily="2" charset="2"/>
              </a:rPr>
              <a:t>various dye plants</a:t>
            </a:r>
            <a:r>
              <a:rPr lang="en-US" dirty="0" smtClean="0">
                <a:sym typeface="Wingdings" pitchFamily="2" charset="2"/>
              </a:rPr>
              <a:t>: madder (red), </a:t>
            </a:r>
            <a:r>
              <a:rPr lang="en-US" dirty="0" err="1" smtClean="0">
                <a:sym typeface="Wingdings" pitchFamily="2" charset="2"/>
              </a:rPr>
              <a:t>woad</a:t>
            </a:r>
            <a:r>
              <a:rPr lang="en-US" dirty="0" smtClean="0">
                <a:sym typeface="Wingdings" pitchFamily="2" charset="2"/>
              </a:rPr>
              <a:t> (blue), weld (yellow)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smtClean="0">
                <a:sym typeface="Wingdings" pitchFamily="2" charset="2"/>
              </a:rPr>
              <a:t>livestock fodder</a:t>
            </a:r>
            <a:r>
              <a:rPr lang="en-US" dirty="0" smtClean="0">
                <a:sym typeface="Wingdings" pitchFamily="2" charset="2"/>
              </a:rPr>
              <a:t>: from their leaves and stalks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New Husbandry: Convertible Husbandry - 8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(8) </a:t>
            </a:r>
            <a:r>
              <a:rPr lang="en-US" b="1" smtClean="0">
                <a:solidFill>
                  <a:srgbClr val="0070C0"/>
                </a:solidFill>
                <a:sym typeface="Wingdings" pitchFamily="2" charset="2"/>
              </a:rPr>
              <a:t>Problems with Convertible Husbandry: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a) </a:t>
            </a:r>
            <a:r>
              <a:rPr lang="en-US" b="1" smtClean="0">
                <a:solidFill>
                  <a:srgbClr val="C00000"/>
                </a:solidFill>
                <a:sym typeface="Wingdings" pitchFamily="2" charset="2"/>
              </a:rPr>
              <a:t>greatest gains came in early phases of adoption of this system</a:t>
            </a:r>
            <a:r>
              <a:rPr lang="en-US" smtClean="0">
                <a:solidFill>
                  <a:srgbClr val="C00000"/>
                </a:solidFill>
                <a:sym typeface="Wingdings" pitchFamily="2" charset="2"/>
              </a:rPr>
              <a:t>:</a:t>
            </a:r>
            <a:r>
              <a:rPr lang="en-US" smtClean="0">
                <a:sym typeface="Wingdings" pitchFamily="2" charset="2"/>
              </a:rPr>
              <a:t> from </a:t>
            </a:r>
            <a:r>
              <a:rPr lang="en-US" b="1" smtClean="0">
                <a:sym typeface="Wingdings" pitchFamily="2" charset="2"/>
              </a:rPr>
              <a:t>pent-up  nitrogen</a:t>
            </a:r>
            <a:r>
              <a:rPr lang="en-US" smtClean="0">
                <a:sym typeface="Wingdings" pitchFamily="2" charset="2"/>
              </a:rPr>
              <a:t> in converting permanent pastures into arable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- but overtime, such nitrogen gains and productivity fell -- in some regions, at least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14388"/>
            <a:ext cx="88296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New Husbandry: Convertible Husbandry - 9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(8)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Problems with Convertible Husbandry: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b)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increased soil acidity (</a:t>
            </a:r>
            <a:r>
              <a:rPr lang="en-US" b="1" dirty="0" err="1" smtClean="0">
                <a:solidFill>
                  <a:srgbClr val="C00000"/>
                </a:solidFill>
                <a:sym typeface="Wingdings" pitchFamily="2" charset="2"/>
              </a:rPr>
              <a:t>combatted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with lime):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smtClean="0">
                <a:sym typeface="Wingdings" pitchFamily="2" charset="2"/>
              </a:rPr>
              <a:t>soil acidity impeded bacterial action</a:t>
            </a:r>
            <a:r>
              <a:rPr lang="en-US" dirty="0" smtClean="0">
                <a:sym typeface="Wingdings" pitchFamily="2" charset="2"/>
              </a:rPr>
              <a:t> in breaking down livestock manures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-</a:t>
            </a:r>
            <a:r>
              <a:rPr lang="en-US" b="1" dirty="0" smtClean="0">
                <a:sym typeface="Wingdings" pitchFamily="2" charset="2"/>
              </a:rPr>
              <a:t> soil acidity also impeded ability of crops to absorb nutrients</a:t>
            </a:r>
            <a:r>
              <a:rPr lang="en-US" dirty="0" smtClean="0">
                <a:sym typeface="Wingdings" pitchFamily="2" charset="2"/>
              </a:rPr>
              <a:t> and nitrogen from the soil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c)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incentives to adopt alternative New Husbandry systems: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in Norfolk Four Course Rotations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Norfolk Four-Course Rotations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2220913"/>
            <a:ext cx="7696200" cy="3286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New Husbandry: Norfolk Four Course Rotations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FF0000"/>
                </a:solidFill>
              </a:rPr>
              <a:t>Explanation of the graph: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>
                <a:solidFill>
                  <a:srgbClr val="0070C0"/>
                </a:solidFill>
              </a:rPr>
              <a:t>FARM A:</a:t>
            </a:r>
            <a:r>
              <a:rPr lang="en-US" dirty="0" smtClean="0"/>
              <a:t> traditional (medieval) 3-course rotations, with permanent division between arable and pasture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>
                <a:solidFill>
                  <a:srgbClr val="0070C0"/>
                </a:solidFill>
              </a:rPr>
              <a:t>FARM B:</a:t>
            </a:r>
            <a:r>
              <a:rPr lang="en-US" dirty="0" smtClean="0"/>
              <a:t> No fallow: former fallow fields devoted to cultivation of turnips, clover, and other nitrogen-fixing legumes (alfalfa, sainfoin)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>
                <a:solidFill>
                  <a:srgbClr val="0070C0"/>
                </a:solidFill>
              </a:rPr>
              <a:t>FARM C: Ideal Norfolk Four-Course system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eliminates both fallow and pasture</a:t>
            </a:r>
            <a:r>
              <a:rPr lang="en-US" dirty="0" smtClean="0"/>
              <a:t>: all in arable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increases grain</a:t>
            </a:r>
            <a:r>
              <a:rPr lang="en-US" dirty="0" smtClean="0"/>
              <a:t> and other crop production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livestock: </a:t>
            </a:r>
            <a:r>
              <a:rPr lang="en-US" dirty="0" smtClean="0"/>
              <a:t> stall-fed from cultivation of both turnips and legumes, without resort to pasture 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New Husbandry: Norfolk Four Course Rotations - 2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0070C0"/>
                </a:solidFill>
              </a:rPr>
              <a:t>Importance of Turnips:</a:t>
            </a:r>
            <a:r>
              <a:rPr lang="en-US" dirty="0" smtClean="0"/>
              <a:t> popularized by Viscount Charles Townshend: known as </a:t>
            </a:r>
            <a:r>
              <a:rPr lang="en-US" b="1" dirty="0" smtClean="0"/>
              <a:t>‘Turnip Townshend’ of Norfolk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a)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turnips: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not a legume, but still very important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chief purpose: as a fodder crop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ym typeface="Wingdings" pitchFamily="2" charset="2"/>
              </a:rPr>
              <a:t> feed livestock  produce more manure for fertilization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c)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Turnip cultivation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: </a:t>
            </a:r>
            <a:r>
              <a:rPr lang="en-US" b="1" dirty="0" smtClean="0">
                <a:sym typeface="Wingdings" pitchFamily="2" charset="2"/>
              </a:rPr>
              <a:t>intensive, with roe-planting and hoeing</a:t>
            </a:r>
            <a:r>
              <a:rPr lang="en-US" dirty="0" smtClean="0">
                <a:sym typeface="Wingdings" pitchFamily="2" charset="2"/>
              </a:rPr>
              <a:t>  </a:t>
            </a:r>
            <a:r>
              <a:rPr lang="en-US" b="1" dirty="0" smtClean="0">
                <a:sym typeface="Wingdings" pitchFamily="2" charset="2"/>
              </a:rPr>
              <a:t>smother weeds and provide better soil aeration</a:t>
            </a:r>
            <a:r>
              <a:rPr lang="en-US" dirty="0" smtClean="0">
                <a:sym typeface="Wingdings" pitchFamily="2" charset="2"/>
              </a:rPr>
              <a:t>, to benefit next rotation of crops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5788"/>
            <a:ext cx="86868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Indices of English Agricultural Outputs, 1500 - 1750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The following tables and graphs provide some estimates of the success of the early phase of the English Agricultural Revolution, up to 1750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The sources are: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(1) Mark Overton, </a:t>
            </a:r>
            <a:r>
              <a:rPr lang="en-US" i="1" dirty="0" smtClean="0"/>
              <a:t>Agricultural Revolution in England: The Transformation of the Agrarian Economy, 1500 - 1800, Cambridge Studies in Historical Geography  (Cambridge and New York: Cambridge University Press, 1996)</a:t>
            </a:r>
            <a:r>
              <a:rPr lang="en-GB" i="1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(2) Bruce M. S. Campbell and Mark Overton, ‘A New Perspective on Medieval and Early Modern Agriculture:  Six Centuries of Norfolk Farming, c.1250 - c.1850’, </a:t>
            </a:r>
            <a:r>
              <a:rPr lang="en-US" i="1" dirty="0" smtClean="0"/>
              <a:t>Past &amp; Present, no. 141 (November 1993), 38 - 105.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(3) Robert Allen, ‘Tracking the Agricultural Revolution in England’, </a:t>
            </a:r>
            <a:r>
              <a:rPr lang="en-US" i="1" dirty="0" smtClean="0"/>
              <a:t>The Economic History Review, 2</a:t>
            </a:r>
            <a:r>
              <a:rPr lang="en-US" i="1" baseline="30000" dirty="0" smtClean="0"/>
              <a:t>nd</a:t>
            </a:r>
            <a:r>
              <a:rPr lang="en-US" i="1" dirty="0" smtClean="0"/>
              <a:t> ser.,  52:2 (May 1999): 209-35.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(4) Robert C. Allen, ‘The Two English Agricultural Revolutions, 1450 - 1850’, in  Bruce M. S. Campbell and Mark Overton, eds., </a:t>
            </a:r>
            <a:r>
              <a:rPr lang="en-US" i="1" dirty="0" smtClean="0"/>
              <a:t>Land, Labour and Livestock: Historical Studies in European Agricultural Productivity (Manchester and New York: Manchester University Press, 1991),  pp. 236 - 54.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8600"/>
            <a:ext cx="61341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52400"/>
            <a:ext cx="57435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95275"/>
            <a:ext cx="51339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23913"/>
            <a:ext cx="79533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Origins of the Modern Agricultural Revolution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Three-fold goal of this lecture: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to understand the origins and the diffusions of new agricultural techniques</a:t>
            </a:r>
            <a:r>
              <a:rPr lang="en-US" dirty="0" smtClean="0"/>
              <a:t> that came to be known as the ‘Agricultural Revolution’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origins in the Low Countries: with its introduction and diffusion into 16</a:t>
            </a:r>
            <a:r>
              <a:rPr lang="en-US" b="1" baseline="30000" dirty="0" smtClean="0"/>
              <a:t>th</a:t>
            </a:r>
            <a:r>
              <a:rPr lang="en-US" b="1" dirty="0" smtClean="0"/>
              <a:t>-century England,</a:t>
            </a:r>
            <a:r>
              <a:rPr lang="en-US" dirty="0" smtClean="0"/>
              <a:t> as the ‘New Husbandry’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to demonstrate why Enclosures were necessary for the ‘New Husbandry’: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terms of organization, technology, capital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Redbournby Water Meadow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0" y="1600200"/>
            <a:ext cx="69215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New Husbandry: Water Meadows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New method of agricultural irrigation: from the later 16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century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applicable only for farmlands with streams or rivers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generally in the hilly west of England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system of irrigation canals and pipelines: to flood the meadow,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pasture, or arable lands from late Fall to early Spring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Purpose of Water Meadows: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i) </a:t>
            </a:r>
            <a:r>
              <a:rPr lang="en-US" b="1" dirty="0" smtClean="0"/>
              <a:t>key importance: to provide a protective layer of water underneath </a:t>
            </a:r>
            <a:r>
              <a:rPr lang="en-US" dirty="0" smtClean="0"/>
              <a:t>the winter ice, as a thermal blanket: to protect the soil from freezing, to promote earlier germination of grasses and crops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ii) </a:t>
            </a:r>
            <a:r>
              <a:rPr lang="en-US" b="1" dirty="0" smtClean="0"/>
              <a:t>provide the soil with layers of alluvial (river) silt</a:t>
            </a:r>
            <a:r>
              <a:rPr lang="en-US" dirty="0" smtClean="0"/>
              <a:t>: nutrients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iii) </a:t>
            </a:r>
            <a:r>
              <a:rPr lang="en-US" b="1" dirty="0" smtClean="0"/>
              <a:t>to ensure sufficient moisture for the soil</a:t>
            </a:r>
            <a:r>
              <a:rPr lang="en-US" dirty="0" smtClean="0"/>
              <a:t> in growing summer crops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The Reserve Water Meadow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75" y="1600200"/>
            <a:ext cx="53022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New Husbandry &amp; Enclosures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Were enclosures necessary for adopting the New Husbandry?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NO: say Havinden and Allen (lecture notes)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0070C0"/>
                </a:solidFill>
              </a:rPr>
              <a:t>My reply to Havinden &amp; Allen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-a) </a:t>
            </a:r>
            <a:r>
              <a:rPr lang="en-US" b="1" dirty="0" smtClean="0">
                <a:solidFill>
                  <a:srgbClr val="C00000"/>
                </a:solidFill>
              </a:rPr>
              <a:t>they provide no evidence that full-fledged Convertible Husbandry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or Norfolk rotations</a:t>
            </a:r>
            <a:r>
              <a:rPr lang="en-US" dirty="0" smtClean="0"/>
              <a:t> were applied to common fields in 18</a:t>
            </a:r>
            <a:r>
              <a:rPr lang="en-US" baseline="30000" dirty="0" smtClean="0"/>
              <a:t>th</a:t>
            </a:r>
            <a:r>
              <a:rPr lang="en-US" dirty="0" smtClean="0"/>
              <a:t>-century Oxfordshire: only evidence for advanced rotations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Open Field farmers were rarely innovators</a:t>
            </a:r>
            <a:r>
              <a:rPr lang="en-US" dirty="0" smtClean="0"/>
              <a:t>: but would adopt advanced techniques that proved profitable, without disrupting the system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New Husbandry &amp; Enclosures - 2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Convertible Husbandry impossible to impose on Open Field farms,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without totally disrupting the layout of the scattered tenancy strips in the </a:t>
            </a:r>
            <a:r>
              <a:rPr lang="en-US" b="1" dirty="0" smtClean="0"/>
              <a:t>permanent arable fields-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how would the new tenancy strips be allocated on newly created arable fields,</a:t>
            </a:r>
            <a:r>
              <a:rPr lang="en-US" dirty="0" smtClean="0"/>
              <a:t> from </a:t>
            </a:r>
            <a:r>
              <a:rPr lang="en-US" dirty="0" err="1" smtClean="0"/>
              <a:t>ploughing</a:t>
            </a:r>
            <a:r>
              <a:rPr lang="en-US" dirty="0" smtClean="0"/>
              <a:t> up former pasture lands?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d) </a:t>
            </a:r>
            <a:r>
              <a:rPr lang="en-US" b="1" dirty="0" smtClean="0">
                <a:solidFill>
                  <a:srgbClr val="C00000"/>
                </a:solidFill>
              </a:rPr>
              <a:t>Convertible Husbandry required very large scale farming units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e) </a:t>
            </a:r>
            <a:r>
              <a:rPr lang="en-US" b="1" dirty="0" smtClean="0">
                <a:solidFill>
                  <a:srgbClr val="C00000"/>
                </a:solidFill>
              </a:rPr>
              <a:t>Convertible Husbandry required very large capital investments,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normally available only from </a:t>
            </a:r>
            <a:r>
              <a:rPr lang="en-US" b="1" dirty="0" smtClean="0"/>
              <a:t>mortgages </a:t>
            </a:r>
            <a:r>
              <a:rPr lang="en-US" dirty="0" smtClean="0"/>
              <a:t>(see previous discussion)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2400"/>
            <a:ext cx="64198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Industrial Importance of the New Husbandry (by 1660) –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Textile Industries: greatest beneficiary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a)  </a:t>
            </a:r>
            <a:r>
              <a:rPr lang="en-US" b="1" dirty="0" smtClean="0">
                <a:solidFill>
                  <a:srgbClr val="C00000"/>
                </a:solidFill>
              </a:rPr>
              <a:t>worsted industry: revival &amp; growth: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both improved livestock feeding and selective breeding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larger sheep (for urban meat markets)  longer, coarser wools, better fit for worsteds than woollens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other textile industries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new linen industry</a:t>
            </a:r>
            <a:r>
              <a:rPr lang="en-US" dirty="0" smtClean="0"/>
              <a:t>: from flax cultivation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dyestuffs</a:t>
            </a:r>
            <a:r>
              <a:rPr lang="en-US" dirty="0" smtClean="0"/>
              <a:t> (madder – red; woad – blue): for various textiles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Industrial Importance of the New Husbandry (by 1660) – 2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Brewing industries:</a:t>
            </a:r>
            <a:r>
              <a:rPr lang="en-US" dirty="0" smtClean="0"/>
              <a:t> industrialization of grains (barley)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Other Livestock Products</a:t>
            </a:r>
            <a:r>
              <a:rPr lang="en-US" dirty="0" smtClean="0"/>
              <a:t>:  hides (leather); bone; fat (soap-making)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4) </a:t>
            </a:r>
            <a:r>
              <a:rPr lang="en-US" b="1" dirty="0" smtClean="0">
                <a:solidFill>
                  <a:srgbClr val="0070C0"/>
                </a:solidFill>
              </a:rPr>
              <a:t>Increased urbanization: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from labour released from agriculture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from increased supplies of food + industrial raw</a:t>
            </a:r>
            <a:r>
              <a:rPr lang="en-US" dirty="0" smtClean="0"/>
              <a:t> materials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5) </a:t>
            </a:r>
            <a:r>
              <a:rPr lang="en-US" b="1" dirty="0" smtClean="0">
                <a:solidFill>
                  <a:srgbClr val="0070C0"/>
                </a:solidFill>
              </a:rPr>
              <a:t>Increased capital investments in industry</a:t>
            </a:r>
            <a:r>
              <a:rPr lang="en-US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from agricultural rents, and especially from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rising </a:t>
            </a:r>
            <a:r>
              <a:rPr lang="en-US" dirty="0" err="1" smtClean="0"/>
              <a:t>Ricardian</a:t>
            </a:r>
            <a:r>
              <a:rPr lang="en-US" dirty="0" smtClean="0"/>
              <a:t> rents (with rising grain prices)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Importance of this period, coinciding with part of the ‘General Crisis’ era: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a)  </a:t>
            </a:r>
            <a:r>
              <a:rPr lang="en-US" b="1" dirty="0" smtClean="0">
                <a:solidFill>
                  <a:srgbClr val="C00000"/>
                </a:solidFill>
              </a:rPr>
              <a:t>a majority of historians now view this to be the crucial era for the dissemination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and spread of the ‘New Husbandry’:</a:t>
            </a:r>
            <a:r>
              <a:rPr lang="en-US" dirty="0" smtClean="0"/>
              <a:t> i.e., the </a:t>
            </a:r>
            <a:r>
              <a:rPr lang="en-US" b="1" dirty="0" smtClean="0"/>
              <a:t>foundations of the (subsequent) Agricultural Revolution</a:t>
            </a:r>
            <a:r>
              <a:rPr lang="en-US" dirty="0" smtClean="0"/>
              <a:t> that reached its fruition after 1815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major historians</a:t>
            </a:r>
            <a:r>
              <a:rPr lang="en-US" dirty="0" smtClean="0"/>
              <a:t>: Slicher-van Bath, Eric Jones, Ann Kussmaul, Robert Allen, R.V. Jackson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(1)</a:t>
            </a:r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b) </a:t>
            </a:r>
            <a:r>
              <a:rPr lang="en-US" b="1" smtClean="0">
                <a:solidFill>
                  <a:srgbClr val="C00000"/>
                </a:solidFill>
              </a:rPr>
              <a:t>importance of the agrarian recession</a:t>
            </a:r>
            <a:r>
              <a:rPr lang="en-US" smtClean="0"/>
              <a:t>: </a:t>
            </a:r>
          </a:p>
          <a:p>
            <a:r>
              <a:rPr lang="en-US" smtClean="0"/>
              <a:t>i) </a:t>
            </a:r>
            <a:r>
              <a:rPr lang="en-US" b="1" smtClean="0"/>
              <a:t>both deflation and </a:t>
            </a:r>
          </a:p>
          <a:p>
            <a:r>
              <a:rPr lang="en-US" b="1" smtClean="0"/>
              <a:t>a related price-cost scissors (falling prices with rising costs)</a:t>
            </a:r>
          </a:p>
          <a:p>
            <a:r>
              <a:rPr lang="en-US" smtClean="0"/>
              <a:t>ii) </a:t>
            </a:r>
            <a:r>
              <a:rPr lang="en-US" b="1" smtClean="0"/>
              <a:t>both together provided key incentives to adopt the New Husbandry </a:t>
            </a:r>
            <a:r>
              <a:rPr lang="en-US" smtClean="0"/>
              <a:t>techniques:</a:t>
            </a:r>
          </a:p>
          <a:p>
            <a:r>
              <a:rPr lang="en-US" smtClean="0"/>
              <a:t> especially  </a:t>
            </a:r>
            <a:r>
              <a:rPr lang="en-US" b="1" smtClean="0"/>
              <a:t>Convertible Husbandry</a:t>
            </a:r>
            <a:r>
              <a:rPr lang="en-US" smtClean="0"/>
              <a:t> and the </a:t>
            </a:r>
            <a:r>
              <a:rPr lang="en-US" b="1" smtClean="0"/>
              <a:t>Norfolk Four-Course</a:t>
            </a:r>
            <a:r>
              <a:rPr lang="en-US" smtClean="0"/>
              <a:t> crop rotations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Origins of the Modern Agricultural Revolution - 2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to demonstrate why modern economic development and urban industrialization has fundamentally depended </a:t>
            </a:r>
            <a:r>
              <a:rPr lang="en-US" b="1" dirty="0" smtClean="0">
                <a:solidFill>
                  <a:srgbClr val="00B050"/>
                </a:solidFill>
              </a:rPr>
              <a:t>on a radical transformation of the agricultural sector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but also how and why agrarian changes leading to increased productivity</a:t>
            </a:r>
            <a:r>
              <a:rPr lang="en-US" dirty="0" smtClean="0"/>
              <a:t> depend heavily on the growth of </a:t>
            </a:r>
            <a:r>
              <a:rPr lang="en-US" dirty="0" err="1" smtClean="0"/>
              <a:t>uban</a:t>
            </a:r>
            <a:r>
              <a:rPr lang="en-US" dirty="0" smtClean="0"/>
              <a:t> markets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and thus to demonstrate the inherent symbiotic relationship </a:t>
            </a:r>
            <a:r>
              <a:rPr lang="en-US" dirty="0" smtClean="0"/>
              <a:t>between agrarian changes and urban growth (</a:t>
            </a:r>
            <a:r>
              <a:rPr lang="en-US" dirty="0" err="1" smtClean="0"/>
              <a:t>ultimatly</a:t>
            </a:r>
            <a:r>
              <a:rPr lang="en-US" dirty="0" smtClean="0"/>
              <a:t>: urban industrialization)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(3)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2) </a:t>
            </a:r>
            <a:r>
              <a:rPr lang="en-US" b="1" smtClean="0">
                <a:solidFill>
                  <a:srgbClr val="0070C0"/>
                </a:solidFill>
              </a:rPr>
              <a:t>Agrarian Recession: grain &amp; livestock prices:</a:t>
            </a:r>
          </a:p>
          <a:p>
            <a:r>
              <a:rPr lang="en-US" smtClean="0"/>
              <a:t>c) </a:t>
            </a:r>
            <a:r>
              <a:rPr lang="en-US" b="1" smtClean="0">
                <a:solidFill>
                  <a:srgbClr val="C00000"/>
                </a:solidFill>
              </a:rPr>
              <a:t>grain sector: still predominant</a:t>
            </a:r>
            <a:r>
              <a:rPr lang="en-US" smtClean="0"/>
              <a:t> – thus the sector experiencing the  most severe recession</a:t>
            </a:r>
          </a:p>
          <a:p>
            <a:r>
              <a:rPr lang="en-US" smtClean="0"/>
              <a:t>i) </a:t>
            </a:r>
            <a:r>
              <a:rPr lang="en-US" b="1" smtClean="0">
                <a:solidFill>
                  <a:srgbClr val="00B050"/>
                </a:solidFill>
              </a:rPr>
              <a:t>two features of price changes:</a:t>
            </a:r>
          </a:p>
          <a:p>
            <a:r>
              <a:rPr lang="en-US" smtClean="0"/>
              <a:t>(1) </a:t>
            </a:r>
            <a:r>
              <a:rPr lang="en-US" b="1" smtClean="0"/>
              <a:t>general deflation</a:t>
            </a:r>
            <a:r>
              <a:rPr lang="en-US" smtClean="0"/>
              <a:t>: consequences to be noted</a:t>
            </a:r>
          </a:p>
          <a:p>
            <a:r>
              <a:rPr lang="en-US" smtClean="0"/>
              <a:t>(2) </a:t>
            </a:r>
            <a:r>
              <a:rPr lang="en-US" b="1" smtClean="0"/>
              <a:t>differential falls</a:t>
            </a:r>
            <a:r>
              <a:rPr lang="en-US" smtClean="0"/>
              <a:t> – in real agricultural prices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(4)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ii) </a:t>
            </a:r>
            <a:r>
              <a:rPr lang="en-US" b="1" dirty="0" smtClean="0">
                <a:solidFill>
                  <a:srgbClr val="00B050"/>
                </a:solidFill>
              </a:rPr>
              <a:t>English &amp; European grain prices generally fell from 1660s to 1740s:</a:t>
            </a:r>
            <a:r>
              <a:rPr lang="en-US" dirty="0" smtClean="0"/>
              <a:t> except for war-time years of the 1690s – with bad harvests as well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lowest point came on eve of Industrial Revolution in 1750s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iii) </a:t>
            </a:r>
            <a:r>
              <a:rPr lang="en-US" b="1" dirty="0" smtClean="0">
                <a:solidFill>
                  <a:srgbClr val="00B050"/>
                </a:solidFill>
              </a:rPr>
              <a:t>livestock prices: did not fall nearly as much:</a:t>
            </a:r>
            <a:r>
              <a:rPr lang="en-US" b="1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actually rose relative to grain prices</a:t>
            </a:r>
            <a:r>
              <a:rPr lang="en-US" dirty="0" smtClean="0"/>
              <a:t> (in real terms): compare the regression coefficients for least-squares trend-lines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same was largely true for industrial crops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8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52400"/>
            <a:ext cx="63341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52400"/>
            <a:ext cx="56578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38175"/>
            <a:ext cx="79343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(5)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(3) </a:t>
            </a:r>
            <a:r>
              <a:rPr lang="en-US" b="1" smtClean="0">
                <a:solidFill>
                  <a:srgbClr val="0070C0"/>
                </a:solidFill>
              </a:rPr>
              <a:t>Explanations for Relative-Price Changes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</a:p>
          <a:p>
            <a:r>
              <a:rPr lang="en-US" smtClean="0"/>
              <a:t>a) </a:t>
            </a:r>
            <a:r>
              <a:rPr lang="en-US" b="1" smtClean="0">
                <a:solidFill>
                  <a:srgbClr val="C00000"/>
                </a:solidFill>
              </a:rPr>
              <a:t>demographic decline &amp; stagnation:</a:t>
            </a:r>
            <a:r>
              <a:rPr lang="en-US" b="1" smtClean="0">
                <a:solidFill>
                  <a:srgbClr val="0070C0"/>
                </a:solidFill>
              </a:rPr>
              <a:t> </a:t>
            </a:r>
            <a:r>
              <a:rPr lang="en-US" b="1" smtClean="0"/>
              <a:t>as already seen </a:t>
            </a:r>
            <a:r>
              <a:rPr lang="en-US" smtClean="0"/>
              <a:t>(in previous lectures)</a:t>
            </a:r>
            <a:endParaRPr lang="en-US" b="1" smtClean="0"/>
          </a:p>
          <a:p>
            <a:r>
              <a:rPr lang="en-US" smtClean="0"/>
              <a:t>i) </a:t>
            </a:r>
            <a:r>
              <a:rPr lang="en-US" b="1" smtClean="0">
                <a:solidFill>
                  <a:srgbClr val="00B050"/>
                </a:solidFill>
              </a:rPr>
              <a:t>see graphs for grain &amp; wool prices:</a:t>
            </a:r>
          </a:p>
          <a:p>
            <a:r>
              <a:rPr lang="en-US" smtClean="0"/>
              <a:t>ii) </a:t>
            </a:r>
            <a:r>
              <a:rPr lang="en-US" b="1" smtClean="0">
                <a:solidFill>
                  <a:srgbClr val="00B050"/>
                </a:solidFill>
              </a:rPr>
              <a:t>Demand falls from D(1) to D(2) with fall in population:</a:t>
            </a:r>
            <a:r>
              <a:rPr lang="en-US" smtClean="0"/>
              <a:t> </a:t>
            </a:r>
          </a:p>
          <a:p>
            <a:r>
              <a:rPr lang="en-US" smtClean="0"/>
              <a:t>grain prices fall much more than livestock prices because of </a:t>
            </a:r>
            <a:r>
              <a:rPr lang="en-US" b="1" smtClean="0"/>
              <a:t>different supply elasticities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(6)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iii) </a:t>
            </a:r>
            <a:r>
              <a:rPr lang="en-US" b="1" dirty="0" smtClean="0">
                <a:solidFill>
                  <a:srgbClr val="00B050"/>
                </a:solidFill>
              </a:rPr>
              <a:t>Falling grain prices, with inelastic demand &amp; supply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 liberates </a:t>
            </a:r>
            <a:r>
              <a:rPr lang="el-GR" b="1" dirty="0" smtClean="0">
                <a:solidFill>
                  <a:srgbClr val="00B050"/>
                </a:solidFill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consumer income to be spent on other food products with greater demand </a:t>
            </a:r>
            <a:r>
              <a:rPr lang="en-US" b="1" dirty="0" err="1" smtClean="0">
                <a:solidFill>
                  <a:srgbClr val="00B050"/>
                </a:solidFill>
                <a:sym typeface="Wingdings" pitchFamily="2" charset="2"/>
              </a:rPr>
              <a:t>elasticities</a:t>
            </a:r>
            <a:endParaRPr lang="en-US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ym typeface="Wingdings" pitchFamily="2" charset="2"/>
              </a:rPr>
              <a:t>both price &amp; income </a:t>
            </a:r>
            <a:r>
              <a:rPr lang="en-US" b="1" dirty="0" err="1" smtClean="0">
                <a:sym typeface="Wingdings" pitchFamily="2" charset="2"/>
              </a:rPr>
              <a:t>elasticities</a:t>
            </a:r>
            <a:r>
              <a:rPr lang="en-US" b="1" dirty="0" smtClean="0">
                <a:sym typeface="Wingdings" pitchFamily="2" charset="2"/>
              </a:rPr>
              <a:t> of demand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ym typeface="Wingdings" pitchFamily="2" charset="2"/>
              </a:rPr>
              <a:t>especially for livestock products</a:t>
            </a:r>
            <a:r>
              <a:rPr lang="en-US" dirty="0" smtClean="0">
                <a:sym typeface="Wingdings" pitchFamily="2" charset="2"/>
              </a:rPr>
              <a:t> – meat, butter, cheese, other dairy products + vegetable and industrial crops (derived demand): </a:t>
            </a:r>
            <a:r>
              <a:rPr lang="el-GR" b="1" dirty="0" smtClean="0">
                <a:sym typeface="Wingdings" pitchFamily="2" charset="2"/>
              </a:rPr>
              <a:t>Δ</a:t>
            </a:r>
            <a:r>
              <a:rPr lang="en-US" b="1" dirty="0" smtClean="0">
                <a:sym typeface="Wingdings" pitchFamily="2" charset="2"/>
              </a:rPr>
              <a:t> D as price falls or real income 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(7)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iv)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the income effect: shifts demand schedule upward </a:t>
            </a:r>
            <a:r>
              <a:rPr lang="en-US" dirty="0" smtClean="0">
                <a:sym typeface="Wingdings" pitchFamily="2" charset="2"/>
              </a:rPr>
              <a:t>for such livestock products (etc)  from D2 to D3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v)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Greater Elasticity of supply for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Livestock products</a:t>
            </a:r>
            <a:r>
              <a:rPr lang="en-US" b="1" dirty="0" smtClean="0">
                <a:sym typeface="Wingdings" pitchFamily="2" charset="2"/>
              </a:rPr>
              <a:t>:  flatter-sloped supply curves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with alternative uses, and with ability to retain or postpone disposition</a:t>
            </a:r>
            <a:r>
              <a:rPr lang="en-US" dirty="0" smtClean="0">
                <a:sym typeface="Wingdings" pitchFamily="2" charset="2"/>
              </a:rPr>
              <a:t>,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while grain, once planted, had to be harvested and sold (without storage granaries).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Origins of the Modern Agricultural Revolution - 3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0070C0"/>
                </a:solidFill>
              </a:rPr>
              <a:t>When did this Agricultural Revolution Take Place?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(a) </a:t>
            </a:r>
            <a:r>
              <a:rPr lang="en-US" b="1" dirty="0" smtClean="0">
                <a:solidFill>
                  <a:srgbClr val="C00000"/>
                </a:solidFill>
              </a:rPr>
              <a:t>during and following the Industrial Revolution?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 -</a:t>
            </a:r>
            <a:r>
              <a:rPr lang="en-US" dirty="0" smtClean="0"/>
              <a:t>most specifically from 1815 to 1850 (ECO 303Y): oldest, traditional view, still predominant (economists)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(b) </a:t>
            </a:r>
            <a:r>
              <a:rPr lang="en-US" b="1" dirty="0" smtClean="0">
                <a:solidFill>
                  <a:srgbClr val="C00000"/>
                </a:solidFill>
              </a:rPr>
              <a:t>in the century before the Industrial Revolution?</a:t>
            </a:r>
            <a:r>
              <a:rPr lang="en-US" b="1" dirty="0" smtClean="0"/>
              <a:t> </a:t>
            </a:r>
            <a:r>
              <a:rPr lang="en-US" dirty="0" smtClean="0"/>
              <a:t>from ca. 1660 – ca. 1740, during ‘General Crisis’ era: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 favoured theory, for many but not all historians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(c) </a:t>
            </a:r>
            <a:r>
              <a:rPr lang="en-US" b="1" dirty="0" smtClean="0">
                <a:solidFill>
                  <a:srgbClr val="C00000"/>
                </a:solidFill>
              </a:rPr>
              <a:t>in Tudor &amp; early Stuart England?</a:t>
            </a:r>
            <a:r>
              <a:rPr lang="en-US" b="1" dirty="0" smtClean="0"/>
              <a:t> </a:t>
            </a:r>
            <a:r>
              <a:rPr lang="en-US" dirty="0" smtClean="0"/>
              <a:t>in Tawney’s Century, 1540 – 1640: </a:t>
            </a:r>
            <a:r>
              <a:rPr lang="en-US" b="1" dirty="0" smtClean="0"/>
              <a:t>Eric Kerridge’s theory: </a:t>
            </a:r>
            <a:r>
              <a:rPr lang="en-US" dirty="0" smtClean="0"/>
              <a:t>but</a:t>
            </a:r>
            <a:r>
              <a:rPr lang="en-US" b="1" dirty="0" smtClean="0"/>
              <a:t> </a:t>
            </a:r>
            <a:r>
              <a:rPr lang="en-US" dirty="0" smtClean="0"/>
              <a:t>little support for this view, though changes were important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(8)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(3) </a:t>
            </a:r>
            <a:r>
              <a:rPr lang="en-US" b="1" dirty="0" smtClean="0">
                <a:solidFill>
                  <a:srgbClr val="0070C0"/>
                </a:solidFill>
              </a:rPr>
              <a:t>Explanations for Relative-Price Changes: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Expanded grain supplies: European markets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i) </a:t>
            </a:r>
            <a:r>
              <a:rPr lang="en-US" b="1" dirty="0" smtClean="0">
                <a:solidFill>
                  <a:srgbClr val="00B050"/>
                </a:solidFill>
              </a:rPr>
              <a:t>essential problem</a:t>
            </a:r>
            <a:r>
              <a:rPr lang="en-US" dirty="0" smtClean="0"/>
              <a:t>: European + English grain shipments to export markets &gt; than demand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ii) </a:t>
            </a:r>
            <a:r>
              <a:rPr lang="en-US" b="1" dirty="0" smtClean="0">
                <a:solidFill>
                  <a:srgbClr val="00B050"/>
                </a:solidFill>
              </a:rPr>
              <a:t>Note that England had suddenly become a major grain exporter from 1650s</a:t>
            </a:r>
            <a:r>
              <a:rPr lang="en-US" dirty="0" smtClean="0"/>
              <a:t> – indicating success of New Husbandry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iii) </a:t>
            </a:r>
            <a:r>
              <a:rPr lang="en-US" b="1" dirty="0" smtClean="0">
                <a:solidFill>
                  <a:srgbClr val="00B050"/>
                </a:solidFill>
              </a:rPr>
              <a:t>Now competing with the Dutch,</a:t>
            </a:r>
            <a:r>
              <a:rPr lang="en-US" dirty="0" smtClean="0"/>
              <a:t> cutting into their Baltic grain exports, which did not fall as English grain exports rose: see tables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550"/>
            <a:ext cx="89154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0075"/>
            <a:ext cx="85725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(3) </a:t>
            </a:r>
            <a:r>
              <a:rPr lang="en-US" b="1" dirty="0" smtClean="0">
                <a:solidFill>
                  <a:srgbClr val="0070C0"/>
                </a:solidFill>
              </a:rPr>
              <a:t>Explanations for Relative-Price Changes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New competition: other carbohydrates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increased production and European trade in new crops, as alternatives to grains: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rice, corn (maize), and potatoes</a:t>
            </a:r>
            <a:r>
              <a:rPr lang="en-US" dirty="0" smtClean="0"/>
              <a:t> (later 17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note a major factor in changing demand </a:t>
            </a:r>
            <a:r>
              <a:rPr lang="en-US" b="1" dirty="0" err="1" smtClean="0"/>
              <a:t>elasticities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new substitutes </a:t>
            </a:r>
            <a:r>
              <a:rPr lang="en-US" b="1" dirty="0" smtClean="0">
                <a:sym typeface="Wingdings" pitchFamily="2" charset="2"/>
              </a:rPr>
              <a:t></a:t>
            </a:r>
            <a:r>
              <a:rPr lang="en-US" dirty="0" smtClean="0"/>
              <a:t> shifting demand, altering slope of the demand curve (more elastic)</a:t>
            </a: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Agrarian Recession of 1660 – 1740 (9)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(1)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In arable farming, with sharply falling  grain prices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a)  </a:t>
            </a:r>
            <a:r>
              <a:rPr lang="en-US" b="1" dirty="0" smtClean="0">
                <a:solidFill>
                  <a:srgbClr val="C00000"/>
                </a:solidFill>
              </a:rPr>
              <a:t>Agricultural Production: shift in relative prices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favoured</a:t>
            </a:r>
            <a:r>
              <a:rPr lang="en-US" b="1" dirty="0" smtClean="0">
                <a:sym typeface="Wingdings" pitchFamily="2" charset="2"/>
              </a:rPr>
              <a:t> production of livestock products</a:t>
            </a:r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and non-grain arable crops  </a:t>
            </a:r>
            <a:r>
              <a:rPr lang="en-US" b="1" dirty="0" smtClean="0">
                <a:sym typeface="Wingdings" pitchFamily="2" charset="2"/>
              </a:rPr>
              <a:t>thus major incentive to shift away from grain-based agriculture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advantages of Convertible Husbandry</a:t>
            </a:r>
            <a:r>
              <a:rPr lang="en-US" dirty="0" smtClean="0">
                <a:sym typeface="Wingdings" pitchFamily="2" charset="2"/>
              </a:rPr>
              <a:t>: increased supply and lowered relative costs of livestock and non-grain arable products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ii)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Convertible Husbandry + Norfolk Farming: </a:t>
            </a:r>
            <a:r>
              <a:rPr lang="en-US" b="1" dirty="0" smtClean="0">
                <a:sym typeface="Wingdings" pitchFamily="2" charset="2"/>
              </a:rPr>
              <a:t>eliminated the fallow (NF: also eliminated pasture)  </a:t>
            </a:r>
            <a:r>
              <a:rPr lang="en-US" dirty="0" smtClean="0">
                <a:sym typeface="Wingdings" pitchFamily="2" charset="2"/>
              </a:rPr>
              <a:t>greatly increasing productivity of both arable and pastoral farming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(2)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In arable farming, with sharply falling  grain prices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/>
              <a:t>	- </a:t>
            </a: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Price-Cost Squeeze for grain farmers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- i) </a:t>
            </a:r>
            <a:r>
              <a:rPr lang="en-US" b="1" dirty="0" smtClean="0">
                <a:solidFill>
                  <a:srgbClr val="00B050"/>
                </a:solidFill>
              </a:rPr>
              <a:t>while prices were falling, costs were not</a:t>
            </a:r>
            <a:r>
              <a:rPr lang="en-US" b="1" dirty="0" smtClean="0"/>
              <a:t>  -  </a:t>
            </a:r>
            <a:r>
              <a:rPr lang="en-US" dirty="0" smtClean="0"/>
              <a:t>were rising in real terms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	 - ii) </a:t>
            </a:r>
            <a:r>
              <a:rPr lang="en-US" b="1" dirty="0" smtClean="0">
                <a:solidFill>
                  <a:srgbClr val="00B050"/>
                </a:solidFill>
              </a:rPr>
              <a:t>historic problem of deflation for factor costs</a:t>
            </a:r>
            <a:r>
              <a:rPr lang="en-US" b="1" dirty="0" smtClean="0"/>
              <a:t>: 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/>
              <a:t>	-  factor-cost stickiness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rise in </a:t>
            </a:r>
            <a:r>
              <a:rPr lang="en-US" b="1" dirty="0" smtClean="0">
                <a:sym typeface="Wingdings" pitchFamily="2" charset="2"/>
              </a:rPr>
              <a:t>real</a:t>
            </a:r>
            <a:r>
              <a:rPr lang="en-US" dirty="0" smtClean="0">
                <a:sym typeface="Wingdings" pitchFamily="2" charset="2"/>
              </a:rPr>
              <a:t> cost of labour (wages), capital (interest), land (rent)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-  iii)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price-cost squeeze  powerful incentive to adopt New Husbandry, with lower costs + </a:t>
            </a:r>
            <a:r>
              <a:rPr lang="el-GR" b="1" dirty="0" smtClean="0">
                <a:solidFill>
                  <a:srgbClr val="00B050"/>
                </a:solidFill>
                <a:sym typeface="Wingdings" pitchFamily="2" charset="2"/>
              </a:rPr>
              <a:t>Δ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productivity: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- </a:t>
            </a:r>
            <a:r>
              <a:rPr lang="en-US" b="1" dirty="0" smtClean="0">
                <a:sym typeface="Wingdings" pitchFamily="2" charset="2"/>
              </a:rPr>
              <a:t>increased productivity with lower costs</a:t>
            </a:r>
            <a:r>
              <a:rPr lang="en-US" dirty="0" smtClean="0">
                <a:sym typeface="Wingdings" pitchFamily="2" charset="2"/>
              </a:rPr>
              <a:t>, while producing products with more stable, often  higher prices 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(3)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- c)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advantages of Convertible Husbandry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	  </a:t>
            </a:r>
            <a:r>
              <a:rPr lang="en-US" dirty="0" smtClean="0"/>
              <a:t> i) </a:t>
            </a:r>
            <a:r>
              <a:rPr lang="en-US" b="1" dirty="0" smtClean="0"/>
              <a:t>alternation in use of land (every 5 years) between arable and pasture </a:t>
            </a:r>
            <a:r>
              <a:rPr lang="en-US" dirty="0" smtClean="0"/>
              <a:t>(vs. fixed arable + pasture lands)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increased productivity</a:t>
            </a:r>
            <a:r>
              <a:rPr lang="en-US" dirty="0" smtClean="0">
                <a:sym typeface="Wingdings" pitchFamily="2" charset="2"/>
              </a:rPr>
              <a:t> of both arable and pasture (livestock) lands</a:t>
            </a:r>
            <a:endParaRPr lang="en-US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- ii) </a:t>
            </a:r>
            <a:r>
              <a:rPr lang="en-US" b="1" dirty="0" smtClean="0">
                <a:sym typeface="Wingdings" pitchFamily="2" charset="2"/>
              </a:rPr>
              <a:t>relative shift to pasture + livestock, </a:t>
            </a:r>
            <a:r>
              <a:rPr lang="en-US" dirty="0" smtClean="0">
                <a:sym typeface="Wingdings" pitchFamily="2" charset="2"/>
              </a:rPr>
              <a:t>with better product prices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- iii) </a:t>
            </a:r>
            <a:r>
              <a:rPr lang="en-US" b="1" dirty="0" smtClean="0">
                <a:sym typeface="Wingdings" pitchFamily="2" charset="2"/>
              </a:rPr>
              <a:t>more arable devoted to legumes &amp; industrial crops</a:t>
            </a:r>
            <a:r>
              <a:rPr lang="en-US" dirty="0" smtClean="0">
                <a:sym typeface="Wingdings" pitchFamily="2" charset="2"/>
              </a:rPr>
              <a:t>, in response to better product prices.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(4)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- c)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advantages of Convertible Husbandry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-		iv) </a:t>
            </a:r>
            <a:r>
              <a:rPr lang="en-US" b="1" dirty="0" smtClean="0">
                <a:sym typeface="Wingdings" pitchFamily="2" charset="2"/>
              </a:rPr>
              <a:t>all crops provided more livestock fodder</a:t>
            </a:r>
            <a:r>
              <a:rPr lang="en-US" dirty="0" smtClean="0">
                <a:sym typeface="Wingdings" pitchFamily="2" charset="2"/>
              </a:rPr>
              <a:t>  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dirty="0" smtClean="0">
                <a:sym typeface="Wingdings" pitchFamily="2" charset="2"/>
              </a:rPr>
              <a:t> manure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 - 	v) </a:t>
            </a:r>
            <a:r>
              <a:rPr lang="en-US" b="1" dirty="0" smtClean="0">
                <a:sym typeface="Wingdings" pitchFamily="2" charset="2"/>
              </a:rPr>
              <a:t>new legumes: clover, alfalfa (</a:t>
            </a:r>
            <a:r>
              <a:rPr lang="en-US" b="1" dirty="0" err="1" smtClean="0">
                <a:sym typeface="Wingdings" pitchFamily="2" charset="2"/>
              </a:rPr>
              <a:t>lucerne</a:t>
            </a:r>
            <a:r>
              <a:rPr lang="en-US" b="1" dirty="0" smtClean="0">
                <a:sym typeface="Wingdings" pitchFamily="2" charset="2"/>
              </a:rPr>
              <a:t>), </a:t>
            </a:r>
            <a:r>
              <a:rPr lang="en-US" b="1" dirty="0" err="1" smtClean="0">
                <a:sym typeface="Wingdings" pitchFamily="2" charset="2"/>
              </a:rPr>
              <a:t>sainfoin</a:t>
            </a:r>
            <a:r>
              <a:rPr lang="en-US" dirty="0" smtClean="0">
                <a:sym typeface="Wingdings" pitchFamily="2" charset="2"/>
              </a:rPr>
              <a:t>:  more powerful nitrogen fixing agents  greater productivity, at lower costs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 - 	vi) </a:t>
            </a:r>
            <a:r>
              <a:rPr lang="en-US" b="1" dirty="0" smtClean="0">
                <a:sym typeface="Wingdings" pitchFamily="2" charset="2"/>
              </a:rPr>
              <a:t>elimination of fallow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l-GR" b="1" dirty="0" smtClean="0">
                <a:sym typeface="Wingdings" pitchFamily="2" charset="2"/>
              </a:rPr>
              <a:t>Δ</a:t>
            </a:r>
            <a:r>
              <a:rPr lang="en-US" b="1" dirty="0" smtClean="0">
                <a:sym typeface="Wingdings" pitchFamily="2" charset="2"/>
              </a:rPr>
              <a:t> land in productive,</a:t>
            </a:r>
            <a:r>
              <a:rPr lang="en-US" dirty="0" smtClean="0">
                <a:sym typeface="Wingdings" pitchFamily="2" charset="2"/>
              </a:rPr>
              <a:t> much more profitable use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-  	vii) </a:t>
            </a:r>
            <a:r>
              <a:rPr lang="en-US" b="1" dirty="0" smtClean="0">
                <a:sym typeface="Wingdings" pitchFamily="2" charset="2"/>
              </a:rPr>
              <a:t>greater agricultural diversification</a:t>
            </a:r>
            <a:r>
              <a:rPr lang="en-US" dirty="0" smtClean="0">
                <a:sym typeface="Wingdings" pitchFamily="2" charset="2"/>
              </a:rPr>
              <a:t>  </a:t>
            </a:r>
            <a:r>
              <a:rPr lang="el-GR" b="1" dirty="0" smtClean="0">
                <a:sym typeface="Wingdings" pitchFamily="2" charset="2"/>
              </a:rPr>
              <a:t>Δ</a:t>
            </a:r>
            <a:r>
              <a:rPr lang="en-US" b="1" dirty="0" smtClean="0">
                <a:sym typeface="Wingdings" pitchFamily="2" charset="2"/>
              </a:rPr>
              <a:t> income security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	-   	viii) </a:t>
            </a:r>
            <a:r>
              <a:rPr lang="en-US" b="1" dirty="0" smtClean="0">
                <a:sym typeface="Wingdings" pitchFamily="2" charset="2"/>
              </a:rPr>
              <a:t>disappearance of famines in England, </a:t>
            </a:r>
            <a:r>
              <a:rPr lang="en-US" dirty="0" smtClean="0">
                <a:sym typeface="Wingdings" pitchFamily="2" charset="2"/>
              </a:rPr>
              <a:t>by 1620s:</a:t>
            </a:r>
          </a:p>
          <a:p>
            <a:pPr lvl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95300"/>
            <a:ext cx="55054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(5)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0070C0"/>
                </a:solidFill>
              </a:rPr>
              <a:t>Decline of the Yeomanry (small farmers)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Yeomanry had reached height of its landholdings by the 1690s</a:t>
            </a:r>
            <a:r>
              <a:rPr lang="en-US" dirty="0" smtClean="0"/>
              <a:t>: thereafter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downhill for most yeomen farmers  (see table)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The ill winds of the Agrarian Recession: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forced many yeomen (not engaged in New Husbandry) to sell lands to the aristocracy and upper gentry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Many Yeoman lacked adequate capitals, lands, and expertise to engage in New Husbandry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- easiest route to economic security was to sell off lands (see following table).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Origins of the Modern Agricultural Revolution - 4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(3) </a:t>
            </a:r>
            <a:r>
              <a:rPr lang="en-US" b="1" dirty="0" smtClean="0">
                <a:solidFill>
                  <a:srgbClr val="0070C0"/>
                </a:solidFill>
              </a:rPr>
              <a:t>The Role of the Low Countries:</a:t>
            </a:r>
            <a:r>
              <a:rPr lang="en-US" dirty="0" smtClean="0"/>
              <a:t> origins of England’s New Husbandry in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the Low Countries</a:t>
            </a:r>
            <a:r>
              <a:rPr lang="en-US" dirty="0" smtClean="0"/>
              <a:t> (Flanders, Brabant, Holland) had the most advanced agriculture in medieval northern Europe: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many advanced techniques found there by the early 14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r>
              <a:rPr lang="en-US" dirty="0" smtClean="0"/>
              <a:t> (but some also in England: in East Anglia: especially Norfolk)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-b) </a:t>
            </a:r>
            <a:r>
              <a:rPr lang="en-US" b="1" dirty="0" smtClean="0">
                <a:solidFill>
                  <a:srgbClr val="C00000"/>
                </a:solidFill>
              </a:rPr>
              <a:t>product of high population densities with extensive urban markets in medieval Flanders: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specialised agricultural products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088"/>
            <a:ext cx="8763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(6)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Resurgence of  Aristocracy &amp; Great Landowners, 1660s to 1740s: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from Restoration of Monarchy in 1660: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when king </a:t>
            </a:r>
            <a:r>
              <a:rPr lang="en-US" b="1" dirty="0" smtClean="0"/>
              <a:t>Charles II</a:t>
            </a:r>
            <a:r>
              <a:rPr lang="en-US" dirty="0" smtClean="0"/>
              <a:t> (d. 1685) gave or sold peerages to many of the upper gentry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Refutation of the Tawney ‘Rise of the Gentry’ thesis?  No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see reasons given in the previous lecture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many of the new aristocracy were still ‘gentry’</a:t>
            </a:r>
            <a:r>
              <a:rPr lang="en-US" dirty="0" smtClean="0"/>
              <a:t> in their outlooks, market-orientation, profit-maximizing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consider </a:t>
            </a:r>
            <a:r>
              <a:rPr lang="en-US" b="1" dirty="0" err="1" smtClean="0">
                <a:solidFill>
                  <a:srgbClr val="C00000"/>
                </a:solidFill>
              </a:rPr>
              <a:t>Habukkuk’s</a:t>
            </a:r>
            <a:r>
              <a:rPr lang="en-US" b="1" dirty="0" smtClean="0">
                <a:solidFill>
                  <a:srgbClr val="C00000"/>
                </a:solidFill>
              </a:rPr>
              <a:t> article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written the year </a:t>
            </a:r>
            <a:r>
              <a:rPr lang="en-US" b="1" dirty="0" smtClean="0"/>
              <a:t>before</a:t>
            </a:r>
            <a:r>
              <a:rPr lang="en-US" dirty="0" smtClean="0"/>
              <a:t> Tawney’s 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2286000" y="890588"/>
            <a:ext cx="4572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H.J. Habakkuk, ‘English Land Ownership, 1680-1740,’ </a:t>
            </a:r>
            <a:r>
              <a:rPr lang="en-US" b="1" i="1"/>
              <a:t>Economic History Review, 1st ser. 10 (1940), 2-17.</a:t>
            </a:r>
          </a:p>
          <a:p>
            <a:endParaRPr lang="en-GB"/>
          </a:p>
          <a:p>
            <a:r>
              <a:rPr lang="en-US" b="1"/>
              <a:t>Harrington, writing at the end of the Commonwealth period </a:t>
            </a:r>
            <a:r>
              <a:rPr lang="en-US"/>
              <a:t>[under Cromwell  in the 1650s, before the restoration of the monarchy in 1660] found the key to the Civil War in the shift of property from the Church, the Crown, and above all from the great semi-feudal landowners to the squires [the gentry]. </a:t>
            </a:r>
          </a:p>
          <a:p>
            <a:r>
              <a:rPr lang="en-US" b="1"/>
              <a:t>This notion of the rise of the squirearchy [gentry] has become the organising conception of English social history</a:t>
            </a:r>
            <a:r>
              <a:rPr lang="en-US"/>
              <a:t> between the Dissolution of the Monasteries and 1640 [outbreak of the Civil War].......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2286000" y="890588"/>
            <a:ext cx="45720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H.J. Habakkuk, ‘English Land Ownership, 1680-1740,’ </a:t>
            </a:r>
            <a:r>
              <a:rPr lang="en-US" b="1" i="1"/>
              <a:t>Economic History Review, 1st ser. 10 (1940), 2-17.</a:t>
            </a:r>
          </a:p>
          <a:p>
            <a:endParaRPr lang="en-GB"/>
          </a:p>
          <a:p>
            <a:r>
              <a:rPr lang="en-US" b="1"/>
              <a:t>Yet at the very time when continental observers were most vigorous in their praise of the squirearchy [in the early eighteenth century],</a:t>
            </a:r>
            <a:r>
              <a:rPr lang="en-US"/>
              <a:t> it no longer represented the most important elements in English rural society. </a:t>
            </a:r>
          </a:p>
          <a:p>
            <a:r>
              <a:rPr lang="en-US" b="1"/>
              <a:t>The general drift of property in the sixty years after 1690 was in favour of the large estate and the great lord;</a:t>
            </a:r>
            <a:r>
              <a:rPr lang="en-US"/>
              <a:t> </a:t>
            </a:r>
          </a:p>
          <a:p>
            <a:r>
              <a:rPr lang="en-US"/>
              <a:t>and while the movement was probably not so decisive as that which, in the hundred years before 1640, consolidated the squirearchy [gentry], it clearly marks one of the great changes in the disposition of English landed property.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(7)</a:t>
            </a:r>
            <a:r>
              <a:rPr lang="en-US" b="1" smtClean="0"/>
              <a:t> 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3) </a:t>
            </a:r>
            <a:r>
              <a:rPr lang="en-US" b="1" dirty="0" smtClean="0">
                <a:solidFill>
                  <a:srgbClr val="0070C0"/>
                </a:solidFill>
              </a:rPr>
              <a:t>Resurgence of  Aristocracy &amp; Great Landowners, 1660s to 1740s: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d) </a:t>
            </a:r>
            <a:r>
              <a:rPr lang="en-US" b="1" dirty="0" smtClean="0">
                <a:solidFill>
                  <a:srgbClr val="C00000"/>
                </a:solidFill>
              </a:rPr>
              <a:t>Activities of the ‘rejuvenated’ aristocracy: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i) </a:t>
            </a:r>
            <a:r>
              <a:rPr lang="en-US" b="1" dirty="0" smtClean="0"/>
              <a:t>buying up lands of small landholders: </a:t>
            </a:r>
            <a:r>
              <a:rPr lang="en-US" dirty="0" smtClean="0"/>
              <a:t>yeomen and small gentry, who were in dire circumstances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ii) </a:t>
            </a:r>
            <a:r>
              <a:rPr lang="en-US" b="1" dirty="0" smtClean="0"/>
              <a:t>engaging in enclosures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iii) </a:t>
            </a:r>
            <a:r>
              <a:rPr lang="en-US" b="1" dirty="0" smtClean="0"/>
              <a:t>adopting New Husbandry</a:t>
            </a:r>
            <a:r>
              <a:rPr lang="en-US" dirty="0" smtClean="0"/>
              <a:t>: Convertible Husbandry and Norfolk Four Course systems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iv) </a:t>
            </a:r>
            <a:r>
              <a:rPr lang="en-US" b="1" dirty="0" smtClean="0"/>
              <a:t>investing in mining &amp; metallurgical industries</a:t>
            </a:r>
            <a:r>
              <a:rPr lang="en-US" dirty="0" smtClean="0"/>
              <a:t> on their estates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(8)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3) </a:t>
            </a:r>
            <a:r>
              <a:rPr lang="en-US" b="1" dirty="0" smtClean="0">
                <a:solidFill>
                  <a:srgbClr val="0070C0"/>
                </a:solidFill>
              </a:rPr>
              <a:t>Resurgence of  Aristocracy &amp; Great Landowners, 1660 to 1740s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e) </a:t>
            </a:r>
            <a:r>
              <a:rPr lang="en-US" b="1" dirty="0" smtClean="0">
                <a:solidFill>
                  <a:srgbClr val="C00000"/>
                </a:solidFill>
              </a:rPr>
              <a:t>Introduction of Entail Land Settlements: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b="1" dirty="0" smtClean="0"/>
              <a:t>entail law: important legal measure assisting great landlords</a:t>
            </a:r>
            <a:r>
              <a:rPr lang="en-US" dirty="0" smtClean="0"/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to protect integrity of inherited estates (patrimony)</a:t>
            </a:r>
            <a:r>
              <a:rPr lang="en-US" dirty="0" smtClean="0"/>
              <a:t>: prevented any subdivisions or land sales – prevented land alienation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ii) </a:t>
            </a:r>
            <a:r>
              <a:rPr lang="en-US" b="1" dirty="0" smtClean="0"/>
              <a:t>advantage: made entailed estates more attractive to mortgage lenders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enabled landlords to borrow (mortgages) more cheaply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(9)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e) </a:t>
            </a:r>
            <a:r>
              <a:rPr lang="en-US" b="1" dirty="0" smtClean="0">
                <a:solidFill>
                  <a:srgbClr val="C00000"/>
                </a:solidFill>
              </a:rPr>
              <a:t>Introduction of Entail Land Settlements: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iii) </a:t>
            </a:r>
            <a:r>
              <a:rPr lang="en-US" b="1" dirty="0" smtClean="0">
                <a:sym typeface="Wingdings" pitchFamily="2" charset="2"/>
              </a:rPr>
              <a:t>if landowner defaulted: mortgage holder</a:t>
            </a:r>
            <a:r>
              <a:rPr lang="en-US" dirty="0" smtClean="0">
                <a:sym typeface="Wingdings" pitchFamily="2" charset="2"/>
              </a:rPr>
              <a:t> acquired rights to income (‘fruits’) of the land, but not the land itself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iv) </a:t>
            </a:r>
            <a:r>
              <a:rPr lang="en-US" b="1" dirty="0" smtClean="0">
                <a:sym typeface="Wingdings" pitchFamily="2" charset="2"/>
              </a:rPr>
              <a:t>most landowners never paid off their mortgages</a:t>
            </a:r>
            <a:r>
              <a:rPr lang="en-US" dirty="0" smtClean="0">
                <a:sym typeface="Wingdings" pitchFamily="2" charset="2"/>
              </a:rPr>
              <a:t>: continuous refinancing at relatively low interest rates (when real rates were rising)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v) </a:t>
            </a:r>
            <a:r>
              <a:rPr lang="en-US" b="1" dirty="0" smtClean="0">
                <a:sym typeface="Wingdings" pitchFamily="2" charset="2"/>
              </a:rPr>
              <a:t>enabled great landowners to buy lands of small holders and to invest in the New Husbandry</a:t>
            </a:r>
          </a:p>
          <a:p>
            <a:pPr>
              <a:buFont typeface="Arial" charset="0"/>
              <a:buChar char="•"/>
              <a:defRPr/>
            </a:pPr>
            <a:endParaRPr lang="en-US" b="1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(9)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0070C0"/>
                </a:solidFill>
              </a:rPr>
              <a:t>Resurgence of  Aristocracy &amp; Great Landowners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f) </a:t>
            </a:r>
            <a:r>
              <a:rPr lang="en-US" b="1" dirty="0" smtClean="0">
                <a:solidFill>
                  <a:srgbClr val="C00000"/>
                </a:solidFill>
              </a:rPr>
              <a:t>Equity of Redemption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b="1" dirty="0" smtClean="0"/>
              <a:t>ancillary measure</a:t>
            </a:r>
            <a:r>
              <a:rPr lang="en-US" dirty="0" smtClean="0"/>
              <a:t> (from early 17</a:t>
            </a:r>
            <a:r>
              <a:rPr lang="en-US" baseline="30000" dirty="0" smtClean="0"/>
              <a:t>th</a:t>
            </a:r>
            <a:r>
              <a:rPr lang="en-US" dirty="0" smtClean="0"/>
              <a:t> century): </a:t>
            </a:r>
            <a:r>
              <a:rPr lang="en-US" b="1" dirty="0" smtClean="0"/>
              <a:t>related to Entail Settlements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- </a:t>
            </a:r>
            <a:r>
              <a:rPr lang="en-US" b="1" dirty="0" smtClean="0"/>
              <a:t>made mortgages negotiable, transferable assets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so that mortgage holder, needing capital, could sell the mortgage to a third party (who collected the interest)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smtClean="0">
                <a:sym typeface="Wingdings" pitchFamily="2" charset="2"/>
              </a:rPr>
              <a:t>importance: encouraged mortgage lending</a:t>
            </a:r>
            <a:r>
              <a:rPr lang="en-US" dirty="0" smtClean="0">
                <a:sym typeface="Wingdings" pitchFamily="2" charset="2"/>
              </a:rPr>
              <a:t> and  enabled landowners to postpone indefinitely paying off (redeeming) mortgages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 allowing great landowners to borrow</a:t>
            </a:r>
            <a:r>
              <a:rPr lang="en-US" dirty="0" smtClean="0">
                <a:sym typeface="Wingdings" pitchFamily="2" charset="2"/>
              </a:rPr>
              <a:t> large sums quite cheaply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(10)</a:t>
            </a:r>
            <a:endParaRPr 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4)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0070C0"/>
                </a:solidFill>
              </a:rPr>
              <a:t>Capital Intensive Farming on Large Estates:</a:t>
            </a:r>
          </a:p>
          <a:p>
            <a:r>
              <a:rPr lang="en-US" smtClean="0"/>
              <a:t>a) </a:t>
            </a:r>
            <a:r>
              <a:rPr lang="en-US" b="1" smtClean="0">
                <a:solidFill>
                  <a:srgbClr val="C00000"/>
                </a:solidFill>
              </a:rPr>
              <a:t>Enclosures, Convertible Husbandry, Norfolk Farming:</a:t>
            </a:r>
            <a:r>
              <a:rPr lang="en-US" b="1" smtClean="0">
                <a:solidFill>
                  <a:srgbClr val="0070C0"/>
                </a:solidFill>
              </a:rPr>
              <a:t> </a:t>
            </a:r>
            <a:r>
              <a:rPr lang="en-US" b="1" smtClean="0"/>
              <a:t>all very capital intensive</a:t>
            </a:r>
            <a:r>
              <a:rPr lang="en-US" smtClean="0"/>
              <a:t>  </a:t>
            </a:r>
            <a:r>
              <a:rPr lang="en-US" smtClean="0">
                <a:sym typeface="Wingdings" pitchFamily="2" charset="2"/>
              </a:rPr>
              <a:t> r</a:t>
            </a:r>
            <a:r>
              <a:rPr lang="en-US" smtClean="0"/>
              <a:t>equiring large investments</a:t>
            </a:r>
          </a:p>
          <a:p>
            <a:r>
              <a:rPr lang="en-US" smtClean="0"/>
              <a:t>b) </a:t>
            </a:r>
            <a:r>
              <a:rPr lang="en-US" b="1" smtClean="0">
                <a:solidFill>
                  <a:srgbClr val="C00000"/>
                </a:solidFill>
              </a:rPr>
              <a:t>Enclosed estates with the New Husbandry</a:t>
            </a:r>
            <a:r>
              <a:rPr lang="en-US" smtClean="0"/>
              <a:t>: - </a:t>
            </a:r>
            <a:r>
              <a:rPr lang="en-US" b="1" smtClean="0"/>
              <a:t>offered best prospects for profiting</a:t>
            </a:r>
            <a:r>
              <a:rPr lang="en-US" smtClean="0"/>
              <a:t> during (or even surviving) during the post-1660 agrarian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Consequences of Agrarian Recession of 1660 – 1740 (11)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4)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Capital Intensive Farming on Large Estates: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Capital Intensive farming: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also aided by post-1660 development of new financial institutions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led to fall in long-term interest</a:t>
            </a:r>
            <a:r>
              <a:rPr lang="en-US" dirty="0" smtClean="0">
                <a:sym typeface="Wingdings" pitchFamily="2" charset="2"/>
              </a:rPr>
              <a:t> rates (see subsequent lectures)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d)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Enclosures continued, unabated, in century 1660 – 1740: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but process accelerated during the ensuing Industrial Revolution era: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- </a:t>
            </a:r>
            <a:r>
              <a:rPr lang="en-US" b="1" dirty="0" smtClean="0">
                <a:sym typeface="Wingdings" pitchFamily="2" charset="2"/>
              </a:rPr>
              <a:t>Parliamentary Enclosures</a:t>
            </a:r>
            <a:r>
              <a:rPr lang="en-US" dirty="0" smtClean="0">
                <a:sym typeface="Wingdings" pitchFamily="2" charset="2"/>
              </a:rPr>
              <a:t> (expropriations)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Origins of the Modern Agricultural Revolution - 5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How were the more advanced techniques introduced into 16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century England from the Low Countries?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b="1" dirty="0" smtClean="0"/>
              <a:t>printing press</a:t>
            </a:r>
            <a:r>
              <a:rPr lang="en-US" dirty="0" smtClean="0"/>
              <a:t>: Antwerp as the publishing capital (Gutenberg: 1400-58)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ii) </a:t>
            </a:r>
            <a:r>
              <a:rPr lang="en-US" b="1" dirty="0" smtClean="0"/>
              <a:t>commercial relations with England:</a:t>
            </a:r>
            <a:r>
              <a:rPr lang="en-US" dirty="0" smtClean="0"/>
              <a:t> especially from rise of the  Antwerp market in 1460s: its expansion, to the 1560s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iii) </a:t>
            </a:r>
            <a:r>
              <a:rPr lang="en-US" b="1" dirty="0" smtClean="0"/>
              <a:t>Revolt of the Low Countries from 1568:</a:t>
            </a:r>
            <a:r>
              <a:rPr lang="en-US" dirty="0" smtClean="0"/>
              <a:t> flood of Flemish refugees into England, especially into East Anglia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iv) </a:t>
            </a:r>
            <a:r>
              <a:rPr lang="en-US" b="1" dirty="0" smtClean="0"/>
              <a:t>role of the Tudor-Stuart Enclosures</a:t>
            </a:r>
            <a:r>
              <a:rPr lang="en-US" dirty="0" smtClean="0"/>
              <a:t> from the 1460s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v) </a:t>
            </a:r>
            <a:r>
              <a:rPr lang="en-US" b="1" dirty="0" smtClean="0"/>
              <a:t>Population Growth, urbanization, and  growth of the London market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Agrarian changes before and during 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70C0"/>
                </a:solidFill>
              </a:rPr>
              <a:t>The paradox of economic development: agriculture and industry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historical record demonstrates that both economic growth and modern industrialization depend upon</a:t>
            </a:r>
            <a:r>
              <a:rPr lang="en-US" dirty="0" smtClean="0"/>
              <a:t> radical changes in the agrarian structures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necessary changes for agrarian and economic growth: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i) </a:t>
            </a:r>
            <a:r>
              <a:rPr lang="en-US" b="1" dirty="0" smtClean="0"/>
              <a:t>replace feudal and  communal tenures, rights &amp; uses of land, with private-property forms of both ownership and land use</a:t>
            </a:r>
            <a:r>
              <a:rPr lang="en-US" dirty="0" smtClean="0"/>
              <a:t>: unified management, especially with enclosures (as seen in England)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ii) </a:t>
            </a:r>
            <a:r>
              <a:rPr lang="en-US" b="1" dirty="0" smtClean="0"/>
              <a:t>create free and efficient markets in land, labour, and capital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Agrarian changes before &amp; during the Industrial Revolution - 2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iii) </a:t>
            </a:r>
            <a:r>
              <a:rPr lang="en-US" b="1" dirty="0" smtClean="0"/>
              <a:t>liberate labour, land, and capital from the agrarian sector</a:t>
            </a:r>
            <a:r>
              <a:rPr lang="en-US" dirty="0" smtClean="0"/>
              <a:t> and rural society to be utilized or invested more productively in other sectors of the economy: industry, trade, finances, transportation, services sector, etc.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iv) </a:t>
            </a:r>
            <a:r>
              <a:rPr lang="en-US" b="1" dirty="0" smtClean="0"/>
              <a:t>supply requisite increased supplies of foodstuffs and raw materials </a:t>
            </a:r>
            <a:r>
              <a:rPr lang="en-US" dirty="0" smtClean="0"/>
              <a:t>(as well as labour) to permit the growth of industrial towns:  to permit and foster modern urban industrialization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v) </a:t>
            </a:r>
            <a:r>
              <a:rPr lang="en-US" b="1" dirty="0" smtClean="0"/>
              <a:t>increase rural demand for urban industrial products</a:t>
            </a:r>
            <a:r>
              <a:rPr lang="en-US" dirty="0" smtClean="0"/>
              <a:t> &amp; services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Agrarian changes before &amp; during the Industrial Revolution - 3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c) </a:t>
            </a:r>
            <a:r>
              <a:rPr lang="en-US" b="1" dirty="0" smtClean="0">
                <a:solidFill>
                  <a:srgbClr val="C00000"/>
                </a:solidFill>
              </a:rPr>
              <a:t>the  historical paradox: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i)</a:t>
            </a:r>
            <a:r>
              <a:rPr lang="en-US" b="1" dirty="0" smtClean="0"/>
              <a:t> lies in the fact that historically the chief stimulus for positive agrarian changes, in both land use &amp; technology</a:t>
            </a:r>
            <a:r>
              <a:rPr lang="en-US" dirty="0" smtClean="0"/>
              <a:t>, has always comes from increased urban demand  -- </a:t>
            </a:r>
            <a:r>
              <a:rPr lang="en-US" b="1" dirty="0" smtClean="0"/>
              <a:t>and not just population growth</a:t>
            </a:r>
            <a:r>
              <a:rPr lang="en-US" dirty="0" smtClean="0"/>
              <a:t> (as in the Boserup model)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ii) </a:t>
            </a:r>
            <a:r>
              <a:rPr lang="en-US" b="1" dirty="0" smtClean="0"/>
              <a:t>historically, from the 12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century, European towns</a:t>
            </a:r>
            <a:r>
              <a:rPr lang="en-US" dirty="0" smtClean="0"/>
              <a:t> have grown and prospered from the symbiotic union of commerce, finance, and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Agrarian changes before &amp; during the Industrial Revolution - 4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0070C0"/>
                </a:solidFill>
              </a:rPr>
              <a:t>The historical record of the modern Industrial Revolutions in Great Britain, Germany, the US: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a) </a:t>
            </a:r>
            <a:r>
              <a:rPr lang="en-US" b="1" dirty="0" smtClean="0">
                <a:solidFill>
                  <a:srgbClr val="C00000"/>
                </a:solidFill>
              </a:rPr>
              <a:t>that modern Agricultural Revolutions were long drawn out processes</a:t>
            </a:r>
            <a:r>
              <a:rPr lang="en-US" b="1" dirty="0" smtClean="0">
                <a:solidFill>
                  <a:srgbClr val="0070C0"/>
                </a:solidFill>
              </a:rPr>
              <a:t> - </a:t>
            </a:r>
            <a:r>
              <a:rPr lang="en-US" b="1" dirty="0" smtClean="0"/>
              <a:t>that both preceded and accompanied modern urban industrialization: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the agrarian and urban industrial changes mutually fostered and promoted each other</a:t>
            </a:r>
            <a:r>
              <a:rPr lang="en-US" dirty="0" smtClean="0"/>
              <a:t>, in each country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b) </a:t>
            </a:r>
            <a:r>
              <a:rPr lang="en-US" b="1" dirty="0" smtClean="0">
                <a:solidFill>
                  <a:srgbClr val="C00000"/>
                </a:solidFill>
              </a:rPr>
              <a:t>historical record of 19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century economic development in both France and Russia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reveals how serious defects in their agrarian structures</a:t>
            </a:r>
            <a:r>
              <a:rPr lang="en-US" dirty="0" smtClean="0"/>
              <a:t> impeded the processes of modern urban industrialization (as opposed to Britain &amp; Germany)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New Husbandry: Convertible Husbandry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(1)  </a:t>
            </a:r>
            <a:r>
              <a:rPr lang="en-US" b="1" dirty="0" smtClean="0">
                <a:solidFill>
                  <a:srgbClr val="0070C0"/>
                </a:solidFill>
              </a:rPr>
              <a:t>Most advanced form of mixed-farming agriculture before modern fertilizers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system recommended in </a:t>
            </a:r>
            <a:r>
              <a:rPr lang="en-US" i="1" dirty="0" smtClean="0"/>
              <a:t>The Boke of Husbandry by Master </a:t>
            </a:r>
            <a:r>
              <a:rPr lang="en-US" i="1" dirty="0" err="1" smtClean="0"/>
              <a:t>Fitzherbert</a:t>
            </a:r>
            <a:r>
              <a:rPr lang="en-US" i="1" dirty="0" smtClean="0"/>
              <a:t>, </a:t>
            </a:r>
            <a:r>
              <a:rPr lang="en-US" dirty="0" smtClean="0"/>
              <a:t>in 1534</a:t>
            </a:r>
            <a:r>
              <a:rPr lang="en-US" i="1" dirty="0" smtClean="0"/>
              <a:t> </a:t>
            </a:r>
            <a:r>
              <a:rPr lang="en-US" dirty="0" smtClean="0"/>
              <a:t>(citing experience of Flanders and Brabant)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in conjunction with enclosures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0070C0"/>
                </a:solidFill>
              </a:rPr>
              <a:t>This new system meant the alternation in use of land between arable and pasture</a:t>
            </a:r>
            <a:r>
              <a:rPr lang="en-US" dirty="0" smtClean="0"/>
              <a:t>, about every five years - </a:t>
            </a:r>
            <a:r>
              <a:rPr lang="en-US" b="1" dirty="0" smtClean="0"/>
              <a:t>in contrast to medieval open field agriculture, with a permanent division between arable and pasture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 New Husbandry: Convertible Husbandry - 1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(3) </a:t>
            </a:r>
            <a:r>
              <a:rPr lang="en-US" b="1" dirty="0" smtClean="0">
                <a:solidFill>
                  <a:srgbClr val="0070C0"/>
                </a:solidFill>
              </a:rPr>
              <a:t>About half the land is in arable and the other half is put into pasture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(4) </a:t>
            </a:r>
            <a:r>
              <a:rPr lang="en-US" b="1" dirty="0" smtClean="0">
                <a:solidFill>
                  <a:srgbClr val="0070C0"/>
                </a:solidFill>
              </a:rPr>
              <a:t>Called also ‘Up and Down Husbandry’: every 5 years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the farmer </a:t>
            </a:r>
            <a:r>
              <a:rPr lang="en-US" b="1" i="1" dirty="0" smtClean="0"/>
              <a:t>ploughs up</a:t>
            </a:r>
            <a:r>
              <a:rPr lang="en-US" b="1" dirty="0" smtClean="0"/>
              <a:t> the pasture lands for arable</a:t>
            </a:r>
            <a:r>
              <a:rPr lang="en-US" dirty="0" smtClean="0"/>
              <a:t> (crops)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</a:t>
            </a:r>
            <a:r>
              <a:rPr lang="en-US" b="1" dirty="0" smtClean="0"/>
              <a:t>and </a:t>
            </a:r>
            <a:r>
              <a:rPr lang="en-US" b="1" i="1" dirty="0" smtClean="0"/>
              <a:t>puts down to grass</a:t>
            </a:r>
            <a:r>
              <a:rPr lang="en-US" b="1" dirty="0" smtClean="0"/>
              <a:t> the arable lands for pasture</a:t>
            </a:r>
            <a:r>
              <a:rPr lang="en-US" dirty="0" smtClean="0"/>
              <a:t> (livestock)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repeats this alteration in use of land every five years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3829</Words>
  <Application>Microsoft Office PowerPoint</Application>
  <PresentationFormat>On-screen Show (4:3)</PresentationFormat>
  <Paragraphs>304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Wingdings</vt:lpstr>
      <vt:lpstr>Office Theme</vt:lpstr>
      <vt:lpstr>IX: AGRARIAN CHANGES IN EARLY-MODERN EUROPE</vt:lpstr>
      <vt:lpstr>PowerPoint Presentation</vt:lpstr>
      <vt:lpstr>Origins of the Modern Agricultural Revolution - 1</vt:lpstr>
      <vt:lpstr>Origins of the Modern Agricultural Revolution - 2</vt:lpstr>
      <vt:lpstr>Origins of the Modern Agricultural Revolution - 3</vt:lpstr>
      <vt:lpstr>Origins of the Modern Agricultural Revolution - 4</vt:lpstr>
      <vt:lpstr>Origins of the Modern Agricultural Revolution - 5</vt:lpstr>
      <vt:lpstr>The New Husbandry: Convertible Husbandry - 1</vt:lpstr>
      <vt:lpstr>The New Husbandry: Convertible Husbandry - 1</vt:lpstr>
      <vt:lpstr>PowerPoint Presentation</vt:lpstr>
      <vt:lpstr>PowerPoint Presentation</vt:lpstr>
      <vt:lpstr>The New Husbandry: Convertible Husbandry (2)</vt:lpstr>
      <vt:lpstr>The New Husbandry: Convertible Husbandry - 3</vt:lpstr>
      <vt:lpstr>PowerPoint Presentation</vt:lpstr>
      <vt:lpstr>The New Husbandry: Convertible Husbandry - 4</vt:lpstr>
      <vt:lpstr>The New Husbandry: Convertible Husbandry - 5</vt:lpstr>
      <vt:lpstr>The New Husbandry: Convertible Husbandry  - 6</vt:lpstr>
      <vt:lpstr>The New Husbandry: Convertible Husbandry - 7</vt:lpstr>
      <vt:lpstr>The New Husbandry: Convertible Husbandry - 8</vt:lpstr>
      <vt:lpstr>The New Husbandry: Convertible Husbandry - 9</vt:lpstr>
      <vt:lpstr>Norfolk Four-Course Rotations </vt:lpstr>
      <vt:lpstr>The New Husbandry: Norfolk Four Course Rotations</vt:lpstr>
      <vt:lpstr>The New Husbandry: Norfolk Four Course Rotations - 2</vt:lpstr>
      <vt:lpstr>PowerPoint Presentation</vt:lpstr>
      <vt:lpstr>Indices of English Agricultural Outputs, 1500 - 1750</vt:lpstr>
      <vt:lpstr>PowerPoint Presentation</vt:lpstr>
      <vt:lpstr>PowerPoint Presentation</vt:lpstr>
      <vt:lpstr>PowerPoint Presentation</vt:lpstr>
      <vt:lpstr>PowerPoint Presentation</vt:lpstr>
      <vt:lpstr>Redbournby Water Meadow</vt:lpstr>
      <vt:lpstr>The New Husbandry: Water Meadows</vt:lpstr>
      <vt:lpstr>The Reserve Water Meadow</vt:lpstr>
      <vt:lpstr>New Husbandry &amp; Enclosures - 1</vt:lpstr>
      <vt:lpstr>New Husbandry &amp; Enclosures - 2</vt:lpstr>
      <vt:lpstr>PowerPoint Presentation</vt:lpstr>
      <vt:lpstr>Industrial Importance of the New Husbandry (by 1660) – 1 </vt:lpstr>
      <vt:lpstr>Industrial Importance of the New Husbandry (by 1660) – 2</vt:lpstr>
      <vt:lpstr>The Agrarian Recession of 1660 – 1740 (1)</vt:lpstr>
      <vt:lpstr>The Agrarian Recession of 1660 – 1740 (1)</vt:lpstr>
      <vt:lpstr>The Agrarian Recession of 1660 – 1740 (3) </vt:lpstr>
      <vt:lpstr>The Agrarian Recession of 1660 – 1740 (4) </vt:lpstr>
      <vt:lpstr>PowerPoint Presentation</vt:lpstr>
      <vt:lpstr>PowerPoint Presentation</vt:lpstr>
      <vt:lpstr>PowerPoint Presentation</vt:lpstr>
      <vt:lpstr>PowerPoint Presentation</vt:lpstr>
      <vt:lpstr>The Agrarian Recession of 1660 – 1740 (5)</vt:lpstr>
      <vt:lpstr>The Agrarian Recession of 1660 – 1740 (6)</vt:lpstr>
      <vt:lpstr>The Agrarian Recession of 1660 – 1740 (7)</vt:lpstr>
      <vt:lpstr>PowerPoint Presentation</vt:lpstr>
      <vt:lpstr>The Agrarian Recession of 1660 – 1740 (8)</vt:lpstr>
      <vt:lpstr>PowerPoint Presentation</vt:lpstr>
      <vt:lpstr>PowerPoint Presentation</vt:lpstr>
      <vt:lpstr>The Agrarian Recession of 1660 – 1740 (9)</vt:lpstr>
      <vt:lpstr>Consequences of Agrarian Recession of 1660 – 1740 (1)</vt:lpstr>
      <vt:lpstr>Consequences of Agrarian Recession of 1660 – 1740 (2)</vt:lpstr>
      <vt:lpstr>Consequences of Agrarian Recession of 1660 – 1740 (3)</vt:lpstr>
      <vt:lpstr>Consequences of Agrarian Recession of 1660 – 1740 (4)</vt:lpstr>
      <vt:lpstr>PowerPoint Presentation</vt:lpstr>
      <vt:lpstr>Consequences of Agrarian Recession of 1660 – 1740 (5)</vt:lpstr>
      <vt:lpstr>PowerPoint Presentation</vt:lpstr>
      <vt:lpstr>Consequences of Agrarian Recession of 1660 – 1740 (6) </vt:lpstr>
      <vt:lpstr>PowerPoint Presentation</vt:lpstr>
      <vt:lpstr>PowerPoint Presentation</vt:lpstr>
      <vt:lpstr>Consequences of Agrarian Recession of 1660 – 1740 (7)  </vt:lpstr>
      <vt:lpstr>Consequences of Agrarian Recession of 1660 – 1740 (8) </vt:lpstr>
      <vt:lpstr>Consequences of Agrarian Recession of 1660 – 1740 (9)</vt:lpstr>
      <vt:lpstr>Consequences of Agrarian Recession of 1660 – 1740 (9)</vt:lpstr>
      <vt:lpstr>Consequences of Agrarian Recession of 1660 – 1740 (10)</vt:lpstr>
      <vt:lpstr>Consequences of Agrarian Recession of 1660 – 1740 (11)</vt:lpstr>
      <vt:lpstr>Agrarian changes before and during the Industrial Revolution</vt:lpstr>
      <vt:lpstr>Agrarian changes before &amp; during the Industrial Revolution - 2</vt:lpstr>
      <vt:lpstr>Agrarian changes before &amp; during the Industrial Revolution - 3</vt:lpstr>
      <vt:lpstr>Agrarian changes before &amp; during the Industrial Revolution - 4</vt:lpstr>
    </vt:vector>
  </TitlesOfParts>
  <Company>Department of Eceonomics, 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IX: AGRARIAN CHANGES IN EARLY-MODERN EUROPE</dc:title>
  <dc:creator>John Munro</dc:creator>
  <cp:lastModifiedBy>Teacher E-Solutions</cp:lastModifiedBy>
  <cp:revision>107</cp:revision>
  <dcterms:created xsi:type="dcterms:W3CDTF">2010-01-27T03:10:57Z</dcterms:created>
  <dcterms:modified xsi:type="dcterms:W3CDTF">2019-01-18T16:58:14Z</dcterms:modified>
</cp:coreProperties>
</file>