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wav" ContentType="audio/wav"/>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3"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0"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41" d="100"/>
          <a:sy n="41" d="100"/>
        </p:scale>
        <p:origin x="-672"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smtClean="0"/>
            </a:lvl1pPr>
          </a:lstStyle>
          <a:p>
            <a:pPr>
              <a:defRPr/>
            </a:pPr>
            <a:endParaRPr lang="en-GB"/>
          </a:p>
        </p:txBody>
      </p:sp>
      <p:sp>
        <p:nvSpPr>
          <p:cNvPr id="2048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smtClean="0"/>
            </a:lvl1pPr>
          </a:lstStyle>
          <a:p>
            <a:pPr>
              <a:defRPr/>
            </a:pPr>
            <a:endParaRPr lang="en-GB"/>
          </a:p>
        </p:txBody>
      </p:sp>
      <p:sp>
        <p:nvSpPr>
          <p:cNvPr id="1843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048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smtClean="0"/>
            </a:lvl1pPr>
          </a:lstStyle>
          <a:p>
            <a:pPr>
              <a:defRPr/>
            </a:pPr>
            <a:endParaRPr lang="en-GB"/>
          </a:p>
        </p:txBody>
      </p:sp>
      <p:sp>
        <p:nvSpPr>
          <p:cNvPr id="2048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smtClean="0"/>
            </a:lvl1pPr>
          </a:lstStyle>
          <a:p>
            <a:pPr>
              <a:defRPr/>
            </a:pPr>
            <a:fld id="{40699CD3-1A52-4AF9-B713-C5A166335FD9}" type="slidenum">
              <a:rPr lang="en-GB"/>
              <a:pPr>
                <a:defRPr/>
              </a:pPr>
              <a:t>‹#›</a:t>
            </a:fld>
            <a:endParaRPr lang="en-GB"/>
          </a:p>
        </p:txBody>
      </p:sp>
    </p:spTree>
    <p:extLst>
      <p:ext uri="{BB962C8B-B14F-4D97-AF65-F5344CB8AC3E}">
        <p14:creationId xmlns:p14="http://schemas.microsoft.com/office/powerpoint/2010/main" val="22074369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9D4994A7-F129-4688-8963-D935AB296DD6}" type="slidenum">
              <a:rPr lang="en-GB"/>
              <a:pPr/>
              <a:t>1</a:t>
            </a:fld>
            <a:endParaRPr lang="en-GB"/>
          </a:p>
        </p:txBody>
      </p:sp>
      <p:sp>
        <p:nvSpPr>
          <p:cNvPr id="19459" name="Rectangle 2"/>
          <p:cNvSpPr>
            <a:spLocks noRo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mtClean="0"/>
              <a:t>Introduce the theme of change and revolution – draw out the pattern of the countryside into strips. Review Year 8 topic of French revolution and Napoleonic wars and how this affected food supplies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1D63723D-00C2-47A9-943E-485F400AB223}" type="slidenum">
              <a:rPr lang="en-GB"/>
              <a:pPr/>
              <a:t>14</a:t>
            </a:fld>
            <a:endParaRPr lang="en-GB"/>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mtClean="0"/>
              <a:t>Review year 7 understanding of immediate and gradual change – was revolution the right word.</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B02C5C53-7E19-424B-BCCA-D96B19E4A734}" type="slidenum">
              <a:rPr lang="en-GB"/>
              <a:pPr/>
              <a:t>15</a:t>
            </a:fld>
            <a:endParaRPr lang="en-GB"/>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mtClean="0"/>
              <a:t>These questions can be used to plan the final question, treat the final question as an essay if time otherwise summary paragraph</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9D9F80C5-2B65-4701-B790-4B1B2DC8BDD2}" type="slidenum">
              <a:rPr lang="en-GB"/>
              <a:pPr/>
              <a:t>2</a:t>
            </a:fld>
            <a:endParaRPr lang="en-GB"/>
          </a:p>
        </p:txBody>
      </p:sp>
      <p:sp>
        <p:nvSpPr>
          <p:cNvPr id="20483" name="Rectangle 2"/>
          <p:cNvSpPr>
            <a:spLocks noRo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mtClean="0"/>
              <a:t>Show picture first and ask for ideas about what the problem might be. Introduce and explain – encourage note taking at this stage in brief bullet points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00D54B9B-FD91-434F-A73A-E360BC001669}" type="slidenum">
              <a:rPr lang="en-GB"/>
              <a:pPr/>
              <a:t>3</a:t>
            </a:fld>
            <a:endParaRPr lang="en-GB"/>
          </a:p>
        </p:txBody>
      </p:sp>
      <p:sp>
        <p:nvSpPr>
          <p:cNvPr id="21507" name="Rectangle 2"/>
          <p:cNvSpPr>
            <a:spLocks noRo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mtClean="0"/>
              <a:t>Develop the theme of more people in towns fewer in villages and that the present system does not produce enough</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ED8B4E47-F6EB-4518-A473-3ED356B8A1A3}" type="slidenum">
              <a:rPr lang="en-GB"/>
              <a:pPr/>
              <a:t>4</a:t>
            </a:fld>
            <a:endParaRPr lang="en-GB"/>
          </a:p>
        </p:txBody>
      </p:sp>
      <p:sp>
        <p:nvSpPr>
          <p:cNvPr id="22531" name="Rectangle 2"/>
          <p:cNvSpPr>
            <a:spLocks noRo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mtClean="0"/>
              <a:t>Encourage brainstorm to produce definition before introducing this version. Discuss different types of revolution.</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ECEC6EA1-9928-43CE-A7DD-886A41A8FB63}" type="slidenum">
              <a:rPr lang="en-GB"/>
              <a:pPr/>
              <a:t>5</a:t>
            </a:fld>
            <a:endParaRPr lang="en-GB"/>
          </a:p>
        </p:txBody>
      </p:sp>
      <p:sp>
        <p:nvSpPr>
          <p:cNvPr id="23555" name="Rectangle 2"/>
          <p:cNvSpPr>
            <a:spLocks noRo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mtClean="0"/>
              <a:t>Explain that there was not just the one change.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AB5B6590-6311-46B3-B2A0-CF3DCFEEF48A}" type="slidenum">
              <a:rPr lang="en-GB"/>
              <a:pPr/>
              <a:t>6</a:t>
            </a:fld>
            <a:endParaRPr lang="en-GB"/>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mtClean="0"/>
              <a:t>Encourage own research of the enclosures, what it meant both good and bad.</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CF3E9EE6-5C9D-4A7B-9C4C-9CFBF7D9901F}" type="slidenum">
              <a:rPr lang="en-GB"/>
              <a:pPr/>
              <a:t>9</a:t>
            </a:fld>
            <a:endParaRPr lang="en-GB"/>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mtClean="0"/>
              <a:t>Look at the research already done and ask if they could understand what the farm labourer meant.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7CE274B2-3E66-47A8-9382-30895DE7B945}" type="slidenum">
              <a:rPr lang="en-GB"/>
              <a:pPr/>
              <a:t>10</a:t>
            </a:fld>
            <a:endParaRPr lang="en-GB"/>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mtClean="0"/>
              <a:t>Find pictures of the animals they bred – do they look healthy by today’s standards, what does it tell us about how they thought of their achievements that they had  portraits painted.</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7477BB3D-1FE7-4AE8-A4B0-77265E56FA25}" type="slidenum">
              <a:rPr lang="en-GB"/>
              <a:pPr/>
              <a:t>11</a:t>
            </a:fld>
            <a:endParaRPr lang="en-GB"/>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mtClean="0"/>
              <a:t>Give a brief explanation of each of these points and encourage own research of them</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934200"/>
            <a:chOff x="0" y="0"/>
            <a:chExt cx="5760" cy="4368"/>
          </a:xfrm>
        </p:grpSpPr>
        <p:sp>
          <p:nvSpPr>
            <p:cNvPr id="5"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en-US"/>
            </a:p>
          </p:txBody>
        </p:sp>
        <p:sp>
          <p:nvSpPr>
            <p:cNvPr id="6" name="Freeform 4"/>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7" name="Freeform 5"/>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8" name="Freeform 6"/>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9" name="Freeform 7"/>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10" name="Freeform 8"/>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11" name="Freeform 9"/>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12" name="Freeform 10"/>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13" name="Freeform 11"/>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pPr>
                <a:defRPr/>
              </a:pPr>
              <a:endParaRPr lang="en-US"/>
            </a:p>
          </p:txBody>
        </p:sp>
        <p:sp>
          <p:nvSpPr>
            <p:cNvPr id="14"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pPr>
                <a:defRPr/>
              </a:pPr>
              <a:endParaRPr lang="en-US"/>
            </a:p>
          </p:txBody>
        </p:sp>
        <p:sp>
          <p:nvSpPr>
            <p:cNvPr id="15"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pPr>
                <a:defRPr/>
              </a:pPr>
              <a:endParaRPr lang="en-US"/>
            </a:p>
          </p:txBody>
        </p:sp>
        <p:sp>
          <p:nvSpPr>
            <p:cNvPr id="16"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en-US"/>
            </a:p>
          </p:txBody>
        </p:sp>
        <p:sp>
          <p:nvSpPr>
            <p:cNvPr id="17"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en-US"/>
            </a:p>
          </p:txBody>
        </p:sp>
        <p:sp>
          <p:nvSpPr>
            <p:cNvPr id="18"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a:defRPr/>
              </a:pPr>
              <a:endParaRPr lang="en-US"/>
            </a:p>
          </p:txBody>
        </p:sp>
        <p:sp>
          <p:nvSpPr>
            <p:cNvPr id="19" name="Freeform 17"/>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pPr>
                <a:defRPr/>
              </a:pPr>
              <a:endParaRPr lang="en-US"/>
            </a:p>
          </p:txBody>
        </p:sp>
        <p:sp>
          <p:nvSpPr>
            <p:cNvPr id="20" name="Freeform 18"/>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21"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en-US"/>
            </a:p>
          </p:txBody>
        </p:sp>
        <p:sp>
          <p:nvSpPr>
            <p:cNvPr id="22" name="Freeform 20"/>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grpSp>
      <p:sp>
        <p:nvSpPr>
          <p:cNvPr id="57365" name="Rectangle 21"/>
          <p:cNvSpPr>
            <a:spLocks noGrp="1" noChangeArrowheads="1"/>
          </p:cNvSpPr>
          <p:nvPr>
            <p:ph type="ctrTitle" sz="quarter"/>
          </p:nvPr>
        </p:nvSpPr>
        <p:spPr>
          <a:xfrm>
            <a:off x="685800" y="1828800"/>
            <a:ext cx="7772400" cy="1736725"/>
          </a:xfrm>
        </p:spPr>
        <p:txBody>
          <a:bodyPr/>
          <a:lstStyle>
            <a:lvl1pPr>
              <a:defRPr sz="5400"/>
            </a:lvl1pPr>
          </a:lstStyle>
          <a:p>
            <a:r>
              <a:rPr lang="en-GB"/>
              <a:t>Click to edit Master title style</a:t>
            </a:r>
          </a:p>
        </p:txBody>
      </p:sp>
      <p:sp>
        <p:nvSpPr>
          <p:cNvPr id="57366" name="Rectangle 2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GB"/>
              <a:t>Click to edit Master subtitle style</a:t>
            </a:r>
          </a:p>
        </p:txBody>
      </p:sp>
      <p:sp>
        <p:nvSpPr>
          <p:cNvPr id="23" name="Rectangle 23"/>
          <p:cNvSpPr>
            <a:spLocks noGrp="1" noChangeArrowheads="1"/>
          </p:cNvSpPr>
          <p:nvPr>
            <p:ph type="dt" sz="quarter" idx="10"/>
          </p:nvPr>
        </p:nvSpPr>
        <p:spPr/>
        <p:txBody>
          <a:bodyPr/>
          <a:lstStyle>
            <a:lvl1pPr>
              <a:defRPr smtClean="0"/>
            </a:lvl1pPr>
          </a:lstStyle>
          <a:p>
            <a:pPr>
              <a:defRPr/>
            </a:pPr>
            <a:endParaRPr lang="en-GB"/>
          </a:p>
        </p:txBody>
      </p:sp>
      <p:sp>
        <p:nvSpPr>
          <p:cNvPr id="24" name="Rectangle 24"/>
          <p:cNvSpPr>
            <a:spLocks noGrp="1" noChangeArrowheads="1"/>
          </p:cNvSpPr>
          <p:nvPr>
            <p:ph type="ftr" sz="quarter" idx="11"/>
          </p:nvPr>
        </p:nvSpPr>
        <p:spPr/>
        <p:txBody>
          <a:bodyPr/>
          <a:lstStyle>
            <a:lvl1pPr>
              <a:defRPr smtClean="0"/>
            </a:lvl1pPr>
          </a:lstStyle>
          <a:p>
            <a:pPr>
              <a:defRPr/>
            </a:pPr>
            <a:endParaRPr lang="en-GB"/>
          </a:p>
        </p:txBody>
      </p:sp>
      <p:sp>
        <p:nvSpPr>
          <p:cNvPr id="25" name="Rectangle 25"/>
          <p:cNvSpPr>
            <a:spLocks noGrp="1" noChangeArrowheads="1"/>
          </p:cNvSpPr>
          <p:nvPr>
            <p:ph type="sldNum" sz="quarter" idx="12"/>
          </p:nvPr>
        </p:nvSpPr>
        <p:spPr/>
        <p:txBody>
          <a:bodyPr/>
          <a:lstStyle>
            <a:lvl1pPr>
              <a:defRPr smtClean="0"/>
            </a:lvl1pPr>
          </a:lstStyle>
          <a:p>
            <a:pPr>
              <a:defRPr/>
            </a:pPr>
            <a:fld id="{F7320684-32F6-4C7B-9542-F24CEA606440}" type="slidenum">
              <a:rPr lang="en-GB"/>
              <a:pPr>
                <a:defRPr/>
              </a:pPr>
              <a:t>‹#›</a:t>
            </a:fld>
            <a:endParaRPr lang="en-GB"/>
          </a:p>
        </p:txBody>
      </p:sp>
    </p:spTree>
    <p:extLst>
      <p:ext uri="{BB962C8B-B14F-4D97-AF65-F5344CB8AC3E}">
        <p14:creationId xmlns:p14="http://schemas.microsoft.com/office/powerpoint/2010/main" val="1232112821"/>
      </p:ext>
    </p:extLst>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3"/>
          <p:cNvSpPr>
            <a:spLocks noGrp="1" noChangeArrowheads="1"/>
          </p:cNvSpPr>
          <p:nvPr>
            <p:ph type="dt" sz="half" idx="10"/>
          </p:nvPr>
        </p:nvSpPr>
        <p:spPr>
          <a:ln/>
        </p:spPr>
        <p:txBody>
          <a:bodyPr/>
          <a:lstStyle>
            <a:lvl1pPr>
              <a:defRPr/>
            </a:lvl1pPr>
          </a:lstStyle>
          <a:p>
            <a:pPr>
              <a:defRPr/>
            </a:pPr>
            <a:endParaRPr lang="en-GB"/>
          </a:p>
        </p:txBody>
      </p:sp>
      <p:sp>
        <p:nvSpPr>
          <p:cNvPr id="5" name="Rectangle 24"/>
          <p:cNvSpPr>
            <a:spLocks noGrp="1" noChangeArrowheads="1"/>
          </p:cNvSpPr>
          <p:nvPr>
            <p:ph type="ftr" sz="quarter" idx="11"/>
          </p:nvPr>
        </p:nvSpPr>
        <p:spPr>
          <a:ln/>
        </p:spPr>
        <p:txBody>
          <a:bodyPr/>
          <a:lstStyle>
            <a:lvl1pPr>
              <a:defRPr/>
            </a:lvl1pPr>
          </a:lstStyle>
          <a:p>
            <a:pPr>
              <a:defRPr/>
            </a:pPr>
            <a:endParaRPr lang="en-GB"/>
          </a:p>
        </p:txBody>
      </p:sp>
      <p:sp>
        <p:nvSpPr>
          <p:cNvPr id="6" name="Rectangle 25"/>
          <p:cNvSpPr>
            <a:spLocks noGrp="1" noChangeArrowheads="1"/>
          </p:cNvSpPr>
          <p:nvPr>
            <p:ph type="sldNum" sz="quarter" idx="12"/>
          </p:nvPr>
        </p:nvSpPr>
        <p:spPr>
          <a:ln/>
        </p:spPr>
        <p:txBody>
          <a:bodyPr/>
          <a:lstStyle>
            <a:lvl1pPr>
              <a:defRPr/>
            </a:lvl1pPr>
          </a:lstStyle>
          <a:p>
            <a:pPr>
              <a:defRPr/>
            </a:pPr>
            <a:fld id="{05AA210B-C2D2-4EBB-889F-30260B59F5CC}" type="slidenum">
              <a:rPr lang="en-GB"/>
              <a:pPr>
                <a:defRPr/>
              </a:pPr>
              <a:t>‹#›</a:t>
            </a:fld>
            <a:endParaRPr lang="en-GB"/>
          </a:p>
        </p:txBody>
      </p:sp>
    </p:spTree>
    <p:extLst>
      <p:ext uri="{BB962C8B-B14F-4D97-AF65-F5344CB8AC3E}">
        <p14:creationId xmlns:p14="http://schemas.microsoft.com/office/powerpoint/2010/main" val="3784516291"/>
      </p:ext>
    </p:extLst>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3"/>
          <p:cNvSpPr>
            <a:spLocks noGrp="1" noChangeArrowheads="1"/>
          </p:cNvSpPr>
          <p:nvPr>
            <p:ph type="dt" sz="half" idx="10"/>
          </p:nvPr>
        </p:nvSpPr>
        <p:spPr>
          <a:ln/>
        </p:spPr>
        <p:txBody>
          <a:bodyPr/>
          <a:lstStyle>
            <a:lvl1pPr>
              <a:defRPr/>
            </a:lvl1pPr>
          </a:lstStyle>
          <a:p>
            <a:pPr>
              <a:defRPr/>
            </a:pPr>
            <a:endParaRPr lang="en-GB"/>
          </a:p>
        </p:txBody>
      </p:sp>
      <p:sp>
        <p:nvSpPr>
          <p:cNvPr id="5" name="Rectangle 24"/>
          <p:cNvSpPr>
            <a:spLocks noGrp="1" noChangeArrowheads="1"/>
          </p:cNvSpPr>
          <p:nvPr>
            <p:ph type="ftr" sz="quarter" idx="11"/>
          </p:nvPr>
        </p:nvSpPr>
        <p:spPr>
          <a:ln/>
        </p:spPr>
        <p:txBody>
          <a:bodyPr/>
          <a:lstStyle>
            <a:lvl1pPr>
              <a:defRPr/>
            </a:lvl1pPr>
          </a:lstStyle>
          <a:p>
            <a:pPr>
              <a:defRPr/>
            </a:pPr>
            <a:endParaRPr lang="en-GB"/>
          </a:p>
        </p:txBody>
      </p:sp>
      <p:sp>
        <p:nvSpPr>
          <p:cNvPr id="6" name="Rectangle 25"/>
          <p:cNvSpPr>
            <a:spLocks noGrp="1" noChangeArrowheads="1"/>
          </p:cNvSpPr>
          <p:nvPr>
            <p:ph type="sldNum" sz="quarter" idx="12"/>
          </p:nvPr>
        </p:nvSpPr>
        <p:spPr>
          <a:ln/>
        </p:spPr>
        <p:txBody>
          <a:bodyPr/>
          <a:lstStyle>
            <a:lvl1pPr>
              <a:defRPr/>
            </a:lvl1pPr>
          </a:lstStyle>
          <a:p>
            <a:pPr>
              <a:defRPr/>
            </a:pPr>
            <a:fld id="{0DC91633-83D5-457D-8627-AE1A84917B28}" type="slidenum">
              <a:rPr lang="en-GB"/>
              <a:pPr>
                <a:defRPr/>
              </a:pPr>
              <a:t>‹#›</a:t>
            </a:fld>
            <a:endParaRPr lang="en-GB"/>
          </a:p>
        </p:txBody>
      </p:sp>
    </p:spTree>
    <p:extLst>
      <p:ext uri="{BB962C8B-B14F-4D97-AF65-F5344CB8AC3E}">
        <p14:creationId xmlns:p14="http://schemas.microsoft.com/office/powerpoint/2010/main" val="3460442097"/>
      </p:ext>
    </p:extLst>
  </p:cSld>
  <p:clrMapOvr>
    <a:masterClrMapping/>
  </p:clrMapOvr>
  <p:transition>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457200" y="1600200"/>
            <a:ext cx="4038600" cy="4530725"/>
          </a:xfrm>
        </p:spPr>
        <p:txBody>
          <a:bodyPr/>
          <a:lstStyle/>
          <a:p>
            <a:pPr lvl="0"/>
            <a:endParaRPr lang="en-US" noProof="0" smtClean="0"/>
          </a:p>
        </p:txBody>
      </p:sp>
      <p:sp>
        <p:nvSpPr>
          <p:cNvPr id="4" name="Text Placeholder 3"/>
          <p:cNvSpPr>
            <a:spLocks noGrp="1"/>
          </p:cNvSpPr>
          <p:nvPr>
            <p:ph type="body"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3"/>
          <p:cNvSpPr>
            <a:spLocks noGrp="1" noChangeArrowheads="1"/>
          </p:cNvSpPr>
          <p:nvPr>
            <p:ph type="dt" sz="half" idx="10"/>
          </p:nvPr>
        </p:nvSpPr>
        <p:spPr>
          <a:ln/>
        </p:spPr>
        <p:txBody>
          <a:bodyPr/>
          <a:lstStyle>
            <a:lvl1pPr>
              <a:defRPr/>
            </a:lvl1pPr>
          </a:lstStyle>
          <a:p>
            <a:pPr>
              <a:defRPr/>
            </a:pPr>
            <a:endParaRPr lang="en-GB"/>
          </a:p>
        </p:txBody>
      </p:sp>
      <p:sp>
        <p:nvSpPr>
          <p:cNvPr id="6" name="Rectangle 24"/>
          <p:cNvSpPr>
            <a:spLocks noGrp="1" noChangeArrowheads="1"/>
          </p:cNvSpPr>
          <p:nvPr>
            <p:ph type="ftr" sz="quarter" idx="11"/>
          </p:nvPr>
        </p:nvSpPr>
        <p:spPr>
          <a:ln/>
        </p:spPr>
        <p:txBody>
          <a:bodyPr/>
          <a:lstStyle>
            <a:lvl1pPr>
              <a:defRPr/>
            </a:lvl1pPr>
          </a:lstStyle>
          <a:p>
            <a:pPr>
              <a:defRPr/>
            </a:pPr>
            <a:endParaRPr lang="en-GB"/>
          </a:p>
        </p:txBody>
      </p:sp>
      <p:sp>
        <p:nvSpPr>
          <p:cNvPr id="7" name="Rectangle 25"/>
          <p:cNvSpPr>
            <a:spLocks noGrp="1" noChangeArrowheads="1"/>
          </p:cNvSpPr>
          <p:nvPr>
            <p:ph type="sldNum" sz="quarter" idx="12"/>
          </p:nvPr>
        </p:nvSpPr>
        <p:spPr>
          <a:ln/>
        </p:spPr>
        <p:txBody>
          <a:bodyPr/>
          <a:lstStyle>
            <a:lvl1pPr>
              <a:defRPr/>
            </a:lvl1pPr>
          </a:lstStyle>
          <a:p>
            <a:pPr>
              <a:defRPr/>
            </a:pPr>
            <a:fld id="{2D1460EC-D61B-40FA-A31C-425F88FAFE3D}" type="slidenum">
              <a:rPr lang="en-GB"/>
              <a:pPr>
                <a:defRPr/>
              </a:pPr>
              <a:t>‹#›</a:t>
            </a:fld>
            <a:endParaRPr lang="en-GB"/>
          </a:p>
        </p:txBody>
      </p:sp>
    </p:spTree>
    <p:extLst>
      <p:ext uri="{BB962C8B-B14F-4D97-AF65-F5344CB8AC3E}">
        <p14:creationId xmlns:p14="http://schemas.microsoft.com/office/powerpoint/2010/main" val="759306972"/>
      </p:ext>
    </p:extLst>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3"/>
          <p:cNvSpPr>
            <a:spLocks noGrp="1" noChangeArrowheads="1"/>
          </p:cNvSpPr>
          <p:nvPr>
            <p:ph type="dt" sz="half" idx="10"/>
          </p:nvPr>
        </p:nvSpPr>
        <p:spPr>
          <a:ln/>
        </p:spPr>
        <p:txBody>
          <a:bodyPr/>
          <a:lstStyle>
            <a:lvl1pPr>
              <a:defRPr/>
            </a:lvl1pPr>
          </a:lstStyle>
          <a:p>
            <a:pPr>
              <a:defRPr/>
            </a:pPr>
            <a:endParaRPr lang="en-GB"/>
          </a:p>
        </p:txBody>
      </p:sp>
      <p:sp>
        <p:nvSpPr>
          <p:cNvPr id="5" name="Rectangle 24"/>
          <p:cNvSpPr>
            <a:spLocks noGrp="1" noChangeArrowheads="1"/>
          </p:cNvSpPr>
          <p:nvPr>
            <p:ph type="ftr" sz="quarter" idx="11"/>
          </p:nvPr>
        </p:nvSpPr>
        <p:spPr>
          <a:ln/>
        </p:spPr>
        <p:txBody>
          <a:bodyPr/>
          <a:lstStyle>
            <a:lvl1pPr>
              <a:defRPr/>
            </a:lvl1pPr>
          </a:lstStyle>
          <a:p>
            <a:pPr>
              <a:defRPr/>
            </a:pPr>
            <a:endParaRPr lang="en-GB"/>
          </a:p>
        </p:txBody>
      </p:sp>
      <p:sp>
        <p:nvSpPr>
          <p:cNvPr id="6" name="Rectangle 25"/>
          <p:cNvSpPr>
            <a:spLocks noGrp="1" noChangeArrowheads="1"/>
          </p:cNvSpPr>
          <p:nvPr>
            <p:ph type="sldNum" sz="quarter" idx="12"/>
          </p:nvPr>
        </p:nvSpPr>
        <p:spPr>
          <a:ln/>
        </p:spPr>
        <p:txBody>
          <a:bodyPr/>
          <a:lstStyle>
            <a:lvl1pPr>
              <a:defRPr/>
            </a:lvl1pPr>
          </a:lstStyle>
          <a:p>
            <a:pPr>
              <a:defRPr/>
            </a:pPr>
            <a:fld id="{A9E51A2F-FCE9-4A22-9F4D-F93CA3F1F796}" type="slidenum">
              <a:rPr lang="en-GB"/>
              <a:pPr>
                <a:defRPr/>
              </a:pPr>
              <a:t>‹#›</a:t>
            </a:fld>
            <a:endParaRPr lang="en-GB"/>
          </a:p>
        </p:txBody>
      </p:sp>
    </p:spTree>
    <p:extLst>
      <p:ext uri="{BB962C8B-B14F-4D97-AF65-F5344CB8AC3E}">
        <p14:creationId xmlns:p14="http://schemas.microsoft.com/office/powerpoint/2010/main" val="88698379"/>
      </p:ext>
    </p:extLst>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3"/>
          <p:cNvSpPr>
            <a:spLocks noGrp="1" noChangeArrowheads="1"/>
          </p:cNvSpPr>
          <p:nvPr>
            <p:ph type="dt" sz="half" idx="10"/>
          </p:nvPr>
        </p:nvSpPr>
        <p:spPr>
          <a:ln/>
        </p:spPr>
        <p:txBody>
          <a:bodyPr/>
          <a:lstStyle>
            <a:lvl1pPr>
              <a:defRPr/>
            </a:lvl1pPr>
          </a:lstStyle>
          <a:p>
            <a:pPr>
              <a:defRPr/>
            </a:pPr>
            <a:endParaRPr lang="en-GB"/>
          </a:p>
        </p:txBody>
      </p:sp>
      <p:sp>
        <p:nvSpPr>
          <p:cNvPr id="5" name="Rectangle 24"/>
          <p:cNvSpPr>
            <a:spLocks noGrp="1" noChangeArrowheads="1"/>
          </p:cNvSpPr>
          <p:nvPr>
            <p:ph type="ftr" sz="quarter" idx="11"/>
          </p:nvPr>
        </p:nvSpPr>
        <p:spPr>
          <a:ln/>
        </p:spPr>
        <p:txBody>
          <a:bodyPr/>
          <a:lstStyle>
            <a:lvl1pPr>
              <a:defRPr/>
            </a:lvl1pPr>
          </a:lstStyle>
          <a:p>
            <a:pPr>
              <a:defRPr/>
            </a:pPr>
            <a:endParaRPr lang="en-GB"/>
          </a:p>
        </p:txBody>
      </p:sp>
      <p:sp>
        <p:nvSpPr>
          <p:cNvPr id="6" name="Rectangle 25"/>
          <p:cNvSpPr>
            <a:spLocks noGrp="1" noChangeArrowheads="1"/>
          </p:cNvSpPr>
          <p:nvPr>
            <p:ph type="sldNum" sz="quarter" idx="12"/>
          </p:nvPr>
        </p:nvSpPr>
        <p:spPr>
          <a:ln/>
        </p:spPr>
        <p:txBody>
          <a:bodyPr/>
          <a:lstStyle>
            <a:lvl1pPr>
              <a:defRPr/>
            </a:lvl1pPr>
          </a:lstStyle>
          <a:p>
            <a:pPr>
              <a:defRPr/>
            </a:pPr>
            <a:fld id="{2D22CCED-F46C-4B72-836C-53F94366F56A}" type="slidenum">
              <a:rPr lang="en-GB"/>
              <a:pPr>
                <a:defRPr/>
              </a:pPr>
              <a:t>‹#›</a:t>
            </a:fld>
            <a:endParaRPr lang="en-GB"/>
          </a:p>
        </p:txBody>
      </p:sp>
    </p:spTree>
    <p:extLst>
      <p:ext uri="{BB962C8B-B14F-4D97-AF65-F5344CB8AC3E}">
        <p14:creationId xmlns:p14="http://schemas.microsoft.com/office/powerpoint/2010/main" val="2024803502"/>
      </p:ext>
    </p:extLst>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3"/>
          <p:cNvSpPr>
            <a:spLocks noGrp="1" noChangeArrowheads="1"/>
          </p:cNvSpPr>
          <p:nvPr>
            <p:ph type="dt" sz="half" idx="10"/>
          </p:nvPr>
        </p:nvSpPr>
        <p:spPr>
          <a:ln/>
        </p:spPr>
        <p:txBody>
          <a:bodyPr/>
          <a:lstStyle>
            <a:lvl1pPr>
              <a:defRPr/>
            </a:lvl1pPr>
          </a:lstStyle>
          <a:p>
            <a:pPr>
              <a:defRPr/>
            </a:pPr>
            <a:endParaRPr lang="en-GB"/>
          </a:p>
        </p:txBody>
      </p:sp>
      <p:sp>
        <p:nvSpPr>
          <p:cNvPr id="6" name="Rectangle 24"/>
          <p:cNvSpPr>
            <a:spLocks noGrp="1" noChangeArrowheads="1"/>
          </p:cNvSpPr>
          <p:nvPr>
            <p:ph type="ftr" sz="quarter" idx="11"/>
          </p:nvPr>
        </p:nvSpPr>
        <p:spPr>
          <a:ln/>
        </p:spPr>
        <p:txBody>
          <a:bodyPr/>
          <a:lstStyle>
            <a:lvl1pPr>
              <a:defRPr/>
            </a:lvl1pPr>
          </a:lstStyle>
          <a:p>
            <a:pPr>
              <a:defRPr/>
            </a:pPr>
            <a:endParaRPr lang="en-GB"/>
          </a:p>
        </p:txBody>
      </p:sp>
      <p:sp>
        <p:nvSpPr>
          <p:cNvPr id="7" name="Rectangle 25"/>
          <p:cNvSpPr>
            <a:spLocks noGrp="1" noChangeArrowheads="1"/>
          </p:cNvSpPr>
          <p:nvPr>
            <p:ph type="sldNum" sz="quarter" idx="12"/>
          </p:nvPr>
        </p:nvSpPr>
        <p:spPr>
          <a:ln/>
        </p:spPr>
        <p:txBody>
          <a:bodyPr/>
          <a:lstStyle>
            <a:lvl1pPr>
              <a:defRPr/>
            </a:lvl1pPr>
          </a:lstStyle>
          <a:p>
            <a:pPr>
              <a:defRPr/>
            </a:pPr>
            <a:fld id="{F9806A71-F0C2-440F-990C-4878F3F4D3CC}" type="slidenum">
              <a:rPr lang="en-GB"/>
              <a:pPr>
                <a:defRPr/>
              </a:pPr>
              <a:t>‹#›</a:t>
            </a:fld>
            <a:endParaRPr lang="en-GB"/>
          </a:p>
        </p:txBody>
      </p:sp>
    </p:spTree>
    <p:extLst>
      <p:ext uri="{BB962C8B-B14F-4D97-AF65-F5344CB8AC3E}">
        <p14:creationId xmlns:p14="http://schemas.microsoft.com/office/powerpoint/2010/main" val="1563739135"/>
      </p:ext>
    </p:extLst>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3"/>
          <p:cNvSpPr>
            <a:spLocks noGrp="1" noChangeArrowheads="1"/>
          </p:cNvSpPr>
          <p:nvPr>
            <p:ph type="dt" sz="half" idx="10"/>
          </p:nvPr>
        </p:nvSpPr>
        <p:spPr>
          <a:ln/>
        </p:spPr>
        <p:txBody>
          <a:bodyPr/>
          <a:lstStyle>
            <a:lvl1pPr>
              <a:defRPr/>
            </a:lvl1pPr>
          </a:lstStyle>
          <a:p>
            <a:pPr>
              <a:defRPr/>
            </a:pPr>
            <a:endParaRPr lang="en-GB"/>
          </a:p>
        </p:txBody>
      </p:sp>
      <p:sp>
        <p:nvSpPr>
          <p:cNvPr id="8" name="Rectangle 24"/>
          <p:cNvSpPr>
            <a:spLocks noGrp="1" noChangeArrowheads="1"/>
          </p:cNvSpPr>
          <p:nvPr>
            <p:ph type="ftr" sz="quarter" idx="11"/>
          </p:nvPr>
        </p:nvSpPr>
        <p:spPr>
          <a:ln/>
        </p:spPr>
        <p:txBody>
          <a:bodyPr/>
          <a:lstStyle>
            <a:lvl1pPr>
              <a:defRPr/>
            </a:lvl1pPr>
          </a:lstStyle>
          <a:p>
            <a:pPr>
              <a:defRPr/>
            </a:pPr>
            <a:endParaRPr lang="en-GB"/>
          </a:p>
        </p:txBody>
      </p:sp>
      <p:sp>
        <p:nvSpPr>
          <p:cNvPr id="9" name="Rectangle 25"/>
          <p:cNvSpPr>
            <a:spLocks noGrp="1" noChangeArrowheads="1"/>
          </p:cNvSpPr>
          <p:nvPr>
            <p:ph type="sldNum" sz="quarter" idx="12"/>
          </p:nvPr>
        </p:nvSpPr>
        <p:spPr>
          <a:ln/>
        </p:spPr>
        <p:txBody>
          <a:bodyPr/>
          <a:lstStyle>
            <a:lvl1pPr>
              <a:defRPr/>
            </a:lvl1pPr>
          </a:lstStyle>
          <a:p>
            <a:pPr>
              <a:defRPr/>
            </a:pPr>
            <a:fld id="{7114F685-F2C5-4DF1-9039-5F72C8CEC599}" type="slidenum">
              <a:rPr lang="en-GB"/>
              <a:pPr>
                <a:defRPr/>
              </a:pPr>
              <a:t>‹#›</a:t>
            </a:fld>
            <a:endParaRPr lang="en-GB"/>
          </a:p>
        </p:txBody>
      </p:sp>
    </p:spTree>
    <p:extLst>
      <p:ext uri="{BB962C8B-B14F-4D97-AF65-F5344CB8AC3E}">
        <p14:creationId xmlns:p14="http://schemas.microsoft.com/office/powerpoint/2010/main" val="3016869747"/>
      </p:ext>
    </p:extLst>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3"/>
          <p:cNvSpPr>
            <a:spLocks noGrp="1" noChangeArrowheads="1"/>
          </p:cNvSpPr>
          <p:nvPr>
            <p:ph type="dt" sz="half" idx="10"/>
          </p:nvPr>
        </p:nvSpPr>
        <p:spPr>
          <a:ln/>
        </p:spPr>
        <p:txBody>
          <a:bodyPr/>
          <a:lstStyle>
            <a:lvl1pPr>
              <a:defRPr/>
            </a:lvl1pPr>
          </a:lstStyle>
          <a:p>
            <a:pPr>
              <a:defRPr/>
            </a:pPr>
            <a:endParaRPr lang="en-GB"/>
          </a:p>
        </p:txBody>
      </p:sp>
      <p:sp>
        <p:nvSpPr>
          <p:cNvPr id="4" name="Rectangle 24"/>
          <p:cNvSpPr>
            <a:spLocks noGrp="1" noChangeArrowheads="1"/>
          </p:cNvSpPr>
          <p:nvPr>
            <p:ph type="ftr" sz="quarter" idx="11"/>
          </p:nvPr>
        </p:nvSpPr>
        <p:spPr>
          <a:ln/>
        </p:spPr>
        <p:txBody>
          <a:bodyPr/>
          <a:lstStyle>
            <a:lvl1pPr>
              <a:defRPr/>
            </a:lvl1pPr>
          </a:lstStyle>
          <a:p>
            <a:pPr>
              <a:defRPr/>
            </a:pPr>
            <a:endParaRPr lang="en-GB"/>
          </a:p>
        </p:txBody>
      </p:sp>
      <p:sp>
        <p:nvSpPr>
          <p:cNvPr id="5" name="Rectangle 25"/>
          <p:cNvSpPr>
            <a:spLocks noGrp="1" noChangeArrowheads="1"/>
          </p:cNvSpPr>
          <p:nvPr>
            <p:ph type="sldNum" sz="quarter" idx="12"/>
          </p:nvPr>
        </p:nvSpPr>
        <p:spPr>
          <a:ln/>
        </p:spPr>
        <p:txBody>
          <a:bodyPr/>
          <a:lstStyle>
            <a:lvl1pPr>
              <a:defRPr/>
            </a:lvl1pPr>
          </a:lstStyle>
          <a:p>
            <a:pPr>
              <a:defRPr/>
            </a:pPr>
            <a:fld id="{D028BCD1-4178-4315-92B3-7F7D1042A287}" type="slidenum">
              <a:rPr lang="en-GB"/>
              <a:pPr>
                <a:defRPr/>
              </a:pPr>
              <a:t>‹#›</a:t>
            </a:fld>
            <a:endParaRPr lang="en-GB"/>
          </a:p>
        </p:txBody>
      </p:sp>
    </p:spTree>
    <p:extLst>
      <p:ext uri="{BB962C8B-B14F-4D97-AF65-F5344CB8AC3E}">
        <p14:creationId xmlns:p14="http://schemas.microsoft.com/office/powerpoint/2010/main" val="3995840713"/>
      </p:ext>
    </p:extLst>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3"/>
          <p:cNvSpPr>
            <a:spLocks noGrp="1" noChangeArrowheads="1"/>
          </p:cNvSpPr>
          <p:nvPr>
            <p:ph type="dt" sz="half" idx="10"/>
          </p:nvPr>
        </p:nvSpPr>
        <p:spPr>
          <a:ln/>
        </p:spPr>
        <p:txBody>
          <a:bodyPr/>
          <a:lstStyle>
            <a:lvl1pPr>
              <a:defRPr/>
            </a:lvl1pPr>
          </a:lstStyle>
          <a:p>
            <a:pPr>
              <a:defRPr/>
            </a:pPr>
            <a:endParaRPr lang="en-GB"/>
          </a:p>
        </p:txBody>
      </p:sp>
      <p:sp>
        <p:nvSpPr>
          <p:cNvPr id="3" name="Rectangle 24"/>
          <p:cNvSpPr>
            <a:spLocks noGrp="1" noChangeArrowheads="1"/>
          </p:cNvSpPr>
          <p:nvPr>
            <p:ph type="ftr" sz="quarter" idx="11"/>
          </p:nvPr>
        </p:nvSpPr>
        <p:spPr>
          <a:ln/>
        </p:spPr>
        <p:txBody>
          <a:bodyPr/>
          <a:lstStyle>
            <a:lvl1pPr>
              <a:defRPr/>
            </a:lvl1pPr>
          </a:lstStyle>
          <a:p>
            <a:pPr>
              <a:defRPr/>
            </a:pPr>
            <a:endParaRPr lang="en-GB"/>
          </a:p>
        </p:txBody>
      </p:sp>
      <p:sp>
        <p:nvSpPr>
          <p:cNvPr id="4" name="Rectangle 25"/>
          <p:cNvSpPr>
            <a:spLocks noGrp="1" noChangeArrowheads="1"/>
          </p:cNvSpPr>
          <p:nvPr>
            <p:ph type="sldNum" sz="quarter" idx="12"/>
          </p:nvPr>
        </p:nvSpPr>
        <p:spPr>
          <a:ln/>
        </p:spPr>
        <p:txBody>
          <a:bodyPr/>
          <a:lstStyle>
            <a:lvl1pPr>
              <a:defRPr/>
            </a:lvl1pPr>
          </a:lstStyle>
          <a:p>
            <a:pPr>
              <a:defRPr/>
            </a:pPr>
            <a:fld id="{A81E454E-DDC2-46EF-997B-1559600A73EB}" type="slidenum">
              <a:rPr lang="en-GB"/>
              <a:pPr>
                <a:defRPr/>
              </a:pPr>
              <a:t>‹#›</a:t>
            </a:fld>
            <a:endParaRPr lang="en-GB"/>
          </a:p>
        </p:txBody>
      </p:sp>
    </p:spTree>
    <p:extLst>
      <p:ext uri="{BB962C8B-B14F-4D97-AF65-F5344CB8AC3E}">
        <p14:creationId xmlns:p14="http://schemas.microsoft.com/office/powerpoint/2010/main" val="2027539405"/>
      </p:ext>
    </p:extLst>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3"/>
          <p:cNvSpPr>
            <a:spLocks noGrp="1" noChangeArrowheads="1"/>
          </p:cNvSpPr>
          <p:nvPr>
            <p:ph type="dt" sz="half" idx="10"/>
          </p:nvPr>
        </p:nvSpPr>
        <p:spPr>
          <a:ln/>
        </p:spPr>
        <p:txBody>
          <a:bodyPr/>
          <a:lstStyle>
            <a:lvl1pPr>
              <a:defRPr/>
            </a:lvl1pPr>
          </a:lstStyle>
          <a:p>
            <a:pPr>
              <a:defRPr/>
            </a:pPr>
            <a:endParaRPr lang="en-GB"/>
          </a:p>
        </p:txBody>
      </p:sp>
      <p:sp>
        <p:nvSpPr>
          <p:cNvPr id="6" name="Rectangle 24"/>
          <p:cNvSpPr>
            <a:spLocks noGrp="1" noChangeArrowheads="1"/>
          </p:cNvSpPr>
          <p:nvPr>
            <p:ph type="ftr" sz="quarter" idx="11"/>
          </p:nvPr>
        </p:nvSpPr>
        <p:spPr>
          <a:ln/>
        </p:spPr>
        <p:txBody>
          <a:bodyPr/>
          <a:lstStyle>
            <a:lvl1pPr>
              <a:defRPr/>
            </a:lvl1pPr>
          </a:lstStyle>
          <a:p>
            <a:pPr>
              <a:defRPr/>
            </a:pPr>
            <a:endParaRPr lang="en-GB"/>
          </a:p>
        </p:txBody>
      </p:sp>
      <p:sp>
        <p:nvSpPr>
          <p:cNvPr id="7" name="Rectangle 25"/>
          <p:cNvSpPr>
            <a:spLocks noGrp="1" noChangeArrowheads="1"/>
          </p:cNvSpPr>
          <p:nvPr>
            <p:ph type="sldNum" sz="quarter" idx="12"/>
          </p:nvPr>
        </p:nvSpPr>
        <p:spPr>
          <a:ln/>
        </p:spPr>
        <p:txBody>
          <a:bodyPr/>
          <a:lstStyle>
            <a:lvl1pPr>
              <a:defRPr/>
            </a:lvl1pPr>
          </a:lstStyle>
          <a:p>
            <a:pPr>
              <a:defRPr/>
            </a:pPr>
            <a:fld id="{6BFF50DB-5828-4308-B086-05726F511DD4}" type="slidenum">
              <a:rPr lang="en-GB"/>
              <a:pPr>
                <a:defRPr/>
              </a:pPr>
              <a:t>‹#›</a:t>
            </a:fld>
            <a:endParaRPr lang="en-GB"/>
          </a:p>
        </p:txBody>
      </p:sp>
    </p:spTree>
    <p:extLst>
      <p:ext uri="{BB962C8B-B14F-4D97-AF65-F5344CB8AC3E}">
        <p14:creationId xmlns:p14="http://schemas.microsoft.com/office/powerpoint/2010/main" val="3235220324"/>
      </p:ext>
    </p:extLst>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3"/>
          <p:cNvSpPr>
            <a:spLocks noGrp="1" noChangeArrowheads="1"/>
          </p:cNvSpPr>
          <p:nvPr>
            <p:ph type="dt" sz="half" idx="10"/>
          </p:nvPr>
        </p:nvSpPr>
        <p:spPr>
          <a:ln/>
        </p:spPr>
        <p:txBody>
          <a:bodyPr/>
          <a:lstStyle>
            <a:lvl1pPr>
              <a:defRPr/>
            </a:lvl1pPr>
          </a:lstStyle>
          <a:p>
            <a:pPr>
              <a:defRPr/>
            </a:pPr>
            <a:endParaRPr lang="en-GB"/>
          </a:p>
        </p:txBody>
      </p:sp>
      <p:sp>
        <p:nvSpPr>
          <p:cNvPr id="6" name="Rectangle 24"/>
          <p:cNvSpPr>
            <a:spLocks noGrp="1" noChangeArrowheads="1"/>
          </p:cNvSpPr>
          <p:nvPr>
            <p:ph type="ftr" sz="quarter" idx="11"/>
          </p:nvPr>
        </p:nvSpPr>
        <p:spPr>
          <a:ln/>
        </p:spPr>
        <p:txBody>
          <a:bodyPr/>
          <a:lstStyle>
            <a:lvl1pPr>
              <a:defRPr/>
            </a:lvl1pPr>
          </a:lstStyle>
          <a:p>
            <a:pPr>
              <a:defRPr/>
            </a:pPr>
            <a:endParaRPr lang="en-GB"/>
          </a:p>
        </p:txBody>
      </p:sp>
      <p:sp>
        <p:nvSpPr>
          <p:cNvPr id="7" name="Rectangle 25"/>
          <p:cNvSpPr>
            <a:spLocks noGrp="1" noChangeArrowheads="1"/>
          </p:cNvSpPr>
          <p:nvPr>
            <p:ph type="sldNum" sz="quarter" idx="12"/>
          </p:nvPr>
        </p:nvSpPr>
        <p:spPr>
          <a:ln/>
        </p:spPr>
        <p:txBody>
          <a:bodyPr/>
          <a:lstStyle>
            <a:lvl1pPr>
              <a:defRPr/>
            </a:lvl1pPr>
          </a:lstStyle>
          <a:p>
            <a:pPr>
              <a:defRPr/>
            </a:pPr>
            <a:fld id="{397030A4-5498-4FAC-99D6-0927C4654BFB}" type="slidenum">
              <a:rPr lang="en-GB"/>
              <a:pPr>
                <a:defRPr/>
              </a:pPr>
              <a:t>‹#›</a:t>
            </a:fld>
            <a:endParaRPr lang="en-GB"/>
          </a:p>
        </p:txBody>
      </p:sp>
    </p:spTree>
    <p:extLst>
      <p:ext uri="{BB962C8B-B14F-4D97-AF65-F5344CB8AC3E}">
        <p14:creationId xmlns:p14="http://schemas.microsoft.com/office/powerpoint/2010/main" val="1307319887"/>
      </p:ext>
    </p:extLst>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9144000" cy="6934200"/>
            <a:chOff x="0" y="0"/>
            <a:chExt cx="5760" cy="4368"/>
          </a:xfrm>
        </p:grpSpPr>
        <p:sp>
          <p:nvSpPr>
            <p:cNvPr id="56323"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en-US"/>
            </a:p>
          </p:txBody>
        </p:sp>
        <p:sp>
          <p:nvSpPr>
            <p:cNvPr id="56324" name="Freeform 4"/>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56325" name="Freeform 5"/>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56326" name="Freeform 6"/>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56327" name="Freeform 7"/>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56328" name="Freeform 8"/>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56329" name="Freeform 9"/>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56330" name="Freeform 10"/>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56331" name="Freeform 11"/>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pPr>
                <a:defRPr/>
              </a:pPr>
              <a:endParaRPr lang="en-US"/>
            </a:p>
          </p:txBody>
        </p:sp>
        <p:sp>
          <p:nvSpPr>
            <p:cNvPr id="56332"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pPr>
                <a:defRPr/>
              </a:pPr>
              <a:endParaRPr lang="en-US"/>
            </a:p>
          </p:txBody>
        </p:sp>
        <p:sp>
          <p:nvSpPr>
            <p:cNvPr id="56333"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pPr>
                <a:defRPr/>
              </a:pPr>
              <a:endParaRPr lang="en-US"/>
            </a:p>
          </p:txBody>
        </p:sp>
        <p:sp>
          <p:nvSpPr>
            <p:cNvPr id="56334"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en-US"/>
            </a:p>
          </p:txBody>
        </p:sp>
        <p:sp>
          <p:nvSpPr>
            <p:cNvPr id="56335"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en-US"/>
            </a:p>
          </p:txBody>
        </p:sp>
        <p:sp>
          <p:nvSpPr>
            <p:cNvPr id="56336"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a:defRPr/>
              </a:pPr>
              <a:endParaRPr lang="en-US"/>
            </a:p>
          </p:txBody>
        </p:sp>
        <p:sp>
          <p:nvSpPr>
            <p:cNvPr id="56337" name="Freeform 17"/>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pPr>
                <a:defRPr/>
              </a:pPr>
              <a:endParaRPr lang="en-US"/>
            </a:p>
          </p:txBody>
        </p:sp>
        <p:sp>
          <p:nvSpPr>
            <p:cNvPr id="56338" name="Freeform 18"/>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56339"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en-US"/>
            </a:p>
          </p:txBody>
        </p:sp>
        <p:sp>
          <p:nvSpPr>
            <p:cNvPr id="56340" name="Freeform 20"/>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grpSp>
      <p:sp>
        <p:nvSpPr>
          <p:cNvPr id="56341" name="Rectangle 21"/>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56342"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56343" name="Rectangle 23"/>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effectLst>
                  <a:outerShdw blurRad="38100" dist="38100" dir="2700000" algn="tl">
                    <a:srgbClr val="000000"/>
                  </a:outerShdw>
                </a:effectLst>
              </a:defRPr>
            </a:lvl1pPr>
          </a:lstStyle>
          <a:p>
            <a:pPr>
              <a:defRPr/>
            </a:pPr>
            <a:endParaRPr lang="en-GB"/>
          </a:p>
        </p:txBody>
      </p:sp>
      <p:sp>
        <p:nvSpPr>
          <p:cNvPr id="56344" name="Rectangle 2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effectLst>
                  <a:outerShdw blurRad="38100" dist="38100" dir="2700000" algn="tl">
                    <a:srgbClr val="000000"/>
                  </a:outerShdw>
                </a:effectLst>
              </a:defRPr>
            </a:lvl1pPr>
          </a:lstStyle>
          <a:p>
            <a:pPr>
              <a:defRPr/>
            </a:pPr>
            <a:endParaRPr lang="en-GB"/>
          </a:p>
        </p:txBody>
      </p:sp>
      <p:sp>
        <p:nvSpPr>
          <p:cNvPr id="56345" name="Rectangle 25"/>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effectLst>
                  <a:outerShdw blurRad="38100" dist="38100" dir="2700000" algn="tl">
                    <a:srgbClr val="000000"/>
                  </a:outerShdw>
                </a:effectLst>
              </a:defRPr>
            </a:lvl1pPr>
          </a:lstStyle>
          <a:p>
            <a:pPr>
              <a:defRPr/>
            </a:pPr>
            <a:fld id="{CA3765FD-FAD6-490F-899B-EC9867252C58}" type="slidenum">
              <a:rPr lang="en-GB"/>
              <a:pPr>
                <a:defRPr/>
              </a:pPr>
              <a:t>‹#›</a:t>
            </a:fld>
            <a:endParaRPr lang="en-GB"/>
          </a:p>
        </p:txBody>
      </p:sp>
    </p:spTree>
  </p:cSld>
  <p:clrMap bg1="dk2" tx1="lt1" bg2="dk1" tx2="lt2" accent1="accent1" accent2="accent2" accent3="accent3" accent4="accent4" accent5="accent5" accent6="accent6" hlink="hlink" folHlink="folHlink"/>
  <p:sldLayoutIdLst>
    <p:sldLayoutId id="2147483698"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transition>
    <p:random/>
  </p:transition>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1.png"/><Relationship Id="rId4" Type="http://schemas.openxmlformats.org/officeDocument/2006/relationships/audio" Target="../media/audio2.wav"/></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vmlDrawing" Target="../drawings/vmlDrawing2.vml"/><Relationship Id="rId5" Type="http://schemas.openxmlformats.org/officeDocument/2006/relationships/image" Target="../media/image7.emf"/><Relationship Id="rId4" Type="http://schemas.openxmlformats.org/officeDocument/2006/relationships/oleObject" Target="../embeddings/oleObject3.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6.xml"/><Relationship Id="rId1" Type="http://schemas.openxmlformats.org/officeDocument/2006/relationships/vmlDrawing" Target="../drawings/vmlDrawing3.vml"/><Relationship Id="rId4" Type="http://schemas.openxmlformats.org/officeDocument/2006/relationships/image" Target="../media/image6.wmf"/></Relationships>
</file>

<file path=ppt/slides/_rels/slide1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6.xml"/><Relationship Id="rId1" Type="http://schemas.openxmlformats.org/officeDocument/2006/relationships/vmlDrawing" Target="../drawings/vmlDrawing4.v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media/image3.jpeg"/><Relationship Id="rId5" Type="http://schemas.openxmlformats.org/officeDocument/2006/relationships/audio" Target="../media/audio6.wav"/><Relationship Id="rId4" Type="http://schemas.openxmlformats.org/officeDocument/2006/relationships/audio" Target="../media/audio5.wav"/></Relationships>
</file>

<file path=ppt/slides/_rels/slide4.xml.rels><?xml version="1.0" encoding="UTF-8" standalone="yes"?>
<Relationships xmlns="http://schemas.openxmlformats.org/package/2006/relationships"><Relationship Id="rId3" Type="http://schemas.openxmlformats.org/officeDocument/2006/relationships/audio" Target="../media/audio7.wav"/><Relationship Id="rId7" Type="http://schemas.openxmlformats.org/officeDocument/2006/relationships/image" Target="../media/image4.gif"/><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audio" Target="../media/audio10.wav"/><Relationship Id="rId5" Type="http://schemas.openxmlformats.org/officeDocument/2006/relationships/audio" Target="../media/audio9.wav"/><Relationship Id="rId4" Type="http://schemas.openxmlformats.org/officeDocument/2006/relationships/audio" Target="../media/audio8.wav"/></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6.wmf"/><Relationship Id="rId5" Type="http://schemas.openxmlformats.org/officeDocument/2006/relationships/oleObject" Target="../embeddings/oleObject2.bin"/><Relationship Id="rId4" Type="http://schemas.openxmlformats.org/officeDocument/2006/relationships/image" Target="../media/image5.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defRPr/>
            </a:pPr>
            <a:r>
              <a:rPr lang="en-US" smtClean="0"/>
              <a:t>The Agricultural Revolution</a:t>
            </a:r>
          </a:p>
        </p:txBody>
      </p:sp>
      <p:sp>
        <p:nvSpPr>
          <p:cNvPr id="2052" name="Rectangle 4"/>
          <p:cNvSpPr>
            <a:spLocks noGrp="1" noChangeArrowheads="1"/>
          </p:cNvSpPr>
          <p:nvPr>
            <p:ph type="body" sz="half" idx="2"/>
          </p:nvPr>
        </p:nvSpPr>
        <p:spPr>
          <a:xfrm>
            <a:off x="4651375" y="1600200"/>
            <a:ext cx="4035425" cy="4530725"/>
          </a:xfrm>
        </p:spPr>
        <p:txBody>
          <a:bodyPr/>
          <a:lstStyle/>
          <a:p>
            <a:pPr eaLnBrk="1" hangingPunct="1">
              <a:defRPr/>
            </a:pPr>
            <a:r>
              <a:rPr lang="en-US" sz="2800" smtClean="0"/>
              <a:t>Britain needed more food</a:t>
            </a:r>
          </a:p>
          <a:p>
            <a:pPr eaLnBrk="1" hangingPunct="1">
              <a:defRPr/>
            </a:pPr>
            <a:r>
              <a:rPr lang="en-US" sz="2800" smtClean="0"/>
              <a:t>Farms were still run on the medieval strip system</a:t>
            </a:r>
          </a:p>
          <a:p>
            <a:pPr eaLnBrk="1" hangingPunct="1">
              <a:defRPr/>
            </a:pPr>
            <a:r>
              <a:rPr lang="en-US" sz="2800" smtClean="0"/>
              <a:t>new ideas and machinery were being developed</a:t>
            </a:r>
          </a:p>
        </p:txBody>
      </p:sp>
      <p:pic>
        <p:nvPicPr>
          <p:cNvPr id="2054" name="Picture 6" descr="postmill"/>
          <p:cNvPicPr>
            <a:picLocks noChangeAspect="1" noChangeArrowheads="1"/>
          </p:cNvPicPr>
          <p:nvPr>
            <p:ph type="clipArt" sz="half" idx="1"/>
          </p:nvPr>
        </p:nvPicPr>
        <p:blipFill>
          <a:blip r:embed="rId5">
            <a:extLst>
              <a:ext uri="{28A0092B-C50C-407E-A947-70E740481C1C}">
                <a14:useLocalDpi xmlns:a14="http://schemas.microsoft.com/office/drawing/2010/main" val="0"/>
              </a:ext>
            </a:extLst>
          </a:blip>
          <a:srcRect/>
          <a:stretch>
            <a:fillRect/>
          </a:stretch>
        </p:blipFill>
        <p:spPr>
          <a:xfrm>
            <a:off x="457200" y="2733675"/>
            <a:ext cx="4035425" cy="2265363"/>
          </a:xfrm>
        </p:spPr>
      </p:pic>
      <p:sp>
        <p:nvSpPr>
          <p:cNvPr id="7173" name="Text Box 7"/>
          <p:cNvSpPr txBox="1">
            <a:spLocks noChangeArrowheads="1"/>
          </p:cNvSpPr>
          <p:nvPr/>
        </p:nvSpPr>
        <p:spPr bwMode="auto">
          <a:xfrm>
            <a:off x="323850" y="5949950"/>
            <a:ext cx="31686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spcBef>
                <a:spcPct val="50000"/>
              </a:spcBef>
            </a:pPr>
            <a:r>
              <a:rPr lang="en-GB"/>
              <a:t>By Mrs Sims-King</a:t>
            </a:r>
          </a:p>
          <a:p>
            <a:pPr eaLnBrk="1" hangingPunct="1">
              <a:spcBef>
                <a:spcPct val="50000"/>
              </a:spcBef>
            </a:pPr>
            <a:r>
              <a:rPr lang="en-GB" sz="1200"/>
              <a:t>Downloaded from www.SchoolHistory.co.uk</a:t>
            </a:r>
          </a:p>
        </p:txBody>
      </p:sp>
    </p:spTree>
  </p:cSld>
  <p:clrMapOvr>
    <a:masterClrMapping/>
  </p:clrMapOvr>
  <p:transition advTm="20000">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2050"/>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3" name="tada.wav"/>
                                        </p:tgtEl>
                                      </p:cMediaNode>
                                    </p:audio>
                                  </p:subTnLst>
                                </p:cTn>
                              </p:par>
                            </p:childTnLst>
                          </p:cTn>
                        </p:par>
                        <p:par>
                          <p:cTn id="7" fill="hold" nodeType="afterGroup">
                            <p:stCondLst>
                              <p:cond delay="500"/>
                            </p:stCondLst>
                            <p:childTnLst>
                              <p:par>
                                <p:cTn id="8" presetID="2" presetClass="entr" presetSubtype="8" fill="hold" grpId="0" nodeType="afterEffect" nodePh="1">
                                  <p:stCondLst>
                                    <p:cond delay="2000"/>
                                  </p:stCondLst>
                                  <p:endCondLst>
                                    <p:cond evt="begin" delay="0">
                                      <p:tn val="8"/>
                                    </p:cond>
                                  </p:endCondLst>
                                  <p:childTnLst>
                                    <p:set>
                                      <p:cBhvr>
                                        <p:cTn id="9" dur="1" fill="hold">
                                          <p:stCondLst>
                                            <p:cond delay="0"/>
                                          </p:stCondLst>
                                        </p:cTn>
                                        <p:tgtEl>
                                          <p:spTgt spid="2054"/>
                                        </p:tgtEl>
                                        <p:attrNameLst>
                                          <p:attrName>style.visibility</p:attrName>
                                        </p:attrNameLst>
                                      </p:cBhvr>
                                      <p:to>
                                        <p:strVal val="visible"/>
                                      </p:to>
                                    </p:set>
                                    <p:anim calcmode="lin" valueType="num">
                                      <p:cBhvr additive="base">
                                        <p:cTn id="10" dur="500" fill="hold"/>
                                        <p:tgtEl>
                                          <p:spTgt spid="2054"/>
                                        </p:tgtEl>
                                        <p:attrNameLst>
                                          <p:attrName>ppt_x</p:attrName>
                                        </p:attrNameLst>
                                      </p:cBhvr>
                                      <p:tavLst>
                                        <p:tav tm="0">
                                          <p:val>
                                            <p:strVal val="0-#ppt_w/2"/>
                                          </p:val>
                                        </p:tav>
                                        <p:tav tm="100000">
                                          <p:val>
                                            <p:strVal val="#ppt_x"/>
                                          </p:val>
                                        </p:tav>
                                      </p:tavLst>
                                    </p:anim>
                                    <p:anim calcmode="lin" valueType="num">
                                      <p:cBhvr additive="base">
                                        <p:cTn id="11" dur="500" fill="hold"/>
                                        <p:tgtEl>
                                          <p:spTgt spid="205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
                                            </p:cond>
                                          </p:stCondLst>
                                          <p:endCondLst>
                                            <p:cond evt="onStopAudio" delay="0">
                                              <p:tgtEl>
                                                <p:sldTgt/>
                                              </p:tgtEl>
                                            </p:cond>
                                          </p:endCondLst>
                                        </p:cTn>
                                        <p:tgtEl>
                                          <p:sndTgt r:embed="rId4" name="chord.wav"/>
                                        </p:tgtEl>
                                      </p:cMediaNode>
                                    </p:audio>
                                  </p:subTnLst>
                                </p:cTn>
                              </p:par>
                            </p:childTnLst>
                          </p:cTn>
                        </p:par>
                        <p:par>
                          <p:cTn id="12" fill="hold" nodeType="afterGroup">
                            <p:stCondLst>
                              <p:cond delay="3000"/>
                            </p:stCondLst>
                            <p:childTnLst>
                              <p:par>
                                <p:cTn id="13" presetID="2" presetClass="entr" presetSubtype="8" fill="hold" grpId="0" nodeType="afterEffect">
                                  <p:stCondLst>
                                    <p:cond delay="2000"/>
                                  </p:stCondLst>
                                  <p:childTnLst>
                                    <p:set>
                                      <p:cBhvr>
                                        <p:cTn id="14" dur="1" fill="hold">
                                          <p:stCondLst>
                                            <p:cond delay="0"/>
                                          </p:stCondLst>
                                        </p:cTn>
                                        <p:tgtEl>
                                          <p:spTgt spid="2052">
                                            <p:txEl>
                                              <p:pRg st="0" end="0"/>
                                            </p:txEl>
                                          </p:spTgt>
                                        </p:tgtEl>
                                        <p:attrNameLst>
                                          <p:attrName>style.visibility</p:attrName>
                                        </p:attrNameLst>
                                      </p:cBhvr>
                                      <p:to>
                                        <p:strVal val="visible"/>
                                      </p:to>
                                    </p:set>
                                    <p:anim calcmode="lin" valueType="num">
                                      <p:cBhvr additive="base">
                                        <p:cTn id="15" dur="500" fill="hold"/>
                                        <p:tgtEl>
                                          <p:spTgt spid="2052">
                                            <p:txEl>
                                              <p:pRg st="0" end="0"/>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052">
                                            <p:txEl>
                                              <p:pRg st="0" end="0"/>
                                            </p:txEl>
                                          </p:spTgt>
                                        </p:tgtEl>
                                        <p:attrNameLst>
                                          <p:attrName>ppt_y</p:attrName>
                                        </p:attrNameLst>
                                      </p:cBhvr>
                                      <p:tavLst>
                                        <p:tav tm="0">
                                          <p:val>
                                            <p:strVal val="#ppt_y"/>
                                          </p:val>
                                        </p:tav>
                                        <p:tav tm="100000">
                                          <p:val>
                                            <p:strVal val="#ppt_y"/>
                                          </p:val>
                                        </p:tav>
                                      </p:tavLst>
                                    </p:anim>
                                  </p:childTnLst>
                                </p:cTn>
                              </p:par>
                            </p:childTnLst>
                          </p:cTn>
                        </p:par>
                        <p:par>
                          <p:cTn id="17" fill="hold" nodeType="afterGroup">
                            <p:stCondLst>
                              <p:cond delay="5500"/>
                            </p:stCondLst>
                            <p:childTnLst>
                              <p:par>
                                <p:cTn id="18" presetID="2" presetClass="entr" presetSubtype="8" fill="hold" grpId="0" nodeType="afterEffect">
                                  <p:stCondLst>
                                    <p:cond delay="2000"/>
                                  </p:stCondLst>
                                  <p:childTnLst>
                                    <p:set>
                                      <p:cBhvr>
                                        <p:cTn id="19" dur="1" fill="hold">
                                          <p:stCondLst>
                                            <p:cond delay="0"/>
                                          </p:stCondLst>
                                        </p:cTn>
                                        <p:tgtEl>
                                          <p:spTgt spid="2052">
                                            <p:txEl>
                                              <p:pRg st="1" end="1"/>
                                            </p:txEl>
                                          </p:spTgt>
                                        </p:tgtEl>
                                        <p:attrNameLst>
                                          <p:attrName>style.visibility</p:attrName>
                                        </p:attrNameLst>
                                      </p:cBhvr>
                                      <p:to>
                                        <p:strVal val="visible"/>
                                      </p:to>
                                    </p:set>
                                    <p:anim calcmode="lin" valueType="num">
                                      <p:cBhvr additive="base">
                                        <p:cTn id="20" dur="500" fill="hold"/>
                                        <p:tgtEl>
                                          <p:spTgt spid="2052">
                                            <p:txEl>
                                              <p:pRg st="1" end="1"/>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2052">
                                            <p:txEl>
                                              <p:pRg st="1" end="1"/>
                                            </p:txEl>
                                          </p:spTgt>
                                        </p:tgtEl>
                                        <p:attrNameLst>
                                          <p:attrName>ppt_y</p:attrName>
                                        </p:attrNameLst>
                                      </p:cBhvr>
                                      <p:tavLst>
                                        <p:tav tm="0">
                                          <p:val>
                                            <p:strVal val="#ppt_y"/>
                                          </p:val>
                                        </p:tav>
                                        <p:tav tm="100000">
                                          <p:val>
                                            <p:strVal val="#ppt_y"/>
                                          </p:val>
                                        </p:tav>
                                      </p:tavLst>
                                    </p:anim>
                                  </p:childTnLst>
                                </p:cTn>
                              </p:par>
                            </p:childTnLst>
                          </p:cTn>
                        </p:par>
                        <p:par>
                          <p:cTn id="22" fill="hold" nodeType="afterGroup">
                            <p:stCondLst>
                              <p:cond delay="8000"/>
                            </p:stCondLst>
                            <p:childTnLst>
                              <p:par>
                                <p:cTn id="23" presetID="2" presetClass="entr" presetSubtype="8" fill="hold" grpId="0" nodeType="afterEffect">
                                  <p:stCondLst>
                                    <p:cond delay="2000"/>
                                  </p:stCondLst>
                                  <p:childTnLst>
                                    <p:set>
                                      <p:cBhvr>
                                        <p:cTn id="24" dur="1" fill="hold">
                                          <p:stCondLst>
                                            <p:cond delay="0"/>
                                          </p:stCondLst>
                                        </p:cTn>
                                        <p:tgtEl>
                                          <p:spTgt spid="2052">
                                            <p:txEl>
                                              <p:pRg st="2" end="2"/>
                                            </p:txEl>
                                          </p:spTgt>
                                        </p:tgtEl>
                                        <p:attrNameLst>
                                          <p:attrName>style.visibility</p:attrName>
                                        </p:attrNameLst>
                                      </p:cBhvr>
                                      <p:to>
                                        <p:strVal val="visible"/>
                                      </p:to>
                                    </p:set>
                                    <p:anim calcmode="lin" valueType="num">
                                      <p:cBhvr additive="base">
                                        <p:cTn id="25" dur="500" fill="hold"/>
                                        <p:tgtEl>
                                          <p:spTgt spid="2052">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5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autoUpdateAnimBg="0"/>
      <p:bldP spid="2052" grpId="0" build="p" autoUpdateAnimBg="0" advAuto="2000"/>
      <p:bldP spid="2054"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defRPr/>
            </a:pPr>
            <a:r>
              <a:rPr lang="en-US" smtClean="0"/>
              <a:t>Selective Breeding?</a:t>
            </a:r>
          </a:p>
        </p:txBody>
      </p:sp>
      <p:sp>
        <p:nvSpPr>
          <p:cNvPr id="2052" name="Rectangle 3"/>
          <p:cNvSpPr>
            <a:spLocks noChangeArrowheads="1"/>
          </p:cNvSpPr>
          <p:nvPr/>
        </p:nvSpPr>
        <p:spPr bwMode="auto">
          <a:xfrm>
            <a:off x="1066800" y="2362200"/>
            <a:ext cx="7315200" cy="3733800"/>
          </a:xfrm>
          <a:prstGeom prst="rect">
            <a:avLst/>
          </a:prstGeom>
          <a:solidFill>
            <a:schemeClr val="accent1"/>
          </a:solidFill>
          <a:ln w="9525">
            <a:solidFill>
              <a:schemeClr val="tx1"/>
            </a:solidFill>
            <a:miter lim="800000"/>
            <a:headEnd/>
            <a:tailEnd/>
          </a:ln>
        </p:spPr>
        <p:txBody>
          <a:bodyPr wrap="none" anchor="ctr"/>
          <a:lstStyle/>
          <a:p>
            <a:pPr algn="ctr" eaLnBrk="0" hangingPunct="0"/>
            <a:r>
              <a:rPr lang="en-US" sz="2400">
                <a:solidFill>
                  <a:srgbClr val="FF0000"/>
                </a:solidFill>
              </a:rPr>
              <a:t>Some farmers such as Robert </a:t>
            </a:r>
          </a:p>
          <a:p>
            <a:pPr algn="ctr" eaLnBrk="0" hangingPunct="0"/>
            <a:r>
              <a:rPr lang="en-US" sz="2400">
                <a:solidFill>
                  <a:srgbClr val="FF0000"/>
                </a:solidFill>
              </a:rPr>
              <a:t>Bakewell and the Culley</a:t>
            </a:r>
          </a:p>
          <a:p>
            <a:pPr algn="ctr" eaLnBrk="0" hangingPunct="0"/>
            <a:r>
              <a:rPr lang="en-US" sz="2400">
                <a:solidFill>
                  <a:srgbClr val="FF0000"/>
                </a:solidFill>
              </a:rPr>
              <a:t> brothers concentrated on selective breeding. </a:t>
            </a:r>
          </a:p>
          <a:p>
            <a:pPr algn="ctr" eaLnBrk="0" hangingPunct="0"/>
            <a:r>
              <a:rPr lang="en-US" sz="2400">
                <a:solidFill>
                  <a:srgbClr val="FF0000"/>
                </a:solidFill>
              </a:rPr>
              <a:t>This meant only allowing the fittest and strongest of their </a:t>
            </a:r>
          </a:p>
          <a:p>
            <a:pPr algn="ctr" eaLnBrk="0" hangingPunct="0"/>
            <a:r>
              <a:rPr lang="en-US" sz="2400">
                <a:solidFill>
                  <a:srgbClr val="FF0000"/>
                </a:solidFill>
              </a:rPr>
              <a:t>cattle, sheep, pigs and horses to mate. </a:t>
            </a:r>
          </a:p>
          <a:p>
            <a:pPr algn="ctr" eaLnBrk="0" hangingPunct="0"/>
            <a:r>
              <a:rPr lang="en-US" sz="2400">
                <a:solidFill>
                  <a:srgbClr val="FF0000"/>
                </a:solidFill>
              </a:rPr>
              <a:t>You can tell how successful they were: </a:t>
            </a:r>
          </a:p>
          <a:p>
            <a:pPr algn="ctr" eaLnBrk="0" hangingPunct="0"/>
            <a:r>
              <a:rPr lang="en-US" sz="2400">
                <a:solidFill>
                  <a:srgbClr val="FF0000"/>
                </a:solidFill>
              </a:rPr>
              <a:t>In 1710 the average weight for cattle was </a:t>
            </a:r>
          </a:p>
          <a:p>
            <a:pPr algn="ctr" eaLnBrk="0" hangingPunct="0"/>
            <a:r>
              <a:rPr lang="en-US" sz="2400">
                <a:solidFill>
                  <a:srgbClr val="FF0000"/>
                </a:solidFill>
              </a:rPr>
              <a:t>168 Kg by 1795 - it was 363 Kg</a:t>
            </a:r>
          </a:p>
          <a:p>
            <a:pPr algn="ctr" eaLnBrk="0" hangingPunct="0"/>
            <a:endParaRPr lang="en-US" sz="2400">
              <a:solidFill>
                <a:srgbClr val="FF0000"/>
              </a:solidFill>
            </a:endParaRPr>
          </a:p>
        </p:txBody>
      </p:sp>
      <p:graphicFrame>
        <p:nvGraphicFramePr>
          <p:cNvPr id="2050" name="Object 4"/>
          <p:cNvGraphicFramePr>
            <a:graphicFrameLocks noChangeAspect="1"/>
          </p:cNvGraphicFramePr>
          <p:nvPr/>
        </p:nvGraphicFramePr>
        <p:xfrm flipH="1">
          <a:off x="-1676400" y="3330575"/>
          <a:ext cx="3201988" cy="2135188"/>
        </p:xfrm>
        <a:graphic>
          <a:graphicData uri="http://schemas.openxmlformats.org/presentationml/2006/ole">
            <mc:AlternateContent xmlns:mc="http://schemas.openxmlformats.org/markup-compatibility/2006">
              <mc:Choice xmlns:v="urn:schemas-microsoft-com:vml" Requires="v">
                <p:oleObj spid="_x0000_s2053" name="Chart" r:id="rId4" imgW="6096000" imgH="4067251" progId="MSGraph.Chart.8">
                  <p:embed followColorScheme="full"/>
                </p:oleObj>
              </mc:Choice>
              <mc:Fallback>
                <p:oleObj name="Chart" r:id="rId4" imgW="6096000" imgH="4067251" progId="MSGraph.Chart.8">
                  <p:embed followColorScheme="full"/>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1676400" y="3330575"/>
                        <a:ext cx="3201988" cy="2135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advTm="20000">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en-US" smtClean="0"/>
              <a:t>What other new ideas were there?</a:t>
            </a:r>
            <a:br>
              <a:rPr lang="en-US" smtClean="0"/>
            </a:br>
            <a:endParaRPr lang="en-US" smtClean="0"/>
          </a:p>
        </p:txBody>
      </p:sp>
      <p:sp>
        <p:nvSpPr>
          <p:cNvPr id="15363" name="AutoShape 3"/>
          <p:cNvSpPr>
            <a:spLocks noChangeArrowheads="1"/>
          </p:cNvSpPr>
          <p:nvPr/>
        </p:nvSpPr>
        <p:spPr bwMode="auto">
          <a:xfrm>
            <a:off x="685800" y="3581400"/>
            <a:ext cx="2895600" cy="2057400"/>
          </a:xfrm>
          <a:prstGeom prst="irregularSeal2">
            <a:avLst/>
          </a:prstGeom>
          <a:solidFill>
            <a:schemeClr val="accent1"/>
          </a:solidFill>
          <a:ln w="9525">
            <a:solidFill>
              <a:schemeClr val="tx1"/>
            </a:solidFill>
            <a:miter lim="800000"/>
            <a:headEnd/>
            <a:tailEnd/>
          </a:ln>
        </p:spPr>
        <p:txBody>
          <a:bodyPr wrap="none" anchor="ctr"/>
          <a:lstStyle/>
          <a:p>
            <a:pPr algn="ctr" eaLnBrk="0" hangingPunct="0"/>
            <a:r>
              <a:rPr lang="en-US" sz="2400"/>
              <a:t>Publicity</a:t>
            </a:r>
          </a:p>
        </p:txBody>
      </p:sp>
      <p:sp>
        <p:nvSpPr>
          <p:cNvPr id="15364" name="AutoShape 4"/>
          <p:cNvSpPr>
            <a:spLocks noChangeArrowheads="1"/>
          </p:cNvSpPr>
          <p:nvPr/>
        </p:nvSpPr>
        <p:spPr bwMode="auto">
          <a:xfrm>
            <a:off x="4191000" y="2362200"/>
            <a:ext cx="2895600" cy="2057400"/>
          </a:xfrm>
          <a:prstGeom prst="irregularSeal2">
            <a:avLst/>
          </a:prstGeom>
          <a:solidFill>
            <a:schemeClr val="accent1"/>
          </a:solidFill>
          <a:ln w="9525">
            <a:solidFill>
              <a:schemeClr val="tx1"/>
            </a:solidFill>
            <a:miter lim="800000"/>
            <a:headEnd/>
            <a:tailEnd/>
          </a:ln>
        </p:spPr>
        <p:txBody>
          <a:bodyPr wrap="none" anchor="ctr"/>
          <a:lstStyle/>
          <a:p>
            <a:pPr algn="ctr" eaLnBrk="0" hangingPunct="0"/>
            <a:r>
              <a:rPr lang="en-US" sz="2400"/>
              <a:t>Seed drill</a:t>
            </a:r>
          </a:p>
        </p:txBody>
      </p:sp>
      <p:sp>
        <p:nvSpPr>
          <p:cNvPr id="15365" name="AutoShape 5"/>
          <p:cNvSpPr>
            <a:spLocks noChangeArrowheads="1"/>
          </p:cNvSpPr>
          <p:nvPr/>
        </p:nvSpPr>
        <p:spPr bwMode="auto">
          <a:xfrm>
            <a:off x="304800" y="1295400"/>
            <a:ext cx="2895600" cy="2057400"/>
          </a:xfrm>
          <a:prstGeom prst="irregularSeal2">
            <a:avLst/>
          </a:prstGeom>
          <a:solidFill>
            <a:schemeClr val="accent1"/>
          </a:solidFill>
          <a:ln w="9525">
            <a:solidFill>
              <a:schemeClr val="tx1"/>
            </a:solidFill>
            <a:miter lim="800000"/>
            <a:headEnd/>
            <a:tailEnd/>
          </a:ln>
        </p:spPr>
        <p:txBody>
          <a:bodyPr wrap="none" anchor="ctr"/>
          <a:lstStyle/>
          <a:p>
            <a:pPr algn="ctr" eaLnBrk="0" hangingPunct="0"/>
            <a:r>
              <a:rPr lang="en-US" sz="2400"/>
              <a:t>Crop rotation</a:t>
            </a:r>
          </a:p>
        </p:txBody>
      </p:sp>
      <p:sp>
        <p:nvSpPr>
          <p:cNvPr id="15366" name="AutoShape 6"/>
          <p:cNvSpPr>
            <a:spLocks noChangeArrowheads="1"/>
          </p:cNvSpPr>
          <p:nvPr/>
        </p:nvSpPr>
        <p:spPr bwMode="auto">
          <a:xfrm>
            <a:off x="5562600" y="3962400"/>
            <a:ext cx="2895600" cy="2057400"/>
          </a:xfrm>
          <a:prstGeom prst="irregularSeal2">
            <a:avLst/>
          </a:prstGeom>
          <a:solidFill>
            <a:schemeClr val="accent1"/>
          </a:solidFill>
          <a:ln w="9525">
            <a:solidFill>
              <a:schemeClr val="tx1"/>
            </a:solidFill>
            <a:miter lim="800000"/>
            <a:headEnd/>
            <a:tailEnd/>
          </a:ln>
        </p:spPr>
        <p:txBody>
          <a:bodyPr wrap="none" anchor="ctr"/>
          <a:lstStyle/>
          <a:p>
            <a:pPr algn="ctr" eaLnBrk="0" hangingPunct="0"/>
            <a:r>
              <a:rPr lang="en-US" sz="2400"/>
              <a:t>New ploughs </a:t>
            </a:r>
          </a:p>
          <a:p>
            <a:pPr algn="ctr" eaLnBrk="0" hangingPunct="0"/>
            <a:r>
              <a:rPr lang="en-US" sz="2400"/>
              <a:t>and hoes</a:t>
            </a:r>
          </a:p>
        </p:txBody>
      </p:sp>
      <p:sp>
        <p:nvSpPr>
          <p:cNvPr id="15367" name="AutoShape 7"/>
          <p:cNvSpPr>
            <a:spLocks noChangeArrowheads="1"/>
          </p:cNvSpPr>
          <p:nvPr/>
        </p:nvSpPr>
        <p:spPr bwMode="auto">
          <a:xfrm>
            <a:off x="2971800" y="914400"/>
            <a:ext cx="2895600" cy="2057400"/>
          </a:xfrm>
          <a:prstGeom prst="irregularSeal2">
            <a:avLst/>
          </a:prstGeom>
          <a:solidFill>
            <a:schemeClr val="accent1"/>
          </a:solidFill>
          <a:ln w="9525">
            <a:solidFill>
              <a:schemeClr val="tx1"/>
            </a:solidFill>
            <a:miter lim="800000"/>
            <a:headEnd/>
            <a:tailEnd/>
          </a:ln>
        </p:spPr>
        <p:txBody>
          <a:bodyPr wrap="none" anchor="ctr"/>
          <a:lstStyle/>
          <a:p>
            <a:pPr algn="ctr" eaLnBrk="0" hangingPunct="0"/>
            <a:r>
              <a:rPr lang="en-US" sz="2400"/>
              <a:t>Marling</a:t>
            </a:r>
          </a:p>
        </p:txBody>
      </p:sp>
    </p:spTree>
  </p:cSld>
  <p:clrMapOvr>
    <a:masterClrMapping/>
  </p:clrMapOvr>
  <p:transition advTm="20000">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r>
              <a:rPr lang="en-US" smtClean="0"/>
              <a:t>Publicity?!</a:t>
            </a:r>
          </a:p>
        </p:txBody>
      </p:sp>
      <p:sp>
        <p:nvSpPr>
          <p:cNvPr id="16387" name="Text Box 3"/>
          <p:cNvSpPr txBox="1">
            <a:spLocks noChangeArrowheads="1"/>
          </p:cNvSpPr>
          <p:nvPr/>
        </p:nvSpPr>
        <p:spPr bwMode="auto">
          <a:xfrm>
            <a:off x="914400" y="2057400"/>
            <a:ext cx="6934200" cy="337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r>
              <a:rPr lang="en-US" sz="2400"/>
              <a:t>Yeah, books were written on farming, there were model farms set up - George III set up one at Windsor.</a:t>
            </a:r>
          </a:p>
          <a:p>
            <a:pPr>
              <a:spcBef>
                <a:spcPct val="50000"/>
              </a:spcBef>
            </a:pPr>
            <a:r>
              <a:rPr lang="en-US" sz="2400"/>
              <a:t>The Board of Agriculture was set up and Arthur Young, the new secretary, went round the country recording the progress of the revolution and others could read his report to find out more. </a:t>
            </a:r>
          </a:p>
          <a:p>
            <a:pPr>
              <a:spcBef>
                <a:spcPct val="50000"/>
              </a:spcBef>
            </a:pPr>
            <a:r>
              <a:rPr lang="en-US" sz="2400"/>
              <a:t>Agricultural shows with competitions were held and people could exchange ideas and see the latest things.</a:t>
            </a:r>
          </a:p>
        </p:txBody>
      </p:sp>
    </p:spTree>
  </p:cSld>
  <p:clrMapOvr>
    <a:masterClrMapping/>
  </p:clrMapOvr>
  <p:transition advTm="20000">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defRPr/>
            </a:pPr>
            <a:r>
              <a:rPr lang="en-US" smtClean="0"/>
              <a:t>But it wasn’t all good news</a:t>
            </a:r>
          </a:p>
        </p:txBody>
      </p:sp>
      <p:graphicFrame>
        <p:nvGraphicFramePr>
          <p:cNvPr id="17413" name="Object 5"/>
          <p:cNvGraphicFramePr>
            <a:graphicFrameLocks noChangeAspect="1"/>
          </p:cNvGraphicFramePr>
          <p:nvPr/>
        </p:nvGraphicFramePr>
        <p:xfrm>
          <a:off x="304800" y="3468688"/>
          <a:ext cx="2554288" cy="3468687"/>
        </p:xfrm>
        <a:graphic>
          <a:graphicData uri="http://schemas.openxmlformats.org/presentationml/2006/ole">
            <mc:AlternateContent xmlns:mc="http://schemas.openxmlformats.org/markup-compatibility/2006">
              <mc:Choice xmlns:v="urn:schemas-microsoft-com:vml" Requires="v">
                <p:oleObj spid="_x0000_s3078" name="Clip" r:id="rId3" imgW="2554560" imgH="3468960" progId="MS_ClipArt_Gallery.2">
                  <p:embed/>
                </p:oleObj>
              </mc:Choice>
              <mc:Fallback>
                <p:oleObj name="Clip" r:id="rId3" imgW="2554560" imgH="3468960" progId="MS_ClipArt_Gallery.2">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468688"/>
                        <a:ext cx="2554288" cy="3468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7412" name="AutoShape 4"/>
          <p:cNvSpPr>
            <a:spLocks noChangeArrowheads="1"/>
          </p:cNvSpPr>
          <p:nvPr/>
        </p:nvSpPr>
        <p:spPr bwMode="auto">
          <a:xfrm>
            <a:off x="3962400" y="4343400"/>
            <a:ext cx="4953000" cy="1892300"/>
          </a:xfrm>
          <a:prstGeom prst="wedgeRectCallout">
            <a:avLst>
              <a:gd name="adj1" fmla="val -97278"/>
              <a:gd name="adj2" fmla="val -39681"/>
            </a:avLst>
          </a:prstGeom>
          <a:solidFill>
            <a:schemeClr val="accent1"/>
          </a:solidFill>
          <a:ln w="9525">
            <a:solidFill>
              <a:schemeClr val="tx1"/>
            </a:solidFill>
            <a:miter lim="800000"/>
            <a:headEnd/>
            <a:tailEnd/>
          </a:ln>
        </p:spPr>
        <p:txBody>
          <a:bodyPr wrap="none" anchor="ctr"/>
          <a:lstStyle/>
          <a:p>
            <a:pPr algn="ctr" eaLnBrk="0" hangingPunct="0"/>
            <a:r>
              <a:rPr lang="en-US" sz="2400"/>
              <a:t>In addition there were change in the </a:t>
            </a:r>
          </a:p>
          <a:p>
            <a:pPr algn="ctr" eaLnBrk="0" hangingPunct="0"/>
            <a:r>
              <a:rPr lang="en-US" sz="2400"/>
              <a:t>way the land looked from </a:t>
            </a:r>
          </a:p>
          <a:p>
            <a:pPr algn="ctr" eaLnBrk="0" hangingPunct="0"/>
            <a:r>
              <a:rPr lang="en-US" sz="2400"/>
              <a:t>open fields to a sort of patchwork quilt.</a:t>
            </a:r>
          </a:p>
          <a:p>
            <a:pPr algn="ctr" eaLnBrk="0" hangingPunct="0"/>
            <a:r>
              <a:rPr lang="en-US" sz="2400"/>
              <a:t>Changes in the shape of a village </a:t>
            </a:r>
          </a:p>
          <a:p>
            <a:pPr algn="ctr" eaLnBrk="0" hangingPunct="0"/>
            <a:r>
              <a:rPr lang="en-US" sz="2400"/>
              <a:t>as people could build on their own land</a:t>
            </a:r>
          </a:p>
        </p:txBody>
      </p:sp>
      <p:sp>
        <p:nvSpPr>
          <p:cNvPr id="17411" name="Text Box 3"/>
          <p:cNvSpPr txBox="1">
            <a:spLocks noChangeArrowheads="1"/>
          </p:cNvSpPr>
          <p:nvPr/>
        </p:nvSpPr>
        <p:spPr bwMode="auto">
          <a:xfrm>
            <a:off x="1295400" y="1752600"/>
            <a:ext cx="67818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r>
              <a:rPr lang="en-US" sz="2400"/>
              <a:t>New machines meant less people were needed to work the land - so there was unemployment, enclosure meant people lost land - this meant losing their homes as they had nowhere to grow food and there was little work- so they moved to towns.</a:t>
            </a:r>
          </a:p>
        </p:txBody>
      </p:sp>
    </p:spTree>
  </p:cSld>
  <p:clrMapOvr>
    <a:masterClrMapping/>
  </p:clrMapOvr>
  <p:transition advTm="20000">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410"/>
                                        </p:tgtEl>
                                        <p:attrNameLst>
                                          <p:attrName>style.visibility</p:attrName>
                                        </p:attrNameLst>
                                      </p:cBhvr>
                                      <p:to>
                                        <p:strVal val="visible"/>
                                      </p:to>
                                    </p:set>
                                    <p:anim calcmode="lin" valueType="num">
                                      <p:cBhvr additive="base">
                                        <p:cTn id="7" dur="500" fill="hold"/>
                                        <p:tgtEl>
                                          <p:spTgt spid="17410"/>
                                        </p:tgtEl>
                                        <p:attrNameLst>
                                          <p:attrName>ppt_x</p:attrName>
                                        </p:attrNameLst>
                                      </p:cBhvr>
                                      <p:tavLst>
                                        <p:tav tm="0">
                                          <p:val>
                                            <p:strVal val="0-#ppt_w/2"/>
                                          </p:val>
                                        </p:tav>
                                        <p:tav tm="100000">
                                          <p:val>
                                            <p:strVal val="#ppt_x"/>
                                          </p:val>
                                        </p:tav>
                                      </p:tavLst>
                                    </p:anim>
                                    <p:anim calcmode="lin" valueType="num">
                                      <p:cBhvr additive="base">
                                        <p:cTn id="8" dur="500" fill="hold"/>
                                        <p:tgtEl>
                                          <p:spTgt spid="1741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7411"/>
                                        </p:tgtEl>
                                        <p:attrNameLst>
                                          <p:attrName>style.visibility</p:attrName>
                                        </p:attrNameLst>
                                      </p:cBhvr>
                                      <p:to>
                                        <p:strVal val="visible"/>
                                      </p:to>
                                    </p:set>
                                    <p:anim calcmode="lin" valueType="num">
                                      <p:cBhvr additive="base">
                                        <p:cTn id="13" dur="500" fill="hold"/>
                                        <p:tgtEl>
                                          <p:spTgt spid="17411"/>
                                        </p:tgtEl>
                                        <p:attrNameLst>
                                          <p:attrName>ppt_x</p:attrName>
                                        </p:attrNameLst>
                                      </p:cBhvr>
                                      <p:tavLst>
                                        <p:tav tm="0">
                                          <p:val>
                                            <p:strVal val="0-#ppt_w/2"/>
                                          </p:val>
                                        </p:tav>
                                        <p:tav tm="100000">
                                          <p:val>
                                            <p:strVal val="#ppt_x"/>
                                          </p:val>
                                        </p:tav>
                                      </p:tavLst>
                                    </p:anim>
                                    <p:anim calcmode="lin" valueType="num">
                                      <p:cBhvr additive="base">
                                        <p:cTn id="14" dur="500" fill="hold"/>
                                        <p:tgtEl>
                                          <p:spTgt spid="17411"/>
                                        </p:tgtEl>
                                        <p:attrNameLst>
                                          <p:attrName>ppt_y</p:attrName>
                                        </p:attrNameLst>
                                      </p:cBhvr>
                                      <p:tavLst>
                                        <p:tav tm="0">
                                          <p:val>
                                            <p:strVal val="#ppt_y"/>
                                          </p:val>
                                        </p:tav>
                                        <p:tav tm="100000">
                                          <p:val>
                                            <p:strVal val="#ppt_y"/>
                                          </p:val>
                                        </p:tav>
                                      </p:tavLst>
                                    </p:anim>
                                  </p:childTnLst>
                                </p:cTn>
                              </p:par>
                            </p:childTnLst>
                          </p:cTn>
                        </p:par>
                        <p:par>
                          <p:cTn id="15" fill="hold" nodeType="afterGroup">
                            <p:stCondLst>
                              <p:cond delay="500"/>
                            </p:stCondLst>
                            <p:childTnLst>
                              <p:par>
                                <p:cTn id="16" presetID="1" presetClass="entr" presetSubtype="0" fill="hold" nodeType="afterEffect">
                                  <p:stCondLst>
                                    <p:cond delay="0"/>
                                  </p:stCondLst>
                                  <p:childTnLst>
                                    <p:set>
                                      <p:cBhvr>
                                        <p:cTn id="17" dur="1" fill="hold">
                                          <p:stCondLst>
                                            <p:cond delay="499"/>
                                          </p:stCondLst>
                                        </p:cTn>
                                        <p:tgtEl>
                                          <p:spTgt spid="17413"/>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8" fill="hold" grpId="0" nodeType="clickEffect">
                                  <p:stCondLst>
                                    <p:cond delay="0"/>
                                  </p:stCondLst>
                                  <p:childTnLst>
                                    <p:set>
                                      <p:cBhvr>
                                        <p:cTn id="21" dur="1" fill="hold">
                                          <p:stCondLst>
                                            <p:cond delay="0"/>
                                          </p:stCondLst>
                                        </p:cTn>
                                        <p:tgtEl>
                                          <p:spTgt spid="17412"/>
                                        </p:tgtEl>
                                        <p:attrNameLst>
                                          <p:attrName>style.visibility</p:attrName>
                                        </p:attrNameLst>
                                      </p:cBhvr>
                                      <p:to>
                                        <p:strVal val="visible"/>
                                      </p:to>
                                    </p:set>
                                    <p:anim calcmode="lin" valueType="num">
                                      <p:cBhvr additive="base">
                                        <p:cTn id="22" dur="500" fill="hold"/>
                                        <p:tgtEl>
                                          <p:spTgt spid="17412"/>
                                        </p:tgtEl>
                                        <p:attrNameLst>
                                          <p:attrName>ppt_x</p:attrName>
                                        </p:attrNameLst>
                                      </p:cBhvr>
                                      <p:tavLst>
                                        <p:tav tm="0">
                                          <p:val>
                                            <p:strVal val="0-#ppt_w/2"/>
                                          </p:val>
                                        </p:tav>
                                        <p:tav tm="100000">
                                          <p:val>
                                            <p:strVal val="#ppt_x"/>
                                          </p:val>
                                        </p:tav>
                                      </p:tavLst>
                                    </p:anim>
                                    <p:anim calcmode="lin" valueType="num">
                                      <p:cBhvr additive="base">
                                        <p:cTn id="23" dur="500" fill="hold"/>
                                        <p:tgtEl>
                                          <p:spTgt spid="174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autoUpdateAnimBg="0"/>
      <p:bldP spid="17412" grpId="0" animBg="1" autoUpdateAnimBg="0"/>
      <p:bldP spid="17411"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defRPr/>
            </a:pPr>
            <a:r>
              <a:rPr lang="en-US" smtClean="0"/>
              <a:t>Was it a revolution?</a:t>
            </a:r>
          </a:p>
        </p:txBody>
      </p:sp>
      <p:pic>
        <p:nvPicPr>
          <p:cNvPr id="18438" name="Picture 6" descr="ani_thinkingca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2514600"/>
            <a:ext cx="2628900" cy="385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9" name="AutoShape 7"/>
          <p:cNvSpPr>
            <a:spLocks noChangeArrowheads="1"/>
          </p:cNvSpPr>
          <p:nvPr/>
        </p:nvSpPr>
        <p:spPr bwMode="auto">
          <a:xfrm>
            <a:off x="3200400" y="1752600"/>
            <a:ext cx="5715000" cy="3276600"/>
          </a:xfrm>
          <a:prstGeom prst="wedgeRectCallout">
            <a:avLst>
              <a:gd name="adj1" fmla="val -78722"/>
              <a:gd name="adj2" fmla="val 67394"/>
            </a:avLst>
          </a:prstGeom>
          <a:solidFill>
            <a:schemeClr val="accent1"/>
          </a:solidFill>
          <a:ln w="9525">
            <a:solidFill>
              <a:schemeClr val="tx1"/>
            </a:solidFill>
            <a:miter lim="800000"/>
            <a:headEnd/>
            <a:tailEnd/>
          </a:ln>
        </p:spPr>
        <p:txBody>
          <a:bodyPr wrap="none" anchor="ctr"/>
          <a:lstStyle/>
          <a:p>
            <a:pPr algn="ctr" eaLnBrk="0" hangingPunct="0"/>
            <a:r>
              <a:rPr lang="en-US" sz="2400"/>
              <a:t>Well, there were some dramatic and </a:t>
            </a:r>
          </a:p>
          <a:p>
            <a:pPr algn="ctr" eaLnBrk="0" hangingPunct="0"/>
            <a:r>
              <a:rPr lang="en-US" sz="2400"/>
              <a:t>rapid changes in some villages but </a:t>
            </a:r>
          </a:p>
          <a:p>
            <a:pPr algn="ctr" eaLnBrk="0" hangingPunct="0"/>
            <a:r>
              <a:rPr lang="en-US" sz="2400"/>
              <a:t>really the whole thing was quite gradual. After</a:t>
            </a:r>
          </a:p>
          <a:p>
            <a:pPr algn="ctr" eaLnBrk="0" hangingPunct="0"/>
            <a:r>
              <a:rPr lang="en-US" sz="2400"/>
              <a:t> all farming had been changing slowly</a:t>
            </a:r>
          </a:p>
          <a:p>
            <a:pPr algn="ctr" eaLnBrk="0" hangingPunct="0"/>
            <a:r>
              <a:rPr lang="en-US" sz="2400"/>
              <a:t> for a long time. Enclosures had been </a:t>
            </a:r>
          </a:p>
          <a:p>
            <a:pPr algn="ctr" eaLnBrk="0" hangingPunct="0"/>
            <a:r>
              <a:rPr lang="en-US" sz="2400"/>
              <a:t>happening even in Tudor </a:t>
            </a:r>
          </a:p>
          <a:p>
            <a:pPr algn="ctr" eaLnBrk="0" hangingPunct="0"/>
            <a:r>
              <a:rPr lang="en-US" sz="2400"/>
              <a:t>times. So perhaps it was more evolution than </a:t>
            </a:r>
          </a:p>
          <a:p>
            <a:pPr algn="ctr" eaLnBrk="0" hangingPunct="0"/>
            <a:r>
              <a:rPr lang="en-US" sz="2400"/>
              <a:t>revolution.</a:t>
            </a:r>
          </a:p>
        </p:txBody>
      </p:sp>
    </p:spTree>
  </p:cSld>
  <p:clrMapOvr>
    <a:masterClrMapping/>
  </p:clrMapOvr>
  <p:transition advTm="20000">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8438"/>
                                        </p:tgtEl>
                                        <p:attrNameLst>
                                          <p:attrName>style.visibility</p:attrName>
                                        </p:attrNameLst>
                                      </p:cBhvr>
                                      <p:to>
                                        <p:strVal val="visible"/>
                                      </p:to>
                                    </p:set>
                                    <p:animEffect transition="in" filter="box(in)">
                                      <p:cBhvr>
                                        <p:cTn id="7" dur="500"/>
                                        <p:tgtEl>
                                          <p:spTgt spid="18438"/>
                                        </p:tgtEl>
                                      </p:cBhvr>
                                    </p:animEffect>
                                  </p:childTnLst>
                                </p:cTn>
                              </p:par>
                            </p:childTnLst>
                          </p:cTn>
                        </p:par>
                        <p:par>
                          <p:cTn id="8" fill="hold" nodeType="afterGroup">
                            <p:stCondLst>
                              <p:cond delay="500"/>
                            </p:stCondLst>
                            <p:childTnLst>
                              <p:par>
                                <p:cTn id="9" presetID="2" presetClass="entr" presetSubtype="8" fill="hold" grpId="0" nodeType="afterEffect">
                                  <p:stCondLst>
                                    <p:cond delay="3000"/>
                                  </p:stCondLst>
                                  <p:childTnLst>
                                    <p:set>
                                      <p:cBhvr>
                                        <p:cTn id="10" dur="1" fill="hold">
                                          <p:stCondLst>
                                            <p:cond delay="0"/>
                                          </p:stCondLst>
                                        </p:cTn>
                                        <p:tgtEl>
                                          <p:spTgt spid="18439"/>
                                        </p:tgtEl>
                                        <p:attrNameLst>
                                          <p:attrName>style.visibility</p:attrName>
                                        </p:attrNameLst>
                                      </p:cBhvr>
                                      <p:to>
                                        <p:strVal val="visible"/>
                                      </p:to>
                                    </p:set>
                                    <p:anim calcmode="lin" valueType="num">
                                      <p:cBhvr additive="base">
                                        <p:cTn id="11" dur="500" fill="hold"/>
                                        <p:tgtEl>
                                          <p:spTgt spid="18439"/>
                                        </p:tgtEl>
                                        <p:attrNameLst>
                                          <p:attrName>ppt_x</p:attrName>
                                        </p:attrNameLst>
                                      </p:cBhvr>
                                      <p:tavLst>
                                        <p:tav tm="0">
                                          <p:val>
                                            <p:strVal val="0-#ppt_w/2"/>
                                          </p:val>
                                        </p:tav>
                                        <p:tav tm="100000">
                                          <p:val>
                                            <p:strVal val="#ppt_x"/>
                                          </p:val>
                                        </p:tav>
                                      </p:tavLst>
                                    </p:anim>
                                    <p:anim calcmode="lin" valueType="num">
                                      <p:cBhvr additive="base">
                                        <p:cTn id="12" dur="500" fill="hold"/>
                                        <p:tgtEl>
                                          <p:spTgt spid="1843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9" grpId="0" animBg="1"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0"/>
            <a:ext cx="7772400" cy="1143000"/>
          </a:xfrm>
        </p:spPr>
        <p:txBody>
          <a:bodyPr/>
          <a:lstStyle/>
          <a:p>
            <a:pPr eaLnBrk="1" hangingPunct="1">
              <a:defRPr/>
            </a:pPr>
            <a:r>
              <a:rPr lang="en-US" smtClean="0"/>
              <a:t>Your tasks</a:t>
            </a:r>
          </a:p>
        </p:txBody>
      </p:sp>
      <p:pic>
        <p:nvPicPr>
          <p:cNvPr id="19466" name="Picture 10" descr="blackboar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39875" y="838200"/>
            <a:ext cx="7604125" cy="570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4" name="Text Box 8"/>
          <p:cNvSpPr txBox="1">
            <a:spLocks noChangeArrowheads="1"/>
          </p:cNvSpPr>
          <p:nvPr/>
        </p:nvSpPr>
        <p:spPr bwMode="auto">
          <a:xfrm>
            <a:off x="1981200" y="1220788"/>
            <a:ext cx="7162800" cy="4656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r>
              <a:rPr lang="en-US" sz="2400">
                <a:solidFill>
                  <a:srgbClr val="FFFF00"/>
                </a:solidFill>
              </a:rPr>
              <a:t>1. Find out about crop rotation, what were the crops </a:t>
            </a:r>
          </a:p>
          <a:p>
            <a:pPr>
              <a:spcBef>
                <a:spcPct val="50000"/>
              </a:spcBef>
            </a:pPr>
            <a:r>
              <a:rPr lang="en-US" sz="2400">
                <a:solidFill>
                  <a:srgbClr val="FFFF00"/>
                </a:solidFill>
              </a:rPr>
              <a:t>and how did they rotate? Who had the idea?</a:t>
            </a:r>
          </a:p>
          <a:p>
            <a:pPr>
              <a:spcBef>
                <a:spcPct val="50000"/>
              </a:spcBef>
            </a:pPr>
            <a:r>
              <a:rPr lang="en-US" sz="2400">
                <a:solidFill>
                  <a:srgbClr val="FFFF00"/>
                </a:solidFill>
              </a:rPr>
              <a:t>2. Agricultural shows - who had the idea? How did he encourage his tenants to use the new fangled ideas?</a:t>
            </a:r>
          </a:p>
          <a:p>
            <a:pPr>
              <a:spcBef>
                <a:spcPct val="50000"/>
              </a:spcBef>
            </a:pPr>
            <a:r>
              <a:rPr lang="en-US" sz="2400">
                <a:solidFill>
                  <a:srgbClr val="FFFF00"/>
                </a:solidFill>
              </a:rPr>
              <a:t>3. What is marling?</a:t>
            </a:r>
          </a:p>
          <a:p>
            <a:pPr>
              <a:spcBef>
                <a:spcPct val="50000"/>
              </a:spcBef>
            </a:pPr>
            <a:r>
              <a:rPr lang="en-US" sz="2400">
                <a:solidFill>
                  <a:srgbClr val="FFFF00"/>
                </a:solidFill>
              </a:rPr>
              <a:t>4. Jethro Tull - who is he and why is 1701 significant?</a:t>
            </a:r>
          </a:p>
          <a:p>
            <a:pPr>
              <a:spcBef>
                <a:spcPct val="50000"/>
              </a:spcBef>
            </a:pPr>
            <a:r>
              <a:rPr lang="en-US" sz="2400">
                <a:solidFill>
                  <a:srgbClr val="FFFF00"/>
                </a:solidFill>
              </a:rPr>
              <a:t>5. New ploughs and hoes? How were they different?</a:t>
            </a:r>
          </a:p>
          <a:p>
            <a:pPr algn="ctr">
              <a:spcBef>
                <a:spcPct val="50000"/>
              </a:spcBef>
            </a:pPr>
            <a:r>
              <a:rPr lang="en-US" sz="2400">
                <a:solidFill>
                  <a:srgbClr val="FFFF00"/>
                </a:solidFill>
              </a:rPr>
              <a:t>And finally   </a:t>
            </a:r>
          </a:p>
          <a:p>
            <a:pPr>
              <a:spcBef>
                <a:spcPct val="50000"/>
              </a:spcBef>
            </a:pPr>
            <a:r>
              <a:rPr lang="en-US" sz="2400">
                <a:solidFill>
                  <a:srgbClr val="FFFF00"/>
                </a:solidFill>
              </a:rPr>
              <a:t>     How did farming change between 1701 and 1850?</a:t>
            </a:r>
          </a:p>
        </p:txBody>
      </p:sp>
      <p:graphicFrame>
        <p:nvGraphicFramePr>
          <p:cNvPr id="19462" name="Object 6"/>
          <p:cNvGraphicFramePr>
            <a:graphicFrameLocks noChangeAspect="1"/>
          </p:cNvGraphicFramePr>
          <p:nvPr/>
        </p:nvGraphicFramePr>
        <p:xfrm>
          <a:off x="0" y="3074988"/>
          <a:ext cx="2554288" cy="3468687"/>
        </p:xfrm>
        <a:graphic>
          <a:graphicData uri="http://schemas.openxmlformats.org/presentationml/2006/ole">
            <mc:AlternateContent xmlns:mc="http://schemas.openxmlformats.org/markup-compatibility/2006">
              <mc:Choice xmlns:v="urn:schemas-microsoft-com:vml" Requires="v">
                <p:oleObj spid="_x0000_s4102" name="Clip" r:id="rId5" imgW="2554560" imgH="3468960" progId="MS_ClipArt_Gallery.2">
                  <p:embed/>
                </p:oleObj>
              </mc:Choice>
              <mc:Fallback>
                <p:oleObj name="Clip" r:id="rId5" imgW="2554560" imgH="3468960" progId="MS_ClipArt_Gallery.2">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3074988"/>
                        <a:ext cx="2554288" cy="3468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advTm="20000">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19462"/>
                                        </p:tgtEl>
                                        <p:attrNameLst>
                                          <p:attrName>style.visibility</p:attrName>
                                        </p:attrNameLst>
                                      </p:cBhvr>
                                      <p:to>
                                        <p:strVal val="visible"/>
                                      </p:to>
                                    </p:set>
                                  </p:childTnLst>
                                </p:cTn>
                              </p:par>
                            </p:childTnLst>
                          </p:cTn>
                        </p:par>
                        <p:par>
                          <p:cTn id="7" fill="hold" nodeType="afterGroup">
                            <p:stCondLst>
                              <p:cond delay="500"/>
                            </p:stCondLst>
                            <p:childTnLst>
                              <p:par>
                                <p:cTn id="8" presetID="2" presetClass="entr" presetSubtype="8" fill="hold" nodeType="afterEffect">
                                  <p:stCondLst>
                                    <p:cond delay="5000"/>
                                  </p:stCondLst>
                                  <p:childTnLst>
                                    <p:set>
                                      <p:cBhvr>
                                        <p:cTn id="9" dur="1" fill="hold">
                                          <p:stCondLst>
                                            <p:cond delay="0"/>
                                          </p:stCondLst>
                                        </p:cTn>
                                        <p:tgtEl>
                                          <p:spTgt spid="19466"/>
                                        </p:tgtEl>
                                        <p:attrNameLst>
                                          <p:attrName>style.visibility</p:attrName>
                                        </p:attrNameLst>
                                      </p:cBhvr>
                                      <p:to>
                                        <p:strVal val="visible"/>
                                      </p:to>
                                    </p:set>
                                    <p:anim calcmode="lin" valueType="num">
                                      <p:cBhvr additive="base">
                                        <p:cTn id="10" dur="500" fill="hold"/>
                                        <p:tgtEl>
                                          <p:spTgt spid="19466"/>
                                        </p:tgtEl>
                                        <p:attrNameLst>
                                          <p:attrName>ppt_x</p:attrName>
                                        </p:attrNameLst>
                                      </p:cBhvr>
                                      <p:tavLst>
                                        <p:tav tm="0">
                                          <p:val>
                                            <p:strVal val="0-#ppt_w/2"/>
                                          </p:val>
                                        </p:tav>
                                        <p:tav tm="100000">
                                          <p:val>
                                            <p:strVal val="#ppt_x"/>
                                          </p:val>
                                        </p:tav>
                                      </p:tavLst>
                                    </p:anim>
                                    <p:anim calcmode="lin" valueType="num">
                                      <p:cBhvr additive="base">
                                        <p:cTn id="11" dur="500" fill="hold"/>
                                        <p:tgtEl>
                                          <p:spTgt spid="19466"/>
                                        </p:tgtEl>
                                        <p:attrNameLst>
                                          <p:attrName>ppt_y</p:attrName>
                                        </p:attrNameLst>
                                      </p:cBhvr>
                                      <p:tavLst>
                                        <p:tav tm="0">
                                          <p:val>
                                            <p:strVal val="#ppt_y"/>
                                          </p:val>
                                        </p:tav>
                                        <p:tav tm="100000">
                                          <p:val>
                                            <p:strVal val="#ppt_y"/>
                                          </p:val>
                                        </p:tav>
                                      </p:tavLst>
                                    </p:anim>
                                  </p:childTnLst>
                                </p:cTn>
                              </p:par>
                            </p:childTnLst>
                          </p:cTn>
                        </p:par>
                        <p:par>
                          <p:cTn id="12" fill="hold" nodeType="afterGroup">
                            <p:stCondLst>
                              <p:cond delay="6000"/>
                            </p:stCondLst>
                            <p:childTnLst>
                              <p:par>
                                <p:cTn id="13" presetID="24" presetClass="entr" presetSubtype="0" fill="hold" grpId="0" nodeType="afterEffect">
                                  <p:stCondLst>
                                    <p:cond delay="4000"/>
                                  </p:stCondLst>
                                  <p:iterate type="wd">
                                    <p:tmAbs val="300"/>
                                  </p:iterate>
                                  <p:childTnLst>
                                    <p:set>
                                      <p:cBhvr>
                                        <p:cTn id="14" dur="1" fill="hold">
                                          <p:stCondLst>
                                            <p:cond delay="299"/>
                                          </p:stCondLst>
                                        </p:cTn>
                                        <p:tgtEl>
                                          <p:spTgt spid="19464"/>
                                        </p:tgtEl>
                                        <p:attrNameLst>
                                          <p:attrName>style.visibility</p:attrName>
                                        </p:attrNameLst>
                                      </p:cBhvr>
                                      <p:to>
                                        <p:strVal val="visible"/>
                                      </p:to>
                                    </p:set>
                                    <p:anim to="" calcmode="lin" valueType="num">
                                      <p:cBhvr>
                                        <p:cTn id="15" dur="1" fill="hold"/>
                                        <p:tgtEl>
                                          <p:spTgt spid="1946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4"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277813"/>
            <a:ext cx="7772400" cy="950912"/>
          </a:xfrm>
        </p:spPr>
        <p:txBody>
          <a:bodyPr/>
          <a:lstStyle/>
          <a:p>
            <a:pPr eaLnBrk="1" hangingPunct="1">
              <a:defRPr/>
            </a:pPr>
            <a:r>
              <a:rPr lang="en-US" smtClean="0"/>
              <a:t>Disadvantages of the old system</a:t>
            </a:r>
          </a:p>
        </p:txBody>
      </p:sp>
      <p:pic>
        <p:nvPicPr>
          <p:cNvPr id="3081" name="Picture 9" descr="picoxe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1981200"/>
            <a:ext cx="5005388" cy="327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5" name="AutoShape 13"/>
          <p:cNvSpPr>
            <a:spLocks noChangeArrowheads="1"/>
          </p:cNvSpPr>
          <p:nvPr/>
        </p:nvSpPr>
        <p:spPr bwMode="auto">
          <a:xfrm>
            <a:off x="5486400" y="4800600"/>
            <a:ext cx="2362200" cy="609600"/>
          </a:xfrm>
          <a:prstGeom prst="leftArrow">
            <a:avLst>
              <a:gd name="adj1" fmla="val 50000"/>
              <a:gd name="adj2" fmla="val 96875"/>
            </a:avLst>
          </a:prstGeom>
          <a:solidFill>
            <a:schemeClr val="accent1"/>
          </a:solidFill>
          <a:ln w="9525">
            <a:solidFill>
              <a:schemeClr val="tx1"/>
            </a:solidFill>
            <a:miter lim="800000"/>
            <a:headEnd/>
            <a:tailEnd/>
          </a:ln>
        </p:spPr>
        <p:txBody>
          <a:bodyPr wrap="none" anchor="ctr"/>
          <a:lstStyle/>
          <a:p>
            <a:endParaRPr lang="en-US"/>
          </a:p>
        </p:txBody>
      </p:sp>
      <p:sp>
        <p:nvSpPr>
          <p:cNvPr id="3086" name="AutoShape 14"/>
          <p:cNvSpPr>
            <a:spLocks noChangeArrowheads="1"/>
          </p:cNvSpPr>
          <p:nvPr/>
        </p:nvSpPr>
        <p:spPr bwMode="auto">
          <a:xfrm>
            <a:off x="5029200" y="1676400"/>
            <a:ext cx="533400" cy="838200"/>
          </a:xfrm>
          <a:prstGeom prst="downArrow">
            <a:avLst>
              <a:gd name="adj1" fmla="val 50000"/>
              <a:gd name="adj2" fmla="val 39286"/>
            </a:avLst>
          </a:prstGeom>
          <a:solidFill>
            <a:schemeClr val="accent1"/>
          </a:solidFill>
          <a:ln w="9525">
            <a:solidFill>
              <a:schemeClr val="tx1"/>
            </a:solidFill>
            <a:miter lim="800000"/>
            <a:headEnd/>
            <a:tailEnd/>
          </a:ln>
        </p:spPr>
        <p:txBody>
          <a:bodyPr wrap="none" anchor="ctr"/>
          <a:lstStyle/>
          <a:p>
            <a:endParaRPr lang="en-US"/>
          </a:p>
        </p:txBody>
      </p:sp>
      <p:sp>
        <p:nvSpPr>
          <p:cNvPr id="3087" name="AutoShape 15"/>
          <p:cNvSpPr>
            <a:spLocks noChangeArrowheads="1"/>
          </p:cNvSpPr>
          <p:nvPr/>
        </p:nvSpPr>
        <p:spPr bwMode="auto">
          <a:xfrm>
            <a:off x="533400" y="4953000"/>
            <a:ext cx="1981200" cy="381000"/>
          </a:xfrm>
          <a:prstGeom prst="rightArrow">
            <a:avLst>
              <a:gd name="adj1" fmla="val 50000"/>
              <a:gd name="adj2" fmla="val 130000"/>
            </a:avLst>
          </a:prstGeom>
          <a:solidFill>
            <a:schemeClr val="accent1"/>
          </a:solidFill>
          <a:ln w="9525">
            <a:solidFill>
              <a:schemeClr val="tx1"/>
            </a:solidFill>
            <a:miter lim="800000"/>
            <a:headEnd/>
            <a:tailEnd/>
          </a:ln>
        </p:spPr>
        <p:txBody>
          <a:bodyPr wrap="none" anchor="ctr"/>
          <a:lstStyle/>
          <a:p>
            <a:endParaRPr lang="en-US"/>
          </a:p>
        </p:txBody>
      </p:sp>
      <p:sp>
        <p:nvSpPr>
          <p:cNvPr id="3088" name="AutoShape 16"/>
          <p:cNvSpPr>
            <a:spLocks noChangeArrowheads="1"/>
          </p:cNvSpPr>
          <p:nvPr/>
        </p:nvSpPr>
        <p:spPr bwMode="auto">
          <a:xfrm>
            <a:off x="3962400" y="2286000"/>
            <a:ext cx="381000" cy="914400"/>
          </a:xfrm>
          <a:prstGeom prst="downArrow">
            <a:avLst>
              <a:gd name="adj1" fmla="val 50000"/>
              <a:gd name="adj2" fmla="val 60000"/>
            </a:avLst>
          </a:prstGeom>
          <a:solidFill>
            <a:schemeClr val="accent1"/>
          </a:solidFill>
          <a:ln w="9525">
            <a:solidFill>
              <a:schemeClr val="tx1"/>
            </a:solidFill>
            <a:miter lim="800000"/>
            <a:headEnd/>
            <a:tailEnd/>
          </a:ln>
        </p:spPr>
        <p:txBody>
          <a:bodyPr wrap="none" anchor="ctr"/>
          <a:lstStyle/>
          <a:p>
            <a:endParaRPr lang="en-US"/>
          </a:p>
        </p:txBody>
      </p:sp>
      <p:sp>
        <p:nvSpPr>
          <p:cNvPr id="3089" name="AutoShape 17"/>
          <p:cNvSpPr>
            <a:spLocks noChangeArrowheads="1"/>
          </p:cNvSpPr>
          <p:nvPr/>
        </p:nvSpPr>
        <p:spPr bwMode="auto">
          <a:xfrm>
            <a:off x="6705600" y="4114800"/>
            <a:ext cx="1600200" cy="304800"/>
          </a:xfrm>
          <a:prstGeom prst="leftArrow">
            <a:avLst>
              <a:gd name="adj1" fmla="val 50000"/>
              <a:gd name="adj2" fmla="val 131250"/>
            </a:avLst>
          </a:prstGeom>
          <a:solidFill>
            <a:schemeClr val="accent1"/>
          </a:solidFill>
          <a:ln w="9525">
            <a:solidFill>
              <a:schemeClr val="tx1"/>
            </a:solidFill>
            <a:miter lim="800000"/>
            <a:headEnd/>
            <a:tailEnd/>
          </a:ln>
        </p:spPr>
        <p:txBody>
          <a:bodyPr wrap="none" anchor="ctr"/>
          <a:lstStyle/>
          <a:p>
            <a:endParaRPr lang="en-US"/>
          </a:p>
        </p:txBody>
      </p:sp>
      <p:sp>
        <p:nvSpPr>
          <p:cNvPr id="3090" name="Text Box 18"/>
          <p:cNvSpPr txBox="1">
            <a:spLocks noChangeArrowheads="1"/>
          </p:cNvSpPr>
          <p:nvPr/>
        </p:nvSpPr>
        <p:spPr bwMode="auto">
          <a:xfrm>
            <a:off x="5562600" y="1295400"/>
            <a:ext cx="251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r>
              <a:rPr lang="en-US" sz="2400">
                <a:solidFill>
                  <a:schemeClr val="tx2"/>
                </a:solidFill>
              </a:rPr>
              <a:t>Field left fallow</a:t>
            </a:r>
          </a:p>
        </p:txBody>
      </p:sp>
      <p:sp>
        <p:nvSpPr>
          <p:cNvPr id="3091" name="Text Box 19"/>
          <p:cNvSpPr txBox="1">
            <a:spLocks noChangeArrowheads="1"/>
          </p:cNvSpPr>
          <p:nvPr/>
        </p:nvSpPr>
        <p:spPr bwMode="auto">
          <a:xfrm>
            <a:off x="381000" y="1158875"/>
            <a:ext cx="30480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r>
              <a:rPr lang="en-US" sz="2400">
                <a:solidFill>
                  <a:schemeClr val="tx2"/>
                </a:solidFill>
              </a:rPr>
              <a:t>People have to walk over your strips to reach theirs</a:t>
            </a:r>
            <a:r>
              <a:rPr lang="en-US" sz="2400"/>
              <a:t> </a:t>
            </a:r>
          </a:p>
        </p:txBody>
      </p:sp>
      <p:sp>
        <p:nvSpPr>
          <p:cNvPr id="3092" name="Text Box 20"/>
          <p:cNvSpPr txBox="1">
            <a:spLocks noChangeArrowheads="1"/>
          </p:cNvSpPr>
          <p:nvPr/>
        </p:nvSpPr>
        <p:spPr bwMode="auto">
          <a:xfrm>
            <a:off x="228600" y="4038600"/>
            <a:ext cx="1676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r>
              <a:rPr lang="en-US" sz="2400"/>
              <a:t>No proper drainage</a:t>
            </a:r>
          </a:p>
        </p:txBody>
      </p:sp>
      <p:sp>
        <p:nvSpPr>
          <p:cNvPr id="3094" name="Text Box 22"/>
          <p:cNvSpPr txBox="1">
            <a:spLocks noChangeArrowheads="1"/>
          </p:cNvSpPr>
          <p:nvPr/>
        </p:nvSpPr>
        <p:spPr bwMode="auto">
          <a:xfrm>
            <a:off x="6477000" y="5305425"/>
            <a:ext cx="23622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r>
              <a:rPr lang="en-US" sz="2400"/>
              <a:t>Animals can trample crops and spread disease</a:t>
            </a:r>
          </a:p>
        </p:txBody>
      </p:sp>
      <p:sp>
        <p:nvSpPr>
          <p:cNvPr id="3095" name="Text Box 23"/>
          <p:cNvSpPr txBox="1">
            <a:spLocks noChangeArrowheads="1"/>
          </p:cNvSpPr>
          <p:nvPr/>
        </p:nvSpPr>
        <p:spPr bwMode="auto">
          <a:xfrm>
            <a:off x="7086600" y="2590800"/>
            <a:ext cx="1524000"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r>
              <a:rPr lang="en-US" sz="2400">
                <a:solidFill>
                  <a:schemeClr val="tx2"/>
                </a:solidFill>
              </a:rPr>
              <a:t>Difficult</a:t>
            </a:r>
            <a:r>
              <a:rPr lang="en-US" sz="2400"/>
              <a:t> </a:t>
            </a:r>
            <a:r>
              <a:rPr lang="en-US" sz="2400">
                <a:solidFill>
                  <a:schemeClr val="tx2"/>
                </a:solidFill>
              </a:rPr>
              <a:t>to take advantage of new </a:t>
            </a:r>
            <a:r>
              <a:rPr lang="en-US" sz="2400"/>
              <a:t>farming </a:t>
            </a:r>
            <a:r>
              <a:rPr lang="en-US" sz="2400">
                <a:solidFill>
                  <a:schemeClr val="tx2"/>
                </a:solidFill>
              </a:rPr>
              <a:t>techniques</a:t>
            </a:r>
            <a:endParaRPr lang="en-US" sz="2400"/>
          </a:p>
        </p:txBody>
      </p:sp>
      <p:sp>
        <p:nvSpPr>
          <p:cNvPr id="3098" name="Text Box 26"/>
          <p:cNvSpPr txBox="1">
            <a:spLocks noChangeArrowheads="1"/>
          </p:cNvSpPr>
          <p:nvPr/>
        </p:nvSpPr>
        <p:spPr bwMode="auto">
          <a:xfrm>
            <a:off x="1600200" y="5334000"/>
            <a:ext cx="32766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r>
              <a:rPr lang="en-US" sz="2400"/>
              <a:t>Because land in different fields takes time to get to each field</a:t>
            </a:r>
          </a:p>
        </p:txBody>
      </p:sp>
      <p:sp>
        <p:nvSpPr>
          <p:cNvPr id="3099" name="AutoShape 27"/>
          <p:cNvSpPr>
            <a:spLocks noChangeArrowheads="1"/>
          </p:cNvSpPr>
          <p:nvPr/>
        </p:nvSpPr>
        <p:spPr bwMode="auto">
          <a:xfrm>
            <a:off x="990600" y="3352800"/>
            <a:ext cx="990600" cy="304800"/>
          </a:xfrm>
          <a:prstGeom prst="rightArrow">
            <a:avLst>
              <a:gd name="adj1" fmla="val 50000"/>
              <a:gd name="adj2" fmla="val 81250"/>
            </a:avLst>
          </a:prstGeom>
          <a:solidFill>
            <a:schemeClr val="accent1"/>
          </a:solidFill>
          <a:ln w="9525">
            <a:solidFill>
              <a:schemeClr val="tx1"/>
            </a:solidFill>
            <a:miter lim="800000"/>
            <a:headEnd/>
            <a:tailEnd/>
          </a:ln>
        </p:spPr>
        <p:txBody>
          <a:bodyPr wrap="none" anchor="ctr"/>
          <a:lstStyle/>
          <a:p>
            <a:endParaRPr lang="en-US"/>
          </a:p>
        </p:txBody>
      </p:sp>
      <p:sp>
        <p:nvSpPr>
          <p:cNvPr id="3100" name="Text Box 28"/>
          <p:cNvSpPr txBox="1">
            <a:spLocks noChangeArrowheads="1"/>
          </p:cNvSpPr>
          <p:nvPr/>
        </p:nvSpPr>
        <p:spPr bwMode="auto">
          <a:xfrm>
            <a:off x="457200" y="3048000"/>
            <a:ext cx="1676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r>
              <a:rPr lang="en-US" sz="2400"/>
              <a:t>No hedges or fences</a:t>
            </a:r>
          </a:p>
        </p:txBody>
      </p:sp>
    </p:spTree>
  </p:cSld>
  <p:clrMapOvr>
    <a:masterClrMapping/>
  </p:clrMapOvr>
  <p:transition advTm="20000">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blinds(vertical)">
                                      <p:cBhvr>
                                        <p:cTn id="7" dur="500"/>
                                        <p:tgtEl>
                                          <p:spTgt spid="3074"/>
                                        </p:tgtEl>
                                      </p:cBhvr>
                                    </p:animEffect>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3081"/>
                                        </p:tgtEl>
                                        <p:attrNameLst>
                                          <p:attrName>style.visibility</p:attrName>
                                        </p:attrNameLst>
                                      </p:cBhvr>
                                      <p:to>
                                        <p:strVal val="visible"/>
                                      </p:to>
                                    </p:set>
                                    <p:animEffect transition="in" filter="dissolve">
                                      <p:cBhvr>
                                        <p:cTn id="12" dur="500"/>
                                        <p:tgtEl>
                                          <p:spTgt spid="3081"/>
                                        </p:tgtEl>
                                      </p:cBhvr>
                                    </p:animEffect>
                                  </p:childTnLst>
                                  <p:subTnLst>
                                    <p:audio>
                                      <p:cMediaNode>
                                        <p:cTn display="0" masterRel="sameClick">
                                          <p:stCondLst>
                                            <p:cond evt="begin" delay="0">
                                              <p:tn val="10"/>
                                            </p:cond>
                                          </p:stCondLst>
                                          <p:endCondLst>
                                            <p:cond evt="onStopAudio" delay="0">
                                              <p:tgtEl>
                                                <p:sldTgt/>
                                              </p:tgtEl>
                                            </p:cond>
                                          </p:endCondLst>
                                        </p:cTn>
                                        <p:tgtEl>
                                          <p:sndTgt r:embed="rId3" name="chimes.wav"/>
                                        </p:tgtEl>
                                      </p:cMediaNode>
                                    </p:audio>
                                  </p:subTnLst>
                                </p:cTn>
                              </p:par>
                            </p:childTnLst>
                          </p:cTn>
                        </p:par>
                        <p:par>
                          <p:cTn id="13" fill="hold" nodeType="afterGroup">
                            <p:stCondLst>
                              <p:cond delay="500"/>
                            </p:stCondLst>
                            <p:childTnLst>
                              <p:par>
                                <p:cTn id="14" presetID="2" presetClass="entr" presetSubtype="8" fill="hold" grpId="0" nodeType="afterEffect">
                                  <p:stCondLst>
                                    <p:cond delay="2000"/>
                                  </p:stCondLst>
                                  <p:childTnLst>
                                    <p:set>
                                      <p:cBhvr>
                                        <p:cTn id="15" dur="1" fill="hold">
                                          <p:stCondLst>
                                            <p:cond delay="0"/>
                                          </p:stCondLst>
                                        </p:cTn>
                                        <p:tgtEl>
                                          <p:spTgt spid="3085"/>
                                        </p:tgtEl>
                                        <p:attrNameLst>
                                          <p:attrName>style.visibility</p:attrName>
                                        </p:attrNameLst>
                                      </p:cBhvr>
                                      <p:to>
                                        <p:strVal val="visible"/>
                                      </p:to>
                                    </p:set>
                                    <p:anim calcmode="lin" valueType="num">
                                      <p:cBhvr additive="base">
                                        <p:cTn id="16" dur="500" fill="hold"/>
                                        <p:tgtEl>
                                          <p:spTgt spid="3085"/>
                                        </p:tgtEl>
                                        <p:attrNameLst>
                                          <p:attrName>ppt_x</p:attrName>
                                        </p:attrNameLst>
                                      </p:cBhvr>
                                      <p:tavLst>
                                        <p:tav tm="0">
                                          <p:val>
                                            <p:strVal val="0-#ppt_w/2"/>
                                          </p:val>
                                        </p:tav>
                                        <p:tav tm="100000">
                                          <p:val>
                                            <p:strVal val="#ppt_x"/>
                                          </p:val>
                                        </p:tav>
                                      </p:tavLst>
                                    </p:anim>
                                    <p:anim calcmode="lin" valueType="num">
                                      <p:cBhvr additive="base">
                                        <p:cTn id="17" dur="500" fill="hold"/>
                                        <p:tgtEl>
                                          <p:spTgt spid="3085"/>
                                        </p:tgtEl>
                                        <p:attrNameLst>
                                          <p:attrName>ppt_y</p:attrName>
                                        </p:attrNameLst>
                                      </p:cBhvr>
                                      <p:tavLst>
                                        <p:tav tm="0">
                                          <p:val>
                                            <p:strVal val="#ppt_y"/>
                                          </p:val>
                                        </p:tav>
                                        <p:tav tm="100000">
                                          <p:val>
                                            <p:strVal val="#ppt_y"/>
                                          </p:val>
                                        </p:tav>
                                      </p:tavLst>
                                    </p:anim>
                                  </p:childTnLst>
                                </p:cTn>
                              </p:par>
                            </p:childTnLst>
                          </p:cTn>
                        </p:par>
                        <p:par>
                          <p:cTn id="18" fill="hold" nodeType="afterGroup">
                            <p:stCondLst>
                              <p:cond delay="3000"/>
                            </p:stCondLst>
                            <p:childTnLst>
                              <p:par>
                                <p:cTn id="19" presetID="2" presetClass="entr" presetSubtype="8" fill="hold" grpId="0" nodeType="afterEffect">
                                  <p:stCondLst>
                                    <p:cond delay="2000"/>
                                  </p:stCondLst>
                                  <p:childTnLst>
                                    <p:set>
                                      <p:cBhvr>
                                        <p:cTn id="20" dur="1" fill="hold">
                                          <p:stCondLst>
                                            <p:cond delay="0"/>
                                          </p:stCondLst>
                                        </p:cTn>
                                        <p:tgtEl>
                                          <p:spTgt spid="3086"/>
                                        </p:tgtEl>
                                        <p:attrNameLst>
                                          <p:attrName>style.visibility</p:attrName>
                                        </p:attrNameLst>
                                      </p:cBhvr>
                                      <p:to>
                                        <p:strVal val="visible"/>
                                      </p:to>
                                    </p:set>
                                    <p:anim calcmode="lin" valueType="num">
                                      <p:cBhvr additive="base">
                                        <p:cTn id="21" dur="500" fill="hold"/>
                                        <p:tgtEl>
                                          <p:spTgt spid="3086"/>
                                        </p:tgtEl>
                                        <p:attrNameLst>
                                          <p:attrName>ppt_x</p:attrName>
                                        </p:attrNameLst>
                                      </p:cBhvr>
                                      <p:tavLst>
                                        <p:tav tm="0">
                                          <p:val>
                                            <p:strVal val="0-#ppt_w/2"/>
                                          </p:val>
                                        </p:tav>
                                        <p:tav tm="100000">
                                          <p:val>
                                            <p:strVal val="#ppt_x"/>
                                          </p:val>
                                        </p:tav>
                                      </p:tavLst>
                                    </p:anim>
                                    <p:anim calcmode="lin" valueType="num">
                                      <p:cBhvr additive="base">
                                        <p:cTn id="22" dur="500" fill="hold"/>
                                        <p:tgtEl>
                                          <p:spTgt spid="3086"/>
                                        </p:tgtEl>
                                        <p:attrNameLst>
                                          <p:attrName>ppt_y</p:attrName>
                                        </p:attrNameLst>
                                      </p:cBhvr>
                                      <p:tavLst>
                                        <p:tav tm="0">
                                          <p:val>
                                            <p:strVal val="#ppt_y"/>
                                          </p:val>
                                        </p:tav>
                                        <p:tav tm="100000">
                                          <p:val>
                                            <p:strVal val="#ppt_y"/>
                                          </p:val>
                                        </p:tav>
                                      </p:tavLst>
                                    </p:anim>
                                  </p:childTnLst>
                                </p:cTn>
                              </p:par>
                            </p:childTnLst>
                          </p:cTn>
                        </p:par>
                        <p:par>
                          <p:cTn id="23" fill="hold" nodeType="afterGroup">
                            <p:stCondLst>
                              <p:cond delay="5500"/>
                            </p:stCondLst>
                            <p:childTnLst>
                              <p:par>
                                <p:cTn id="24" presetID="2" presetClass="entr" presetSubtype="8" fill="hold" grpId="0" nodeType="afterEffect">
                                  <p:stCondLst>
                                    <p:cond delay="2000"/>
                                  </p:stCondLst>
                                  <p:childTnLst>
                                    <p:set>
                                      <p:cBhvr>
                                        <p:cTn id="25" dur="1" fill="hold">
                                          <p:stCondLst>
                                            <p:cond delay="0"/>
                                          </p:stCondLst>
                                        </p:cTn>
                                        <p:tgtEl>
                                          <p:spTgt spid="3088"/>
                                        </p:tgtEl>
                                        <p:attrNameLst>
                                          <p:attrName>style.visibility</p:attrName>
                                        </p:attrNameLst>
                                      </p:cBhvr>
                                      <p:to>
                                        <p:strVal val="visible"/>
                                      </p:to>
                                    </p:set>
                                    <p:anim calcmode="lin" valueType="num">
                                      <p:cBhvr additive="base">
                                        <p:cTn id="26" dur="500" fill="hold"/>
                                        <p:tgtEl>
                                          <p:spTgt spid="3088"/>
                                        </p:tgtEl>
                                        <p:attrNameLst>
                                          <p:attrName>ppt_x</p:attrName>
                                        </p:attrNameLst>
                                      </p:cBhvr>
                                      <p:tavLst>
                                        <p:tav tm="0">
                                          <p:val>
                                            <p:strVal val="0-#ppt_w/2"/>
                                          </p:val>
                                        </p:tav>
                                        <p:tav tm="100000">
                                          <p:val>
                                            <p:strVal val="#ppt_x"/>
                                          </p:val>
                                        </p:tav>
                                      </p:tavLst>
                                    </p:anim>
                                    <p:anim calcmode="lin" valueType="num">
                                      <p:cBhvr additive="base">
                                        <p:cTn id="27" dur="500" fill="hold"/>
                                        <p:tgtEl>
                                          <p:spTgt spid="3088"/>
                                        </p:tgtEl>
                                        <p:attrNameLst>
                                          <p:attrName>ppt_y</p:attrName>
                                        </p:attrNameLst>
                                      </p:cBhvr>
                                      <p:tavLst>
                                        <p:tav tm="0">
                                          <p:val>
                                            <p:strVal val="#ppt_y"/>
                                          </p:val>
                                        </p:tav>
                                        <p:tav tm="100000">
                                          <p:val>
                                            <p:strVal val="#ppt_y"/>
                                          </p:val>
                                        </p:tav>
                                      </p:tavLst>
                                    </p:anim>
                                  </p:childTnLst>
                                </p:cTn>
                              </p:par>
                            </p:childTnLst>
                          </p:cTn>
                        </p:par>
                        <p:par>
                          <p:cTn id="28" fill="hold" nodeType="afterGroup">
                            <p:stCondLst>
                              <p:cond delay="8000"/>
                            </p:stCondLst>
                            <p:childTnLst>
                              <p:par>
                                <p:cTn id="29" presetID="2" presetClass="entr" presetSubtype="8" fill="hold" grpId="0" nodeType="afterEffect">
                                  <p:stCondLst>
                                    <p:cond delay="2000"/>
                                  </p:stCondLst>
                                  <p:childTnLst>
                                    <p:set>
                                      <p:cBhvr>
                                        <p:cTn id="30" dur="1" fill="hold">
                                          <p:stCondLst>
                                            <p:cond delay="0"/>
                                          </p:stCondLst>
                                        </p:cTn>
                                        <p:tgtEl>
                                          <p:spTgt spid="3087"/>
                                        </p:tgtEl>
                                        <p:attrNameLst>
                                          <p:attrName>style.visibility</p:attrName>
                                        </p:attrNameLst>
                                      </p:cBhvr>
                                      <p:to>
                                        <p:strVal val="visible"/>
                                      </p:to>
                                    </p:set>
                                    <p:anim calcmode="lin" valueType="num">
                                      <p:cBhvr additive="base">
                                        <p:cTn id="31" dur="500" fill="hold"/>
                                        <p:tgtEl>
                                          <p:spTgt spid="3087"/>
                                        </p:tgtEl>
                                        <p:attrNameLst>
                                          <p:attrName>ppt_x</p:attrName>
                                        </p:attrNameLst>
                                      </p:cBhvr>
                                      <p:tavLst>
                                        <p:tav tm="0">
                                          <p:val>
                                            <p:strVal val="0-#ppt_w/2"/>
                                          </p:val>
                                        </p:tav>
                                        <p:tav tm="100000">
                                          <p:val>
                                            <p:strVal val="#ppt_x"/>
                                          </p:val>
                                        </p:tav>
                                      </p:tavLst>
                                    </p:anim>
                                    <p:anim calcmode="lin" valueType="num">
                                      <p:cBhvr additive="base">
                                        <p:cTn id="32" dur="500" fill="hold"/>
                                        <p:tgtEl>
                                          <p:spTgt spid="3087"/>
                                        </p:tgtEl>
                                        <p:attrNameLst>
                                          <p:attrName>ppt_y</p:attrName>
                                        </p:attrNameLst>
                                      </p:cBhvr>
                                      <p:tavLst>
                                        <p:tav tm="0">
                                          <p:val>
                                            <p:strVal val="#ppt_y"/>
                                          </p:val>
                                        </p:tav>
                                        <p:tav tm="100000">
                                          <p:val>
                                            <p:strVal val="#ppt_y"/>
                                          </p:val>
                                        </p:tav>
                                      </p:tavLst>
                                    </p:anim>
                                  </p:childTnLst>
                                </p:cTn>
                              </p:par>
                            </p:childTnLst>
                          </p:cTn>
                        </p:par>
                        <p:par>
                          <p:cTn id="33" fill="hold" nodeType="afterGroup">
                            <p:stCondLst>
                              <p:cond delay="10500"/>
                            </p:stCondLst>
                            <p:childTnLst>
                              <p:par>
                                <p:cTn id="34" presetID="2" presetClass="entr" presetSubtype="8" fill="hold" grpId="0" nodeType="afterEffect">
                                  <p:stCondLst>
                                    <p:cond delay="2000"/>
                                  </p:stCondLst>
                                  <p:childTnLst>
                                    <p:set>
                                      <p:cBhvr>
                                        <p:cTn id="35" dur="1" fill="hold">
                                          <p:stCondLst>
                                            <p:cond delay="0"/>
                                          </p:stCondLst>
                                        </p:cTn>
                                        <p:tgtEl>
                                          <p:spTgt spid="3089"/>
                                        </p:tgtEl>
                                        <p:attrNameLst>
                                          <p:attrName>style.visibility</p:attrName>
                                        </p:attrNameLst>
                                      </p:cBhvr>
                                      <p:to>
                                        <p:strVal val="visible"/>
                                      </p:to>
                                    </p:set>
                                    <p:anim calcmode="lin" valueType="num">
                                      <p:cBhvr additive="base">
                                        <p:cTn id="36" dur="500" fill="hold"/>
                                        <p:tgtEl>
                                          <p:spTgt spid="3089"/>
                                        </p:tgtEl>
                                        <p:attrNameLst>
                                          <p:attrName>ppt_x</p:attrName>
                                        </p:attrNameLst>
                                      </p:cBhvr>
                                      <p:tavLst>
                                        <p:tav tm="0">
                                          <p:val>
                                            <p:strVal val="0-#ppt_w/2"/>
                                          </p:val>
                                        </p:tav>
                                        <p:tav tm="100000">
                                          <p:val>
                                            <p:strVal val="#ppt_x"/>
                                          </p:val>
                                        </p:tav>
                                      </p:tavLst>
                                    </p:anim>
                                    <p:anim calcmode="lin" valueType="num">
                                      <p:cBhvr additive="base">
                                        <p:cTn id="37" dur="500" fill="hold"/>
                                        <p:tgtEl>
                                          <p:spTgt spid="3089"/>
                                        </p:tgtEl>
                                        <p:attrNameLst>
                                          <p:attrName>ppt_y</p:attrName>
                                        </p:attrNameLst>
                                      </p:cBhvr>
                                      <p:tavLst>
                                        <p:tav tm="0">
                                          <p:val>
                                            <p:strVal val="#ppt_y"/>
                                          </p:val>
                                        </p:tav>
                                        <p:tav tm="100000">
                                          <p:val>
                                            <p:strVal val="#ppt_y"/>
                                          </p:val>
                                        </p:tav>
                                      </p:tavLst>
                                    </p:anim>
                                  </p:childTnLst>
                                </p:cTn>
                              </p:par>
                            </p:childTnLst>
                          </p:cTn>
                        </p:par>
                        <p:par>
                          <p:cTn id="38" fill="hold" nodeType="afterGroup">
                            <p:stCondLst>
                              <p:cond delay="13000"/>
                            </p:stCondLst>
                            <p:childTnLst>
                              <p:par>
                                <p:cTn id="39" presetID="2" presetClass="entr" presetSubtype="8" fill="hold" grpId="0" nodeType="afterEffect">
                                  <p:stCondLst>
                                    <p:cond delay="2000"/>
                                  </p:stCondLst>
                                  <p:childTnLst>
                                    <p:set>
                                      <p:cBhvr>
                                        <p:cTn id="40" dur="1" fill="hold">
                                          <p:stCondLst>
                                            <p:cond delay="0"/>
                                          </p:stCondLst>
                                        </p:cTn>
                                        <p:tgtEl>
                                          <p:spTgt spid="3099"/>
                                        </p:tgtEl>
                                        <p:attrNameLst>
                                          <p:attrName>style.visibility</p:attrName>
                                        </p:attrNameLst>
                                      </p:cBhvr>
                                      <p:to>
                                        <p:strVal val="visible"/>
                                      </p:to>
                                    </p:set>
                                    <p:anim calcmode="lin" valueType="num">
                                      <p:cBhvr additive="base">
                                        <p:cTn id="41" dur="500" fill="hold"/>
                                        <p:tgtEl>
                                          <p:spTgt spid="3099"/>
                                        </p:tgtEl>
                                        <p:attrNameLst>
                                          <p:attrName>ppt_x</p:attrName>
                                        </p:attrNameLst>
                                      </p:cBhvr>
                                      <p:tavLst>
                                        <p:tav tm="0">
                                          <p:val>
                                            <p:strVal val="0-#ppt_w/2"/>
                                          </p:val>
                                        </p:tav>
                                        <p:tav tm="100000">
                                          <p:val>
                                            <p:strVal val="#ppt_x"/>
                                          </p:val>
                                        </p:tav>
                                      </p:tavLst>
                                    </p:anim>
                                    <p:anim calcmode="lin" valueType="num">
                                      <p:cBhvr additive="base">
                                        <p:cTn id="42" dur="500" fill="hold"/>
                                        <p:tgtEl>
                                          <p:spTgt spid="3099"/>
                                        </p:tgtEl>
                                        <p:attrNameLst>
                                          <p:attrName>ppt_y</p:attrName>
                                        </p:attrNameLst>
                                      </p:cBhvr>
                                      <p:tavLst>
                                        <p:tav tm="0">
                                          <p:val>
                                            <p:strVal val="#ppt_y"/>
                                          </p:val>
                                        </p:tav>
                                        <p:tav tm="100000">
                                          <p:val>
                                            <p:strVal val="#ppt_y"/>
                                          </p:val>
                                        </p:tav>
                                      </p:tavLst>
                                    </p:anim>
                                  </p:childTnLst>
                                </p:cTn>
                              </p:par>
                            </p:childTnLst>
                          </p:cTn>
                        </p:par>
                        <p:par>
                          <p:cTn id="43" fill="hold" nodeType="afterGroup">
                            <p:stCondLst>
                              <p:cond delay="15500"/>
                            </p:stCondLst>
                            <p:childTnLst>
                              <p:par>
                                <p:cTn id="44" presetID="2" presetClass="entr" presetSubtype="8" fill="hold" grpId="0" nodeType="afterEffect">
                                  <p:stCondLst>
                                    <p:cond delay="5000"/>
                                  </p:stCondLst>
                                  <p:childTnLst>
                                    <p:set>
                                      <p:cBhvr>
                                        <p:cTn id="45" dur="1" fill="hold">
                                          <p:stCondLst>
                                            <p:cond delay="0"/>
                                          </p:stCondLst>
                                        </p:cTn>
                                        <p:tgtEl>
                                          <p:spTgt spid="3090"/>
                                        </p:tgtEl>
                                        <p:attrNameLst>
                                          <p:attrName>style.visibility</p:attrName>
                                        </p:attrNameLst>
                                      </p:cBhvr>
                                      <p:to>
                                        <p:strVal val="visible"/>
                                      </p:to>
                                    </p:set>
                                    <p:anim calcmode="lin" valueType="num">
                                      <p:cBhvr additive="base">
                                        <p:cTn id="46" dur="500" fill="hold"/>
                                        <p:tgtEl>
                                          <p:spTgt spid="3090"/>
                                        </p:tgtEl>
                                        <p:attrNameLst>
                                          <p:attrName>ppt_x</p:attrName>
                                        </p:attrNameLst>
                                      </p:cBhvr>
                                      <p:tavLst>
                                        <p:tav tm="0">
                                          <p:val>
                                            <p:strVal val="0-#ppt_w/2"/>
                                          </p:val>
                                        </p:tav>
                                        <p:tav tm="100000">
                                          <p:val>
                                            <p:strVal val="#ppt_x"/>
                                          </p:val>
                                        </p:tav>
                                      </p:tavLst>
                                    </p:anim>
                                    <p:anim calcmode="lin" valueType="num">
                                      <p:cBhvr additive="base">
                                        <p:cTn id="47" dur="500" fill="hold"/>
                                        <p:tgtEl>
                                          <p:spTgt spid="3090"/>
                                        </p:tgtEl>
                                        <p:attrNameLst>
                                          <p:attrName>ppt_y</p:attrName>
                                        </p:attrNameLst>
                                      </p:cBhvr>
                                      <p:tavLst>
                                        <p:tav tm="0">
                                          <p:val>
                                            <p:strVal val="#ppt_y"/>
                                          </p:val>
                                        </p:tav>
                                        <p:tav tm="100000">
                                          <p:val>
                                            <p:strVal val="#ppt_y"/>
                                          </p:val>
                                        </p:tav>
                                      </p:tavLst>
                                    </p:anim>
                                  </p:childTnLst>
                                </p:cTn>
                              </p:par>
                            </p:childTnLst>
                          </p:cTn>
                        </p:par>
                        <p:par>
                          <p:cTn id="48" fill="hold" nodeType="afterGroup">
                            <p:stCondLst>
                              <p:cond delay="21000"/>
                            </p:stCondLst>
                            <p:childTnLst>
                              <p:par>
                                <p:cTn id="49" presetID="2" presetClass="entr" presetSubtype="8" fill="hold" grpId="0" nodeType="afterEffect">
                                  <p:stCondLst>
                                    <p:cond delay="5000"/>
                                  </p:stCondLst>
                                  <p:childTnLst>
                                    <p:set>
                                      <p:cBhvr>
                                        <p:cTn id="50" dur="1" fill="hold">
                                          <p:stCondLst>
                                            <p:cond delay="0"/>
                                          </p:stCondLst>
                                        </p:cTn>
                                        <p:tgtEl>
                                          <p:spTgt spid="3091"/>
                                        </p:tgtEl>
                                        <p:attrNameLst>
                                          <p:attrName>style.visibility</p:attrName>
                                        </p:attrNameLst>
                                      </p:cBhvr>
                                      <p:to>
                                        <p:strVal val="visible"/>
                                      </p:to>
                                    </p:set>
                                    <p:anim calcmode="lin" valueType="num">
                                      <p:cBhvr additive="base">
                                        <p:cTn id="51" dur="500" fill="hold"/>
                                        <p:tgtEl>
                                          <p:spTgt spid="3091"/>
                                        </p:tgtEl>
                                        <p:attrNameLst>
                                          <p:attrName>ppt_x</p:attrName>
                                        </p:attrNameLst>
                                      </p:cBhvr>
                                      <p:tavLst>
                                        <p:tav tm="0">
                                          <p:val>
                                            <p:strVal val="0-#ppt_w/2"/>
                                          </p:val>
                                        </p:tav>
                                        <p:tav tm="100000">
                                          <p:val>
                                            <p:strVal val="#ppt_x"/>
                                          </p:val>
                                        </p:tav>
                                      </p:tavLst>
                                    </p:anim>
                                    <p:anim calcmode="lin" valueType="num">
                                      <p:cBhvr additive="base">
                                        <p:cTn id="52" dur="500" fill="hold"/>
                                        <p:tgtEl>
                                          <p:spTgt spid="3091"/>
                                        </p:tgtEl>
                                        <p:attrNameLst>
                                          <p:attrName>ppt_y</p:attrName>
                                        </p:attrNameLst>
                                      </p:cBhvr>
                                      <p:tavLst>
                                        <p:tav tm="0">
                                          <p:val>
                                            <p:strVal val="#ppt_y"/>
                                          </p:val>
                                        </p:tav>
                                        <p:tav tm="100000">
                                          <p:val>
                                            <p:strVal val="#ppt_y"/>
                                          </p:val>
                                        </p:tav>
                                      </p:tavLst>
                                    </p:anim>
                                  </p:childTnLst>
                                </p:cTn>
                              </p:par>
                            </p:childTnLst>
                          </p:cTn>
                        </p:par>
                        <p:par>
                          <p:cTn id="53" fill="hold" nodeType="afterGroup">
                            <p:stCondLst>
                              <p:cond delay="26500"/>
                            </p:stCondLst>
                            <p:childTnLst>
                              <p:par>
                                <p:cTn id="54" presetID="2" presetClass="entr" presetSubtype="8" fill="hold" grpId="0" nodeType="afterEffect">
                                  <p:stCondLst>
                                    <p:cond delay="5000"/>
                                  </p:stCondLst>
                                  <p:childTnLst>
                                    <p:set>
                                      <p:cBhvr>
                                        <p:cTn id="55" dur="1" fill="hold">
                                          <p:stCondLst>
                                            <p:cond delay="0"/>
                                          </p:stCondLst>
                                        </p:cTn>
                                        <p:tgtEl>
                                          <p:spTgt spid="3092"/>
                                        </p:tgtEl>
                                        <p:attrNameLst>
                                          <p:attrName>style.visibility</p:attrName>
                                        </p:attrNameLst>
                                      </p:cBhvr>
                                      <p:to>
                                        <p:strVal val="visible"/>
                                      </p:to>
                                    </p:set>
                                    <p:anim calcmode="lin" valueType="num">
                                      <p:cBhvr additive="base">
                                        <p:cTn id="56" dur="500" fill="hold"/>
                                        <p:tgtEl>
                                          <p:spTgt spid="3092"/>
                                        </p:tgtEl>
                                        <p:attrNameLst>
                                          <p:attrName>ppt_x</p:attrName>
                                        </p:attrNameLst>
                                      </p:cBhvr>
                                      <p:tavLst>
                                        <p:tav tm="0">
                                          <p:val>
                                            <p:strVal val="0-#ppt_w/2"/>
                                          </p:val>
                                        </p:tav>
                                        <p:tav tm="100000">
                                          <p:val>
                                            <p:strVal val="#ppt_x"/>
                                          </p:val>
                                        </p:tav>
                                      </p:tavLst>
                                    </p:anim>
                                    <p:anim calcmode="lin" valueType="num">
                                      <p:cBhvr additive="base">
                                        <p:cTn id="57" dur="500" fill="hold"/>
                                        <p:tgtEl>
                                          <p:spTgt spid="3092"/>
                                        </p:tgtEl>
                                        <p:attrNameLst>
                                          <p:attrName>ppt_y</p:attrName>
                                        </p:attrNameLst>
                                      </p:cBhvr>
                                      <p:tavLst>
                                        <p:tav tm="0">
                                          <p:val>
                                            <p:strVal val="#ppt_y"/>
                                          </p:val>
                                        </p:tav>
                                        <p:tav tm="100000">
                                          <p:val>
                                            <p:strVal val="#ppt_y"/>
                                          </p:val>
                                        </p:tav>
                                      </p:tavLst>
                                    </p:anim>
                                  </p:childTnLst>
                                </p:cTn>
                              </p:par>
                            </p:childTnLst>
                          </p:cTn>
                        </p:par>
                        <p:par>
                          <p:cTn id="58" fill="hold" nodeType="afterGroup">
                            <p:stCondLst>
                              <p:cond delay="32000"/>
                            </p:stCondLst>
                            <p:childTnLst>
                              <p:par>
                                <p:cTn id="59" presetID="2" presetClass="entr" presetSubtype="8" fill="hold" grpId="0" nodeType="afterEffect">
                                  <p:stCondLst>
                                    <p:cond delay="5000"/>
                                  </p:stCondLst>
                                  <p:childTnLst>
                                    <p:set>
                                      <p:cBhvr>
                                        <p:cTn id="60" dur="1" fill="hold">
                                          <p:stCondLst>
                                            <p:cond delay="0"/>
                                          </p:stCondLst>
                                        </p:cTn>
                                        <p:tgtEl>
                                          <p:spTgt spid="3094"/>
                                        </p:tgtEl>
                                        <p:attrNameLst>
                                          <p:attrName>style.visibility</p:attrName>
                                        </p:attrNameLst>
                                      </p:cBhvr>
                                      <p:to>
                                        <p:strVal val="visible"/>
                                      </p:to>
                                    </p:set>
                                    <p:anim calcmode="lin" valueType="num">
                                      <p:cBhvr additive="base">
                                        <p:cTn id="61" dur="500" fill="hold"/>
                                        <p:tgtEl>
                                          <p:spTgt spid="3094"/>
                                        </p:tgtEl>
                                        <p:attrNameLst>
                                          <p:attrName>ppt_x</p:attrName>
                                        </p:attrNameLst>
                                      </p:cBhvr>
                                      <p:tavLst>
                                        <p:tav tm="0">
                                          <p:val>
                                            <p:strVal val="0-#ppt_w/2"/>
                                          </p:val>
                                        </p:tav>
                                        <p:tav tm="100000">
                                          <p:val>
                                            <p:strVal val="#ppt_x"/>
                                          </p:val>
                                        </p:tav>
                                      </p:tavLst>
                                    </p:anim>
                                    <p:anim calcmode="lin" valueType="num">
                                      <p:cBhvr additive="base">
                                        <p:cTn id="62" dur="500" fill="hold"/>
                                        <p:tgtEl>
                                          <p:spTgt spid="3094"/>
                                        </p:tgtEl>
                                        <p:attrNameLst>
                                          <p:attrName>ppt_y</p:attrName>
                                        </p:attrNameLst>
                                      </p:cBhvr>
                                      <p:tavLst>
                                        <p:tav tm="0">
                                          <p:val>
                                            <p:strVal val="#ppt_y"/>
                                          </p:val>
                                        </p:tav>
                                        <p:tav tm="100000">
                                          <p:val>
                                            <p:strVal val="#ppt_y"/>
                                          </p:val>
                                        </p:tav>
                                      </p:tavLst>
                                    </p:anim>
                                  </p:childTnLst>
                                </p:cTn>
                              </p:par>
                            </p:childTnLst>
                          </p:cTn>
                        </p:par>
                        <p:par>
                          <p:cTn id="63" fill="hold" nodeType="afterGroup">
                            <p:stCondLst>
                              <p:cond delay="37500"/>
                            </p:stCondLst>
                            <p:childTnLst>
                              <p:par>
                                <p:cTn id="64" presetID="2" presetClass="entr" presetSubtype="8" fill="hold" grpId="0" nodeType="afterEffect">
                                  <p:stCondLst>
                                    <p:cond delay="5000"/>
                                  </p:stCondLst>
                                  <p:childTnLst>
                                    <p:set>
                                      <p:cBhvr>
                                        <p:cTn id="65" dur="1" fill="hold">
                                          <p:stCondLst>
                                            <p:cond delay="0"/>
                                          </p:stCondLst>
                                        </p:cTn>
                                        <p:tgtEl>
                                          <p:spTgt spid="3095"/>
                                        </p:tgtEl>
                                        <p:attrNameLst>
                                          <p:attrName>style.visibility</p:attrName>
                                        </p:attrNameLst>
                                      </p:cBhvr>
                                      <p:to>
                                        <p:strVal val="visible"/>
                                      </p:to>
                                    </p:set>
                                    <p:anim calcmode="lin" valueType="num">
                                      <p:cBhvr additive="base">
                                        <p:cTn id="66" dur="500" fill="hold"/>
                                        <p:tgtEl>
                                          <p:spTgt spid="3095"/>
                                        </p:tgtEl>
                                        <p:attrNameLst>
                                          <p:attrName>ppt_x</p:attrName>
                                        </p:attrNameLst>
                                      </p:cBhvr>
                                      <p:tavLst>
                                        <p:tav tm="0">
                                          <p:val>
                                            <p:strVal val="0-#ppt_w/2"/>
                                          </p:val>
                                        </p:tav>
                                        <p:tav tm="100000">
                                          <p:val>
                                            <p:strVal val="#ppt_x"/>
                                          </p:val>
                                        </p:tav>
                                      </p:tavLst>
                                    </p:anim>
                                    <p:anim calcmode="lin" valueType="num">
                                      <p:cBhvr additive="base">
                                        <p:cTn id="67" dur="500" fill="hold"/>
                                        <p:tgtEl>
                                          <p:spTgt spid="3095"/>
                                        </p:tgtEl>
                                        <p:attrNameLst>
                                          <p:attrName>ppt_y</p:attrName>
                                        </p:attrNameLst>
                                      </p:cBhvr>
                                      <p:tavLst>
                                        <p:tav tm="0">
                                          <p:val>
                                            <p:strVal val="#ppt_y"/>
                                          </p:val>
                                        </p:tav>
                                        <p:tav tm="100000">
                                          <p:val>
                                            <p:strVal val="#ppt_y"/>
                                          </p:val>
                                        </p:tav>
                                      </p:tavLst>
                                    </p:anim>
                                  </p:childTnLst>
                                </p:cTn>
                              </p:par>
                            </p:childTnLst>
                          </p:cTn>
                        </p:par>
                        <p:par>
                          <p:cTn id="68" fill="hold" nodeType="afterGroup">
                            <p:stCondLst>
                              <p:cond delay="43000"/>
                            </p:stCondLst>
                            <p:childTnLst>
                              <p:par>
                                <p:cTn id="69" presetID="2" presetClass="entr" presetSubtype="8" fill="hold" grpId="0" nodeType="afterEffect">
                                  <p:stCondLst>
                                    <p:cond delay="5000"/>
                                  </p:stCondLst>
                                  <p:childTnLst>
                                    <p:set>
                                      <p:cBhvr>
                                        <p:cTn id="70" dur="1" fill="hold">
                                          <p:stCondLst>
                                            <p:cond delay="0"/>
                                          </p:stCondLst>
                                        </p:cTn>
                                        <p:tgtEl>
                                          <p:spTgt spid="3098"/>
                                        </p:tgtEl>
                                        <p:attrNameLst>
                                          <p:attrName>style.visibility</p:attrName>
                                        </p:attrNameLst>
                                      </p:cBhvr>
                                      <p:to>
                                        <p:strVal val="visible"/>
                                      </p:to>
                                    </p:set>
                                    <p:anim calcmode="lin" valueType="num">
                                      <p:cBhvr additive="base">
                                        <p:cTn id="71" dur="500" fill="hold"/>
                                        <p:tgtEl>
                                          <p:spTgt spid="3098"/>
                                        </p:tgtEl>
                                        <p:attrNameLst>
                                          <p:attrName>ppt_x</p:attrName>
                                        </p:attrNameLst>
                                      </p:cBhvr>
                                      <p:tavLst>
                                        <p:tav tm="0">
                                          <p:val>
                                            <p:strVal val="0-#ppt_w/2"/>
                                          </p:val>
                                        </p:tav>
                                        <p:tav tm="100000">
                                          <p:val>
                                            <p:strVal val="#ppt_x"/>
                                          </p:val>
                                        </p:tav>
                                      </p:tavLst>
                                    </p:anim>
                                    <p:anim calcmode="lin" valueType="num">
                                      <p:cBhvr additive="base">
                                        <p:cTn id="72" dur="500" fill="hold"/>
                                        <p:tgtEl>
                                          <p:spTgt spid="3098"/>
                                        </p:tgtEl>
                                        <p:attrNameLst>
                                          <p:attrName>ppt_y</p:attrName>
                                        </p:attrNameLst>
                                      </p:cBhvr>
                                      <p:tavLst>
                                        <p:tav tm="0">
                                          <p:val>
                                            <p:strVal val="#ppt_y"/>
                                          </p:val>
                                        </p:tav>
                                        <p:tav tm="100000">
                                          <p:val>
                                            <p:strVal val="#ppt_y"/>
                                          </p:val>
                                        </p:tav>
                                      </p:tavLst>
                                    </p:anim>
                                  </p:childTnLst>
                                </p:cTn>
                              </p:par>
                            </p:childTnLst>
                          </p:cTn>
                        </p:par>
                        <p:par>
                          <p:cTn id="73" fill="hold" nodeType="afterGroup">
                            <p:stCondLst>
                              <p:cond delay="48500"/>
                            </p:stCondLst>
                            <p:childTnLst>
                              <p:par>
                                <p:cTn id="74" presetID="9" presetClass="entr" presetSubtype="0" fill="hold" grpId="0" nodeType="afterEffect">
                                  <p:stCondLst>
                                    <p:cond delay="5000"/>
                                  </p:stCondLst>
                                  <p:childTnLst>
                                    <p:set>
                                      <p:cBhvr>
                                        <p:cTn id="75" dur="1" fill="hold">
                                          <p:stCondLst>
                                            <p:cond delay="0"/>
                                          </p:stCondLst>
                                        </p:cTn>
                                        <p:tgtEl>
                                          <p:spTgt spid="3100"/>
                                        </p:tgtEl>
                                        <p:attrNameLst>
                                          <p:attrName>style.visibility</p:attrName>
                                        </p:attrNameLst>
                                      </p:cBhvr>
                                      <p:to>
                                        <p:strVal val="visible"/>
                                      </p:to>
                                    </p:set>
                                    <p:animEffect transition="in" filter="dissolve">
                                      <p:cBhvr>
                                        <p:cTn id="76" dur="500"/>
                                        <p:tgtEl>
                                          <p:spTgt spid="3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utoUpdateAnimBg="0"/>
      <p:bldP spid="3085" grpId="0" animBg="1"/>
      <p:bldP spid="3086" grpId="0" animBg="1"/>
      <p:bldP spid="3087" grpId="0" animBg="1"/>
      <p:bldP spid="3088" grpId="0" animBg="1"/>
      <p:bldP spid="3089" grpId="0" animBg="1"/>
      <p:bldP spid="3090" grpId="0" autoUpdateAnimBg="0"/>
      <p:bldP spid="3091" grpId="0" autoUpdateAnimBg="0"/>
      <p:bldP spid="3092" grpId="0" autoUpdateAnimBg="0"/>
      <p:bldP spid="3094" grpId="0" autoUpdateAnimBg="0"/>
      <p:bldP spid="3095" grpId="0" autoUpdateAnimBg="0"/>
      <p:bldP spid="3098" grpId="0" autoUpdateAnimBg="0"/>
      <p:bldP spid="3099" grpId="0" animBg="1"/>
      <p:bldP spid="3100"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4100" name="Picture 4" descr="inline_buildi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51500" y="4076700"/>
            <a:ext cx="3175000" cy="2497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8" name="Rectangle 2"/>
          <p:cNvSpPr>
            <a:spLocks noGrp="1" noChangeArrowheads="1"/>
          </p:cNvSpPr>
          <p:nvPr>
            <p:ph type="title"/>
          </p:nvPr>
        </p:nvSpPr>
        <p:spPr/>
        <p:txBody>
          <a:bodyPr/>
          <a:lstStyle/>
          <a:p>
            <a:pPr eaLnBrk="1" hangingPunct="1">
              <a:defRPr/>
            </a:pPr>
            <a:r>
              <a:rPr lang="en-US" smtClean="0"/>
              <a:t>So what?</a:t>
            </a:r>
          </a:p>
        </p:txBody>
      </p:sp>
      <p:sp>
        <p:nvSpPr>
          <p:cNvPr id="4099" name="Text Box 3"/>
          <p:cNvSpPr txBox="1">
            <a:spLocks noChangeArrowheads="1"/>
          </p:cNvSpPr>
          <p:nvPr/>
        </p:nvSpPr>
        <p:spPr bwMode="auto">
          <a:xfrm>
            <a:off x="457200" y="1465263"/>
            <a:ext cx="6172200" cy="301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r>
              <a:rPr lang="en-US" sz="2400" b="1">
                <a:solidFill>
                  <a:srgbClr val="FFFF00"/>
                </a:solidFill>
              </a:rPr>
              <a:t>So this is an inefficient system and only produces enough food to feed you and your family, there is very little extra.</a:t>
            </a:r>
          </a:p>
          <a:p>
            <a:pPr>
              <a:spcBef>
                <a:spcPct val="50000"/>
              </a:spcBef>
            </a:pPr>
            <a:r>
              <a:rPr lang="en-US" sz="2400" b="1">
                <a:solidFill>
                  <a:srgbClr val="FFFF00"/>
                </a:solidFill>
              </a:rPr>
              <a:t>Towns are growing, the people in towns need feeding so extra food is needed.</a:t>
            </a:r>
          </a:p>
          <a:p>
            <a:pPr>
              <a:spcBef>
                <a:spcPct val="50000"/>
              </a:spcBef>
            </a:pPr>
            <a:r>
              <a:rPr lang="en-US" sz="2400" b="1">
                <a:solidFill>
                  <a:srgbClr val="FFFF00"/>
                </a:solidFill>
              </a:rPr>
              <a:t>No corn is being imported because of the war with France, so more corn is needed</a:t>
            </a:r>
            <a:r>
              <a:rPr lang="en-US" sz="2400" b="1">
                <a:solidFill>
                  <a:srgbClr val="FF0000"/>
                </a:solidFill>
              </a:rPr>
              <a:t> </a:t>
            </a:r>
          </a:p>
        </p:txBody>
      </p:sp>
    </p:spTree>
  </p:cSld>
  <p:clrMapOvr>
    <a:masterClrMapping/>
  </p:clrMapOvr>
  <p:transition advTm="20000">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4098"/>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3" name="LASER.WAV"/>
                                        </p:tgtEl>
                                      </p:cMediaNode>
                                    </p:audio>
                                  </p:subTnLst>
                                </p:cTn>
                              </p:par>
                            </p:childTnLst>
                          </p:cTn>
                        </p:par>
                        <p:par>
                          <p:cTn id="7" fill="hold" nodeType="afterGroup">
                            <p:stCondLst>
                              <p:cond delay="500"/>
                            </p:stCondLst>
                            <p:childTnLst>
                              <p:par>
                                <p:cTn id="8" presetID="24" presetClass="entr" presetSubtype="0" fill="hold" grpId="0" nodeType="afterEffect">
                                  <p:stCondLst>
                                    <p:cond delay="2000"/>
                                  </p:stCondLst>
                                  <p:iterate type="wd">
                                    <p:tmAbs val="300"/>
                                  </p:iterate>
                                  <p:childTnLst>
                                    <p:set>
                                      <p:cBhvr>
                                        <p:cTn id="9" dur="1" fill="hold">
                                          <p:stCondLst>
                                            <p:cond delay="299"/>
                                          </p:stCondLst>
                                        </p:cTn>
                                        <p:tgtEl>
                                          <p:spTgt spid="4099"/>
                                        </p:tgtEl>
                                        <p:attrNameLst>
                                          <p:attrName>style.visibility</p:attrName>
                                        </p:attrNameLst>
                                      </p:cBhvr>
                                      <p:to>
                                        <p:strVal val="visible"/>
                                      </p:to>
                                    </p:set>
                                    <p:anim to="" calcmode="lin" valueType="num">
                                      <p:cBhvr>
                                        <p:cTn id="10" dur="1" fill="hold"/>
                                        <p:tgtEl>
                                          <p:spTgt spid="4099"/>
                                        </p:tgtEl>
                                        <p:attrNameLst>
                                          <p:attrName/>
                                        </p:attrNameLst>
                                      </p:cBhvr>
                                    </p:anim>
                                  </p:childTnLst>
                                  <p:subTnLst>
                                    <p:audio>
                                      <p:cMediaNode>
                                        <p:cTn display="0" masterRel="sameClick">
                                          <p:stCondLst>
                                            <p:cond evt="begin" delay="0">
                                              <p:tn val="8"/>
                                            </p:cond>
                                          </p:stCondLst>
                                          <p:endCondLst>
                                            <p:cond evt="onStopAudio" delay="0">
                                              <p:tgtEl>
                                                <p:sldTgt/>
                                              </p:tgtEl>
                                            </p:cond>
                                          </p:endCondLst>
                                        </p:cTn>
                                        <p:tgtEl>
                                          <p:sndTgt r:embed="rId4" name="TYPE.WAV"/>
                                        </p:tgtEl>
                                      </p:cMediaNode>
                                    </p:audio>
                                  </p:subTnLst>
                                </p:cTn>
                              </p:par>
                            </p:childTnLst>
                          </p:cTn>
                        </p:par>
                        <p:par>
                          <p:cTn id="11" fill="hold" nodeType="afterGroup">
                            <p:stCondLst>
                              <p:cond delay="19900"/>
                            </p:stCondLst>
                            <p:childTnLst>
                              <p:par>
                                <p:cTn id="12" presetID="1" presetClass="entr" presetSubtype="0" fill="hold" nodeType="afterEffect">
                                  <p:stCondLst>
                                    <p:cond delay="3000"/>
                                  </p:stCondLst>
                                  <p:childTnLst>
                                    <p:set>
                                      <p:cBhvr>
                                        <p:cTn id="13" dur="1" fill="hold">
                                          <p:stCondLst>
                                            <p:cond delay="499"/>
                                          </p:stCondLst>
                                        </p:cTn>
                                        <p:tgtEl>
                                          <p:spTgt spid="4100"/>
                                        </p:tgtEl>
                                        <p:attrNameLst>
                                          <p:attrName>style.visibility</p:attrName>
                                        </p:attrNameLst>
                                      </p:cBhvr>
                                      <p:to>
                                        <p:strVal val="visible"/>
                                      </p:to>
                                    </p:set>
                                  </p:childTnLst>
                                  <p:subTnLst>
                                    <p:audio>
                                      <p:cMediaNode>
                                        <p:cTn display="0" masterRel="sameClick">
                                          <p:stCondLst>
                                            <p:cond evt="begin" delay="0">
                                              <p:tn val="12"/>
                                            </p:cond>
                                          </p:stCondLst>
                                          <p:endCondLst>
                                            <p:cond evt="onStopAudio" delay="0">
                                              <p:tgtEl>
                                                <p:sldTgt/>
                                              </p:tgtEl>
                                            </p:cond>
                                          </p:endCondLst>
                                        </p:cTn>
                                        <p:tgtEl>
                                          <p:sndTgt r:embed="rId5"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autoUpdateAnimBg="0"/>
      <p:bldP spid="4099"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r>
              <a:rPr lang="en-US" smtClean="0"/>
              <a:t>What is a Revolution and how can you have a farming revolution?</a:t>
            </a:r>
          </a:p>
        </p:txBody>
      </p:sp>
      <p:pic>
        <p:nvPicPr>
          <p:cNvPr id="7172" name="Picture 4" descr="ani_thinkingcap"/>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2667000"/>
            <a:ext cx="2628900" cy="385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6" descr="ani_thinkingcap"/>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2667000"/>
            <a:ext cx="2628900" cy="385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AutoShape 5"/>
          <p:cNvSpPr>
            <a:spLocks noChangeArrowheads="1"/>
          </p:cNvSpPr>
          <p:nvPr/>
        </p:nvSpPr>
        <p:spPr bwMode="auto">
          <a:xfrm rot="-5400000">
            <a:off x="647700" y="1638300"/>
            <a:ext cx="1676400" cy="2514600"/>
          </a:xfrm>
          <a:prstGeom prst="cloudCallout">
            <a:avLst>
              <a:gd name="adj1" fmla="val -107579"/>
              <a:gd name="adj2" fmla="val 30176"/>
            </a:avLst>
          </a:prstGeom>
          <a:solidFill>
            <a:schemeClr val="accent1"/>
          </a:solidFill>
          <a:ln w="9525">
            <a:solidFill>
              <a:schemeClr val="tx1"/>
            </a:solidFill>
            <a:round/>
            <a:headEnd/>
            <a:tailEnd/>
          </a:ln>
        </p:spPr>
        <p:txBody>
          <a:bodyPr vert="eaVert" wrap="none" anchor="ctr"/>
          <a:lstStyle/>
          <a:p>
            <a:pPr algn="ctr" eaLnBrk="0" hangingPunct="0"/>
            <a:r>
              <a:rPr lang="en-US" sz="2400"/>
              <a:t>But what has </a:t>
            </a:r>
          </a:p>
          <a:p>
            <a:pPr algn="ctr" eaLnBrk="0" hangingPunct="0"/>
            <a:r>
              <a:rPr lang="en-US" sz="2400"/>
              <a:t>that got to</a:t>
            </a:r>
          </a:p>
          <a:p>
            <a:pPr algn="ctr" eaLnBrk="0" hangingPunct="0"/>
            <a:r>
              <a:rPr lang="en-US" sz="2400"/>
              <a:t> do with farming?</a:t>
            </a:r>
          </a:p>
        </p:txBody>
      </p:sp>
      <p:sp>
        <p:nvSpPr>
          <p:cNvPr id="7171" name="AutoShape 3"/>
          <p:cNvSpPr>
            <a:spLocks noChangeArrowheads="1"/>
          </p:cNvSpPr>
          <p:nvPr/>
        </p:nvSpPr>
        <p:spPr bwMode="auto">
          <a:xfrm>
            <a:off x="4572000" y="2743200"/>
            <a:ext cx="4572000" cy="1752600"/>
          </a:xfrm>
          <a:prstGeom prst="wedgeRectCallout">
            <a:avLst>
              <a:gd name="adj1" fmla="val -78995"/>
              <a:gd name="adj2" fmla="val 122375"/>
            </a:avLst>
          </a:prstGeom>
          <a:solidFill>
            <a:schemeClr val="accent1"/>
          </a:solidFill>
          <a:ln w="9525">
            <a:solidFill>
              <a:schemeClr val="tx1"/>
            </a:solidFill>
            <a:miter lim="800000"/>
            <a:headEnd/>
            <a:tailEnd/>
          </a:ln>
        </p:spPr>
        <p:txBody>
          <a:bodyPr wrap="none" anchor="ctr"/>
          <a:lstStyle/>
          <a:p>
            <a:pPr algn="ctr" eaLnBrk="0" hangingPunct="0"/>
            <a:r>
              <a:rPr lang="en-US" sz="2400"/>
              <a:t>A revolution is any fundamental </a:t>
            </a:r>
          </a:p>
          <a:p>
            <a:pPr algn="ctr" eaLnBrk="0" hangingPunct="0"/>
            <a:r>
              <a:rPr lang="en-US" sz="2400"/>
              <a:t>change or reversal of conditions, </a:t>
            </a:r>
          </a:p>
          <a:p>
            <a:pPr algn="ctr" eaLnBrk="0" hangingPunct="0"/>
            <a:r>
              <a:rPr lang="en-US" sz="2400"/>
              <a:t>a great and sometimes violent change</a:t>
            </a:r>
          </a:p>
          <a:p>
            <a:pPr algn="ctr" eaLnBrk="0" hangingPunct="0"/>
            <a:r>
              <a:rPr lang="en-US" sz="2400"/>
              <a:t> or innovation</a:t>
            </a:r>
          </a:p>
        </p:txBody>
      </p:sp>
    </p:spTree>
  </p:cSld>
  <p:clrMapOvr>
    <a:masterClrMapping/>
  </p:clrMapOvr>
  <p:transition advTm="20000">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additive="base">
                                        <p:cTn id="7" dur="500" fill="hold"/>
                                        <p:tgtEl>
                                          <p:spTgt spid="7170"/>
                                        </p:tgtEl>
                                        <p:attrNameLst>
                                          <p:attrName>ppt_x</p:attrName>
                                        </p:attrNameLst>
                                      </p:cBhvr>
                                      <p:tavLst>
                                        <p:tav tm="0">
                                          <p:val>
                                            <p:strVal val="0-#ppt_w/2"/>
                                          </p:val>
                                        </p:tav>
                                        <p:tav tm="100000">
                                          <p:val>
                                            <p:strVal val="#ppt_x"/>
                                          </p:val>
                                        </p:tav>
                                      </p:tavLst>
                                    </p:anim>
                                    <p:anim calcmode="lin" valueType="num">
                                      <p:cBhvr additive="base">
                                        <p:cTn id="8" dur="500" fill="hold"/>
                                        <p:tgtEl>
                                          <p:spTgt spid="717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GLASS.WAV"/>
                                        </p:tgtEl>
                                      </p:cMediaNode>
                                    </p:audio>
                                  </p:subTnLst>
                                </p:cTn>
                              </p:par>
                            </p:childTnLst>
                          </p:cTn>
                        </p:par>
                        <p:par>
                          <p:cTn id="9" fill="hold" nodeType="afterGroup">
                            <p:stCondLst>
                              <p:cond delay="500"/>
                            </p:stCondLst>
                            <p:childTnLst>
                              <p:par>
                                <p:cTn id="10" presetID="4" presetClass="entr" presetSubtype="16" fill="hold" nodeType="afterEffect">
                                  <p:stCondLst>
                                    <p:cond delay="3000"/>
                                  </p:stCondLst>
                                  <p:childTnLst>
                                    <p:set>
                                      <p:cBhvr>
                                        <p:cTn id="11" dur="1" fill="hold">
                                          <p:stCondLst>
                                            <p:cond delay="0"/>
                                          </p:stCondLst>
                                        </p:cTn>
                                        <p:tgtEl>
                                          <p:spTgt spid="7172"/>
                                        </p:tgtEl>
                                        <p:attrNameLst>
                                          <p:attrName>style.visibility</p:attrName>
                                        </p:attrNameLst>
                                      </p:cBhvr>
                                      <p:to>
                                        <p:strVal val="visible"/>
                                      </p:to>
                                    </p:set>
                                    <p:animEffect transition="in" filter="box(in)">
                                      <p:cBhvr>
                                        <p:cTn id="12" dur="500"/>
                                        <p:tgtEl>
                                          <p:spTgt spid="7172"/>
                                        </p:tgtEl>
                                      </p:cBhvr>
                                    </p:animEffect>
                                  </p:childTnLst>
                                  <p:subTnLst>
                                    <p:audio>
                                      <p:cMediaNode>
                                        <p:cTn display="0" masterRel="sameClick">
                                          <p:stCondLst>
                                            <p:cond evt="begin" delay="0">
                                              <p:tn val="10"/>
                                            </p:cond>
                                          </p:stCondLst>
                                          <p:endCondLst>
                                            <p:cond evt="onStopAudio" delay="0">
                                              <p:tgtEl>
                                                <p:sldTgt/>
                                              </p:tgtEl>
                                            </p:cond>
                                          </p:endCondLst>
                                        </p:cTn>
                                        <p:tgtEl>
                                          <p:sndTgt r:embed="rId4" name="CHIMES.WAV"/>
                                        </p:tgtEl>
                                      </p:cMediaNode>
                                    </p:audio>
                                  </p:subTnLst>
                                </p:cTn>
                              </p:par>
                            </p:childTnLst>
                          </p:cTn>
                        </p:par>
                        <p:par>
                          <p:cTn id="13" fill="hold" nodeType="afterGroup">
                            <p:stCondLst>
                              <p:cond delay="4000"/>
                            </p:stCondLst>
                            <p:childTnLst>
                              <p:par>
                                <p:cTn id="14" presetID="4" presetClass="entr" presetSubtype="16" fill="hold" nodeType="afterEffect">
                                  <p:stCondLst>
                                    <p:cond delay="3000"/>
                                  </p:stCondLst>
                                  <p:childTnLst>
                                    <p:set>
                                      <p:cBhvr>
                                        <p:cTn id="15" dur="1" fill="hold">
                                          <p:stCondLst>
                                            <p:cond delay="0"/>
                                          </p:stCondLst>
                                        </p:cTn>
                                        <p:tgtEl>
                                          <p:spTgt spid="7174"/>
                                        </p:tgtEl>
                                        <p:attrNameLst>
                                          <p:attrName>style.visibility</p:attrName>
                                        </p:attrNameLst>
                                      </p:cBhvr>
                                      <p:to>
                                        <p:strVal val="visible"/>
                                      </p:to>
                                    </p:set>
                                    <p:animEffect transition="in" filter="box(in)">
                                      <p:cBhvr>
                                        <p:cTn id="16" dur="500"/>
                                        <p:tgtEl>
                                          <p:spTgt spid="7174"/>
                                        </p:tgtEl>
                                      </p:cBhvr>
                                    </p:animEffect>
                                  </p:childTnLst>
                                  <p:subTnLst>
                                    <p:audio>
                                      <p:cMediaNode>
                                        <p:cTn display="0" masterRel="sameClick">
                                          <p:stCondLst>
                                            <p:cond evt="begin" delay="0">
                                              <p:tn val="14"/>
                                            </p:cond>
                                          </p:stCondLst>
                                          <p:endCondLst>
                                            <p:cond evt="onStopAudio" delay="0">
                                              <p:tgtEl>
                                                <p:sldTgt/>
                                              </p:tgtEl>
                                            </p:cond>
                                          </p:endCondLst>
                                        </p:cTn>
                                        <p:tgtEl>
                                          <p:sndTgt r:embed="rId4" name="CHIMES.WAV"/>
                                        </p:tgtEl>
                                      </p:cMediaNode>
                                    </p:audio>
                                  </p:subTnLst>
                                </p:cTn>
                              </p:par>
                            </p:childTnLst>
                          </p:cTn>
                        </p:par>
                        <p:par>
                          <p:cTn id="17" fill="hold" nodeType="afterGroup">
                            <p:stCondLst>
                              <p:cond delay="7500"/>
                            </p:stCondLst>
                            <p:childTnLst>
                              <p:par>
                                <p:cTn id="18" presetID="2" presetClass="entr" presetSubtype="8" fill="hold" grpId="0" nodeType="afterEffect">
                                  <p:stCondLst>
                                    <p:cond delay="3000"/>
                                  </p:stCondLst>
                                  <p:childTnLst>
                                    <p:set>
                                      <p:cBhvr>
                                        <p:cTn id="19" dur="1" fill="hold">
                                          <p:stCondLst>
                                            <p:cond delay="0"/>
                                          </p:stCondLst>
                                        </p:cTn>
                                        <p:tgtEl>
                                          <p:spTgt spid="7171"/>
                                        </p:tgtEl>
                                        <p:attrNameLst>
                                          <p:attrName>style.visibility</p:attrName>
                                        </p:attrNameLst>
                                      </p:cBhvr>
                                      <p:to>
                                        <p:strVal val="visible"/>
                                      </p:to>
                                    </p:set>
                                    <p:anim calcmode="lin" valueType="num">
                                      <p:cBhvr additive="base">
                                        <p:cTn id="20" dur="500" fill="hold"/>
                                        <p:tgtEl>
                                          <p:spTgt spid="7171"/>
                                        </p:tgtEl>
                                        <p:attrNameLst>
                                          <p:attrName>ppt_x</p:attrName>
                                        </p:attrNameLst>
                                      </p:cBhvr>
                                      <p:tavLst>
                                        <p:tav tm="0">
                                          <p:val>
                                            <p:strVal val="0-#ppt_w/2"/>
                                          </p:val>
                                        </p:tav>
                                        <p:tav tm="100000">
                                          <p:val>
                                            <p:strVal val="#ppt_x"/>
                                          </p:val>
                                        </p:tav>
                                      </p:tavLst>
                                    </p:anim>
                                    <p:anim calcmode="lin" valueType="num">
                                      <p:cBhvr additive="base">
                                        <p:cTn id="21" dur="500" fill="hold"/>
                                        <p:tgtEl>
                                          <p:spTgt spid="7171"/>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8"/>
                                            </p:cond>
                                          </p:stCondLst>
                                          <p:endCondLst>
                                            <p:cond evt="onStopAudio" delay="0">
                                              <p:tgtEl>
                                                <p:sldTgt/>
                                              </p:tgtEl>
                                            </p:cond>
                                          </p:endCondLst>
                                        </p:cTn>
                                        <p:tgtEl>
                                          <p:sndTgt r:embed="rId5" name="APPLAUSE.WAV"/>
                                        </p:tgtEl>
                                      </p:cMediaNode>
                                    </p:audio>
                                  </p:subTnLst>
                                </p:cTn>
                              </p:par>
                            </p:childTnLst>
                          </p:cTn>
                        </p:par>
                        <p:par>
                          <p:cTn id="22" fill="hold" nodeType="afterGroup">
                            <p:stCondLst>
                              <p:cond delay="11000"/>
                            </p:stCondLst>
                            <p:childTnLst>
                              <p:par>
                                <p:cTn id="23" presetID="2" presetClass="entr" presetSubtype="8" fill="hold" grpId="0" nodeType="afterEffect">
                                  <p:stCondLst>
                                    <p:cond delay="3000"/>
                                  </p:stCondLst>
                                  <p:childTnLst>
                                    <p:set>
                                      <p:cBhvr>
                                        <p:cTn id="24" dur="1" fill="hold">
                                          <p:stCondLst>
                                            <p:cond delay="0"/>
                                          </p:stCondLst>
                                        </p:cTn>
                                        <p:tgtEl>
                                          <p:spTgt spid="7173"/>
                                        </p:tgtEl>
                                        <p:attrNameLst>
                                          <p:attrName>style.visibility</p:attrName>
                                        </p:attrNameLst>
                                      </p:cBhvr>
                                      <p:to>
                                        <p:strVal val="visible"/>
                                      </p:to>
                                    </p:set>
                                    <p:anim calcmode="lin" valueType="num">
                                      <p:cBhvr additive="base">
                                        <p:cTn id="25" dur="500" fill="hold"/>
                                        <p:tgtEl>
                                          <p:spTgt spid="7173"/>
                                        </p:tgtEl>
                                        <p:attrNameLst>
                                          <p:attrName>ppt_x</p:attrName>
                                        </p:attrNameLst>
                                      </p:cBhvr>
                                      <p:tavLst>
                                        <p:tav tm="0">
                                          <p:val>
                                            <p:strVal val="0-#ppt_w/2"/>
                                          </p:val>
                                        </p:tav>
                                        <p:tav tm="100000">
                                          <p:val>
                                            <p:strVal val="#ppt_x"/>
                                          </p:val>
                                        </p:tav>
                                      </p:tavLst>
                                    </p:anim>
                                    <p:anim calcmode="lin" valueType="num">
                                      <p:cBhvr additive="base">
                                        <p:cTn id="26" dur="500" fill="hold"/>
                                        <p:tgtEl>
                                          <p:spTgt spid="717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6" name="CARBRAK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autoUpdateAnimBg="0"/>
      <p:bldP spid="7173" grpId="0" animBg="1" autoUpdateAnimBg="0"/>
      <p:bldP spid="7171" grpId="0" animBg="1"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defRPr/>
            </a:pPr>
            <a:r>
              <a:rPr lang="en-US" smtClean="0"/>
              <a:t>All right,so there was going to be a great change...  </a:t>
            </a:r>
          </a:p>
        </p:txBody>
      </p:sp>
      <p:sp>
        <p:nvSpPr>
          <p:cNvPr id="11267" name="Text Box 3"/>
          <p:cNvSpPr txBox="1">
            <a:spLocks noChangeArrowheads="1"/>
          </p:cNvSpPr>
          <p:nvPr/>
        </p:nvSpPr>
        <p:spPr bwMode="auto">
          <a:xfrm>
            <a:off x="533400" y="2362200"/>
            <a:ext cx="7543800"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r>
              <a:rPr lang="en-US" sz="2400"/>
              <a:t>What exactly was this great change?</a:t>
            </a:r>
          </a:p>
          <a:p>
            <a:pPr>
              <a:spcBef>
                <a:spcPct val="50000"/>
              </a:spcBef>
            </a:pPr>
            <a:endParaRPr lang="en-US" sz="2400"/>
          </a:p>
        </p:txBody>
      </p:sp>
      <p:sp>
        <p:nvSpPr>
          <p:cNvPr id="11268" name="Text Box 4"/>
          <p:cNvSpPr txBox="1">
            <a:spLocks noChangeArrowheads="1"/>
          </p:cNvSpPr>
          <p:nvPr/>
        </p:nvSpPr>
        <p:spPr bwMode="auto">
          <a:xfrm>
            <a:off x="4419600" y="3124200"/>
            <a:ext cx="4495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r>
              <a:rPr lang="en-US" sz="2400"/>
              <a:t>Great changes, you mean -  and innovations </a:t>
            </a:r>
          </a:p>
        </p:txBody>
      </p:sp>
      <p:sp>
        <p:nvSpPr>
          <p:cNvPr id="11269" name="Text Box 6"/>
          <p:cNvSpPr txBox="1">
            <a:spLocks noChangeArrowheads="1"/>
          </p:cNvSpPr>
          <p:nvPr/>
        </p:nvSpPr>
        <p:spPr bwMode="auto">
          <a:xfrm>
            <a:off x="914400" y="4191000"/>
            <a:ext cx="411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r>
              <a:rPr lang="en-US" sz="2400"/>
              <a:t>All right CHANGES..</a:t>
            </a:r>
          </a:p>
        </p:txBody>
      </p:sp>
      <p:sp>
        <p:nvSpPr>
          <p:cNvPr id="11270" name="Text Box 7"/>
          <p:cNvSpPr txBox="1">
            <a:spLocks noChangeArrowheads="1"/>
          </p:cNvSpPr>
          <p:nvPr/>
        </p:nvSpPr>
        <p:spPr bwMode="auto">
          <a:xfrm>
            <a:off x="1600200" y="5029200"/>
            <a:ext cx="67818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r>
              <a:rPr lang="en-US" sz="2400"/>
              <a:t>First of all, there was enclosure, then there was the new machinery such as the seed drill and horse plough, not to mention marling and selective breeding….. </a:t>
            </a:r>
          </a:p>
        </p:txBody>
      </p:sp>
    </p:spTree>
  </p:cSld>
  <p:clrMapOvr>
    <a:masterClrMapping/>
  </p:clrMapOvr>
  <p:transition advTm="20000">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path" presetSubtype="0" accel="50000" decel="50000" fill="hold" grpId="0" nodeType="withEffect">
                                  <p:stCondLst>
                                    <p:cond delay="0"/>
                                  </p:stCondLst>
                                  <p:iterate type="lt">
                                    <p:tmPct val="10000"/>
                                  </p:iterate>
                                  <p:childTnLst>
                                    <p:animMotion origin="layout" path="M 3.61111E-6 3.33333E-6  C 0.06892 3.33333E-6  0.125 0.02847  0.125 0.06389  C 0.125 0.09907  0.06892 0.12777  3.61111E-6 0.12777  C -0.0691 0.12777  -0.125 0.09907  -0.125 0.06389  C -0.125 0.02847  -0.0691 3.33333E-6  3.61111E-6 3.33333E-6  Z " pathEditMode="relative">
                                      <p:cBhvr>
                                        <p:cTn id="6" dur="2000" fill="hold"/>
                                        <p:tgtEl>
                                          <p:spTgt spid="8194"/>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0" y="609600"/>
            <a:ext cx="7772400" cy="1143000"/>
          </a:xfrm>
        </p:spPr>
        <p:txBody>
          <a:bodyPr/>
          <a:lstStyle/>
          <a:p>
            <a:pPr eaLnBrk="1" hangingPunct="1">
              <a:defRPr/>
            </a:pPr>
            <a:r>
              <a:rPr lang="en-US" smtClean="0"/>
              <a:t>Enclosures? </a:t>
            </a:r>
          </a:p>
        </p:txBody>
      </p:sp>
      <p:sp>
        <p:nvSpPr>
          <p:cNvPr id="9220" name="Rectangle 4"/>
          <p:cNvSpPr>
            <a:spLocks noGrp="1" noChangeArrowheads="1"/>
          </p:cNvSpPr>
          <p:nvPr>
            <p:ph type="body" sz="half" idx="4294967295"/>
          </p:nvPr>
        </p:nvSpPr>
        <p:spPr>
          <a:xfrm>
            <a:off x="228600" y="1676400"/>
            <a:ext cx="8915400" cy="3962400"/>
          </a:xfrm>
        </p:spPr>
        <p:txBody>
          <a:bodyPr/>
          <a:lstStyle/>
          <a:p>
            <a:pPr eaLnBrk="1" hangingPunct="1">
              <a:defRPr/>
            </a:pPr>
            <a:r>
              <a:rPr lang="en-US" sz="2800" smtClean="0"/>
              <a:t>This meant enclosing the land.</a:t>
            </a:r>
          </a:p>
          <a:p>
            <a:pPr eaLnBrk="1" hangingPunct="1">
              <a:defRPr/>
            </a:pPr>
            <a:r>
              <a:rPr lang="en-US" sz="2800" smtClean="0"/>
              <a:t>The open fields were divided up and everyone who could prove they owned some land would get a share. Dividing the open land into small fields and putting hedges and fences around them. Everyone had their own fields and could use them how they wished.</a:t>
            </a:r>
          </a:p>
          <a:p>
            <a:pPr eaLnBrk="1" hangingPunct="1">
              <a:defRPr/>
            </a:pPr>
            <a:r>
              <a:rPr lang="en-US" sz="2800" smtClean="0"/>
              <a:t>Open land and common land would also be enclosed and divided up. </a:t>
            </a:r>
          </a:p>
        </p:txBody>
      </p:sp>
    </p:spTree>
  </p:cSld>
  <p:clrMapOvr>
    <a:masterClrMapping/>
  </p:clrMapOvr>
  <p:transition advTm="20000">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AutoShape 3"/>
          <p:cNvSpPr>
            <a:spLocks noChangeArrowheads="1"/>
          </p:cNvSpPr>
          <p:nvPr/>
        </p:nvSpPr>
        <p:spPr bwMode="auto">
          <a:xfrm rot="5400000" flipH="1" flipV="1">
            <a:off x="571500" y="2247900"/>
            <a:ext cx="3810000" cy="4953000"/>
          </a:xfrm>
          <a:prstGeom prst="wedgeRectCallout">
            <a:avLst>
              <a:gd name="adj1" fmla="val -23417"/>
              <a:gd name="adj2" fmla="val 67944"/>
            </a:avLst>
          </a:prstGeom>
          <a:solidFill>
            <a:schemeClr val="accent1"/>
          </a:solidFill>
          <a:ln w="9525">
            <a:solidFill>
              <a:schemeClr val="tx1"/>
            </a:solidFill>
            <a:miter lim="800000"/>
            <a:headEnd/>
            <a:tailEnd/>
          </a:ln>
        </p:spPr>
        <p:txBody>
          <a:bodyPr vert="eaVert" wrap="none" anchor="ctr"/>
          <a:lstStyle/>
          <a:p>
            <a:pPr algn="ctr" eaLnBrk="0" hangingPunct="0"/>
            <a:r>
              <a:rPr lang="en-US" sz="2400"/>
              <a:t>Nothing - if you could </a:t>
            </a:r>
          </a:p>
          <a:p>
            <a:pPr algn="ctr" eaLnBrk="0" hangingPunct="0"/>
            <a:r>
              <a:rPr lang="en-US" sz="2400"/>
              <a:t>prove you owned the land, </a:t>
            </a:r>
          </a:p>
          <a:p>
            <a:pPr algn="ctr" eaLnBrk="0" hangingPunct="0"/>
            <a:r>
              <a:rPr lang="en-US" sz="2400"/>
              <a:t>if you had the money for</a:t>
            </a:r>
          </a:p>
          <a:p>
            <a:pPr algn="ctr" eaLnBrk="0" hangingPunct="0"/>
            <a:r>
              <a:rPr lang="en-US" sz="2400"/>
              <a:t> fences and hedges and if you</a:t>
            </a:r>
          </a:p>
          <a:p>
            <a:pPr algn="ctr" eaLnBrk="0" hangingPunct="0"/>
            <a:r>
              <a:rPr lang="en-US" sz="2400"/>
              <a:t> could afford to pay the</a:t>
            </a:r>
          </a:p>
          <a:p>
            <a:pPr algn="ctr" eaLnBrk="0" hangingPunct="0"/>
            <a:r>
              <a:rPr lang="en-US" sz="2400"/>
              <a:t> commissioners to come</a:t>
            </a:r>
          </a:p>
          <a:p>
            <a:pPr algn="ctr" eaLnBrk="0" hangingPunct="0"/>
            <a:r>
              <a:rPr lang="en-US" sz="2400"/>
              <a:t> and map the land, </a:t>
            </a:r>
          </a:p>
          <a:p>
            <a:pPr algn="ctr" eaLnBrk="0" hangingPunct="0"/>
            <a:r>
              <a:rPr lang="en-US" sz="2400"/>
              <a:t>not to mention the cost of an Act</a:t>
            </a:r>
          </a:p>
          <a:p>
            <a:pPr algn="ctr" eaLnBrk="0" hangingPunct="0"/>
            <a:r>
              <a:rPr lang="en-US" sz="2400"/>
              <a:t> of Parliament.</a:t>
            </a:r>
          </a:p>
        </p:txBody>
      </p:sp>
      <p:graphicFrame>
        <p:nvGraphicFramePr>
          <p:cNvPr id="11270" name="Object 6"/>
          <p:cNvGraphicFramePr>
            <a:graphicFrameLocks noChangeAspect="1"/>
          </p:cNvGraphicFramePr>
          <p:nvPr/>
        </p:nvGraphicFramePr>
        <p:xfrm>
          <a:off x="5029200" y="4724400"/>
          <a:ext cx="4648200" cy="1905000"/>
        </p:xfrm>
        <a:graphic>
          <a:graphicData uri="http://schemas.openxmlformats.org/presentationml/2006/ole">
            <mc:AlternateContent xmlns:mc="http://schemas.openxmlformats.org/markup-compatibility/2006">
              <mc:Choice xmlns:v="urn:schemas-microsoft-com:vml" Requires="v">
                <p:oleObj spid="_x0000_s1030" name="Clip" r:id="rId3" imgW="1135080" imgH="465840" progId="MS_ClipArt_Gallery.2">
                  <p:embed/>
                </p:oleObj>
              </mc:Choice>
              <mc:Fallback>
                <p:oleObj name="Clip" r:id="rId3" imgW="1135080" imgH="465840" progId="MS_ClipArt_Gallery.2">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9200" y="4724400"/>
                        <a:ext cx="4648200" cy="1905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304800" y="0"/>
          <a:ext cx="2554288" cy="3468688"/>
        </p:xfrm>
        <a:graphic>
          <a:graphicData uri="http://schemas.openxmlformats.org/presentationml/2006/ole">
            <mc:AlternateContent xmlns:mc="http://schemas.openxmlformats.org/markup-compatibility/2006">
              <mc:Choice xmlns:v="urn:schemas-microsoft-com:vml" Requires="v">
                <p:oleObj spid="_x0000_s1031" name="Clip" r:id="rId5" imgW="2554560" imgH="3468960" progId="MS_ClipArt_Gallery.2">
                  <p:embed/>
                </p:oleObj>
              </mc:Choice>
              <mc:Fallback>
                <p:oleObj name="Clip" r:id="rId5" imgW="2554560" imgH="3468960" progId="MS_ClipArt_Gallery.2">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 y="0"/>
                        <a:ext cx="2554288" cy="3468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266" name="AutoShape 2"/>
          <p:cNvSpPr>
            <a:spLocks noChangeArrowheads="1"/>
          </p:cNvSpPr>
          <p:nvPr/>
        </p:nvSpPr>
        <p:spPr bwMode="auto">
          <a:xfrm flipV="1">
            <a:off x="3962400" y="990600"/>
            <a:ext cx="4495800" cy="1143000"/>
          </a:xfrm>
          <a:prstGeom prst="wedgeRectCallout">
            <a:avLst>
              <a:gd name="adj1" fmla="val -99718"/>
              <a:gd name="adj2" fmla="val 17639"/>
            </a:avLst>
          </a:prstGeom>
          <a:solidFill>
            <a:schemeClr val="accent1"/>
          </a:solidFill>
          <a:ln w="9525">
            <a:solidFill>
              <a:schemeClr val="tx1"/>
            </a:solidFill>
            <a:miter lim="800000"/>
            <a:headEnd/>
            <a:tailEnd/>
          </a:ln>
        </p:spPr>
        <p:txBody>
          <a:bodyPr rot="10800000" wrap="none" anchor="ctr"/>
          <a:lstStyle/>
          <a:p>
            <a:pPr algn="ctr" eaLnBrk="0" hangingPunct="0"/>
            <a:r>
              <a:rPr lang="en-US" sz="2400"/>
              <a:t>So what’s wrong with that?</a:t>
            </a:r>
          </a:p>
        </p:txBody>
      </p:sp>
    </p:spTree>
  </p:cSld>
  <p:clrMapOvr>
    <a:masterClrMapping/>
  </p:clrMapOvr>
  <p:transition advTm="20000">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11268"/>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11266"/>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3000"/>
                                  </p:stCondLst>
                                  <p:childTnLst>
                                    <p:set>
                                      <p:cBhvr>
                                        <p:cTn id="12" dur="1" fill="hold">
                                          <p:stCondLst>
                                            <p:cond delay="499"/>
                                          </p:stCondLst>
                                        </p:cTn>
                                        <p:tgtEl>
                                          <p:spTgt spid="11270"/>
                                        </p:tgtEl>
                                        <p:attrNameLst>
                                          <p:attrName>style.visibility</p:attrName>
                                        </p:attrNameLst>
                                      </p:cBhvr>
                                      <p:to>
                                        <p:strVal val="visible"/>
                                      </p:to>
                                    </p:set>
                                  </p:childTnLst>
                                </p:cTn>
                              </p:par>
                            </p:childTnLst>
                          </p:cTn>
                        </p:par>
                        <p:par>
                          <p:cTn id="13" fill="hold" nodeType="afterGroup">
                            <p:stCondLst>
                              <p:cond delay="4500"/>
                            </p:stCondLst>
                            <p:childTnLst>
                              <p:par>
                                <p:cTn id="14" presetID="1" presetClass="entr" presetSubtype="0" fill="hold" grpId="0" nodeType="afterEffect">
                                  <p:stCondLst>
                                    <p:cond delay="2000"/>
                                  </p:stCondLst>
                                  <p:childTnLst>
                                    <p:set>
                                      <p:cBhvr>
                                        <p:cTn id="15" dur="1" fill="hold">
                                          <p:stCondLst>
                                            <p:cond delay="499"/>
                                          </p:stCondLst>
                                        </p:cTn>
                                        <p:tgtEl>
                                          <p:spTgt spid="112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animBg="1" autoUpdateAnimBg="0"/>
      <p:bldP spid="11266"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1752600" y="762000"/>
            <a:ext cx="6019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r>
              <a:rPr lang="en-US" sz="2400"/>
              <a:t>So did people want to enclose their land?</a:t>
            </a:r>
          </a:p>
        </p:txBody>
      </p:sp>
      <p:sp>
        <p:nvSpPr>
          <p:cNvPr id="13315" name="Text Box 3"/>
          <p:cNvSpPr txBox="1">
            <a:spLocks noChangeArrowheads="1"/>
          </p:cNvSpPr>
          <p:nvPr/>
        </p:nvSpPr>
        <p:spPr bwMode="auto">
          <a:xfrm>
            <a:off x="2133600" y="1981200"/>
            <a:ext cx="5486400" cy="337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r>
              <a:rPr lang="en-US" sz="2400"/>
              <a:t>Well, some did and some didn’t. If they did not agree it was hard luck. If the owners of four fifths of the land agreed they could force an Act of Parliament- there was a great increase in the number of these in the eighteenth century, from 30 a year to 60, then from 1801 to 1810 there were 906, nearly 3 million hectares were enclosed.</a:t>
            </a:r>
          </a:p>
        </p:txBody>
      </p:sp>
    </p:spTree>
  </p:cSld>
  <p:clrMapOvr>
    <a:masterClrMapping/>
  </p:clrMapOvr>
  <p:transition advTm="20000">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en-US" smtClean="0"/>
              <a:t>Were there winners and losers?</a:t>
            </a:r>
          </a:p>
        </p:txBody>
      </p:sp>
      <p:sp>
        <p:nvSpPr>
          <p:cNvPr id="14339" name="Text Box 3"/>
          <p:cNvSpPr txBox="1">
            <a:spLocks noChangeArrowheads="1"/>
          </p:cNvSpPr>
          <p:nvPr/>
        </p:nvSpPr>
        <p:spPr bwMode="auto">
          <a:xfrm>
            <a:off x="990600" y="2057400"/>
            <a:ext cx="7772400" cy="356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r>
              <a:rPr lang="en-US" sz="2400"/>
              <a:t>Yes, the better off farmers and landowners gained the most - the rich got richer and the poor got poorer. People who had no written proof of ownership lost their land altogether. Some couldn’t afford to pay for fences and had to sell their land. These people either became labourers on other peoples land or headed for the towns to try and get a job.</a:t>
            </a:r>
          </a:p>
          <a:p>
            <a:pPr>
              <a:spcBef>
                <a:spcPct val="50000"/>
              </a:spcBef>
            </a:pPr>
            <a:r>
              <a:rPr lang="en-US" sz="2400"/>
              <a:t>One farm labourer said: ‘All I know is that I had a cow and an Act of Parliament has taken it from me.’ There were riots in some villages.</a:t>
            </a:r>
          </a:p>
        </p:txBody>
      </p:sp>
    </p:spTree>
  </p:cSld>
  <p:clrMapOvr>
    <a:masterClrMapping/>
  </p:clrMapOvr>
  <p:transition advTm="20000">
    <p:random/>
  </p:transition>
  <p:timing>
    <p:tnLst>
      <p:par>
        <p:cTn id="1" dur="indefinite" restart="never" nodeType="tmRoot"/>
      </p:par>
    </p:tnLst>
  </p:timing>
</p:sld>
</file>

<file path=ppt/theme/theme1.xml><?xml version="1.0" encoding="utf-8"?>
<a:theme xmlns:a="http://schemas.openxmlformats.org/drawingml/2006/main" name="Maple">
  <a:themeElements>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fontScheme name="Mapl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Maple 2">
        <a:dk1>
          <a:srgbClr val="EA9306"/>
        </a:dk1>
        <a:lt1>
          <a:srgbClr val="FFFFFF"/>
        </a:lt1>
        <a:dk2>
          <a:srgbClr val="FAC120"/>
        </a:dk2>
        <a:lt2>
          <a:srgbClr val="FFFDD1"/>
        </a:lt2>
        <a:accent1>
          <a:srgbClr val="CC6600"/>
        </a:accent1>
        <a:accent2>
          <a:srgbClr val="FF9933"/>
        </a:accent2>
        <a:accent3>
          <a:srgbClr val="FCDDAB"/>
        </a:accent3>
        <a:accent4>
          <a:srgbClr val="DADADA"/>
        </a:accent4>
        <a:accent5>
          <a:srgbClr val="E2B8AA"/>
        </a:accent5>
        <a:accent6>
          <a:srgbClr val="E78A2D"/>
        </a:accent6>
        <a:hlink>
          <a:srgbClr val="A50021"/>
        </a:hlink>
        <a:folHlink>
          <a:srgbClr val="666633"/>
        </a:folHlink>
      </a:clrScheme>
      <a:clrMap bg1="dk2" tx1="lt1" bg2="dk1" tx2="lt2" accent1="accent1" accent2="accent2" accent3="accent3" accent4="accent4" accent5="accent5" accent6="accent6" hlink="hlink" folHlink="folHlink"/>
    </a:extraClrScheme>
    <a:extraClrScheme>
      <a:clrScheme name="Maple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clrMap bg1="lt1" tx1="dk1" bg2="lt2" tx2="dk2" accent1="accent1" accent2="accent2" accent3="accent3" accent4="accent4" accent5="accent5" accent6="accent6" hlink="hlink" folHlink="folHlink"/>
    </a:extraClrScheme>
    <a:extraClrScheme>
      <a:clrScheme name="Maple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clrMap bg1="dk2" tx1="lt1" bg2="dk1" tx2="lt2" accent1="accent1" accent2="accent2" accent3="accent3" accent4="accent4" accent5="accent5" accent6="accent6" hlink="hlink" folHlink="folHlink"/>
    </a:extraClrScheme>
    <a:extraClrScheme>
      <a:clrScheme name="Maple 5">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CCFF99"/>
        </a:folHlink>
      </a:clrScheme>
      <a:clrMap bg1="dk2" tx1="lt1" bg2="dk1" tx2="lt2" accent1="accent1" accent2="accent2" accent3="accent3" accent4="accent4" accent5="accent5" accent6="accent6" hlink="hlink" folHlink="folHlink"/>
    </a:extraClrScheme>
    <a:extraClrScheme>
      <a:clrScheme name="Maple 6">
        <a:dk1>
          <a:srgbClr val="006699"/>
        </a:dk1>
        <a:lt1>
          <a:srgbClr val="FFFFFF"/>
        </a:lt1>
        <a:dk2>
          <a:srgbClr val="006666"/>
        </a:dk2>
        <a:lt2>
          <a:srgbClr val="CCECFF"/>
        </a:lt2>
        <a:accent1>
          <a:srgbClr val="00CCFF"/>
        </a:accent1>
        <a:accent2>
          <a:srgbClr val="017A83"/>
        </a:accent2>
        <a:accent3>
          <a:srgbClr val="AAB8B8"/>
        </a:accent3>
        <a:accent4>
          <a:srgbClr val="DADADA"/>
        </a:accent4>
        <a:accent5>
          <a:srgbClr val="AAE2FF"/>
        </a:accent5>
        <a:accent6>
          <a:srgbClr val="016E76"/>
        </a:accent6>
        <a:hlink>
          <a:srgbClr val="FFFFCC"/>
        </a:hlink>
        <a:folHlink>
          <a:srgbClr val="99FF99"/>
        </a:folHlink>
      </a:clrScheme>
      <a:clrMap bg1="dk2" tx1="lt1" bg2="dk1" tx2="lt2" accent1="accent1" accent2="accent2" accent3="accent3" accent4="accent4" accent5="accent5" accent6="accent6" hlink="hlink" folHlink="folHlink"/>
    </a:extraClrScheme>
    <a:extraClrScheme>
      <a:clrScheme name="Maple 7">
        <a:dk1>
          <a:srgbClr val="80ACC4"/>
        </a:dk1>
        <a:lt1>
          <a:srgbClr val="FFFFFF"/>
        </a:lt1>
        <a:dk2>
          <a:srgbClr val="B3D1DF"/>
        </a:dk2>
        <a:lt2>
          <a:srgbClr val="FFFFFF"/>
        </a:lt2>
        <a:accent1>
          <a:srgbClr val="5089A8"/>
        </a:accent1>
        <a:accent2>
          <a:srgbClr val="BBC6DB"/>
        </a:accent2>
        <a:accent3>
          <a:srgbClr val="D6E5EC"/>
        </a:accent3>
        <a:accent4>
          <a:srgbClr val="DADADA"/>
        </a:accent4>
        <a:accent5>
          <a:srgbClr val="B3C4D1"/>
        </a:accent5>
        <a:accent6>
          <a:srgbClr val="A9B3C6"/>
        </a:accent6>
        <a:hlink>
          <a:srgbClr val="0000FF"/>
        </a:hlink>
        <a:folHlink>
          <a:srgbClr val="006699"/>
        </a:folHlink>
      </a:clrScheme>
      <a:clrMap bg1="dk2" tx1="lt1" bg2="dk1" tx2="lt2" accent1="accent1" accent2="accent2" accent3="accent3" accent4="accent4" accent5="accent5" accent6="accent6" hlink="hlink" folHlink="folHlink"/>
    </a:extraClrScheme>
    <a:extraClrScheme>
      <a:clrScheme name="Maple 8">
        <a:dk1>
          <a:srgbClr val="5700AE"/>
        </a:dk1>
        <a:lt1>
          <a:srgbClr val="FFFFFF"/>
        </a:lt1>
        <a:dk2>
          <a:srgbClr val="7301CB"/>
        </a:dk2>
        <a:lt2>
          <a:srgbClr val="C5C5FF"/>
        </a:lt2>
        <a:accent1>
          <a:srgbClr val="9999FF"/>
        </a:accent1>
        <a:accent2>
          <a:srgbClr val="7000E0"/>
        </a:accent2>
        <a:accent3>
          <a:srgbClr val="BCAAE2"/>
        </a:accent3>
        <a:accent4>
          <a:srgbClr val="DADADA"/>
        </a:accent4>
        <a:accent5>
          <a:srgbClr val="CACAFF"/>
        </a:accent5>
        <a:accent6>
          <a:srgbClr val="6500CB"/>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Maple 9">
        <a:dk1>
          <a:srgbClr val="003366"/>
        </a:dk1>
        <a:lt1>
          <a:srgbClr val="FFFFFF"/>
        </a:lt1>
        <a:dk2>
          <a:srgbClr val="003366"/>
        </a:dk2>
        <a:lt2>
          <a:srgbClr val="CBD5DF"/>
        </a:lt2>
        <a:accent1>
          <a:srgbClr val="A9BEE9"/>
        </a:accent1>
        <a:accent2>
          <a:srgbClr val="D6E4F2"/>
        </a:accent2>
        <a:accent3>
          <a:srgbClr val="FFFFFF"/>
        </a:accent3>
        <a:accent4>
          <a:srgbClr val="002A56"/>
        </a:accent4>
        <a:accent5>
          <a:srgbClr val="D1DBF2"/>
        </a:accent5>
        <a:accent6>
          <a:srgbClr val="C2CFDB"/>
        </a:accent6>
        <a:hlink>
          <a:srgbClr val="0000CC"/>
        </a:hlink>
        <a:folHlink>
          <a:srgbClr val="8668E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Maple</Template>
  <TotalTime>278</TotalTime>
  <Words>1201</Words>
  <Application>Microsoft Office PowerPoint</Application>
  <PresentationFormat>On-screen Show (4:3)</PresentationFormat>
  <Paragraphs>117</Paragraphs>
  <Slides>15</Slides>
  <Notes>11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15</vt:i4>
      </vt:variant>
    </vt:vector>
  </HeadingPairs>
  <TitlesOfParts>
    <vt:vector size="21" baseType="lpstr">
      <vt:lpstr>Times New Roman</vt:lpstr>
      <vt:lpstr>Arial</vt:lpstr>
      <vt:lpstr>Wingdings</vt:lpstr>
      <vt:lpstr>Maple</vt:lpstr>
      <vt:lpstr>Microsoft Clip Gallery</vt:lpstr>
      <vt:lpstr>Microsoft Graph 97 Chart</vt:lpstr>
      <vt:lpstr>The Agricultural Revolution</vt:lpstr>
      <vt:lpstr>Disadvantages of the old system</vt:lpstr>
      <vt:lpstr>So what?</vt:lpstr>
      <vt:lpstr>What is a Revolution and how can you have a farming revolution?</vt:lpstr>
      <vt:lpstr>All right,so there was going to be a great change...  </vt:lpstr>
      <vt:lpstr>Enclosures? </vt:lpstr>
      <vt:lpstr>PowerPoint Presentation</vt:lpstr>
      <vt:lpstr>PowerPoint Presentation</vt:lpstr>
      <vt:lpstr>Were there winners and losers?</vt:lpstr>
      <vt:lpstr>Selective Breeding?</vt:lpstr>
      <vt:lpstr>What other new ideas were there? </vt:lpstr>
      <vt:lpstr>Publicity?!</vt:lpstr>
      <vt:lpstr>But it wasn’t all good news</vt:lpstr>
      <vt:lpstr>Was it a revolution?</vt:lpstr>
      <vt:lpstr>Your tasks</vt:lpstr>
    </vt:vector>
  </TitlesOfParts>
  <Company>PHC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Agricultural Revolution</dc:title>
  <dc:creator>studentdefault</dc:creator>
  <cp:lastModifiedBy>Teacher E-Solutions</cp:lastModifiedBy>
  <cp:revision>17</cp:revision>
  <dcterms:created xsi:type="dcterms:W3CDTF">2002-05-08T09:08:37Z</dcterms:created>
  <dcterms:modified xsi:type="dcterms:W3CDTF">2019-01-18T16:58:17Z</dcterms:modified>
</cp:coreProperties>
</file>