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6"/>
  </p:notesMasterIdLst>
  <p:handoutMasterIdLst>
    <p:handoutMasterId r:id="rId67"/>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82" r:id="rId15"/>
    <p:sldId id="273" r:id="rId16"/>
    <p:sldId id="272" r:id="rId17"/>
    <p:sldId id="274" r:id="rId18"/>
    <p:sldId id="275" r:id="rId19"/>
    <p:sldId id="276" r:id="rId20"/>
    <p:sldId id="277" r:id="rId21"/>
    <p:sldId id="278" r:id="rId22"/>
    <p:sldId id="279" r:id="rId23"/>
    <p:sldId id="280" r:id="rId24"/>
    <p:sldId id="28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66"/>
    <a:srgbClr val="99CC62"/>
    <a:srgbClr val="99CC67"/>
    <a:srgbClr val="67DDE3"/>
    <a:srgbClr val="6CDAE3"/>
    <a:srgbClr val="68D0E3"/>
    <a:srgbClr val="65CAE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8" y="-58"/>
      </p:cViewPr>
      <p:guideLst>
        <p:guide orient="horz" pos="4225"/>
        <p:guide pos="287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050"/>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90147" name="Rectangle 2051"/>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90148" name="Rectangle 2052"/>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90149" name="Rectangle 2053"/>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BE09245-B2ED-4FD7-B4EB-6B6448C6EDAB}" type="slidenum">
              <a:rPr lang="en-US"/>
              <a:pPr>
                <a:defRPr/>
              </a:pPr>
              <a:t>‹#›</a:t>
            </a:fld>
            <a:endParaRPr lang="en-US"/>
          </a:p>
        </p:txBody>
      </p:sp>
    </p:spTree>
    <p:extLst>
      <p:ext uri="{BB962C8B-B14F-4D97-AF65-F5344CB8AC3E}">
        <p14:creationId xmlns:p14="http://schemas.microsoft.com/office/powerpoint/2010/main" val="4014942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02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86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02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02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02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5B31394-9AAB-4E9D-985F-BDF64A9D8815}" type="slidenum">
              <a:rPr lang="en-US"/>
              <a:pPr>
                <a:defRPr/>
              </a:pPr>
              <a:t>‹#›</a:t>
            </a:fld>
            <a:endParaRPr lang="en-US"/>
          </a:p>
        </p:txBody>
      </p:sp>
    </p:spTree>
    <p:extLst>
      <p:ext uri="{BB962C8B-B14F-4D97-AF65-F5344CB8AC3E}">
        <p14:creationId xmlns:p14="http://schemas.microsoft.com/office/powerpoint/2010/main" val="1676658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61ADA9BF-5032-4F4D-B62B-6451512E487A}" type="slidenum">
              <a:rPr lang="en-US" sz="1200"/>
              <a:pPr/>
              <a:t>57</a:t>
            </a:fld>
            <a:endParaRPr 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Answer: 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840598B9-4056-4BAF-AF4A-CD7A5FCB06DE}" type="slidenum">
              <a:rPr lang="en-US" sz="1200"/>
              <a:pPr/>
              <a:t>58</a:t>
            </a:fld>
            <a:endParaRPr 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Answer: 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568CFAD8-B102-4CF7-B216-9DA6A28784D5}" type="slidenum">
              <a:rPr lang="en-US" sz="1200"/>
              <a:pPr/>
              <a:t>59</a:t>
            </a:fld>
            <a:endParaRPr 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smtClean="0"/>
              <a:t>Answer: 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5176257D-B2A1-47D2-9541-462B9CEA974C}" type="slidenum">
              <a:rPr lang="en-US" sz="1200"/>
              <a:pPr/>
              <a:t>60</a:t>
            </a:fld>
            <a:endParaRPr 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smtClean="0"/>
              <a:t>Answer: 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4FEC1A90-B0A1-4FE3-ABAB-8F545D19B121}" type="slidenum">
              <a:rPr lang="en-US" sz="1200"/>
              <a:pPr/>
              <a:t>61</a:t>
            </a:fld>
            <a:endParaRPr 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mtClean="0"/>
              <a:t>Answer:  any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A9918CE6-8C48-4061-8F6E-53714DD80F74}" type="slidenum">
              <a:rPr lang="en-US" sz="1200"/>
              <a:pPr/>
              <a:t>62</a:t>
            </a:fld>
            <a:endParaRPr 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Answer: 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268101EA-1C02-4032-B530-917E54642335}" type="slidenum">
              <a:rPr lang="en-US" sz="1200"/>
              <a:pPr/>
              <a:t>63</a:t>
            </a:fld>
            <a:endParaRPr 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Answer: 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fld id="{329930B4-EAB5-4163-B06E-4F61BC0FF17F}" type="slidenum">
              <a:rPr lang="en-US" sz="1200"/>
              <a:pPr/>
              <a:t>64</a:t>
            </a:fld>
            <a:endParaRPr 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mtClean="0"/>
              <a:t>Answer: any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28"/>
          <p:cNvSpPr txBox="1">
            <a:spLocks noChangeArrowheads="1"/>
          </p:cNvSpPr>
          <p:nvPr/>
        </p:nvSpPr>
        <p:spPr bwMode="auto">
          <a:xfrm>
            <a:off x="292100" y="6594475"/>
            <a:ext cx="361791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sz="900">
                <a:solidFill>
                  <a:schemeClr val="bg2"/>
                </a:solidFill>
              </a:rPr>
              <a:t>Copyright © 2006 Pearson Education, Inc., publishing as Benjamin Cummings</a:t>
            </a:r>
          </a:p>
        </p:txBody>
      </p:sp>
      <p:sp>
        <p:nvSpPr>
          <p:cNvPr id="5" name="Rectangle 1029"/>
          <p:cNvSpPr>
            <a:spLocks noChangeArrowheads="1"/>
          </p:cNvSpPr>
          <p:nvPr userDrawn="1"/>
        </p:nvSpPr>
        <p:spPr bwMode="auto">
          <a:xfrm flipV="1">
            <a:off x="0" y="0"/>
            <a:ext cx="9140825" cy="84138"/>
          </a:xfrm>
          <a:prstGeom prst="rect">
            <a:avLst/>
          </a:prstGeom>
          <a:gradFill rotWithShape="0">
            <a:gsLst>
              <a:gs pos="0">
                <a:srgbClr val="669933"/>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30" descr="cover2b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4" name="Rectangle 1026"/>
          <p:cNvSpPr>
            <a:spLocks noGrp="1" noChangeArrowheads="1"/>
          </p:cNvSpPr>
          <p:nvPr>
            <p:ph type="ctrTitle"/>
          </p:nvPr>
        </p:nvSpPr>
        <p:spPr>
          <a:xfrm>
            <a:off x="685800" y="2286000"/>
            <a:ext cx="7772400" cy="536575"/>
          </a:xfrm>
        </p:spPr>
        <p:txBody>
          <a:bodyPr/>
          <a:lstStyle>
            <a:lvl1pPr>
              <a:defRPr/>
            </a:lvl1pPr>
          </a:lstStyle>
          <a:p>
            <a:pPr lvl="0"/>
            <a:r>
              <a:rPr lang="en-US" noProof="0" smtClean="0"/>
              <a:t>Click to edit Master title style</a:t>
            </a:r>
          </a:p>
        </p:txBody>
      </p:sp>
      <p:sp>
        <p:nvSpPr>
          <p:cNvPr id="392195" name="Rectangle 1027"/>
          <p:cNvSpPr>
            <a:spLocks noGrp="1" noChangeArrowheads="1"/>
          </p:cNvSpPr>
          <p:nvPr>
            <p:ph type="subTitle" idx="1"/>
          </p:nvPr>
        </p:nvSpPr>
        <p:spPr>
          <a:xfrm>
            <a:off x="1371600" y="4524375"/>
            <a:ext cx="6400800" cy="476250"/>
          </a:xfrm>
        </p:spPr>
        <p:txBody>
          <a:bodyPr/>
          <a:lstStyle>
            <a:lvl1pPr marL="0" indent="0" algn="ctr">
              <a:buFont typeface="Times New Roman"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517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0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0975"/>
            <a:ext cx="2197100" cy="476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180975"/>
            <a:ext cx="6438900" cy="476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46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68288" y="180975"/>
            <a:ext cx="8685212" cy="5365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8" y="2247900"/>
            <a:ext cx="8788400" cy="1273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8" y="3673475"/>
            <a:ext cx="8788400" cy="1273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66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05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379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19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86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8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4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918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20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288" y="180975"/>
            <a:ext cx="86852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192088" y="2247900"/>
            <a:ext cx="878840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292100" y="6594475"/>
            <a:ext cx="361791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sz="900">
                <a:solidFill>
                  <a:schemeClr val="bg2"/>
                </a:solidFill>
              </a:rPr>
              <a:t>Copyright © 2006 Pearson Education, Inc., publishing as Benjamin Cummings</a:t>
            </a:r>
          </a:p>
        </p:txBody>
      </p:sp>
      <p:sp>
        <p:nvSpPr>
          <p:cNvPr id="84999" name="Rectangle 7"/>
          <p:cNvSpPr>
            <a:spLocks noChangeArrowheads="1"/>
          </p:cNvSpPr>
          <p:nvPr userDrawn="1"/>
        </p:nvSpPr>
        <p:spPr bwMode="auto">
          <a:xfrm flipV="1">
            <a:off x="0" y="0"/>
            <a:ext cx="9140825" cy="84138"/>
          </a:xfrm>
          <a:prstGeom prst="rect">
            <a:avLst/>
          </a:prstGeom>
          <a:gradFill rotWithShape="0">
            <a:gsLst>
              <a:gs pos="0">
                <a:srgbClr val="669933"/>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4999"/>
                                        </p:tgtEl>
                                        <p:attrNameLst>
                                          <p:attrName>style.visibility</p:attrName>
                                        </p:attrNameLst>
                                      </p:cBhvr>
                                      <p:to>
                                        <p:strVal val="visible"/>
                                      </p:to>
                                    </p:set>
                                    <p:anim calcmode="lin" valueType="num">
                                      <p:cBhvr>
                                        <p:cTn id="7" dur="500" fill="hold"/>
                                        <p:tgtEl>
                                          <p:spTgt spid="84999"/>
                                        </p:tgtEl>
                                        <p:attrNameLst>
                                          <p:attrName>ppt_x</p:attrName>
                                        </p:attrNameLst>
                                      </p:cBhvr>
                                      <p:tavLst>
                                        <p:tav tm="0">
                                          <p:val>
                                            <p:strVal val="#ppt_x-#ppt_w/2"/>
                                          </p:val>
                                        </p:tav>
                                        <p:tav tm="100000">
                                          <p:val>
                                            <p:strVal val="#ppt_x"/>
                                          </p:val>
                                        </p:tav>
                                      </p:tavLst>
                                    </p:anim>
                                    <p:anim calcmode="lin" valueType="num">
                                      <p:cBhvr>
                                        <p:cTn id="8" dur="500" fill="hold"/>
                                        <p:tgtEl>
                                          <p:spTgt spid="84999"/>
                                        </p:tgtEl>
                                        <p:attrNameLst>
                                          <p:attrName>ppt_y</p:attrName>
                                        </p:attrNameLst>
                                      </p:cBhvr>
                                      <p:tavLst>
                                        <p:tav tm="0">
                                          <p:val>
                                            <p:strVal val="#ppt_y"/>
                                          </p:val>
                                        </p:tav>
                                        <p:tav tm="100000">
                                          <p:val>
                                            <p:strVal val="#ppt_y"/>
                                          </p:val>
                                        </p:tav>
                                      </p:tavLst>
                                    </p:anim>
                                    <p:anim calcmode="lin" valueType="num">
                                      <p:cBhvr>
                                        <p:cTn id="9" dur="500" fill="hold"/>
                                        <p:tgtEl>
                                          <p:spTgt spid="84999"/>
                                        </p:tgtEl>
                                        <p:attrNameLst>
                                          <p:attrName>ppt_w</p:attrName>
                                        </p:attrNameLst>
                                      </p:cBhvr>
                                      <p:tavLst>
                                        <p:tav tm="0">
                                          <p:val>
                                            <p:fltVal val="0"/>
                                          </p:val>
                                        </p:tav>
                                        <p:tav tm="100000">
                                          <p:val>
                                            <p:strVal val="#ppt_w"/>
                                          </p:val>
                                        </p:tav>
                                      </p:tavLst>
                                    </p:anim>
                                    <p:anim calcmode="lin" valueType="num">
                                      <p:cBhvr>
                                        <p:cTn id="10" dur="500" fill="hold"/>
                                        <p:tgtEl>
                                          <p:spTgt spid="849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txStyles>
    <p:titleStyle>
      <a:lvl1pPr algn="l" rtl="0" eaLnBrk="0" fontAlgn="base" hangingPunct="0">
        <a:lnSpc>
          <a:spcPct val="110000"/>
        </a:lnSpc>
        <a:spcBef>
          <a:spcPct val="0"/>
        </a:spcBef>
        <a:spcAft>
          <a:spcPct val="0"/>
        </a:spcAft>
        <a:defRPr sz="3200" b="1">
          <a:solidFill>
            <a:srgbClr val="003399"/>
          </a:solidFill>
          <a:latin typeface="+mj-lt"/>
          <a:ea typeface="+mj-ea"/>
          <a:cs typeface="+mj-cs"/>
        </a:defRPr>
      </a:lvl1pPr>
      <a:lvl2pPr algn="l" rtl="0" eaLnBrk="0" fontAlgn="base" hangingPunct="0">
        <a:lnSpc>
          <a:spcPct val="110000"/>
        </a:lnSpc>
        <a:spcBef>
          <a:spcPct val="0"/>
        </a:spcBef>
        <a:spcAft>
          <a:spcPct val="0"/>
        </a:spcAft>
        <a:defRPr sz="3200" b="1">
          <a:solidFill>
            <a:srgbClr val="003399"/>
          </a:solidFill>
          <a:latin typeface="Arial" charset="0"/>
        </a:defRPr>
      </a:lvl2pPr>
      <a:lvl3pPr algn="l" rtl="0" eaLnBrk="0" fontAlgn="base" hangingPunct="0">
        <a:lnSpc>
          <a:spcPct val="110000"/>
        </a:lnSpc>
        <a:spcBef>
          <a:spcPct val="0"/>
        </a:spcBef>
        <a:spcAft>
          <a:spcPct val="0"/>
        </a:spcAft>
        <a:defRPr sz="3200" b="1">
          <a:solidFill>
            <a:srgbClr val="003399"/>
          </a:solidFill>
          <a:latin typeface="Arial" charset="0"/>
        </a:defRPr>
      </a:lvl3pPr>
      <a:lvl4pPr algn="l" rtl="0" eaLnBrk="0" fontAlgn="base" hangingPunct="0">
        <a:lnSpc>
          <a:spcPct val="110000"/>
        </a:lnSpc>
        <a:spcBef>
          <a:spcPct val="0"/>
        </a:spcBef>
        <a:spcAft>
          <a:spcPct val="0"/>
        </a:spcAft>
        <a:defRPr sz="3200" b="1">
          <a:solidFill>
            <a:srgbClr val="003399"/>
          </a:solidFill>
          <a:latin typeface="Arial" charset="0"/>
        </a:defRPr>
      </a:lvl4pPr>
      <a:lvl5pPr algn="l" rtl="0" eaLnBrk="0" fontAlgn="base" hangingPunct="0">
        <a:lnSpc>
          <a:spcPct val="110000"/>
        </a:lnSpc>
        <a:spcBef>
          <a:spcPct val="0"/>
        </a:spcBef>
        <a:spcAft>
          <a:spcPct val="0"/>
        </a:spcAft>
        <a:defRPr sz="3200" b="1">
          <a:solidFill>
            <a:srgbClr val="003399"/>
          </a:solidFill>
          <a:latin typeface="Arial" charset="0"/>
        </a:defRPr>
      </a:lvl5pPr>
      <a:lvl6pPr marL="457200" algn="l" rtl="0" fontAlgn="base">
        <a:lnSpc>
          <a:spcPct val="110000"/>
        </a:lnSpc>
        <a:spcBef>
          <a:spcPct val="0"/>
        </a:spcBef>
        <a:spcAft>
          <a:spcPct val="0"/>
        </a:spcAft>
        <a:defRPr sz="3200" b="1">
          <a:solidFill>
            <a:srgbClr val="003399"/>
          </a:solidFill>
          <a:latin typeface="Arial" charset="0"/>
        </a:defRPr>
      </a:lvl6pPr>
      <a:lvl7pPr marL="914400" algn="l" rtl="0" fontAlgn="base">
        <a:lnSpc>
          <a:spcPct val="110000"/>
        </a:lnSpc>
        <a:spcBef>
          <a:spcPct val="0"/>
        </a:spcBef>
        <a:spcAft>
          <a:spcPct val="0"/>
        </a:spcAft>
        <a:defRPr sz="3200" b="1">
          <a:solidFill>
            <a:srgbClr val="003399"/>
          </a:solidFill>
          <a:latin typeface="Arial" charset="0"/>
        </a:defRPr>
      </a:lvl7pPr>
      <a:lvl8pPr marL="1371600" algn="l" rtl="0" fontAlgn="base">
        <a:lnSpc>
          <a:spcPct val="110000"/>
        </a:lnSpc>
        <a:spcBef>
          <a:spcPct val="0"/>
        </a:spcBef>
        <a:spcAft>
          <a:spcPct val="0"/>
        </a:spcAft>
        <a:defRPr sz="3200" b="1">
          <a:solidFill>
            <a:srgbClr val="003399"/>
          </a:solidFill>
          <a:latin typeface="Arial" charset="0"/>
        </a:defRPr>
      </a:lvl8pPr>
      <a:lvl9pPr marL="1828800" algn="l" rtl="0" fontAlgn="base">
        <a:lnSpc>
          <a:spcPct val="110000"/>
        </a:lnSpc>
        <a:spcBef>
          <a:spcPct val="0"/>
        </a:spcBef>
        <a:spcAft>
          <a:spcPct val="0"/>
        </a:spcAft>
        <a:defRPr sz="3200" b="1">
          <a:solidFill>
            <a:srgbClr val="003399"/>
          </a:solidFill>
          <a:latin typeface="Arial" charset="0"/>
        </a:defRPr>
      </a:lvl9pPr>
    </p:titleStyle>
    <p:bodyStyle>
      <a:lvl1pPr marL="342900" indent="-342900" algn="l" rtl="0" eaLnBrk="0" fontAlgn="base" hangingPunct="0">
        <a:lnSpc>
          <a:spcPct val="90000"/>
        </a:lnSpc>
        <a:spcBef>
          <a:spcPct val="40000"/>
        </a:spcBef>
        <a:spcAft>
          <a:spcPct val="0"/>
        </a:spcAft>
        <a:buClr>
          <a:srgbClr val="006600"/>
        </a:buClr>
        <a:buFont typeface="Times New Roman" charset="0"/>
        <a:buChar char="•"/>
        <a:defRPr sz="2800">
          <a:solidFill>
            <a:schemeClr val="tx1"/>
          </a:solidFill>
          <a:latin typeface="+mn-lt"/>
          <a:ea typeface="+mn-ea"/>
          <a:cs typeface="+mn-cs"/>
        </a:defRPr>
      </a:lvl1pPr>
      <a:lvl2pPr marL="742950" indent="-285750" algn="l" rtl="0" eaLnBrk="0" fontAlgn="base" hangingPunct="0">
        <a:lnSpc>
          <a:spcPct val="90000"/>
        </a:lnSpc>
        <a:spcBef>
          <a:spcPct val="40000"/>
        </a:spcBef>
        <a:spcAft>
          <a:spcPct val="0"/>
        </a:spcAft>
        <a:buClr>
          <a:schemeClr val="accent2"/>
        </a:buClr>
        <a:buFont typeface="Times" pitchFamily="18" charset="0"/>
        <a:buChar char="-"/>
        <a:defRPr sz="2800">
          <a:solidFill>
            <a:schemeClr val="tx1"/>
          </a:solidFill>
          <a:latin typeface="+mn-lt"/>
        </a:defRPr>
      </a:lvl2pPr>
      <a:lvl3pPr marL="1143000" indent="-228600" algn="l" rtl="0" eaLnBrk="0" fontAlgn="base" hangingPunct="0">
        <a:lnSpc>
          <a:spcPct val="90000"/>
        </a:lnSpc>
        <a:spcBef>
          <a:spcPct val="40000"/>
        </a:spcBef>
        <a:spcAft>
          <a:spcPct val="0"/>
        </a:spcAft>
        <a:buClr>
          <a:schemeClr val="accent2"/>
        </a:buClr>
        <a:buFont typeface="Times New Roman" charset="0"/>
        <a:buChar char="-"/>
        <a:defRPr sz="2800">
          <a:solidFill>
            <a:schemeClr val="tx1"/>
          </a:solidFill>
          <a:latin typeface="+mn-lt"/>
        </a:defRPr>
      </a:lvl3pPr>
      <a:lvl4pPr marL="1600200" indent="-228600" algn="l" rtl="0" eaLnBrk="0" fontAlgn="base" hangingPunct="0">
        <a:lnSpc>
          <a:spcPct val="90000"/>
        </a:lnSpc>
        <a:spcBef>
          <a:spcPct val="40000"/>
        </a:spcBef>
        <a:spcAft>
          <a:spcPct val="0"/>
        </a:spcAft>
        <a:buClr>
          <a:schemeClr val="accent2"/>
        </a:buClr>
        <a:buFont typeface="Times New Roman" charset="0"/>
        <a:buChar char="-"/>
        <a:defRPr sz="2800">
          <a:solidFill>
            <a:schemeClr val="tx1"/>
          </a:solidFill>
          <a:latin typeface="+mn-lt"/>
        </a:defRPr>
      </a:lvl4pPr>
      <a:lvl5pPr marL="2057400" indent="-228600" algn="l" rtl="0" eaLnBrk="0" fontAlgn="base" hangingPunct="0">
        <a:lnSpc>
          <a:spcPct val="90000"/>
        </a:lnSpc>
        <a:spcBef>
          <a:spcPct val="40000"/>
        </a:spcBef>
        <a:spcAft>
          <a:spcPct val="0"/>
        </a:spcAft>
        <a:buClr>
          <a:schemeClr val="accent2"/>
        </a:buClr>
        <a:buFont typeface="Times New Roman" charset="0"/>
        <a:buChar char="-"/>
        <a:defRPr sz="2800">
          <a:solidFill>
            <a:schemeClr val="tx1"/>
          </a:solidFill>
          <a:latin typeface="+mn-lt"/>
        </a:defRPr>
      </a:lvl5pPr>
      <a:lvl6pPr marL="2514600" indent="-228600" algn="l" rtl="0" fontAlgn="base">
        <a:lnSpc>
          <a:spcPct val="90000"/>
        </a:lnSpc>
        <a:spcBef>
          <a:spcPct val="40000"/>
        </a:spcBef>
        <a:spcAft>
          <a:spcPct val="0"/>
        </a:spcAft>
        <a:buClr>
          <a:schemeClr val="accent2"/>
        </a:buClr>
        <a:buFont typeface="Times New Roman" charset="0"/>
        <a:buChar char="-"/>
        <a:defRPr sz="2800">
          <a:solidFill>
            <a:schemeClr val="tx1"/>
          </a:solidFill>
          <a:latin typeface="+mn-lt"/>
        </a:defRPr>
      </a:lvl6pPr>
      <a:lvl7pPr marL="2971800" indent="-228600" algn="l" rtl="0" fontAlgn="base">
        <a:lnSpc>
          <a:spcPct val="90000"/>
        </a:lnSpc>
        <a:spcBef>
          <a:spcPct val="40000"/>
        </a:spcBef>
        <a:spcAft>
          <a:spcPct val="0"/>
        </a:spcAft>
        <a:buClr>
          <a:schemeClr val="accent2"/>
        </a:buClr>
        <a:buFont typeface="Times New Roman" charset="0"/>
        <a:buChar char="-"/>
        <a:defRPr sz="2800">
          <a:solidFill>
            <a:schemeClr val="tx1"/>
          </a:solidFill>
          <a:latin typeface="+mn-lt"/>
        </a:defRPr>
      </a:lvl7pPr>
      <a:lvl8pPr marL="3429000" indent="-228600" algn="l" rtl="0" fontAlgn="base">
        <a:lnSpc>
          <a:spcPct val="90000"/>
        </a:lnSpc>
        <a:spcBef>
          <a:spcPct val="40000"/>
        </a:spcBef>
        <a:spcAft>
          <a:spcPct val="0"/>
        </a:spcAft>
        <a:buClr>
          <a:schemeClr val="accent2"/>
        </a:buClr>
        <a:buFont typeface="Times New Roman" charset="0"/>
        <a:buChar char="-"/>
        <a:defRPr sz="2800">
          <a:solidFill>
            <a:schemeClr val="tx1"/>
          </a:solidFill>
          <a:latin typeface="+mn-lt"/>
        </a:defRPr>
      </a:lvl8pPr>
      <a:lvl9pPr marL="3886200" indent="-228600" algn="l" rtl="0" fontAlgn="base">
        <a:lnSpc>
          <a:spcPct val="90000"/>
        </a:lnSpc>
        <a:spcBef>
          <a:spcPct val="40000"/>
        </a:spcBef>
        <a:spcAft>
          <a:spcPct val="0"/>
        </a:spcAft>
        <a:buClr>
          <a:schemeClr val="accent2"/>
        </a:buClr>
        <a:buFont typeface="Times New Roman"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8.png"/><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8.png"/><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39725" y="6705600"/>
            <a:ext cx="40195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a:r>
              <a:rPr lang="en-US" sz="1000">
                <a:solidFill>
                  <a:srgbClr val="999999"/>
                </a:solidFill>
              </a:rPr>
              <a:t>Copyright © 2006 Pearson Education, Inc., publishing as Benjamin Cummings</a:t>
            </a:r>
          </a:p>
        </p:txBody>
      </p:sp>
      <p:sp>
        <p:nvSpPr>
          <p:cNvPr id="3075" name="Rectangle 8"/>
          <p:cNvSpPr>
            <a:spLocks noChangeArrowheads="1"/>
          </p:cNvSpPr>
          <p:nvPr/>
        </p:nvSpPr>
        <p:spPr bwMode="auto">
          <a:xfrm>
            <a:off x="47625" y="5100638"/>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400">
              <a:solidFill>
                <a:srgbClr val="993333"/>
              </a:solidFill>
              <a:latin typeface="Arial" charset="0"/>
            </a:endParaRPr>
          </a:p>
        </p:txBody>
      </p:sp>
      <p:sp>
        <p:nvSpPr>
          <p:cNvPr id="3076" name="Rectangle 9"/>
          <p:cNvSpPr>
            <a:spLocks noChangeArrowheads="1"/>
          </p:cNvSpPr>
          <p:nvPr/>
        </p:nvSpPr>
        <p:spPr bwMode="auto">
          <a:xfrm>
            <a:off x="47625" y="5100638"/>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400">
              <a:solidFill>
                <a:srgbClr val="993333"/>
              </a:solidFill>
              <a:latin typeface="Arial" charset="0"/>
            </a:endParaRPr>
          </a:p>
        </p:txBody>
      </p:sp>
      <p:sp>
        <p:nvSpPr>
          <p:cNvPr id="3077" name="Rectangle 10"/>
          <p:cNvSpPr>
            <a:spLocks noChangeArrowheads="1"/>
          </p:cNvSpPr>
          <p:nvPr/>
        </p:nvSpPr>
        <p:spPr bwMode="auto">
          <a:xfrm>
            <a:off x="47625" y="5100638"/>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400">
              <a:solidFill>
                <a:srgbClr val="993333"/>
              </a:solidFill>
              <a:latin typeface="Arial" charset="0"/>
            </a:endParaRPr>
          </a:p>
        </p:txBody>
      </p:sp>
      <p:sp>
        <p:nvSpPr>
          <p:cNvPr id="3078" name="Rectangle 12"/>
          <p:cNvSpPr>
            <a:spLocks noChangeArrowheads="1"/>
          </p:cNvSpPr>
          <p:nvPr/>
        </p:nvSpPr>
        <p:spPr bwMode="auto">
          <a:xfrm>
            <a:off x="214313" y="2060575"/>
            <a:ext cx="11318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outerShdw>
                </a:effectLst>
              </a14:hiddenEffects>
            </a:ext>
          </a:extLst>
        </p:spPr>
        <p:txBody>
          <a:bodyPr lIns="0" tIns="0" rIns="0" bIns="0">
            <a:spAutoFit/>
          </a:bodyPr>
          <a:lstStyle/>
          <a:p>
            <a:pPr eaLnBrk="1" hangingPunct="1">
              <a:lnSpc>
                <a:spcPct val="110000"/>
              </a:lnSpc>
            </a:pPr>
            <a:r>
              <a:rPr lang="en-US" sz="4800" b="1">
                <a:solidFill>
                  <a:srgbClr val="006600"/>
                </a:solidFill>
                <a:latin typeface="Arial" charset="0"/>
              </a:rPr>
              <a:t>9</a:t>
            </a:r>
            <a:endParaRPr lang="en-US" sz="4800" b="1">
              <a:solidFill>
                <a:srgbClr val="003399"/>
              </a:solidFill>
              <a:latin typeface="Arial" charset="0"/>
            </a:endParaRPr>
          </a:p>
        </p:txBody>
      </p:sp>
      <p:sp>
        <p:nvSpPr>
          <p:cNvPr id="3079" name="Rectangle 13"/>
          <p:cNvSpPr>
            <a:spLocks noChangeArrowheads="1"/>
          </p:cNvSpPr>
          <p:nvPr/>
        </p:nvSpPr>
        <p:spPr bwMode="auto">
          <a:xfrm>
            <a:off x="128588" y="3262313"/>
            <a:ext cx="5568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outerShdw>
                </a:effectLst>
              </a14:hiddenEffects>
            </a:ext>
          </a:extLst>
        </p:spPr>
        <p:txBody>
          <a:bodyPr anchor="ctr">
            <a:spAutoFit/>
          </a:bodyPr>
          <a:lstStyle/>
          <a:p>
            <a:pPr eaLnBrk="1" hangingPunct="1">
              <a:lnSpc>
                <a:spcPct val="90000"/>
              </a:lnSpc>
              <a:spcBef>
                <a:spcPct val="40000"/>
              </a:spcBef>
              <a:buClr>
                <a:srgbClr val="006600"/>
              </a:buClr>
              <a:buFont typeface="Times New Roman" charset="0"/>
              <a:buNone/>
            </a:pPr>
            <a:r>
              <a:rPr lang="en-US" b="1">
                <a:solidFill>
                  <a:srgbClr val="006600"/>
                </a:solidFill>
                <a:latin typeface="Arial" charset="0"/>
              </a:rPr>
              <a:t>Soil and Agriculture</a:t>
            </a:r>
          </a:p>
        </p:txBody>
      </p:sp>
      <p:sp>
        <p:nvSpPr>
          <p:cNvPr id="3080" name="Rectangle 14"/>
          <p:cNvSpPr>
            <a:spLocks noChangeArrowheads="1"/>
          </p:cNvSpPr>
          <p:nvPr/>
        </p:nvSpPr>
        <p:spPr bwMode="auto">
          <a:xfrm>
            <a:off x="152400" y="4267200"/>
            <a:ext cx="10953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outerShdw>
                </a:effectLst>
              </a14:hiddenEffects>
            </a:ext>
          </a:extLst>
        </p:spPr>
        <p:txBody>
          <a:bodyPr/>
          <a:lstStyle/>
          <a:p>
            <a:r>
              <a:rPr lang="en-US" sz="2400">
                <a:solidFill>
                  <a:srgbClr val="993333"/>
                </a:solidFill>
                <a:latin typeface="Arial" charset="0"/>
              </a:rPr>
              <a:t>Part A</a:t>
            </a:r>
          </a:p>
        </p:txBody>
      </p:sp>
      <p:sp>
        <p:nvSpPr>
          <p:cNvPr id="3081" name="Text Box 16"/>
          <p:cNvSpPr txBox="1">
            <a:spLocks noChangeArrowheads="1"/>
          </p:cNvSpPr>
          <p:nvPr/>
        </p:nvSpPr>
        <p:spPr bwMode="auto">
          <a:xfrm>
            <a:off x="1620838" y="5888038"/>
            <a:ext cx="3671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a:r>
              <a:rPr lang="en-US" sz="1400">
                <a:latin typeface="Arial" charset="0"/>
              </a:rPr>
              <a:t>PowerPoint</a:t>
            </a:r>
            <a:r>
              <a:rPr lang="en-US" sz="1400" baseline="30000">
                <a:latin typeface="Arial" charset="0"/>
              </a:rPr>
              <a:t>®</a:t>
            </a:r>
            <a:r>
              <a:rPr lang="en-US" sz="1400">
                <a:latin typeface="Arial" charset="0"/>
              </a:rPr>
              <a:t> Slides prepared by </a:t>
            </a:r>
          </a:p>
          <a:p>
            <a:pPr algn="r"/>
            <a:r>
              <a:rPr lang="en-US" sz="1400">
                <a:latin typeface="Arial" charset="0"/>
              </a:rPr>
              <a:t>Jay Withgott and Kristy Manning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Traditional agriculture</a:t>
            </a:r>
          </a:p>
        </p:txBody>
      </p:sp>
      <p:sp>
        <p:nvSpPr>
          <p:cNvPr id="12291" name="Rectangle 3"/>
          <p:cNvSpPr>
            <a:spLocks noGrp="1" noChangeArrowheads="1"/>
          </p:cNvSpPr>
          <p:nvPr>
            <p:ph type="body" idx="1"/>
          </p:nvPr>
        </p:nvSpPr>
        <p:spPr>
          <a:xfrm>
            <a:off x="192088" y="1201738"/>
            <a:ext cx="8788400" cy="4792662"/>
          </a:xfrm>
        </p:spPr>
        <p:txBody>
          <a:bodyPr/>
          <a:lstStyle/>
          <a:p>
            <a:pPr marL="114300" indent="0">
              <a:lnSpc>
                <a:spcPct val="100000"/>
              </a:lnSpc>
              <a:spcBef>
                <a:spcPct val="50000"/>
              </a:spcBef>
              <a:buClrTx/>
              <a:buFont typeface="Times New Roman" charset="0"/>
              <a:buNone/>
            </a:pPr>
            <a:r>
              <a:rPr lang="en-US" smtClean="0"/>
              <a:t>Agriculture by muscle power, animals, hand tools, simple machines</a:t>
            </a:r>
          </a:p>
          <a:p>
            <a:pPr marL="114300" indent="0">
              <a:lnSpc>
                <a:spcPct val="100000"/>
              </a:lnSpc>
              <a:spcBef>
                <a:spcPct val="50000"/>
              </a:spcBef>
              <a:buClrTx/>
              <a:buFont typeface="Times New Roman" charset="0"/>
              <a:buNone/>
            </a:pPr>
            <a:endParaRPr lang="en-US" smtClean="0"/>
          </a:p>
          <a:p>
            <a:pPr marL="1312863" lvl="1" indent="-334963">
              <a:lnSpc>
                <a:spcPct val="100000"/>
              </a:lnSpc>
              <a:spcBef>
                <a:spcPct val="50000"/>
              </a:spcBef>
              <a:buClr>
                <a:srgbClr val="006600"/>
              </a:buClr>
              <a:buFont typeface="Times" pitchFamily="18" charset="0"/>
              <a:buChar char="•"/>
            </a:pPr>
            <a:r>
              <a:rPr lang="en-US" b="1" smtClean="0"/>
              <a:t>Subsistence agriculture</a:t>
            </a:r>
            <a:r>
              <a:rPr lang="en-US" smtClean="0"/>
              <a:t> = family produces only enough for itself</a:t>
            </a:r>
          </a:p>
          <a:p>
            <a:pPr marL="114300" indent="0">
              <a:lnSpc>
                <a:spcPct val="100000"/>
              </a:lnSpc>
              <a:spcBef>
                <a:spcPct val="50000"/>
              </a:spcBef>
              <a:buFont typeface="Times" pitchFamily="18" charset="0"/>
              <a:buChar char="•"/>
            </a:pPr>
            <a:endParaRPr lang="en-US" smtClean="0"/>
          </a:p>
          <a:p>
            <a:pPr marL="1312863" lvl="1" indent="-334963">
              <a:lnSpc>
                <a:spcPct val="100000"/>
              </a:lnSpc>
              <a:spcBef>
                <a:spcPct val="50000"/>
              </a:spcBef>
              <a:buClr>
                <a:srgbClr val="006600"/>
              </a:buClr>
              <a:buFont typeface="Times" pitchFamily="18" charset="0"/>
              <a:buChar char="•"/>
            </a:pPr>
            <a:r>
              <a:rPr lang="en-US" b="1" smtClean="0"/>
              <a:t>Intensive traditional agriculture</a:t>
            </a:r>
            <a:r>
              <a:rPr lang="en-US" smtClean="0"/>
              <a:t> = family uses animals, irrigation water, and fertilizer to produce enough to sell at market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Industrialized agriculture</a:t>
            </a:r>
          </a:p>
        </p:txBody>
      </p:sp>
      <p:sp>
        <p:nvSpPr>
          <p:cNvPr id="13315" name="Rectangle 3"/>
          <p:cNvSpPr>
            <a:spLocks noGrp="1" noChangeArrowheads="1"/>
          </p:cNvSpPr>
          <p:nvPr>
            <p:ph type="body" idx="1"/>
          </p:nvPr>
        </p:nvSpPr>
        <p:spPr>
          <a:xfrm>
            <a:off x="192088" y="2444750"/>
            <a:ext cx="8788400" cy="2311400"/>
          </a:xfrm>
        </p:spPr>
        <p:txBody>
          <a:bodyPr/>
          <a:lstStyle/>
          <a:p>
            <a:pPr marL="401638" indent="-401638" defTabSz="576263">
              <a:spcBef>
                <a:spcPct val="80000"/>
              </a:spcBef>
              <a:buFont typeface="Arial" charset="0"/>
              <a:buChar char="•"/>
            </a:pPr>
            <a:r>
              <a:rPr lang="en-US" smtClean="0"/>
              <a:t>Modern </a:t>
            </a:r>
            <a:r>
              <a:rPr lang="en-US" b="1" smtClean="0"/>
              <a:t>intensive agriculture</a:t>
            </a:r>
            <a:r>
              <a:rPr lang="en-US" smtClean="0"/>
              <a:t> demands that vast fields be planted with single types of crops.</a:t>
            </a:r>
          </a:p>
          <a:p>
            <a:pPr marL="401638" indent="-401638" defTabSz="576263">
              <a:spcBef>
                <a:spcPct val="80000"/>
              </a:spcBef>
              <a:buFont typeface="Arial" charset="0"/>
              <a:buChar char="•"/>
            </a:pPr>
            <a:endParaRPr lang="en-US" smtClean="0"/>
          </a:p>
          <a:p>
            <a:pPr marL="401638" indent="-401638" defTabSz="576263">
              <a:spcBef>
                <a:spcPct val="80000"/>
              </a:spcBef>
              <a:buFont typeface="Arial" charset="0"/>
              <a:buChar char="•"/>
            </a:pPr>
            <a:r>
              <a:rPr lang="en-US" b="1" smtClean="0"/>
              <a:t>Monoculture</a:t>
            </a:r>
            <a:r>
              <a:rPr lang="en-US" smtClean="0"/>
              <a:t> is the uniform planting of a single crop.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History of agriculture</a:t>
            </a:r>
          </a:p>
        </p:txBody>
      </p:sp>
      <p:sp>
        <p:nvSpPr>
          <p:cNvPr id="14339" name="Rectangle 3"/>
          <p:cNvSpPr>
            <a:spLocks noGrp="1" noChangeArrowheads="1"/>
          </p:cNvSpPr>
          <p:nvPr>
            <p:ph type="body" idx="1"/>
          </p:nvPr>
        </p:nvSpPr>
        <p:spPr>
          <a:xfrm>
            <a:off x="192088" y="838200"/>
            <a:ext cx="8788400" cy="1373188"/>
          </a:xfrm>
        </p:spPr>
        <p:txBody>
          <a:bodyPr/>
          <a:lstStyle/>
          <a:p>
            <a:pPr marL="63500" indent="0">
              <a:lnSpc>
                <a:spcPct val="100000"/>
              </a:lnSpc>
              <a:spcBef>
                <a:spcPct val="0"/>
              </a:spcBef>
              <a:buClrTx/>
              <a:buFont typeface="Times New Roman" charset="0"/>
              <a:buNone/>
            </a:pPr>
            <a:r>
              <a:rPr lang="en-US" i="1" smtClean="0"/>
              <a:t>Industrialized agriculture is displacing traditional farming, just as traditional farming displaced hunting and gathering.</a:t>
            </a:r>
            <a:endParaRPr lang="en-US" smtClean="0"/>
          </a:p>
        </p:txBody>
      </p:sp>
      <p:pic>
        <p:nvPicPr>
          <p:cNvPr id="14340" name="Picture 6" descr="C:\Documents and Settings\dmurren\Desktop\Final_JPG%0\ch09_jpg\09-04Figure_L.jpg"/>
          <p:cNvPicPr>
            <a:picLocks noChangeAspect="1" noChangeArrowheads="1"/>
          </p:cNvPicPr>
          <p:nvPr/>
        </p:nvPicPr>
        <p:blipFill>
          <a:blip r:embed="rId2">
            <a:extLst>
              <a:ext uri="{28A0092B-C50C-407E-A947-70E740481C1C}">
                <a14:useLocalDpi xmlns:a14="http://schemas.microsoft.com/office/drawing/2010/main" val="0"/>
              </a:ext>
            </a:extLst>
          </a:blip>
          <a:srcRect b="3178"/>
          <a:stretch>
            <a:fillRect/>
          </a:stretch>
        </p:blipFill>
        <p:spPr bwMode="auto">
          <a:xfrm>
            <a:off x="1624013" y="2251075"/>
            <a:ext cx="5713412"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The green revolution</a:t>
            </a:r>
          </a:p>
        </p:txBody>
      </p:sp>
      <p:sp>
        <p:nvSpPr>
          <p:cNvPr id="15363" name="Rectangle 3"/>
          <p:cNvSpPr>
            <a:spLocks noGrp="1" noChangeArrowheads="1"/>
          </p:cNvSpPr>
          <p:nvPr>
            <p:ph type="body" idx="1"/>
          </p:nvPr>
        </p:nvSpPr>
        <p:spPr>
          <a:xfrm>
            <a:off x="192088" y="1630363"/>
            <a:ext cx="8788400" cy="3935412"/>
          </a:xfrm>
        </p:spPr>
        <p:txBody>
          <a:bodyPr/>
          <a:lstStyle/>
          <a:p>
            <a:pPr>
              <a:lnSpc>
                <a:spcPct val="100000"/>
              </a:lnSpc>
              <a:spcBef>
                <a:spcPct val="0"/>
              </a:spcBef>
            </a:pPr>
            <a:r>
              <a:rPr lang="en-US" smtClean="0"/>
              <a:t>An intensification of industrialization of agriculture, which has produced large yield increases since 1950.</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smtClean="0"/>
              <a:t>Increased yield per unit of land farmed.</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i="1" smtClean="0"/>
              <a:t>Begun in U.S. and other developed nations; exported to developing nations like India and those in Africa.</a:t>
            </a: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Soil as a system</a:t>
            </a:r>
          </a:p>
        </p:txBody>
      </p:sp>
      <p:pic>
        <p:nvPicPr>
          <p:cNvPr id="16387" name="Picture 3" descr="C:\Documents and Settings\dmurren\Desktop\Final_JPG%0\ch09_jpg\09-05Figure_L.jpg"/>
          <p:cNvPicPr>
            <a:picLocks noChangeAspect="1" noChangeArrowheads="1"/>
          </p:cNvPicPr>
          <p:nvPr/>
        </p:nvPicPr>
        <p:blipFill>
          <a:blip r:embed="rId2">
            <a:extLst>
              <a:ext uri="{28A0092B-C50C-407E-A947-70E740481C1C}">
                <a14:useLocalDpi xmlns:a14="http://schemas.microsoft.com/office/drawing/2010/main" val="0"/>
              </a:ext>
            </a:extLst>
          </a:blip>
          <a:srcRect b="3143"/>
          <a:stretch>
            <a:fillRect/>
          </a:stretch>
        </p:blipFill>
        <p:spPr bwMode="auto">
          <a:xfrm>
            <a:off x="4362450" y="490538"/>
            <a:ext cx="46069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219075" y="2324100"/>
            <a:ext cx="38020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a:cs typeface="Times New Roman" charset="0"/>
              </a:rPr>
              <a:t>Soil is a complex mixture of organic and inorganic components.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Soil formation</a:t>
            </a:r>
          </a:p>
        </p:txBody>
      </p:sp>
      <p:sp>
        <p:nvSpPr>
          <p:cNvPr id="17411" name="Rectangle 3"/>
          <p:cNvSpPr>
            <a:spLocks noGrp="1" noChangeArrowheads="1"/>
          </p:cNvSpPr>
          <p:nvPr>
            <p:ph type="body" idx="1"/>
          </p:nvPr>
        </p:nvSpPr>
        <p:spPr>
          <a:xfrm>
            <a:off x="192088" y="1204913"/>
            <a:ext cx="8788400" cy="4789487"/>
          </a:xfrm>
        </p:spPr>
        <p:txBody>
          <a:bodyPr/>
          <a:lstStyle/>
          <a:p>
            <a:pPr>
              <a:lnSpc>
                <a:spcPct val="100000"/>
              </a:lnSpc>
              <a:spcBef>
                <a:spcPct val="0"/>
              </a:spcBef>
            </a:pPr>
            <a:r>
              <a:rPr lang="en-US" b="1" smtClean="0"/>
              <a:t>Parent material</a:t>
            </a:r>
            <a:r>
              <a:rPr lang="en-US" smtClean="0"/>
              <a:t>: starting material affects composition of the resulting soil.</a:t>
            </a:r>
          </a:p>
          <a:p>
            <a:pPr>
              <a:lnSpc>
                <a:spcPct val="100000"/>
              </a:lnSpc>
              <a:spcBef>
                <a:spcPct val="0"/>
              </a:spcBef>
            </a:pPr>
            <a:endParaRPr lang="en-US" smtClean="0"/>
          </a:p>
          <a:p>
            <a:pPr>
              <a:lnSpc>
                <a:spcPct val="100000"/>
              </a:lnSpc>
              <a:spcBef>
                <a:spcPct val="0"/>
              </a:spcBef>
            </a:pPr>
            <a:r>
              <a:rPr lang="en-US" smtClean="0"/>
              <a:t>It can include </a:t>
            </a:r>
            <a:r>
              <a:rPr lang="en-US" b="1" smtClean="0"/>
              <a:t>bedrock</a:t>
            </a:r>
            <a:r>
              <a:rPr lang="en-US" smtClean="0"/>
              <a:t>, the solid rock that makes up the Earth’s crust.</a:t>
            </a:r>
          </a:p>
          <a:p>
            <a:pPr>
              <a:lnSpc>
                <a:spcPct val="100000"/>
              </a:lnSpc>
              <a:spcBef>
                <a:spcPct val="0"/>
              </a:spcBef>
            </a:pPr>
            <a:endParaRPr lang="en-US" smtClean="0"/>
          </a:p>
          <a:p>
            <a:pPr>
              <a:lnSpc>
                <a:spcPct val="100000"/>
              </a:lnSpc>
              <a:spcBef>
                <a:spcPct val="0"/>
              </a:spcBef>
            </a:pPr>
            <a:r>
              <a:rPr lang="en-US" b="1" smtClean="0"/>
              <a:t>Weathering</a:t>
            </a:r>
            <a:r>
              <a:rPr lang="en-US" smtClean="0"/>
              <a:t>: the processes that break down rocks and minerals, and the first step in soil formation.</a:t>
            </a:r>
          </a:p>
          <a:p>
            <a:pPr>
              <a:lnSpc>
                <a:spcPct val="100000"/>
              </a:lnSpc>
              <a:spcBef>
                <a:spcPct val="0"/>
              </a:spcBef>
            </a:pPr>
            <a:endParaRPr lang="en-US" smtClean="0"/>
          </a:p>
          <a:p>
            <a:pPr>
              <a:lnSpc>
                <a:spcPct val="100000"/>
              </a:lnSpc>
              <a:spcBef>
                <a:spcPct val="0"/>
              </a:spcBef>
            </a:pPr>
            <a:r>
              <a:rPr lang="en-US" b="1" smtClean="0"/>
              <a:t>Erosion</a:t>
            </a:r>
            <a:r>
              <a:rPr lang="en-US" smtClean="0"/>
              <a:t>: the movement of soil from one area to another.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Three kinds of weathering</a:t>
            </a:r>
          </a:p>
        </p:txBody>
      </p:sp>
      <p:sp>
        <p:nvSpPr>
          <p:cNvPr id="18435" name="Rectangle 3"/>
          <p:cNvSpPr>
            <a:spLocks noGrp="1" noChangeArrowheads="1"/>
          </p:cNvSpPr>
          <p:nvPr>
            <p:ph type="body" idx="1"/>
          </p:nvPr>
        </p:nvSpPr>
        <p:spPr>
          <a:xfrm>
            <a:off x="192088" y="1844675"/>
            <a:ext cx="2498725" cy="3508375"/>
          </a:xfrm>
        </p:spPr>
        <p:txBody>
          <a:bodyPr/>
          <a:lstStyle/>
          <a:p>
            <a:pPr>
              <a:lnSpc>
                <a:spcPct val="100000"/>
              </a:lnSpc>
              <a:spcBef>
                <a:spcPct val="0"/>
              </a:spcBef>
            </a:pPr>
            <a:r>
              <a:rPr lang="en-US" smtClean="0"/>
              <a:t>Physical or mechanical</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smtClean="0"/>
              <a:t>Chemical</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smtClean="0"/>
              <a:t>Biological</a:t>
            </a:r>
          </a:p>
        </p:txBody>
      </p:sp>
      <p:pic>
        <p:nvPicPr>
          <p:cNvPr id="18436" name="Picture 6" descr="C:\Documents and Settings\dmurren\Desktop\Final_JPG%0\ch09_jpg\09-06Figure_L.jpg"/>
          <p:cNvPicPr>
            <a:picLocks noChangeAspect="1" noChangeArrowheads="1"/>
          </p:cNvPicPr>
          <p:nvPr/>
        </p:nvPicPr>
        <p:blipFill>
          <a:blip r:embed="rId2">
            <a:extLst>
              <a:ext uri="{28A0092B-C50C-407E-A947-70E740481C1C}">
                <a14:useLocalDpi xmlns:a14="http://schemas.microsoft.com/office/drawing/2010/main" val="0"/>
              </a:ext>
            </a:extLst>
          </a:blip>
          <a:srcRect b="3531"/>
          <a:stretch>
            <a:fillRect/>
          </a:stretch>
        </p:blipFill>
        <p:spPr bwMode="auto">
          <a:xfrm>
            <a:off x="2871788" y="1328738"/>
            <a:ext cx="576738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Soil profile</a:t>
            </a:r>
          </a:p>
        </p:txBody>
      </p:sp>
      <p:sp>
        <p:nvSpPr>
          <p:cNvPr id="19459" name="Rectangle 3"/>
          <p:cNvSpPr>
            <a:spLocks noGrp="1" noChangeArrowheads="1"/>
          </p:cNvSpPr>
          <p:nvPr>
            <p:ph type="body" idx="1"/>
          </p:nvPr>
        </p:nvSpPr>
        <p:spPr>
          <a:xfrm>
            <a:off x="192088" y="941388"/>
            <a:ext cx="3687762" cy="5313362"/>
          </a:xfrm>
        </p:spPr>
        <p:txBody>
          <a:bodyPr/>
          <a:lstStyle/>
          <a:p>
            <a:pPr>
              <a:lnSpc>
                <a:spcPct val="100000"/>
              </a:lnSpc>
              <a:spcBef>
                <a:spcPct val="50000"/>
              </a:spcBef>
            </a:pPr>
            <a:r>
              <a:rPr lang="en-US" smtClean="0"/>
              <a:t>Consists of layers called </a:t>
            </a:r>
            <a:r>
              <a:rPr lang="en-US" b="1" smtClean="0"/>
              <a:t>horizons</a:t>
            </a:r>
            <a:endParaRPr lang="en-US" smtClean="0"/>
          </a:p>
          <a:p>
            <a:pPr>
              <a:lnSpc>
                <a:spcPct val="100000"/>
              </a:lnSpc>
              <a:spcBef>
                <a:spcPct val="50000"/>
              </a:spcBef>
            </a:pPr>
            <a:endParaRPr lang="en-US" sz="1600" smtClean="0"/>
          </a:p>
          <a:p>
            <a:pPr>
              <a:lnSpc>
                <a:spcPct val="100000"/>
              </a:lnSpc>
              <a:spcBef>
                <a:spcPct val="50000"/>
              </a:spcBef>
            </a:pPr>
            <a:r>
              <a:rPr lang="en-US" i="1" smtClean="0"/>
              <a:t>Simplest:</a:t>
            </a:r>
          </a:p>
          <a:p>
            <a:pPr>
              <a:lnSpc>
                <a:spcPct val="100000"/>
              </a:lnSpc>
              <a:spcBef>
                <a:spcPct val="50000"/>
              </a:spcBef>
              <a:buFont typeface="Times New Roman" charset="0"/>
              <a:buNone/>
            </a:pPr>
            <a:r>
              <a:rPr lang="en-US" i="1" smtClean="0"/>
              <a:t>	A = topsoil</a:t>
            </a:r>
          </a:p>
          <a:p>
            <a:pPr>
              <a:lnSpc>
                <a:spcPct val="100000"/>
              </a:lnSpc>
              <a:spcBef>
                <a:spcPct val="50000"/>
              </a:spcBef>
              <a:buFont typeface="Times New Roman" charset="0"/>
              <a:buNone/>
            </a:pPr>
            <a:r>
              <a:rPr lang="en-US" i="1" smtClean="0"/>
              <a:t>	B = subsoil</a:t>
            </a:r>
          </a:p>
          <a:p>
            <a:pPr>
              <a:lnSpc>
                <a:spcPct val="100000"/>
              </a:lnSpc>
              <a:spcBef>
                <a:spcPct val="50000"/>
              </a:spcBef>
              <a:buFont typeface="Times New Roman" charset="0"/>
              <a:buNone/>
            </a:pPr>
            <a:r>
              <a:rPr lang="en-US" i="1" smtClean="0"/>
              <a:t>	C = parent material</a:t>
            </a:r>
            <a:endParaRPr lang="en-US" smtClean="0"/>
          </a:p>
          <a:p>
            <a:pPr>
              <a:lnSpc>
                <a:spcPct val="100000"/>
              </a:lnSpc>
              <a:spcBef>
                <a:spcPct val="50000"/>
              </a:spcBef>
            </a:pPr>
            <a:endParaRPr lang="en-US" sz="1600" smtClean="0"/>
          </a:p>
          <a:p>
            <a:pPr>
              <a:lnSpc>
                <a:spcPct val="100000"/>
              </a:lnSpc>
              <a:spcBef>
                <a:spcPct val="50000"/>
              </a:spcBef>
            </a:pPr>
            <a:r>
              <a:rPr lang="en-US" smtClean="0"/>
              <a:t>But most have O, A, E, B, C, and R</a:t>
            </a:r>
          </a:p>
        </p:txBody>
      </p:sp>
      <p:pic>
        <p:nvPicPr>
          <p:cNvPr id="19460" name="Picture 6" descr="C:\Documents and Settings\dmurren\Desktop\Final_JPG%0\ch09_jpg\09-07Figure_L.jpg"/>
          <p:cNvPicPr>
            <a:picLocks noChangeAspect="1" noChangeArrowheads="1"/>
          </p:cNvPicPr>
          <p:nvPr/>
        </p:nvPicPr>
        <p:blipFill>
          <a:blip r:embed="rId2">
            <a:extLst>
              <a:ext uri="{28A0092B-C50C-407E-A947-70E740481C1C}">
                <a14:useLocalDpi xmlns:a14="http://schemas.microsoft.com/office/drawing/2010/main" val="0"/>
              </a:ext>
            </a:extLst>
          </a:blip>
          <a:srcRect b="3645"/>
          <a:stretch>
            <a:fillRect/>
          </a:stretch>
        </p:blipFill>
        <p:spPr bwMode="auto">
          <a:xfrm>
            <a:off x="4275138" y="312738"/>
            <a:ext cx="4572000" cy="61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Soil profile</a:t>
            </a:r>
          </a:p>
        </p:txBody>
      </p:sp>
      <p:sp>
        <p:nvSpPr>
          <p:cNvPr id="20483" name="Rectangle 3"/>
          <p:cNvSpPr>
            <a:spLocks noGrp="1" noChangeArrowheads="1"/>
          </p:cNvSpPr>
          <p:nvPr>
            <p:ph type="body" idx="1"/>
          </p:nvPr>
        </p:nvSpPr>
        <p:spPr>
          <a:xfrm>
            <a:off x="192088" y="774700"/>
            <a:ext cx="8788400" cy="5646738"/>
          </a:xfrm>
        </p:spPr>
        <p:txBody>
          <a:bodyPr/>
          <a:lstStyle/>
          <a:p>
            <a:pPr>
              <a:lnSpc>
                <a:spcPct val="100000"/>
              </a:lnSpc>
              <a:spcBef>
                <a:spcPct val="50000"/>
              </a:spcBef>
            </a:pPr>
            <a:r>
              <a:rPr lang="en-US" sz="2700" b="1" smtClean="0"/>
              <a:t>O Horizon:</a:t>
            </a:r>
            <a:r>
              <a:rPr lang="en-US" sz="2700" smtClean="0"/>
              <a:t> Organic or litter layer</a:t>
            </a:r>
          </a:p>
          <a:p>
            <a:pPr>
              <a:lnSpc>
                <a:spcPct val="100000"/>
              </a:lnSpc>
              <a:spcBef>
                <a:spcPct val="50000"/>
              </a:spcBef>
            </a:pPr>
            <a:r>
              <a:rPr lang="en-US" sz="2700" b="1" smtClean="0"/>
              <a:t>A Horizon:</a:t>
            </a:r>
            <a:r>
              <a:rPr lang="en-US" sz="2700" smtClean="0"/>
              <a:t> Topsoil; mostly inorganic minerals with some organic material and humus mixed in; crucial for plant growth</a:t>
            </a:r>
          </a:p>
          <a:p>
            <a:pPr>
              <a:lnSpc>
                <a:spcPct val="100000"/>
              </a:lnSpc>
              <a:spcBef>
                <a:spcPct val="50000"/>
              </a:spcBef>
            </a:pPr>
            <a:r>
              <a:rPr lang="en-US" sz="2700" b="1" smtClean="0"/>
              <a:t>E Horizon:</a:t>
            </a:r>
            <a:r>
              <a:rPr lang="en-US" sz="2700" smtClean="0"/>
              <a:t> Eluviation horizon; loss of minerals by </a:t>
            </a:r>
            <a:r>
              <a:rPr lang="en-US" sz="2700" b="1" smtClean="0"/>
              <a:t>leaching</a:t>
            </a:r>
            <a:r>
              <a:rPr lang="en-US" sz="2700" smtClean="0"/>
              <a:t>, a process whereby solid materials are dissolved and transported away</a:t>
            </a:r>
          </a:p>
          <a:p>
            <a:pPr>
              <a:lnSpc>
                <a:spcPct val="100000"/>
              </a:lnSpc>
              <a:spcBef>
                <a:spcPct val="50000"/>
              </a:spcBef>
            </a:pPr>
            <a:r>
              <a:rPr lang="en-US" sz="2700" b="1" smtClean="0"/>
              <a:t>B Horizon:</a:t>
            </a:r>
            <a:r>
              <a:rPr lang="en-US" sz="2700" smtClean="0"/>
              <a:t> Subsoil; zone of accumulation or deposition of leached minerals and organic acids from above</a:t>
            </a:r>
          </a:p>
          <a:p>
            <a:pPr>
              <a:lnSpc>
                <a:spcPct val="100000"/>
              </a:lnSpc>
              <a:spcBef>
                <a:spcPct val="50000"/>
              </a:spcBef>
            </a:pPr>
            <a:r>
              <a:rPr lang="en-US" sz="2700" b="1" smtClean="0"/>
              <a:t>C Horizon:</a:t>
            </a:r>
            <a:r>
              <a:rPr lang="en-US" sz="2700" smtClean="0"/>
              <a:t> Slightly altered parent material</a:t>
            </a:r>
          </a:p>
          <a:p>
            <a:pPr>
              <a:lnSpc>
                <a:spcPct val="100000"/>
              </a:lnSpc>
              <a:spcBef>
                <a:spcPct val="50000"/>
              </a:spcBef>
            </a:pPr>
            <a:r>
              <a:rPr lang="en-US" sz="2700" b="1" smtClean="0"/>
              <a:t>R Horizon:</a:t>
            </a:r>
            <a:r>
              <a:rPr lang="en-US" sz="2700" smtClean="0"/>
              <a:t> Bedrock</a:t>
            </a: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Soil characterization</a:t>
            </a:r>
          </a:p>
        </p:txBody>
      </p:sp>
      <p:sp>
        <p:nvSpPr>
          <p:cNvPr id="21507" name="Rectangle 5"/>
          <p:cNvSpPr>
            <a:spLocks noGrp="1" noChangeArrowheads="1"/>
          </p:cNvSpPr>
          <p:nvPr>
            <p:ph type="body" idx="1"/>
          </p:nvPr>
        </p:nvSpPr>
        <p:spPr>
          <a:xfrm>
            <a:off x="192088" y="1154113"/>
            <a:ext cx="8604250" cy="3036887"/>
          </a:xfrm>
        </p:spPr>
        <p:txBody>
          <a:bodyPr anchor="t"/>
          <a:lstStyle/>
          <a:p>
            <a:pPr>
              <a:spcBef>
                <a:spcPct val="80000"/>
              </a:spcBef>
            </a:pPr>
            <a:r>
              <a:rPr lang="en-US" smtClean="0"/>
              <a:t>Soil can be characterized by color and several other traits:</a:t>
            </a:r>
          </a:p>
          <a:p>
            <a:pPr lvl="1" eaLnBrk="1" hangingPunct="1">
              <a:spcBef>
                <a:spcPct val="80000"/>
              </a:spcBef>
              <a:buClr>
                <a:srgbClr val="006600"/>
              </a:buClr>
              <a:buFontTx/>
              <a:buChar char="•"/>
            </a:pPr>
            <a:r>
              <a:rPr lang="en-US" smtClean="0"/>
              <a:t>Texture</a:t>
            </a:r>
          </a:p>
          <a:p>
            <a:pPr lvl="1" eaLnBrk="1" hangingPunct="1">
              <a:spcBef>
                <a:spcPct val="80000"/>
              </a:spcBef>
              <a:buClr>
                <a:srgbClr val="006600"/>
              </a:buClr>
              <a:buFontTx/>
              <a:buChar char="•"/>
            </a:pPr>
            <a:r>
              <a:rPr lang="en-US" smtClean="0"/>
              <a:t>Structure</a:t>
            </a:r>
          </a:p>
          <a:p>
            <a:pPr lvl="1" eaLnBrk="1" hangingPunct="1">
              <a:spcBef>
                <a:spcPct val="80000"/>
              </a:spcBef>
              <a:buClr>
                <a:srgbClr val="006600"/>
              </a:buClr>
              <a:buFontTx/>
              <a:buChar char="•"/>
            </a:pPr>
            <a:r>
              <a:rPr lang="en-US" smtClean="0"/>
              <a:t>pH</a:t>
            </a:r>
          </a:p>
        </p:txBody>
      </p:sp>
      <p:pic>
        <p:nvPicPr>
          <p:cNvPr id="21508" name="Picture 6" descr="C:\Documents and Settings\dmurren\Desktop\Final_JPG%0\ch09_jpg\09-08Figure_P.jpg"/>
          <p:cNvPicPr>
            <a:picLocks noChangeAspect="1" noChangeArrowheads="1"/>
          </p:cNvPicPr>
          <p:nvPr/>
        </p:nvPicPr>
        <p:blipFill>
          <a:blip r:embed="rId2">
            <a:extLst>
              <a:ext uri="{28A0092B-C50C-407E-A947-70E740481C1C}">
                <a14:useLocalDpi xmlns:a14="http://schemas.microsoft.com/office/drawing/2010/main" val="0"/>
              </a:ext>
            </a:extLst>
          </a:blip>
          <a:srcRect b="3395"/>
          <a:stretch>
            <a:fillRect/>
          </a:stretch>
        </p:blipFill>
        <p:spPr bwMode="auto">
          <a:xfrm>
            <a:off x="3592513" y="1766888"/>
            <a:ext cx="42592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This lecture will help you understand:</a:t>
            </a:r>
          </a:p>
        </p:txBody>
      </p:sp>
      <p:sp>
        <p:nvSpPr>
          <p:cNvPr id="4099" name="Rectangle 3"/>
          <p:cNvSpPr>
            <a:spLocks noGrp="1" noChangeArrowheads="1"/>
          </p:cNvSpPr>
          <p:nvPr>
            <p:ph type="body" idx="1"/>
          </p:nvPr>
        </p:nvSpPr>
        <p:spPr>
          <a:xfrm>
            <a:off x="192088" y="1287463"/>
            <a:ext cx="4037012" cy="4621212"/>
          </a:xfrm>
        </p:spPr>
        <p:txBody>
          <a:bodyPr/>
          <a:lstStyle/>
          <a:p>
            <a:pPr eaLnBrk="1" hangingPunct="1">
              <a:lnSpc>
                <a:spcPct val="100000"/>
              </a:lnSpc>
            </a:pPr>
            <a:r>
              <a:rPr lang="en-US" smtClean="0"/>
              <a:t>Soils and agriculture</a:t>
            </a:r>
          </a:p>
          <a:p>
            <a:pPr eaLnBrk="1" hangingPunct="1">
              <a:lnSpc>
                <a:spcPct val="100000"/>
              </a:lnSpc>
            </a:pPr>
            <a:r>
              <a:rPr lang="en-US" smtClean="0"/>
              <a:t>A brief history of agriculture</a:t>
            </a:r>
          </a:p>
          <a:p>
            <a:pPr eaLnBrk="1" hangingPunct="1">
              <a:lnSpc>
                <a:spcPct val="100000"/>
              </a:lnSpc>
            </a:pPr>
            <a:r>
              <a:rPr lang="en-US" smtClean="0"/>
              <a:t>Soil science fundamentals</a:t>
            </a:r>
          </a:p>
          <a:p>
            <a:pPr eaLnBrk="1" hangingPunct="1">
              <a:lnSpc>
                <a:spcPct val="100000"/>
              </a:lnSpc>
            </a:pPr>
            <a:r>
              <a:rPr lang="en-US" smtClean="0"/>
              <a:t>Soil erosion and degradation</a:t>
            </a:r>
          </a:p>
          <a:p>
            <a:pPr eaLnBrk="1" hangingPunct="1">
              <a:lnSpc>
                <a:spcPct val="100000"/>
              </a:lnSpc>
            </a:pPr>
            <a:r>
              <a:rPr lang="en-US" smtClean="0"/>
              <a:t>Soil conservation principles</a:t>
            </a:r>
          </a:p>
        </p:txBody>
      </p:sp>
      <p:pic>
        <p:nvPicPr>
          <p:cNvPr id="4100" name="Picture 6" descr="C:\Documents and Settings\dmurren\Desktop\Final_JPG%0\ch09_jpg\09-00CO_P.jpg"/>
          <p:cNvPicPr>
            <a:picLocks noChangeAspect="1" noChangeArrowheads="1"/>
          </p:cNvPicPr>
          <p:nvPr/>
        </p:nvPicPr>
        <p:blipFill>
          <a:blip r:embed="rId2">
            <a:extLst>
              <a:ext uri="{28A0092B-C50C-407E-A947-70E740481C1C}">
                <a14:useLocalDpi xmlns:a14="http://schemas.microsoft.com/office/drawing/2010/main" val="0"/>
              </a:ext>
            </a:extLst>
          </a:blip>
          <a:srcRect b="3674"/>
          <a:stretch>
            <a:fillRect/>
          </a:stretch>
        </p:blipFill>
        <p:spPr bwMode="auto">
          <a:xfrm>
            <a:off x="3830638" y="1941513"/>
            <a:ext cx="511968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Soil texture</a:t>
            </a:r>
          </a:p>
        </p:txBody>
      </p:sp>
      <p:sp>
        <p:nvSpPr>
          <p:cNvPr id="22531" name="Rectangle 3"/>
          <p:cNvSpPr>
            <a:spLocks noGrp="1" noChangeArrowheads="1"/>
          </p:cNvSpPr>
          <p:nvPr>
            <p:ph type="body" idx="1"/>
          </p:nvPr>
        </p:nvSpPr>
        <p:spPr>
          <a:xfrm>
            <a:off x="192088" y="989013"/>
            <a:ext cx="8788400" cy="5216525"/>
          </a:xfrm>
        </p:spPr>
        <p:txBody>
          <a:bodyPr/>
          <a:lstStyle/>
          <a:p>
            <a:pPr>
              <a:lnSpc>
                <a:spcPct val="100000"/>
              </a:lnSpc>
              <a:spcBef>
                <a:spcPct val="0"/>
              </a:spcBef>
            </a:pPr>
            <a:r>
              <a:rPr lang="en-US" smtClean="0"/>
              <a:t>Determined by size of particles</a:t>
            </a:r>
          </a:p>
          <a:p>
            <a:pPr>
              <a:lnSpc>
                <a:spcPct val="100000"/>
              </a:lnSpc>
              <a:spcBef>
                <a:spcPct val="0"/>
              </a:spcBef>
            </a:pPr>
            <a:endParaRPr lang="en-US" smtClean="0"/>
          </a:p>
          <a:p>
            <a:pPr>
              <a:lnSpc>
                <a:spcPct val="100000"/>
              </a:lnSpc>
              <a:spcBef>
                <a:spcPct val="0"/>
              </a:spcBef>
            </a:pPr>
            <a:r>
              <a:rPr lang="en-US" smtClean="0"/>
              <a:t>Three main categories:</a:t>
            </a:r>
          </a:p>
          <a:p>
            <a:pPr>
              <a:lnSpc>
                <a:spcPct val="100000"/>
              </a:lnSpc>
              <a:spcBef>
                <a:spcPct val="0"/>
              </a:spcBef>
            </a:pPr>
            <a:endParaRPr lang="en-US" smtClean="0"/>
          </a:p>
          <a:p>
            <a:pPr lvl="1">
              <a:lnSpc>
                <a:spcPct val="100000"/>
              </a:lnSpc>
              <a:spcBef>
                <a:spcPct val="0"/>
              </a:spcBef>
              <a:buClr>
                <a:srgbClr val="006600"/>
              </a:buClr>
              <a:buFont typeface="Times" pitchFamily="18" charset="0"/>
              <a:buNone/>
            </a:pPr>
            <a:r>
              <a:rPr lang="en-US" smtClean="0"/>
              <a:t>	</a:t>
            </a:r>
            <a:r>
              <a:rPr lang="en-US" b="1" smtClean="0"/>
              <a:t>Clay</a:t>
            </a:r>
            <a:r>
              <a:rPr lang="en-US" smtClean="0"/>
              <a:t> = particles &lt; 0.002 mm diameter</a:t>
            </a:r>
          </a:p>
          <a:p>
            <a:pPr lvl="1">
              <a:lnSpc>
                <a:spcPct val="100000"/>
              </a:lnSpc>
              <a:spcBef>
                <a:spcPct val="0"/>
              </a:spcBef>
              <a:buClr>
                <a:srgbClr val="006600"/>
              </a:buClr>
              <a:buFont typeface="Times" pitchFamily="18" charset="0"/>
              <a:buNone/>
            </a:pPr>
            <a:endParaRPr lang="en-US" smtClean="0"/>
          </a:p>
          <a:p>
            <a:pPr lvl="1">
              <a:lnSpc>
                <a:spcPct val="100000"/>
              </a:lnSpc>
              <a:spcBef>
                <a:spcPct val="0"/>
              </a:spcBef>
              <a:buClr>
                <a:srgbClr val="006600"/>
              </a:buClr>
              <a:buFont typeface="Times" pitchFamily="18" charset="0"/>
              <a:buNone/>
            </a:pPr>
            <a:r>
              <a:rPr lang="en-US" smtClean="0"/>
              <a:t>	</a:t>
            </a:r>
            <a:r>
              <a:rPr lang="en-US" b="1" smtClean="0"/>
              <a:t>Silt</a:t>
            </a:r>
            <a:r>
              <a:rPr lang="en-US" smtClean="0"/>
              <a:t> = particles 0.002–0.05 mm diameter</a:t>
            </a:r>
          </a:p>
          <a:p>
            <a:pPr lvl="1">
              <a:lnSpc>
                <a:spcPct val="100000"/>
              </a:lnSpc>
              <a:spcBef>
                <a:spcPct val="0"/>
              </a:spcBef>
              <a:buClr>
                <a:srgbClr val="006600"/>
              </a:buClr>
            </a:pPr>
            <a:endParaRPr lang="en-US" smtClean="0"/>
          </a:p>
          <a:p>
            <a:pPr lvl="1">
              <a:lnSpc>
                <a:spcPct val="100000"/>
              </a:lnSpc>
              <a:spcBef>
                <a:spcPct val="0"/>
              </a:spcBef>
              <a:buClr>
                <a:srgbClr val="006600"/>
              </a:buClr>
              <a:buFont typeface="Times" pitchFamily="18" charset="0"/>
              <a:buNone/>
            </a:pPr>
            <a:r>
              <a:rPr lang="en-US" smtClean="0"/>
              <a:t>	</a:t>
            </a:r>
            <a:r>
              <a:rPr lang="en-US" b="1" smtClean="0"/>
              <a:t>Sand</a:t>
            </a:r>
            <a:r>
              <a:rPr lang="en-US" smtClean="0"/>
              <a:t> = particles 0.05–2.0 mm diameter</a:t>
            </a:r>
          </a:p>
          <a:p>
            <a:pPr>
              <a:lnSpc>
                <a:spcPct val="100000"/>
              </a:lnSpc>
              <a:spcBef>
                <a:spcPct val="0"/>
              </a:spcBef>
            </a:pPr>
            <a:endParaRPr lang="en-US" smtClean="0"/>
          </a:p>
          <a:p>
            <a:pPr>
              <a:lnSpc>
                <a:spcPct val="100000"/>
              </a:lnSpc>
              <a:spcBef>
                <a:spcPct val="0"/>
              </a:spcBef>
            </a:pPr>
            <a:r>
              <a:rPr lang="en-US" smtClean="0"/>
              <a:t>Best for plant growth is </a:t>
            </a:r>
            <a:r>
              <a:rPr lang="en-US" b="1" smtClean="0"/>
              <a:t>loam</a:t>
            </a:r>
            <a:r>
              <a:rPr lang="en-US" smtClean="0"/>
              <a:t>, an even mix of these three types.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smtClean="0"/>
              <a:t>Soil texture</a:t>
            </a:r>
          </a:p>
        </p:txBody>
      </p:sp>
      <p:pic>
        <p:nvPicPr>
          <p:cNvPr id="23555" name="Picture 5" descr="C:\Documents and Settings\dmurren\Desktop\Final_JPG%0\ch09_jpg\09-09Figure_L.jpg"/>
          <p:cNvPicPr>
            <a:picLocks noChangeAspect="1" noChangeArrowheads="1"/>
          </p:cNvPicPr>
          <p:nvPr/>
        </p:nvPicPr>
        <p:blipFill>
          <a:blip r:embed="rId2">
            <a:extLst>
              <a:ext uri="{28A0092B-C50C-407E-A947-70E740481C1C}">
                <a14:useLocalDpi xmlns:a14="http://schemas.microsoft.com/office/drawing/2010/main" val="0"/>
              </a:ext>
            </a:extLst>
          </a:blip>
          <a:srcRect b="3091"/>
          <a:stretch>
            <a:fillRect/>
          </a:stretch>
        </p:blipFill>
        <p:spPr bwMode="auto">
          <a:xfrm>
            <a:off x="1757363" y="1011238"/>
            <a:ext cx="58039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Soil structure</a:t>
            </a:r>
          </a:p>
        </p:txBody>
      </p:sp>
      <p:sp>
        <p:nvSpPr>
          <p:cNvPr id="24579" name="Rectangle 3"/>
          <p:cNvSpPr>
            <a:spLocks noChangeArrowheads="1"/>
          </p:cNvSpPr>
          <p:nvPr/>
        </p:nvSpPr>
        <p:spPr bwMode="auto">
          <a:xfrm>
            <a:off x="265113" y="1282700"/>
            <a:ext cx="8609012"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rgbClr val="006600"/>
              </a:buClr>
              <a:buFont typeface="Arial" charset="0"/>
              <a:buChar char="•"/>
            </a:pPr>
            <a:r>
              <a:rPr lang="en-US" b="1"/>
              <a:t>Soil structure</a:t>
            </a:r>
            <a:r>
              <a:rPr lang="en-US"/>
              <a:t>: a measure of the “clumpiness” of the soil</a:t>
            </a:r>
          </a:p>
          <a:p>
            <a:pPr marL="342900" indent="-342900">
              <a:buClr>
                <a:srgbClr val="006600"/>
              </a:buClr>
              <a:buFont typeface="Arial" charset="0"/>
              <a:buChar char="•"/>
            </a:pPr>
            <a:endParaRPr lang="en-US"/>
          </a:p>
          <a:p>
            <a:pPr marL="342900" indent="-342900">
              <a:buClr>
                <a:srgbClr val="006600"/>
              </a:buClr>
              <a:buFont typeface="Arial" charset="0"/>
              <a:buChar char="•"/>
            </a:pPr>
            <a:r>
              <a:rPr lang="en-US" b="1"/>
              <a:t>Soil pH</a:t>
            </a:r>
            <a:r>
              <a:rPr lang="en-US"/>
              <a:t>: the degree of acidity or alkalinity, which influences a soil’s ability to support plant growth</a:t>
            </a:r>
          </a:p>
          <a:p>
            <a:pPr marL="342900" indent="-342900"/>
            <a:endParaRPr lang="en-US"/>
          </a:p>
          <a:p>
            <a:pPr marL="342900" indent="-342900"/>
            <a:endParaRPr lang="en-US" b="1"/>
          </a:p>
        </p:txBody>
      </p:sp>
      <p:sp>
        <p:nvSpPr>
          <p:cNvPr id="24580" name="Rectangle 4"/>
          <p:cNvSpPr>
            <a:spLocks noChangeArrowheads="1"/>
          </p:cNvSpPr>
          <p:nvPr/>
        </p:nvSpPr>
        <p:spPr bwMode="auto">
          <a:xfrm>
            <a:off x="7646988" y="11938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Regional soil differences and agriculture</a:t>
            </a:r>
          </a:p>
        </p:txBody>
      </p:sp>
      <p:sp>
        <p:nvSpPr>
          <p:cNvPr id="25603" name="Rectangle 3"/>
          <p:cNvSpPr>
            <a:spLocks noGrp="1" noChangeArrowheads="1"/>
          </p:cNvSpPr>
          <p:nvPr>
            <p:ph type="body" idx="1"/>
          </p:nvPr>
        </p:nvSpPr>
        <p:spPr>
          <a:xfrm>
            <a:off x="192088" y="989013"/>
            <a:ext cx="8788400" cy="5216525"/>
          </a:xfrm>
        </p:spPr>
        <p:txBody>
          <a:bodyPr/>
          <a:lstStyle/>
          <a:p>
            <a:pPr>
              <a:lnSpc>
                <a:spcPct val="100000"/>
              </a:lnSpc>
              <a:spcBef>
                <a:spcPct val="0"/>
              </a:spcBef>
            </a:pPr>
            <a:r>
              <a:rPr lang="en-US" smtClean="0"/>
              <a:t>Soil and soil profiles vary from place to place, with implications for agriculture.</a:t>
            </a:r>
          </a:p>
          <a:p>
            <a:pPr>
              <a:lnSpc>
                <a:spcPct val="100000"/>
              </a:lnSpc>
              <a:spcBef>
                <a:spcPct val="0"/>
              </a:spcBef>
            </a:pPr>
            <a:endParaRPr lang="en-US" smtClean="0"/>
          </a:p>
          <a:p>
            <a:pPr>
              <a:lnSpc>
                <a:spcPct val="100000"/>
              </a:lnSpc>
              <a:spcBef>
                <a:spcPct val="0"/>
              </a:spcBef>
            </a:pPr>
            <a:r>
              <a:rPr lang="en-US" b="1" smtClean="0"/>
              <a:t>Amazonian rainforest soil</a:t>
            </a:r>
            <a:r>
              <a:rPr lang="en-US" smtClean="0"/>
              <a:t> = lots of rain; leaches nutrients from topsoil out of reach of plant roots. Other nutrients taken up by lush vegetation, leaving little in soil.</a:t>
            </a:r>
          </a:p>
          <a:p>
            <a:pPr>
              <a:lnSpc>
                <a:spcPct val="100000"/>
              </a:lnSpc>
              <a:spcBef>
                <a:spcPct val="0"/>
              </a:spcBef>
            </a:pPr>
            <a:endParaRPr lang="en-US" smtClean="0"/>
          </a:p>
          <a:p>
            <a:pPr>
              <a:lnSpc>
                <a:spcPct val="100000"/>
              </a:lnSpc>
              <a:spcBef>
                <a:spcPct val="0"/>
              </a:spcBef>
            </a:pPr>
            <a:r>
              <a:rPr lang="en-US" smtClean="0"/>
              <a:t>Thus when farmed, soil gives out after a few years.</a:t>
            </a:r>
          </a:p>
          <a:p>
            <a:pPr>
              <a:lnSpc>
                <a:spcPct val="100000"/>
              </a:lnSpc>
              <a:spcBef>
                <a:spcPct val="0"/>
              </a:spcBef>
            </a:pPr>
            <a:endParaRPr lang="en-US" smtClean="0"/>
          </a:p>
          <a:p>
            <a:pPr>
              <a:lnSpc>
                <a:spcPct val="100000"/>
              </a:lnSpc>
              <a:spcBef>
                <a:spcPct val="0"/>
              </a:spcBef>
            </a:pPr>
            <a:r>
              <a:rPr lang="en-US" b="1" smtClean="0"/>
              <a:t>Kansas prairie soil</a:t>
            </a:r>
            <a:r>
              <a:rPr lang="en-US" smtClean="0"/>
              <a:t> = low rainfall keeps nutrients in topsoil, where plants take them up and recycle them back into soil when they die. Topsoil rich and productive.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Swidden agriculture</a:t>
            </a:r>
          </a:p>
        </p:txBody>
      </p:sp>
      <p:sp>
        <p:nvSpPr>
          <p:cNvPr id="26627" name="Rectangle 3"/>
          <p:cNvSpPr>
            <a:spLocks noGrp="1" noChangeArrowheads="1"/>
          </p:cNvSpPr>
          <p:nvPr>
            <p:ph type="body" sz="half" idx="2"/>
          </p:nvPr>
        </p:nvSpPr>
        <p:spPr>
          <a:xfrm>
            <a:off x="190500" y="4906963"/>
            <a:ext cx="8788400" cy="1373187"/>
          </a:xfrm>
        </p:spPr>
        <p:txBody>
          <a:bodyPr/>
          <a:lstStyle/>
          <a:p>
            <a:pPr marL="63500" indent="0">
              <a:lnSpc>
                <a:spcPct val="100000"/>
              </a:lnSpc>
              <a:spcBef>
                <a:spcPct val="0"/>
              </a:spcBef>
              <a:buClrTx/>
              <a:buFontTx/>
              <a:buNone/>
            </a:pPr>
            <a:r>
              <a:rPr lang="en-US" i="1" smtClean="0"/>
              <a:t>In </a:t>
            </a:r>
            <a:r>
              <a:rPr lang="en-US" b="1" i="1" smtClean="0"/>
              <a:t>swidden</a:t>
            </a:r>
            <a:r>
              <a:rPr lang="en-US" i="1" smtClean="0"/>
              <a:t> agriculture, tropical forest is cut, the plot is farmed for 1-2 years, and the farmer moves on to clear another plot, leaving the first to regrow into forest.</a:t>
            </a:r>
          </a:p>
        </p:txBody>
      </p:sp>
      <p:pic>
        <p:nvPicPr>
          <p:cNvPr id="26628" name="Picture 7" descr="C:\Documents and Settings\dmurren\Desktop\Final_JPG%0\ch09_jpg\09-10Figure_P.jpg"/>
          <p:cNvPicPr>
            <a:picLocks noChangeAspect="1" noChangeArrowheads="1"/>
          </p:cNvPicPr>
          <p:nvPr/>
        </p:nvPicPr>
        <p:blipFill>
          <a:blip r:embed="rId2">
            <a:extLst>
              <a:ext uri="{28A0092B-C50C-407E-A947-70E740481C1C}">
                <a14:useLocalDpi xmlns:a14="http://schemas.microsoft.com/office/drawing/2010/main" val="0"/>
              </a:ext>
            </a:extLst>
          </a:blip>
          <a:srcRect b="3525"/>
          <a:stretch>
            <a:fillRect/>
          </a:stretch>
        </p:blipFill>
        <p:spPr bwMode="auto">
          <a:xfrm>
            <a:off x="1916113" y="852488"/>
            <a:ext cx="5465762"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Erosion and deposition</a:t>
            </a:r>
          </a:p>
        </p:txBody>
      </p:sp>
      <p:sp>
        <p:nvSpPr>
          <p:cNvPr id="27651" name="Rectangle 3"/>
          <p:cNvSpPr>
            <a:spLocks noGrp="1" noChangeArrowheads="1"/>
          </p:cNvSpPr>
          <p:nvPr>
            <p:ph type="body" idx="1"/>
          </p:nvPr>
        </p:nvSpPr>
        <p:spPr>
          <a:xfrm>
            <a:off x="192088" y="989013"/>
            <a:ext cx="8788400" cy="5216525"/>
          </a:xfrm>
        </p:spPr>
        <p:txBody>
          <a:bodyPr/>
          <a:lstStyle/>
          <a:p>
            <a:pPr>
              <a:lnSpc>
                <a:spcPct val="100000"/>
              </a:lnSpc>
              <a:spcBef>
                <a:spcPct val="0"/>
              </a:spcBef>
            </a:pPr>
            <a:r>
              <a:rPr lang="en-US" b="1" smtClean="0"/>
              <a:t>Erosion</a:t>
            </a:r>
            <a:r>
              <a:rPr lang="en-US" smtClean="0"/>
              <a:t> = removal of material from one place and 	       its transport elsewhere</a:t>
            </a:r>
          </a:p>
          <a:p>
            <a:pPr>
              <a:lnSpc>
                <a:spcPct val="100000"/>
              </a:lnSpc>
              <a:spcBef>
                <a:spcPct val="0"/>
              </a:spcBef>
              <a:buFont typeface="Times New Roman" charset="0"/>
              <a:buNone/>
            </a:pPr>
            <a:r>
              <a:rPr lang="en-US" smtClean="0"/>
              <a:t>			by wind</a:t>
            </a:r>
          </a:p>
          <a:p>
            <a:pPr>
              <a:lnSpc>
                <a:spcPct val="100000"/>
              </a:lnSpc>
              <a:spcBef>
                <a:spcPct val="0"/>
              </a:spcBef>
              <a:buFont typeface="Times New Roman" charset="0"/>
              <a:buNone/>
            </a:pPr>
            <a:r>
              <a:rPr lang="en-US" smtClean="0"/>
              <a:t>			or water</a:t>
            </a:r>
          </a:p>
          <a:p>
            <a:pPr>
              <a:lnSpc>
                <a:spcPct val="100000"/>
              </a:lnSpc>
              <a:spcBef>
                <a:spcPct val="0"/>
              </a:spcBef>
            </a:pPr>
            <a:endParaRPr lang="en-US" smtClean="0"/>
          </a:p>
          <a:p>
            <a:pPr>
              <a:lnSpc>
                <a:spcPct val="100000"/>
              </a:lnSpc>
              <a:spcBef>
                <a:spcPct val="0"/>
              </a:spcBef>
            </a:pPr>
            <a:r>
              <a:rPr lang="en-US" b="1" smtClean="0"/>
              <a:t>Deposition</a:t>
            </a:r>
            <a:r>
              <a:rPr lang="en-US" smtClean="0"/>
              <a:t> = arrival of eroded material at a new location</a:t>
            </a:r>
            <a:br>
              <a:rPr lang="en-US" smtClean="0"/>
            </a:br>
            <a:endParaRPr lang="en-US" smtClean="0"/>
          </a:p>
          <a:p>
            <a:pPr>
              <a:lnSpc>
                <a:spcPct val="100000"/>
              </a:lnSpc>
              <a:spcBef>
                <a:spcPct val="0"/>
              </a:spcBef>
            </a:pPr>
            <a:endParaRPr lang="en-US" smtClean="0"/>
          </a:p>
          <a:p>
            <a:pPr>
              <a:lnSpc>
                <a:spcPct val="100000"/>
              </a:lnSpc>
              <a:spcBef>
                <a:spcPct val="0"/>
              </a:spcBef>
            </a:pPr>
            <a:r>
              <a:rPr lang="en-US" i="1" smtClean="0"/>
              <a:t>These processes are natural, and can build up fertile soil.</a:t>
            </a:r>
          </a:p>
          <a:p>
            <a:pPr>
              <a:lnSpc>
                <a:spcPct val="100000"/>
              </a:lnSpc>
              <a:spcBef>
                <a:spcPct val="0"/>
              </a:spcBef>
            </a:pPr>
            <a:endParaRPr lang="en-US" i="1" smtClean="0"/>
          </a:p>
          <a:p>
            <a:pPr>
              <a:lnSpc>
                <a:spcPct val="100000"/>
              </a:lnSpc>
              <a:spcBef>
                <a:spcPct val="0"/>
              </a:spcBef>
            </a:pPr>
            <a:r>
              <a:rPr lang="en-US" i="1" smtClean="0"/>
              <a:t>But where artificially sped up, they are a big problem for farming.</a:t>
            </a: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Erosion</a:t>
            </a:r>
          </a:p>
        </p:txBody>
      </p:sp>
      <p:sp>
        <p:nvSpPr>
          <p:cNvPr id="28675" name="Rectangle 3"/>
          <p:cNvSpPr>
            <a:spLocks noGrp="1" noChangeArrowheads="1"/>
          </p:cNvSpPr>
          <p:nvPr>
            <p:ph type="body" idx="1"/>
          </p:nvPr>
        </p:nvSpPr>
        <p:spPr>
          <a:xfrm>
            <a:off x="192088" y="2208213"/>
            <a:ext cx="8788400" cy="2781300"/>
          </a:xfrm>
        </p:spPr>
        <p:txBody>
          <a:bodyPr/>
          <a:lstStyle/>
          <a:p>
            <a:pPr>
              <a:spcBef>
                <a:spcPct val="90000"/>
              </a:spcBef>
              <a:buClrTx/>
              <a:buFontTx/>
              <a:buNone/>
            </a:pPr>
            <a:r>
              <a:rPr lang="en-US" smtClean="0"/>
              <a:t>Commonly caused by:</a:t>
            </a:r>
          </a:p>
          <a:p>
            <a:pPr lvl="1" eaLnBrk="1" hangingPunct="1">
              <a:spcBef>
                <a:spcPct val="90000"/>
              </a:spcBef>
              <a:buFont typeface="Times" pitchFamily="18" charset="0"/>
              <a:buNone/>
            </a:pPr>
            <a:r>
              <a:rPr lang="en-US" smtClean="0">
                <a:solidFill>
                  <a:srgbClr val="006600"/>
                </a:solidFill>
              </a:rPr>
              <a:t>•  </a:t>
            </a:r>
            <a:r>
              <a:rPr lang="en-US" smtClean="0"/>
              <a:t>Overcultivating, too much plowing, poor planning</a:t>
            </a:r>
          </a:p>
          <a:p>
            <a:pPr lvl="1" eaLnBrk="1" hangingPunct="1">
              <a:spcBef>
                <a:spcPct val="90000"/>
              </a:spcBef>
              <a:buFont typeface="Times" pitchFamily="18" charset="0"/>
              <a:buNone/>
            </a:pPr>
            <a:r>
              <a:rPr lang="en-US" smtClean="0">
                <a:solidFill>
                  <a:srgbClr val="006600"/>
                </a:solidFill>
              </a:rPr>
              <a:t>•  </a:t>
            </a:r>
            <a:r>
              <a:rPr lang="en-US" smtClean="0"/>
              <a:t>Overgrazing rangeland with livestock</a:t>
            </a:r>
          </a:p>
          <a:p>
            <a:pPr lvl="1" eaLnBrk="1" hangingPunct="1">
              <a:spcBef>
                <a:spcPct val="90000"/>
              </a:spcBef>
              <a:buFont typeface="Times" pitchFamily="18" charset="0"/>
              <a:buNone/>
            </a:pPr>
            <a:r>
              <a:rPr lang="en-US" smtClean="0">
                <a:solidFill>
                  <a:srgbClr val="006600"/>
                </a:solidFill>
              </a:rPr>
              <a:t>•  </a:t>
            </a:r>
            <a:r>
              <a:rPr lang="en-US" smtClean="0"/>
              <a:t>Deforestation, especially on slopes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8288" y="180975"/>
            <a:ext cx="4381500" cy="536575"/>
          </a:xfrm>
          <a:noFill/>
        </p:spPr>
        <p:txBody>
          <a:bodyPr/>
          <a:lstStyle/>
          <a:p>
            <a:pPr eaLnBrk="1" hangingPunct="1"/>
            <a:r>
              <a:rPr lang="en-US" smtClean="0"/>
              <a:t>Types of soil erosion</a:t>
            </a:r>
          </a:p>
        </p:txBody>
      </p:sp>
      <p:pic>
        <p:nvPicPr>
          <p:cNvPr id="29699" name="Picture 3" descr="C:\Documents and Settings\dmurren\Desktop\Final_JPG%0\ch09_jpg\09-11Figure_P.jpg"/>
          <p:cNvPicPr>
            <a:picLocks noChangeAspect="1" noChangeArrowheads="1"/>
          </p:cNvPicPr>
          <p:nvPr/>
        </p:nvPicPr>
        <p:blipFill>
          <a:blip r:embed="rId2">
            <a:extLst>
              <a:ext uri="{28A0092B-C50C-407E-A947-70E740481C1C}">
                <a14:useLocalDpi xmlns:a14="http://schemas.microsoft.com/office/drawing/2010/main" val="0"/>
              </a:ext>
            </a:extLst>
          </a:blip>
          <a:srcRect b="3172"/>
          <a:stretch>
            <a:fillRect/>
          </a:stretch>
        </p:blipFill>
        <p:spPr bwMode="auto">
          <a:xfrm>
            <a:off x="2103438" y="879475"/>
            <a:ext cx="510063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Measuring soil erosion</a:t>
            </a:r>
          </a:p>
        </p:txBody>
      </p:sp>
      <p:sp>
        <p:nvSpPr>
          <p:cNvPr id="30723" name="Rectangle 3"/>
          <p:cNvSpPr>
            <a:spLocks noGrp="1" noChangeArrowheads="1"/>
          </p:cNvSpPr>
          <p:nvPr>
            <p:ph type="body" idx="1"/>
          </p:nvPr>
        </p:nvSpPr>
        <p:spPr>
          <a:xfrm>
            <a:off x="5373688" y="1843088"/>
            <a:ext cx="3606800" cy="3508375"/>
          </a:xfrm>
        </p:spPr>
        <p:txBody>
          <a:bodyPr/>
          <a:lstStyle/>
          <a:p>
            <a:pPr>
              <a:lnSpc>
                <a:spcPct val="100000"/>
              </a:lnSpc>
              <a:spcBef>
                <a:spcPct val="0"/>
              </a:spcBef>
            </a:pPr>
            <a:r>
              <a:rPr lang="en-US" i="1" smtClean="0"/>
              <a:t>Low-tech but effective method</a:t>
            </a:r>
          </a:p>
          <a:p>
            <a:pPr>
              <a:lnSpc>
                <a:spcPct val="100000"/>
              </a:lnSpc>
              <a:spcBef>
                <a:spcPct val="0"/>
              </a:spcBef>
            </a:pPr>
            <a:endParaRPr lang="en-US" i="1" smtClean="0"/>
          </a:p>
          <a:p>
            <a:pPr>
              <a:lnSpc>
                <a:spcPct val="100000"/>
              </a:lnSpc>
              <a:spcBef>
                <a:spcPct val="0"/>
              </a:spcBef>
            </a:pPr>
            <a:r>
              <a:rPr lang="en-US" i="1" smtClean="0"/>
              <a:t>Exposure of pin shows amount of erosion since it was placed in ground, level with surface.</a:t>
            </a:r>
            <a:endParaRPr lang="en-US" smtClean="0"/>
          </a:p>
        </p:txBody>
      </p:sp>
      <p:pic>
        <p:nvPicPr>
          <p:cNvPr id="30724" name="Picture 4" descr="C:\Documents and Settings\dmurren\Desktop\Final_JPG%0\ch09_jpg\09-SBS01_L.jpg"/>
          <p:cNvPicPr>
            <a:picLocks noChangeAspect="1" noChangeArrowheads="1"/>
          </p:cNvPicPr>
          <p:nvPr/>
        </p:nvPicPr>
        <p:blipFill>
          <a:blip r:embed="rId2">
            <a:extLst>
              <a:ext uri="{28A0092B-C50C-407E-A947-70E740481C1C}">
                <a14:useLocalDpi xmlns:a14="http://schemas.microsoft.com/office/drawing/2010/main" val="0"/>
              </a:ext>
            </a:extLst>
          </a:blip>
          <a:srcRect b="3378"/>
          <a:stretch>
            <a:fillRect/>
          </a:stretch>
        </p:blipFill>
        <p:spPr bwMode="auto">
          <a:xfrm>
            <a:off x="334963" y="1069975"/>
            <a:ext cx="484505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Soil erosion</a:t>
            </a:r>
          </a:p>
        </p:txBody>
      </p:sp>
      <p:sp>
        <p:nvSpPr>
          <p:cNvPr id="31747" name="Rectangle 3"/>
          <p:cNvSpPr>
            <a:spLocks noGrp="1" noChangeArrowheads="1"/>
          </p:cNvSpPr>
          <p:nvPr>
            <p:ph type="body" idx="1"/>
          </p:nvPr>
        </p:nvSpPr>
        <p:spPr>
          <a:xfrm>
            <a:off x="192088" y="2141538"/>
            <a:ext cx="8788400" cy="2911475"/>
          </a:xfrm>
        </p:spPr>
        <p:txBody>
          <a:bodyPr/>
          <a:lstStyle/>
          <a:p>
            <a:pPr eaLnBrk="1" hangingPunct="1"/>
            <a:r>
              <a:rPr lang="en-US" smtClean="0"/>
              <a:t>Soil erosion is a global problem.</a:t>
            </a:r>
          </a:p>
          <a:p>
            <a:pPr eaLnBrk="1" hangingPunct="1"/>
            <a:r>
              <a:rPr lang="en-US" smtClean="0"/>
              <a:t>Coupled with rapid population growth, these two forces spell crisis for the future of agriculture.</a:t>
            </a:r>
          </a:p>
          <a:p>
            <a:pPr eaLnBrk="1" hangingPunct="1"/>
            <a:r>
              <a:rPr lang="en-US" smtClean="0"/>
              <a:t>Humans are the primary cause of erosion.</a:t>
            </a:r>
          </a:p>
          <a:p>
            <a:pPr eaLnBrk="1" hangingPunct="1"/>
            <a:r>
              <a:rPr lang="en-US" smtClean="0"/>
              <a:t>Humans are over 10 times more influential at moving soil than are all other natural processes combined.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Central Case: No-Till Agriculture in Brazil</a:t>
            </a:r>
          </a:p>
        </p:txBody>
      </p:sp>
      <p:sp>
        <p:nvSpPr>
          <p:cNvPr id="5123" name="Rectangle 3"/>
          <p:cNvSpPr>
            <a:spLocks noGrp="1" noChangeArrowheads="1"/>
          </p:cNvSpPr>
          <p:nvPr>
            <p:ph type="body" idx="1"/>
          </p:nvPr>
        </p:nvSpPr>
        <p:spPr>
          <a:xfrm>
            <a:off x="192088" y="4214813"/>
            <a:ext cx="8732837" cy="2355850"/>
          </a:xfrm>
        </p:spPr>
        <p:txBody>
          <a:bodyPr anchor="b"/>
          <a:lstStyle/>
          <a:p>
            <a:pPr eaLnBrk="1" hangingPunct="1"/>
            <a:r>
              <a:rPr lang="en-US" smtClean="0"/>
              <a:t>Southern Brazil’s farmers were suffering falling yields, erosion, and pollution from agrichemicals.</a:t>
            </a:r>
          </a:p>
          <a:p>
            <a:pPr eaLnBrk="1" hangingPunct="1"/>
            <a:r>
              <a:rPr lang="en-US" smtClean="0"/>
              <a:t>They turned to no-till farming, which bypasses plowing.</a:t>
            </a:r>
          </a:p>
          <a:p>
            <a:pPr eaLnBrk="1" hangingPunct="1"/>
            <a:r>
              <a:rPr lang="en-US" smtClean="0"/>
              <a:t>Erosion was reduced, soils were enhanced, and yields rose greatly. No-till methods are spreading worldwide.</a:t>
            </a:r>
          </a:p>
        </p:txBody>
      </p:sp>
      <p:pic>
        <p:nvPicPr>
          <p:cNvPr id="5124" name="Picture 6" descr="C:\Documents and Settings\dmurren\Desktop\Final_JPG%0\composite_jpg\ch09.jpg"/>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2609850" y="768350"/>
            <a:ext cx="370205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Desertification</a:t>
            </a:r>
          </a:p>
        </p:txBody>
      </p:sp>
      <p:sp>
        <p:nvSpPr>
          <p:cNvPr id="32771" name="Rectangle 3"/>
          <p:cNvSpPr>
            <a:spLocks noGrp="1" noChangeArrowheads="1"/>
          </p:cNvSpPr>
          <p:nvPr>
            <p:ph type="body" idx="1"/>
          </p:nvPr>
        </p:nvSpPr>
        <p:spPr>
          <a:xfrm>
            <a:off x="192088" y="860425"/>
            <a:ext cx="8788400" cy="5476875"/>
          </a:xfrm>
        </p:spPr>
        <p:txBody>
          <a:bodyPr/>
          <a:lstStyle/>
          <a:p>
            <a:pPr>
              <a:buClrTx/>
              <a:buFont typeface="Times New Roman" charset="0"/>
              <a:buNone/>
            </a:pPr>
            <a:r>
              <a:rPr lang="en-US" smtClean="0"/>
              <a:t>A loss of more than 10% productivity due to:</a:t>
            </a:r>
          </a:p>
          <a:p>
            <a:pPr lvl="1">
              <a:buClr>
                <a:srgbClr val="006600"/>
              </a:buClr>
              <a:buFont typeface="Times" pitchFamily="18" charset="0"/>
              <a:buChar char="•"/>
            </a:pPr>
            <a:r>
              <a:rPr lang="en-US" smtClean="0"/>
              <a:t>Erosion</a:t>
            </a:r>
          </a:p>
          <a:p>
            <a:pPr lvl="1">
              <a:buClr>
                <a:srgbClr val="006600"/>
              </a:buClr>
              <a:buFont typeface="Times" pitchFamily="18" charset="0"/>
              <a:buChar char="•"/>
            </a:pPr>
            <a:r>
              <a:rPr lang="en-US" smtClean="0"/>
              <a:t>Soil compaction</a:t>
            </a:r>
          </a:p>
          <a:p>
            <a:pPr lvl="1">
              <a:buClr>
                <a:srgbClr val="006600"/>
              </a:buClr>
              <a:buFont typeface="Times" pitchFamily="18" charset="0"/>
              <a:buChar char="•"/>
            </a:pPr>
            <a:r>
              <a:rPr lang="en-US" smtClean="0"/>
              <a:t>Forest removal</a:t>
            </a:r>
          </a:p>
          <a:p>
            <a:pPr lvl="1">
              <a:buClr>
                <a:srgbClr val="006600"/>
              </a:buClr>
              <a:buFont typeface="Times" pitchFamily="18" charset="0"/>
              <a:buChar char="•"/>
            </a:pPr>
            <a:r>
              <a:rPr lang="en-US" smtClean="0"/>
              <a:t>Overgrazing</a:t>
            </a:r>
          </a:p>
          <a:p>
            <a:pPr lvl="1">
              <a:buClr>
                <a:srgbClr val="006600"/>
              </a:buClr>
              <a:buFont typeface="Times" pitchFamily="18" charset="0"/>
              <a:buChar char="•"/>
            </a:pPr>
            <a:r>
              <a:rPr lang="en-US" smtClean="0"/>
              <a:t>Drought</a:t>
            </a:r>
          </a:p>
          <a:p>
            <a:pPr lvl="1">
              <a:buClr>
                <a:srgbClr val="006600"/>
              </a:buClr>
              <a:buFont typeface="Times" pitchFamily="18" charset="0"/>
              <a:buChar char="•"/>
            </a:pPr>
            <a:r>
              <a:rPr lang="en-US" smtClean="0"/>
              <a:t>Salinization</a:t>
            </a:r>
          </a:p>
          <a:p>
            <a:pPr lvl="1">
              <a:buClr>
                <a:srgbClr val="006600"/>
              </a:buClr>
              <a:buFont typeface="Times" pitchFamily="18" charset="0"/>
              <a:buChar char="•"/>
            </a:pPr>
            <a:r>
              <a:rPr lang="en-US" smtClean="0"/>
              <a:t>Climate change</a:t>
            </a:r>
          </a:p>
          <a:p>
            <a:pPr lvl="1">
              <a:buClr>
                <a:srgbClr val="006600"/>
              </a:buClr>
              <a:buFont typeface="Times" pitchFamily="18" charset="0"/>
              <a:buChar char="•"/>
            </a:pPr>
            <a:r>
              <a:rPr lang="en-US" smtClean="0"/>
              <a:t>Depletion of water resources</a:t>
            </a:r>
          </a:p>
          <a:p>
            <a:pPr lvl="1">
              <a:buClr>
                <a:srgbClr val="006600"/>
              </a:buClr>
              <a:buFont typeface="Times" pitchFamily="18" charset="0"/>
              <a:buChar char="•"/>
            </a:pPr>
            <a:r>
              <a:rPr lang="en-US" smtClean="0"/>
              <a:t>etc.</a:t>
            </a:r>
          </a:p>
        </p:txBody>
      </p:sp>
      <p:sp>
        <p:nvSpPr>
          <p:cNvPr id="32772" name="Text Box 4"/>
          <p:cNvSpPr txBox="1">
            <a:spLocks noChangeArrowheads="1"/>
          </p:cNvSpPr>
          <p:nvPr/>
        </p:nvSpPr>
        <p:spPr bwMode="auto">
          <a:xfrm>
            <a:off x="6124575" y="2887663"/>
            <a:ext cx="2843213"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nSpc>
                <a:spcPct val="90000"/>
              </a:lnSpc>
              <a:spcBef>
                <a:spcPct val="50000"/>
              </a:spcBef>
            </a:pPr>
            <a:r>
              <a:rPr lang="en-US" i="1"/>
              <a:t>When severe,  there is expansion of desert areas, or creation of new ones, e.g., the Middle East, formerly, “Fertile Crescent.”</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Soil degradation on drylands</a:t>
            </a:r>
          </a:p>
        </p:txBody>
      </p:sp>
      <p:sp>
        <p:nvSpPr>
          <p:cNvPr id="33795" name="Rectangle 3"/>
          <p:cNvSpPr>
            <a:spLocks noGrp="1" noChangeArrowheads="1"/>
          </p:cNvSpPr>
          <p:nvPr>
            <p:ph type="body" idx="1"/>
          </p:nvPr>
        </p:nvSpPr>
        <p:spPr>
          <a:xfrm>
            <a:off x="192088" y="955675"/>
            <a:ext cx="8788400" cy="519113"/>
          </a:xfrm>
        </p:spPr>
        <p:txBody>
          <a:bodyPr/>
          <a:lstStyle/>
          <a:p>
            <a:pPr>
              <a:lnSpc>
                <a:spcPct val="100000"/>
              </a:lnSpc>
              <a:spcBef>
                <a:spcPct val="0"/>
              </a:spcBef>
              <a:buClrTx/>
              <a:buFont typeface="Times New Roman" charset="0"/>
              <a:buNone/>
            </a:pPr>
            <a:r>
              <a:rPr lang="en-US" i="1" smtClean="0"/>
              <a:t>Caused mostly by wind and water erosion</a:t>
            </a:r>
            <a:endParaRPr lang="en-US" smtClean="0"/>
          </a:p>
        </p:txBody>
      </p:sp>
      <p:pic>
        <p:nvPicPr>
          <p:cNvPr id="33796" name="Picture 4" descr="C:\Documents and Settings\dmurren\Desktop\Final_JPG%0\ch09_jpg\09-12Figure_L.jpg"/>
          <p:cNvPicPr>
            <a:picLocks noChangeAspect="1" noChangeArrowheads="1"/>
          </p:cNvPicPr>
          <p:nvPr/>
        </p:nvPicPr>
        <p:blipFill>
          <a:blip r:embed="rId2">
            <a:extLst>
              <a:ext uri="{28A0092B-C50C-407E-A947-70E740481C1C}">
                <a14:useLocalDpi xmlns:a14="http://schemas.microsoft.com/office/drawing/2010/main" val="0"/>
              </a:ext>
            </a:extLst>
          </a:blip>
          <a:srcRect b="3734"/>
          <a:stretch>
            <a:fillRect/>
          </a:stretch>
        </p:blipFill>
        <p:spPr bwMode="auto">
          <a:xfrm>
            <a:off x="2643188" y="1722438"/>
            <a:ext cx="39401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The Dust Bowl</a:t>
            </a:r>
          </a:p>
        </p:txBody>
      </p:sp>
      <p:sp>
        <p:nvSpPr>
          <p:cNvPr id="34819" name="Rectangle 3"/>
          <p:cNvSpPr>
            <a:spLocks noGrp="1" noChangeArrowheads="1"/>
          </p:cNvSpPr>
          <p:nvPr>
            <p:ph type="body" idx="1"/>
          </p:nvPr>
        </p:nvSpPr>
        <p:spPr>
          <a:xfrm>
            <a:off x="5476875" y="1204913"/>
            <a:ext cx="3503613" cy="4789487"/>
          </a:xfrm>
        </p:spPr>
        <p:txBody>
          <a:bodyPr/>
          <a:lstStyle/>
          <a:p>
            <a:pPr>
              <a:lnSpc>
                <a:spcPct val="100000"/>
              </a:lnSpc>
              <a:spcBef>
                <a:spcPct val="0"/>
              </a:spcBef>
            </a:pPr>
            <a:r>
              <a:rPr lang="en-US" i="1" smtClean="0"/>
              <a:t>Drought and degraded farmland produced the 1930s </a:t>
            </a:r>
            <a:r>
              <a:rPr lang="en-US" b="1" i="1" smtClean="0"/>
              <a:t>Dust Bowl</a:t>
            </a:r>
            <a:r>
              <a:rPr lang="en-US" i="1" smtClean="0"/>
              <a:t>.</a:t>
            </a:r>
          </a:p>
          <a:p>
            <a:pPr>
              <a:lnSpc>
                <a:spcPct val="100000"/>
              </a:lnSpc>
              <a:spcBef>
                <a:spcPct val="0"/>
              </a:spcBef>
            </a:pPr>
            <a:endParaRPr lang="en-US" i="1" smtClean="0"/>
          </a:p>
          <a:p>
            <a:pPr>
              <a:lnSpc>
                <a:spcPct val="100000"/>
              </a:lnSpc>
              <a:spcBef>
                <a:spcPct val="0"/>
              </a:spcBef>
            </a:pPr>
            <a:r>
              <a:rPr lang="en-US" i="1" smtClean="0"/>
              <a:t>Storms brought dust from the U.S. Great Plains all the way to New York and Washington, and wrecked many lives.</a:t>
            </a:r>
            <a:endParaRPr lang="en-US" smtClean="0"/>
          </a:p>
        </p:txBody>
      </p:sp>
      <p:pic>
        <p:nvPicPr>
          <p:cNvPr id="34820" name="Picture 4" descr="C:\Documents and Settings\dmurren\Desktop\Final_JPG%0\ch09_jpg\09-13Figure_P.jpg"/>
          <p:cNvPicPr>
            <a:picLocks noChangeAspect="1" noChangeArrowheads="1"/>
          </p:cNvPicPr>
          <p:nvPr/>
        </p:nvPicPr>
        <p:blipFill>
          <a:blip r:embed="rId2">
            <a:extLst>
              <a:ext uri="{28A0092B-C50C-407E-A947-70E740481C1C}">
                <a14:useLocalDpi xmlns:a14="http://schemas.microsoft.com/office/drawing/2010/main" val="0"/>
              </a:ext>
            </a:extLst>
          </a:blip>
          <a:srcRect b="3610"/>
          <a:stretch>
            <a:fillRect/>
          </a:stretch>
        </p:blipFill>
        <p:spPr bwMode="auto">
          <a:xfrm>
            <a:off x="203200" y="1781175"/>
            <a:ext cx="51196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Soil conservation</a:t>
            </a:r>
          </a:p>
        </p:txBody>
      </p:sp>
      <p:sp>
        <p:nvSpPr>
          <p:cNvPr id="35843" name="Rectangle 3"/>
          <p:cNvSpPr>
            <a:spLocks noGrp="1" noChangeArrowheads="1"/>
          </p:cNvSpPr>
          <p:nvPr>
            <p:ph type="body" idx="1"/>
          </p:nvPr>
        </p:nvSpPr>
        <p:spPr>
          <a:xfrm>
            <a:off x="192088" y="1203325"/>
            <a:ext cx="8788400" cy="4789488"/>
          </a:xfrm>
        </p:spPr>
        <p:txBody>
          <a:bodyPr/>
          <a:lstStyle/>
          <a:p>
            <a:pPr>
              <a:lnSpc>
                <a:spcPct val="100000"/>
              </a:lnSpc>
              <a:spcBef>
                <a:spcPct val="0"/>
              </a:spcBef>
            </a:pPr>
            <a:r>
              <a:rPr lang="en-US" smtClean="0"/>
              <a:t>As a result of the Dust Bowl,</a:t>
            </a:r>
          </a:p>
          <a:p>
            <a:pPr>
              <a:lnSpc>
                <a:spcPct val="100000"/>
              </a:lnSpc>
              <a:spcBef>
                <a:spcPct val="0"/>
              </a:spcBef>
            </a:pPr>
            <a:endParaRPr lang="en-US" smtClean="0"/>
          </a:p>
          <a:p>
            <a:pPr>
              <a:lnSpc>
                <a:spcPct val="100000"/>
              </a:lnSpc>
              <a:spcBef>
                <a:spcPct val="0"/>
              </a:spcBef>
              <a:buFont typeface="Times New Roman" charset="0"/>
              <a:buNone/>
            </a:pPr>
            <a:r>
              <a:rPr lang="en-US" smtClean="0"/>
              <a:t>		the U.S. Soil Conservation Act of 1935 and</a:t>
            </a:r>
          </a:p>
          <a:p>
            <a:pPr>
              <a:lnSpc>
                <a:spcPct val="100000"/>
              </a:lnSpc>
              <a:spcBef>
                <a:spcPct val="0"/>
              </a:spcBef>
              <a:buFont typeface="Times New Roman" charset="0"/>
              <a:buNone/>
            </a:pPr>
            <a:endParaRPr lang="en-US" smtClean="0"/>
          </a:p>
          <a:p>
            <a:pPr>
              <a:lnSpc>
                <a:spcPct val="100000"/>
              </a:lnSpc>
              <a:spcBef>
                <a:spcPct val="0"/>
              </a:spcBef>
              <a:buFont typeface="Times New Roman" charset="0"/>
              <a:buNone/>
            </a:pPr>
            <a:r>
              <a:rPr lang="en-US" smtClean="0"/>
              <a:t>		the Soil Conservation Service (SCS) were</a:t>
            </a:r>
            <a:br>
              <a:rPr lang="en-US" smtClean="0"/>
            </a:br>
            <a:r>
              <a:rPr lang="en-US" smtClean="0"/>
              <a:t>	created.</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b="1" smtClean="0"/>
              <a:t>SCS:</a:t>
            </a:r>
            <a:r>
              <a:rPr lang="en-US" smtClean="0"/>
              <a:t>  local agents in </a:t>
            </a:r>
            <a:r>
              <a:rPr lang="en-US" b="1" smtClean="0"/>
              <a:t>conservation districts</a:t>
            </a:r>
            <a:r>
              <a:rPr lang="en-US" smtClean="0"/>
              <a:t> worked with farmers to disseminate scientific knowledge and help them conserve their soil.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Soil conservation</a:t>
            </a:r>
          </a:p>
        </p:txBody>
      </p:sp>
      <p:sp>
        <p:nvSpPr>
          <p:cNvPr id="36867" name="Rectangle 3"/>
          <p:cNvSpPr>
            <a:spLocks noGrp="1" noChangeArrowheads="1"/>
          </p:cNvSpPr>
          <p:nvPr>
            <p:ph type="body" idx="1"/>
          </p:nvPr>
        </p:nvSpPr>
        <p:spPr>
          <a:xfrm>
            <a:off x="192088" y="976313"/>
            <a:ext cx="4951412" cy="5149850"/>
          </a:xfrm>
        </p:spPr>
        <p:txBody>
          <a:bodyPr anchor="t"/>
          <a:lstStyle/>
          <a:p>
            <a:pPr eaLnBrk="1" hangingPunct="1">
              <a:tabLst>
                <a:tab pos="747713" algn="l"/>
              </a:tabLst>
            </a:pPr>
            <a:r>
              <a:rPr lang="en-US" smtClean="0"/>
              <a:t>Many nations followed the U.S. lead:</a:t>
            </a:r>
          </a:p>
          <a:p>
            <a:pPr lvl="1" indent="-288925" eaLnBrk="1" hangingPunct="1">
              <a:buClr>
                <a:srgbClr val="006600"/>
              </a:buClr>
              <a:buFontTx/>
              <a:buChar char="•"/>
              <a:tabLst>
                <a:tab pos="747713" algn="l"/>
              </a:tabLst>
            </a:pPr>
            <a:r>
              <a:rPr lang="en-US" smtClean="0"/>
              <a:t>Today local soil conservation agents help farmers in many places in the world.</a:t>
            </a:r>
          </a:p>
          <a:p>
            <a:pPr lvl="1" indent="-288925" eaLnBrk="1" hangingPunct="1">
              <a:buClr>
                <a:srgbClr val="006600"/>
              </a:buClr>
              <a:buFontTx/>
              <a:buChar char="•"/>
              <a:tabLst>
                <a:tab pos="747713" algn="l"/>
              </a:tabLst>
            </a:pPr>
            <a:r>
              <a:rPr lang="en-US" i="1" smtClean="0"/>
              <a:t>Brazil’s no-till effort is based on local associations.</a:t>
            </a:r>
            <a:br>
              <a:rPr lang="en-US" i="1" smtClean="0"/>
            </a:br>
            <a:r>
              <a:rPr lang="en-US" i="1" smtClean="0"/>
              <a:t/>
            </a:r>
            <a:br>
              <a:rPr lang="en-US" i="1" smtClean="0"/>
            </a:br>
            <a:endParaRPr lang="en-US" i="1" smtClean="0"/>
          </a:p>
          <a:p>
            <a:pPr eaLnBrk="1" hangingPunct="1">
              <a:tabLst>
                <a:tab pos="747713" algn="l"/>
              </a:tabLst>
            </a:pPr>
            <a:r>
              <a:rPr lang="en-US" sz="2600" i="1" smtClean="0"/>
              <a:t>Farmer and extension agent </a:t>
            </a:r>
            <a:br>
              <a:rPr lang="en-US" sz="2600" i="1" smtClean="0"/>
            </a:br>
            <a:r>
              <a:rPr lang="en-US" sz="2600" i="1" smtClean="0"/>
              <a:t>in Colombia</a:t>
            </a:r>
          </a:p>
        </p:txBody>
      </p:sp>
      <p:pic>
        <p:nvPicPr>
          <p:cNvPr id="36868" name="Picture 4" descr="C:\Documents and Settings\dmurren\Desktop\Final_JPG%0\ch09_jpg\09-14Figure_P.jpg"/>
          <p:cNvPicPr>
            <a:picLocks noChangeAspect="1" noChangeArrowheads="1"/>
          </p:cNvPicPr>
          <p:nvPr/>
        </p:nvPicPr>
        <p:blipFill>
          <a:blip r:embed="rId2">
            <a:extLst>
              <a:ext uri="{28A0092B-C50C-407E-A947-70E740481C1C}">
                <a14:useLocalDpi xmlns:a14="http://schemas.microsoft.com/office/drawing/2010/main" val="0"/>
              </a:ext>
            </a:extLst>
          </a:blip>
          <a:srcRect b="3732"/>
          <a:stretch>
            <a:fillRect/>
          </a:stretch>
        </p:blipFill>
        <p:spPr bwMode="auto">
          <a:xfrm>
            <a:off x="5348288" y="1044575"/>
            <a:ext cx="3519487"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Preventing soil degradation</a:t>
            </a:r>
          </a:p>
        </p:txBody>
      </p:sp>
      <p:sp>
        <p:nvSpPr>
          <p:cNvPr id="37891" name="Rectangle 3"/>
          <p:cNvSpPr>
            <a:spLocks noGrp="1" noChangeArrowheads="1"/>
          </p:cNvSpPr>
          <p:nvPr>
            <p:ph type="body" idx="1"/>
          </p:nvPr>
        </p:nvSpPr>
        <p:spPr>
          <a:xfrm>
            <a:off x="192088" y="1673225"/>
            <a:ext cx="8788400" cy="3852863"/>
          </a:xfrm>
        </p:spPr>
        <p:txBody>
          <a:bodyPr/>
          <a:lstStyle/>
          <a:p>
            <a:pPr>
              <a:lnSpc>
                <a:spcPct val="100000"/>
              </a:lnSpc>
              <a:spcBef>
                <a:spcPct val="0"/>
              </a:spcBef>
              <a:buClrTx/>
              <a:buFont typeface="Times New Roman" charset="0"/>
              <a:buNone/>
            </a:pPr>
            <a:r>
              <a:rPr lang="en-US" smtClean="0"/>
              <a:t>Several farming strategies to prevent soil degradation:</a:t>
            </a:r>
          </a:p>
          <a:p>
            <a:pPr lvl="1" eaLnBrk="1" hangingPunct="1">
              <a:buFont typeface="Times" pitchFamily="18" charset="0"/>
              <a:buNone/>
            </a:pPr>
            <a:r>
              <a:rPr lang="en-US" smtClean="0">
                <a:solidFill>
                  <a:srgbClr val="006600"/>
                </a:solidFill>
              </a:rPr>
              <a:t>•  </a:t>
            </a:r>
            <a:r>
              <a:rPr lang="en-US" smtClean="0"/>
              <a:t>Crop rotation</a:t>
            </a:r>
          </a:p>
          <a:p>
            <a:pPr lvl="1" eaLnBrk="1" hangingPunct="1">
              <a:buFont typeface="Times" pitchFamily="18" charset="0"/>
              <a:buNone/>
            </a:pPr>
            <a:r>
              <a:rPr lang="en-US" smtClean="0">
                <a:solidFill>
                  <a:srgbClr val="006600"/>
                </a:solidFill>
              </a:rPr>
              <a:t>•  </a:t>
            </a:r>
            <a:r>
              <a:rPr lang="en-US" smtClean="0"/>
              <a:t>Contour farming</a:t>
            </a:r>
          </a:p>
          <a:p>
            <a:pPr lvl="1" eaLnBrk="1" hangingPunct="1">
              <a:buFont typeface="Times" pitchFamily="18" charset="0"/>
              <a:buNone/>
            </a:pPr>
            <a:r>
              <a:rPr lang="en-US" smtClean="0">
                <a:solidFill>
                  <a:srgbClr val="006600"/>
                </a:solidFill>
              </a:rPr>
              <a:t>•  </a:t>
            </a:r>
            <a:r>
              <a:rPr lang="en-US" smtClean="0"/>
              <a:t>Intercropping</a:t>
            </a:r>
          </a:p>
          <a:p>
            <a:pPr lvl="1" eaLnBrk="1" hangingPunct="1">
              <a:buFont typeface="Times" pitchFamily="18" charset="0"/>
              <a:buNone/>
            </a:pPr>
            <a:r>
              <a:rPr lang="en-US" smtClean="0">
                <a:solidFill>
                  <a:srgbClr val="006600"/>
                </a:solidFill>
              </a:rPr>
              <a:t>•  </a:t>
            </a:r>
            <a:r>
              <a:rPr lang="en-US" smtClean="0"/>
              <a:t>Terracing</a:t>
            </a:r>
          </a:p>
          <a:p>
            <a:pPr lvl="1" eaLnBrk="1" hangingPunct="1">
              <a:buFont typeface="Times" pitchFamily="18" charset="0"/>
              <a:buNone/>
            </a:pPr>
            <a:r>
              <a:rPr lang="en-US" smtClean="0">
                <a:solidFill>
                  <a:srgbClr val="006600"/>
                </a:solidFill>
              </a:rPr>
              <a:t>•  </a:t>
            </a:r>
            <a:r>
              <a:rPr lang="en-US" smtClean="0"/>
              <a:t>Shelterbelts</a:t>
            </a:r>
          </a:p>
          <a:p>
            <a:pPr lvl="1" eaLnBrk="1" hangingPunct="1">
              <a:buFont typeface="Times" pitchFamily="18" charset="0"/>
              <a:buNone/>
            </a:pPr>
            <a:r>
              <a:rPr lang="en-US" smtClean="0">
                <a:solidFill>
                  <a:srgbClr val="006600"/>
                </a:solidFill>
              </a:rPr>
              <a:t>•  </a:t>
            </a:r>
            <a:r>
              <a:rPr lang="en-US" smtClean="0"/>
              <a:t>Conservation tillage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Crop rotation</a:t>
            </a:r>
          </a:p>
        </p:txBody>
      </p:sp>
      <p:sp>
        <p:nvSpPr>
          <p:cNvPr id="38915" name="Rectangle 3"/>
          <p:cNvSpPr>
            <a:spLocks noGrp="1" noChangeArrowheads="1"/>
          </p:cNvSpPr>
          <p:nvPr>
            <p:ph type="body" idx="1"/>
          </p:nvPr>
        </p:nvSpPr>
        <p:spPr>
          <a:xfrm>
            <a:off x="192088" y="1063625"/>
            <a:ext cx="8788400" cy="1373188"/>
          </a:xfrm>
        </p:spPr>
        <p:txBody>
          <a:bodyPr/>
          <a:lstStyle/>
          <a:p>
            <a:pPr marL="114300" indent="0">
              <a:lnSpc>
                <a:spcPct val="100000"/>
              </a:lnSpc>
              <a:spcBef>
                <a:spcPct val="0"/>
              </a:spcBef>
              <a:buClrTx/>
              <a:buFont typeface="Times New Roman" charset="0"/>
              <a:buNone/>
            </a:pPr>
            <a:r>
              <a:rPr lang="en-US" smtClean="0"/>
              <a:t>Alternating the crop planted (e.g., between corn and soybeans) can restore nutrients to soil and fight pests and disease.</a:t>
            </a:r>
          </a:p>
        </p:txBody>
      </p:sp>
      <p:pic>
        <p:nvPicPr>
          <p:cNvPr id="38916" name="Picture 4" descr="C:\Documents and Settings\dmurren\Desktop\Final_JPG%0\ch09_jpg\09-15Figurea_P.jpg"/>
          <p:cNvPicPr>
            <a:picLocks noChangeAspect="1" noChangeArrowheads="1"/>
          </p:cNvPicPr>
          <p:nvPr/>
        </p:nvPicPr>
        <p:blipFill>
          <a:blip r:embed="rId2">
            <a:extLst>
              <a:ext uri="{28A0092B-C50C-407E-A947-70E740481C1C}">
                <a14:useLocalDpi xmlns:a14="http://schemas.microsoft.com/office/drawing/2010/main" val="0"/>
              </a:ext>
            </a:extLst>
          </a:blip>
          <a:srcRect b="4109"/>
          <a:stretch>
            <a:fillRect/>
          </a:stretch>
        </p:blipFill>
        <p:spPr bwMode="auto">
          <a:xfrm>
            <a:off x="2197100" y="2478088"/>
            <a:ext cx="50546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Contour farming</a:t>
            </a:r>
          </a:p>
        </p:txBody>
      </p:sp>
      <p:sp>
        <p:nvSpPr>
          <p:cNvPr id="39939" name="Rectangle 3"/>
          <p:cNvSpPr>
            <a:spLocks noGrp="1" noChangeArrowheads="1"/>
          </p:cNvSpPr>
          <p:nvPr>
            <p:ph type="body" idx="1"/>
          </p:nvPr>
        </p:nvSpPr>
        <p:spPr>
          <a:xfrm>
            <a:off x="192088" y="1377950"/>
            <a:ext cx="8788400" cy="946150"/>
          </a:xfrm>
        </p:spPr>
        <p:txBody>
          <a:bodyPr/>
          <a:lstStyle/>
          <a:p>
            <a:pPr marL="63500" indent="0">
              <a:lnSpc>
                <a:spcPct val="100000"/>
              </a:lnSpc>
              <a:spcBef>
                <a:spcPct val="0"/>
              </a:spcBef>
              <a:buClrTx/>
              <a:buFont typeface="Times New Roman" charset="0"/>
              <a:buNone/>
            </a:pPr>
            <a:r>
              <a:rPr lang="en-US" smtClean="0"/>
              <a:t>Planting along contour lines of slopes helps reduce erosion on hillsides.</a:t>
            </a:r>
          </a:p>
        </p:txBody>
      </p:sp>
      <p:pic>
        <p:nvPicPr>
          <p:cNvPr id="39940" name="Picture 4" descr="C:\Documents and Settings\dmurren\Desktop\Final_JPG%0\ch09_jpg\09-15Figureb_P.jpg"/>
          <p:cNvPicPr>
            <a:picLocks noChangeAspect="1" noChangeArrowheads="1"/>
          </p:cNvPicPr>
          <p:nvPr/>
        </p:nvPicPr>
        <p:blipFill>
          <a:blip r:embed="rId2">
            <a:extLst>
              <a:ext uri="{28A0092B-C50C-407E-A947-70E740481C1C}">
                <a14:useLocalDpi xmlns:a14="http://schemas.microsoft.com/office/drawing/2010/main" val="0"/>
              </a:ext>
            </a:extLst>
          </a:blip>
          <a:srcRect b="3973"/>
          <a:stretch>
            <a:fillRect/>
          </a:stretch>
        </p:blipFill>
        <p:spPr bwMode="auto">
          <a:xfrm>
            <a:off x="2144713" y="2432050"/>
            <a:ext cx="52197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Intercropping</a:t>
            </a:r>
          </a:p>
        </p:txBody>
      </p:sp>
      <p:sp>
        <p:nvSpPr>
          <p:cNvPr id="40963" name="Rectangle 3"/>
          <p:cNvSpPr>
            <a:spLocks noGrp="1" noChangeArrowheads="1"/>
          </p:cNvSpPr>
          <p:nvPr>
            <p:ph type="body" idx="1"/>
          </p:nvPr>
        </p:nvSpPr>
        <p:spPr>
          <a:xfrm>
            <a:off x="192088" y="1082675"/>
            <a:ext cx="8788400" cy="946150"/>
          </a:xfrm>
        </p:spPr>
        <p:txBody>
          <a:bodyPr/>
          <a:lstStyle/>
          <a:p>
            <a:pPr marL="63500" indent="0">
              <a:lnSpc>
                <a:spcPct val="100000"/>
              </a:lnSpc>
              <a:spcBef>
                <a:spcPct val="0"/>
              </a:spcBef>
              <a:buClrTx/>
              <a:buFont typeface="Times New Roman" charset="0"/>
              <a:buNone/>
            </a:pPr>
            <a:r>
              <a:rPr lang="en-US" smtClean="0"/>
              <a:t>Mixing crops such as in </a:t>
            </a:r>
            <a:r>
              <a:rPr lang="en-US" i="1" smtClean="0"/>
              <a:t>strip cropping</a:t>
            </a:r>
            <a:r>
              <a:rPr lang="en-US" smtClean="0"/>
              <a:t> can provide nutrients and reduce erosion.</a:t>
            </a:r>
          </a:p>
        </p:txBody>
      </p:sp>
      <p:pic>
        <p:nvPicPr>
          <p:cNvPr id="40964" name="Picture 4" descr="C:\Documents and Settings\dmurren\Desktop\Final_JPG%0\ch09_jpg\09-15Figurec_P.jpg"/>
          <p:cNvPicPr>
            <a:picLocks noChangeAspect="1" noChangeArrowheads="1"/>
          </p:cNvPicPr>
          <p:nvPr/>
        </p:nvPicPr>
        <p:blipFill>
          <a:blip r:embed="rId2">
            <a:extLst>
              <a:ext uri="{28A0092B-C50C-407E-A947-70E740481C1C}">
                <a14:useLocalDpi xmlns:a14="http://schemas.microsoft.com/office/drawing/2010/main" val="0"/>
              </a:ext>
            </a:extLst>
          </a:blip>
          <a:srcRect b="4010"/>
          <a:stretch>
            <a:fillRect/>
          </a:stretch>
        </p:blipFill>
        <p:spPr bwMode="auto">
          <a:xfrm>
            <a:off x="1808163" y="2173288"/>
            <a:ext cx="565785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Terracing</a:t>
            </a:r>
          </a:p>
        </p:txBody>
      </p:sp>
      <p:sp>
        <p:nvSpPr>
          <p:cNvPr id="41987" name="Rectangle 3"/>
          <p:cNvSpPr>
            <a:spLocks noGrp="1" noChangeArrowheads="1"/>
          </p:cNvSpPr>
          <p:nvPr>
            <p:ph type="body" idx="1"/>
          </p:nvPr>
        </p:nvSpPr>
        <p:spPr>
          <a:xfrm>
            <a:off x="192088" y="1041400"/>
            <a:ext cx="8788400" cy="1800225"/>
          </a:xfrm>
        </p:spPr>
        <p:txBody>
          <a:bodyPr/>
          <a:lstStyle/>
          <a:p>
            <a:pPr marL="63500" indent="0">
              <a:lnSpc>
                <a:spcPct val="100000"/>
              </a:lnSpc>
              <a:spcBef>
                <a:spcPct val="0"/>
              </a:spcBef>
              <a:buClrTx/>
              <a:buFont typeface="Times New Roman" charset="0"/>
              <a:buNone/>
            </a:pPr>
            <a:r>
              <a:rPr lang="en-US" smtClean="0"/>
              <a:t>Cutting stairsteps or terraces is the only way to farm extremely steep hillsides without causing massive erosion. It is labor-intensive to create, but has been a mainstay for centuries in the Himalayas and the Andes.</a:t>
            </a:r>
          </a:p>
        </p:txBody>
      </p:sp>
      <p:pic>
        <p:nvPicPr>
          <p:cNvPr id="41988" name="Picture 4" descr="C:\Documents and Settings\dmurren\Desktop\Final_JPG%0\ch09_jpg\09-15Figured_P.jpg"/>
          <p:cNvPicPr>
            <a:picLocks noChangeAspect="1" noChangeArrowheads="1"/>
          </p:cNvPicPr>
          <p:nvPr/>
        </p:nvPicPr>
        <p:blipFill>
          <a:blip r:embed="rId2">
            <a:extLst>
              <a:ext uri="{28A0092B-C50C-407E-A947-70E740481C1C}">
                <a14:useLocalDpi xmlns:a14="http://schemas.microsoft.com/office/drawing/2010/main" val="0"/>
              </a:ext>
            </a:extLst>
          </a:blip>
          <a:srcRect b="4286"/>
          <a:stretch>
            <a:fillRect/>
          </a:stretch>
        </p:blipFill>
        <p:spPr bwMode="auto">
          <a:xfrm>
            <a:off x="2232025" y="2990850"/>
            <a:ext cx="4643438"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Agriculture today</a:t>
            </a:r>
          </a:p>
        </p:txBody>
      </p:sp>
      <p:sp>
        <p:nvSpPr>
          <p:cNvPr id="6147" name="Rectangle 3"/>
          <p:cNvSpPr>
            <a:spLocks noGrp="1" noChangeArrowheads="1"/>
          </p:cNvSpPr>
          <p:nvPr>
            <p:ph type="body" idx="1"/>
          </p:nvPr>
        </p:nvSpPr>
        <p:spPr>
          <a:xfrm>
            <a:off x="192088" y="1843088"/>
            <a:ext cx="8788400" cy="3509962"/>
          </a:xfrm>
        </p:spPr>
        <p:txBody>
          <a:bodyPr/>
          <a:lstStyle/>
          <a:p>
            <a:pPr>
              <a:lnSpc>
                <a:spcPct val="100000"/>
              </a:lnSpc>
              <a:spcBef>
                <a:spcPct val="50000"/>
              </a:spcBef>
              <a:buFont typeface="Times" pitchFamily="18" charset="0"/>
              <a:buChar char="•"/>
            </a:pPr>
            <a:r>
              <a:rPr lang="en-US" smtClean="0"/>
              <a:t>We have converted 38% of Earth’s surface for </a:t>
            </a:r>
            <a:r>
              <a:rPr lang="en-US" b="1" smtClean="0"/>
              <a:t>agriculture</a:t>
            </a:r>
            <a:r>
              <a:rPr lang="en-US" smtClean="0"/>
              <a:t>, the practice of cultivating soil, producing crops, and raising livestock for human use and consumption.</a:t>
            </a:r>
          </a:p>
          <a:p>
            <a:pPr>
              <a:lnSpc>
                <a:spcPct val="100000"/>
              </a:lnSpc>
              <a:spcBef>
                <a:spcPct val="50000"/>
              </a:spcBef>
              <a:buFont typeface="Times" pitchFamily="18" charset="0"/>
              <a:buChar char="•"/>
            </a:pPr>
            <a:endParaRPr lang="en-US" smtClean="0"/>
          </a:p>
          <a:p>
            <a:pPr>
              <a:lnSpc>
                <a:spcPct val="100000"/>
              </a:lnSpc>
              <a:spcBef>
                <a:spcPct val="50000"/>
              </a:spcBef>
              <a:buFont typeface="Times" pitchFamily="18" charset="0"/>
              <a:buChar char="•"/>
            </a:pPr>
            <a:r>
              <a:rPr lang="en-US" b="1" smtClean="0"/>
              <a:t>Croplands</a:t>
            </a:r>
            <a:r>
              <a:rPr lang="en-US" smtClean="0"/>
              <a:t> (for growing plant crops) and </a:t>
            </a:r>
            <a:r>
              <a:rPr lang="en-US" b="1" smtClean="0"/>
              <a:t>rangelands</a:t>
            </a:r>
            <a:r>
              <a:rPr lang="en-US" smtClean="0"/>
              <a:t> (for grazing animal livestock) depend on healthy soil.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Shelterbelts</a:t>
            </a:r>
          </a:p>
        </p:txBody>
      </p:sp>
      <p:sp>
        <p:nvSpPr>
          <p:cNvPr id="43011" name="Rectangle 3"/>
          <p:cNvSpPr>
            <a:spLocks noGrp="1" noChangeArrowheads="1"/>
          </p:cNvSpPr>
          <p:nvPr>
            <p:ph type="body" idx="1"/>
          </p:nvPr>
        </p:nvSpPr>
        <p:spPr>
          <a:xfrm>
            <a:off x="192088" y="1446213"/>
            <a:ext cx="8788400" cy="946150"/>
          </a:xfrm>
        </p:spPr>
        <p:txBody>
          <a:bodyPr/>
          <a:lstStyle/>
          <a:p>
            <a:pPr marL="63500" indent="0">
              <a:lnSpc>
                <a:spcPct val="100000"/>
              </a:lnSpc>
              <a:spcBef>
                <a:spcPct val="0"/>
              </a:spcBef>
              <a:buClrTx/>
              <a:buFont typeface="Times New Roman" charset="0"/>
              <a:buNone/>
            </a:pPr>
            <a:r>
              <a:rPr lang="en-US" smtClean="0"/>
              <a:t>Rows of fast-growing trees around crop plantings provide windbreaks, reducing erosion by wind.</a:t>
            </a:r>
          </a:p>
        </p:txBody>
      </p:sp>
      <p:pic>
        <p:nvPicPr>
          <p:cNvPr id="43012" name="Picture 4" descr="C:\Documents and Settings\dmurren\Desktop\Final_JPG%0\ch09_jpg\09-15Figuree_P.jpg"/>
          <p:cNvPicPr>
            <a:picLocks noChangeAspect="1" noChangeArrowheads="1"/>
          </p:cNvPicPr>
          <p:nvPr/>
        </p:nvPicPr>
        <p:blipFill>
          <a:blip r:embed="rId2">
            <a:extLst>
              <a:ext uri="{28A0092B-C50C-407E-A947-70E740481C1C}">
                <a14:useLocalDpi xmlns:a14="http://schemas.microsoft.com/office/drawing/2010/main" val="0"/>
              </a:ext>
            </a:extLst>
          </a:blip>
          <a:srcRect b="3644"/>
          <a:stretch>
            <a:fillRect/>
          </a:stretch>
        </p:blipFill>
        <p:spPr bwMode="auto">
          <a:xfrm>
            <a:off x="2039938" y="2559050"/>
            <a:ext cx="51831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Conservation tillage</a:t>
            </a:r>
          </a:p>
        </p:txBody>
      </p:sp>
      <p:sp>
        <p:nvSpPr>
          <p:cNvPr id="44035" name="Rectangle 3"/>
          <p:cNvSpPr>
            <a:spLocks noGrp="1" noChangeArrowheads="1"/>
          </p:cNvSpPr>
          <p:nvPr>
            <p:ph type="body" idx="1"/>
          </p:nvPr>
        </p:nvSpPr>
        <p:spPr>
          <a:xfrm>
            <a:off x="192088" y="1236663"/>
            <a:ext cx="8788400" cy="1800225"/>
          </a:xfrm>
        </p:spPr>
        <p:txBody>
          <a:bodyPr/>
          <a:lstStyle/>
          <a:p>
            <a:pPr>
              <a:lnSpc>
                <a:spcPct val="100000"/>
              </a:lnSpc>
              <a:spcBef>
                <a:spcPct val="0"/>
              </a:spcBef>
            </a:pPr>
            <a:r>
              <a:rPr lang="en-US" smtClean="0"/>
              <a:t>No-till and reduced-tillage farming leaves old crop residue on the ground instead of plowing it into soil. This covers the soil, keeping it in place. </a:t>
            </a:r>
          </a:p>
          <a:p>
            <a:pPr>
              <a:lnSpc>
                <a:spcPct val="100000"/>
              </a:lnSpc>
              <a:spcBef>
                <a:spcPct val="0"/>
              </a:spcBef>
            </a:pPr>
            <a:r>
              <a:rPr lang="en-US" i="1" smtClean="0"/>
              <a:t>Here, corn grows up out of a “cover crop.”</a:t>
            </a:r>
            <a:endParaRPr lang="en-US" smtClean="0"/>
          </a:p>
        </p:txBody>
      </p:sp>
      <p:pic>
        <p:nvPicPr>
          <p:cNvPr id="44036" name="Picture 4" descr="C:\Documents and Settings\dmurren\Desktop\Final_JPG%0\ch09_jpg\09-15Figuref_P.jpg"/>
          <p:cNvPicPr>
            <a:picLocks noChangeAspect="1" noChangeArrowheads="1"/>
          </p:cNvPicPr>
          <p:nvPr/>
        </p:nvPicPr>
        <p:blipFill>
          <a:blip r:embed="rId2">
            <a:extLst>
              <a:ext uri="{28A0092B-C50C-407E-A947-70E740481C1C}">
                <a14:useLocalDpi xmlns:a14="http://schemas.microsoft.com/office/drawing/2010/main" val="0"/>
              </a:ext>
            </a:extLst>
          </a:blip>
          <a:srcRect b="3424"/>
          <a:stretch>
            <a:fillRect/>
          </a:stretch>
        </p:blipFill>
        <p:spPr bwMode="auto">
          <a:xfrm>
            <a:off x="2370138" y="3178175"/>
            <a:ext cx="4433887"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Conservation tillage</a:t>
            </a:r>
          </a:p>
        </p:txBody>
      </p:sp>
      <p:sp>
        <p:nvSpPr>
          <p:cNvPr id="45059" name="Rectangle 3"/>
          <p:cNvSpPr>
            <a:spLocks noGrp="1" noChangeArrowheads="1"/>
          </p:cNvSpPr>
          <p:nvPr>
            <p:ph type="body" idx="1"/>
          </p:nvPr>
        </p:nvSpPr>
        <p:spPr>
          <a:xfrm>
            <a:off x="192088" y="776288"/>
            <a:ext cx="8788400" cy="5643562"/>
          </a:xfrm>
        </p:spPr>
        <p:txBody>
          <a:bodyPr/>
          <a:lstStyle/>
          <a:p>
            <a:pPr>
              <a:lnSpc>
                <a:spcPct val="100000"/>
              </a:lnSpc>
              <a:spcBef>
                <a:spcPct val="0"/>
              </a:spcBef>
            </a:pPr>
            <a:r>
              <a:rPr lang="en-US" smtClean="0"/>
              <a:t>Conservation tillage is not a panacea for all crops everywhere.</a:t>
            </a:r>
          </a:p>
          <a:p>
            <a:pPr>
              <a:lnSpc>
                <a:spcPct val="100000"/>
              </a:lnSpc>
              <a:spcBef>
                <a:spcPct val="0"/>
              </a:spcBef>
            </a:pPr>
            <a:endParaRPr lang="en-US" smtClean="0"/>
          </a:p>
          <a:p>
            <a:pPr marL="1139825" lvl="2" indent="-225425">
              <a:lnSpc>
                <a:spcPct val="100000"/>
              </a:lnSpc>
              <a:spcBef>
                <a:spcPct val="0"/>
              </a:spcBef>
              <a:buClr>
                <a:srgbClr val="006600"/>
              </a:buClr>
              <a:buFontTx/>
              <a:buChar char="•"/>
            </a:pPr>
            <a:r>
              <a:rPr lang="en-US" smtClean="0"/>
              <a:t>It often requires more chemical herbicides (because weeds are not plowed under).</a:t>
            </a:r>
          </a:p>
          <a:p>
            <a:pPr marL="1139825" lvl="2" indent="-225425">
              <a:lnSpc>
                <a:spcPct val="100000"/>
              </a:lnSpc>
              <a:spcBef>
                <a:spcPct val="0"/>
              </a:spcBef>
              <a:buClr>
                <a:srgbClr val="006600"/>
              </a:buClr>
              <a:buFontTx/>
              <a:buChar char="•"/>
            </a:pPr>
            <a:endParaRPr lang="en-US" smtClean="0"/>
          </a:p>
          <a:p>
            <a:pPr marL="1139825" lvl="2" indent="-225425">
              <a:lnSpc>
                <a:spcPct val="100000"/>
              </a:lnSpc>
              <a:spcBef>
                <a:spcPct val="0"/>
              </a:spcBef>
              <a:buClr>
                <a:srgbClr val="006600"/>
              </a:buClr>
              <a:buFontTx/>
              <a:buChar char="•"/>
            </a:pPr>
            <a:r>
              <a:rPr lang="en-US" smtClean="0"/>
              <a:t>It often requires more fertilizer (because other plants compete with crops for nutrients).</a:t>
            </a:r>
            <a:br>
              <a:rPr lang="en-US" smtClean="0"/>
            </a:br>
            <a:r>
              <a:rPr lang="en-US" smtClean="0"/>
              <a:t/>
            </a:r>
            <a:br>
              <a:rPr lang="en-US" smtClean="0"/>
            </a:br>
            <a:endParaRPr lang="en-US" smtClean="0"/>
          </a:p>
          <a:p>
            <a:pPr>
              <a:lnSpc>
                <a:spcPct val="100000"/>
              </a:lnSpc>
              <a:spcBef>
                <a:spcPct val="0"/>
              </a:spcBef>
            </a:pPr>
            <a:r>
              <a:rPr lang="en-US" i="1" smtClean="0"/>
              <a:t>But legume cover crops can keep weeds at bay while nourishing soil, and green manures can be used as organic fertilizers.</a:t>
            </a:r>
            <a:r>
              <a:rPr lang="en-US"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Benefits of no-till in Brazil</a:t>
            </a:r>
          </a:p>
        </p:txBody>
      </p:sp>
      <p:pic>
        <p:nvPicPr>
          <p:cNvPr id="46083" name="Picture 3" descr="C:\Documents and Settings\dmurren\Desktop\Final_JPG%0\tables_jpg\09-Table02_T.jpg"/>
          <p:cNvPicPr>
            <a:picLocks noChangeAspect="1" noChangeArrowheads="1"/>
          </p:cNvPicPr>
          <p:nvPr/>
        </p:nvPicPr>
        <p:blipFill>
          <a:blip r:embed="rId2">
            <a:extLst>
              <a:ext uri="{28A0092B-C50C-407E-A947-70E740481C1C}">
                <a14:useLocalDpi xmlns:a14="http://schemas.microsoft.com/office/drawing/2010/main" val="0"/>
              </a:ext>
            </a:extLst>
          </a:blip>
          <a:srcRect b="2715"/>
          <a:stretch>
            <a:fillRect/>
          </a:stretch>
        </p:blipFill>
        <p:spPr bwMode="auto">
          <a:xfrm>
            <a:off x="2501900" y="895350"/>
            <a:ext cx="36099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Irrigation</a:t>
            </a:r>
          </a:p>
        </p:txBody>
      </p:sp>
      <p:sp>
        <p:nvSpPr>
          <p:cNvPr id="47107" name="Rectangle 3"/>
          <p:cNvSpPr>
            <a:spLocks noGrp="1" noChangeArrowheads="1"/>
          </p:cNvSpPr>
          <p:nvPr>
            <p:ph type="body" idx="1"/>
          </p:nvPr>
        </p:nvSpPr>
        <p:spPr>
          <a:xfrm>
            <a:off x="192088" y="1203325"/>
            <a:ext cx="8788400" cy="4789488"/>
          </a:xfrm>
        </p:spPr>
        <p:txBody>
          <a:bodyPr/>
          <a:lstStyle/>
          <a:p>
            <a:pPr>
              <a:lnSpc>
                <a:spcPct val="100000"/>
              </a:lnSpc>
              <a:spcBef>
                <a:spcPct val="0"/>
              </a:spcBef>
            </a:pPr>
            <a:r>
              <a:rPr lang="en-US" smtClean="0"/>
              <a:t>The artificial provision of water to support agriculture.</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i="1" smtClean="0"/>
              <a:t>70% of all freshwater used by humans is used for irrigation.</a:t>
            </a:r>
          </a:p>
          <a:p>
            <a:pPr>
              <a:lnSpc>
                <a:spcPct val="100000"/>
              </a:lnSpc>
              <a:spcBef>
                <a:spcPct val="0"/>
              </a:spcBef>
            </a:pPr>
            <a:endParaRPr lang="en-US" i="1" smtClean="0"/>
          </a:p>
          <a:p>
            <a:pPr>
              <a:lnSpc>
                <a:spcPct val="100000"/>
              </a:lnSpc>
              <a:spcBef>
                <a:spcPct val="0"/>
              </a:spcBef>
            </a:pPr>
            <a:r>
              <a:rPr lang="en-US" i="1" smtClean="0"/>
              <a:t>Irrigated land globally covers more area than all of Mexico and Central America combined.</a:t>
            </a:r>
            <a:endParaRPr lang="en-US" smtClean="0"/>
          </a:p>
          <a:p>
            <a:pPr>
              <a:lnSpc>
                <a:spcPct val="100000"/>
              </a:lnSpc>
              <a:spcBef>
                <a:spcPct val="0"/>
              </a:spcBef>
            </a:pPr>
            <a:endParaRPr lang="en-US" smtClean="0"/>
          </a:p>
          <a:p>
            <a:pPr>
              <a:lnSpc>
                <a:spcPct val="100000"/>
              </a:lnSpc>
              <a:spcBef>
                <a:spcPct val="0"/>
              </a:spcBef>
            </a:pPr>
            <a:r>
              <a:rPr lang="en-US" smtClean="0"/>
              <a:t>Irrigation has boosted productivity in many places</a:t>
            </a:r>
            <a:br>
              <a:rPr lang="en-US" smtClean="0"/>
            </a:br>
            <a:r>
              <a:rPr lang="en-US" smtClean="0"/>
              <a:t>… but too much can cause problems.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Waterlogging and salinization</a:t>
            </a:r>
          </a:p>
        </p:txBody>
      </p:sp>
      <p:sp>
        <p:nvSpPr>
          <p:cNvPr id="48131" name="Rectangle 3"/>
          <p:cNvSpPr>
            <a:spLocks noGrp="1" noChangeArrowheads="1"/>
          </p:cNvSpPr>
          <p:nvPr>
            <p:ph type="body" idx="1"/>
          </p:nvPr>
        </p:nvSpPr>
        <p:spPr>
          <a:xfrm>
            <a:off x="192088" y="1203325"/>
            <a:ext cx="8788400" cy="4789488"/>
          </a:xfrm>
        </p:spPr>
        <p:txBody>
          <a:bodyPr/>
          <a:lstStyle/>
          <a:p>
            <a:pPr>
              <a:lnSpc>
                <a:spcPct val="100000"/>
              </a:lnSpc>
              <a:spcBef>
                <a:spcPct val="0"/>
              </a:spcBef>
            </a:pPr>
            <a:r>
              <a:rPr lang="en-US" smtClean="0"/>
              <a:t>Overirrigation can raise the water table high enough to suffocate plant roots with </a:t>
            </a:r>
            <a:r>
              <a:rPr lang="en-US" b="1" smtClean="0"/>
              <a:t>waterlogging</a:t>
            </a:r>
            <a:r>
              <a:rPr lang="en-US" smtClean="0"/>
              <a:t>.</a:t>
            </a:r>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endParaRPr lang="en-US" smtClean="0"/>
          </a:p>
          <a:p>
            <a:pPr>
              <a:lnSpc>
                <a:spcPct val="100000"/>
              </a:lnSpc>
              <a:spcBef>
                <a:spcPct val="0"/>
              </a:spcBef>
            </a:pPr>
            <a:r>
              <a:rPr lang="en-US" b="1" smtClean="0"/>
              <a:t>Salinization</a:t>
            </a:r>
            <a:r>
              <a:rPr lang="en-US" smtClean="0"/>
              <a:t> (buildup of salts in surface soil layers) is a more widespread problem.</a:t>
            </a:r>
          </a:p>
          <a:p>
            <a:pPr>
              <a:lnSpc>
                <a:spcPct val="100000"/>
              </a:lnSpc>
              <a:spcBef>
                <a:spcPct val="0"/>
              </a:spcBef>
            </a:pPr>
            <a:endParaRPr lang="en-US" smtClean="0"/>
          </a:p>
          <a:p>
            <a:pPr>
              <a:lnSpc>
                <a:spcPct val="100000"/>
              </a:lnSpc>
              <a:spcBef>
                <a:spcPct val="0"/>
              </a:spcBef>
            </a:pPr>
            <a:r>
              <a:rPr lang="en-US" smtClean="0"/>
              <a:t>Evaporation in arid areas draws water up through the soil, bringing salts with it. Irrigation causes repeated evaporation, bringing more salts up.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Improved irrigation</a:t>
            </a:r>
          </a:p>
        </p:txBody>
      </p:sp>
      <p:sp>
        <p:nvSpPr>
          <p:cNvPr id="49155" name="Rectangle 3"/>
          <p:cNvSpPr>
            <a:spLocks noGrp="1" noChangeArrowheads="1"/>
          </p:cNvSpPr>
          <p:nvPr>
            <p:ph type="body" idx="1"/>
          </p:nvPr>
        </p:nvSpPr>
        <p:spPr>
          <a:xfrm>
            <a:off x="4575175" y="990600"/>
            <a:ext cx="4405313" cy="5216525"/>
          </a:xfrm>
        </p:spPr>
        <p:txBody>
          <a:bodyPr/>
          <a:lstStyle/>
          <a:p>
            <a:pPr>
              <a:lnSpc>
                <a:spcPct val="100000"/>
              </a:lnSpc>
              <a:spcBef>
                <a:spcPct val="0"/>
              </a:spcBef>
            </a:pPr>
            <a:r>
              <a:rPr lang="en-US" smtClean="0"/>
              <a:t>In </a:t>
            </a:r>
            <a:r>
              <a:rPr lang="en-US" b="1" smtClean="0"/>
              <a:t>conventional irrigation</a:t>
            </a:r>
            <a:r>
              <a:rPr lang="en-US" smtClean="0"/>
              <a:t>, only 43% of the water reaches plants.</a:t>
            </a:r>
            <a:br>
              <a:rPr lang="en-US" smtClean="0"/>
            </a:br>
            <a:r>
              <a:rPr lang="en-US" smtClean="0"/>
              <a:t/>
            </a:r>
            <a:br>
              <a:rPr lang="en-US" smtClean="0"/>
            </a:br>
            <a:r>
              <a:rPr lang="en-US" smtClean="0"/>
              <a:t/>
            </a:r>
            <a:br>
              <a:rPr lang="en-US" smtClean="0"/>
            </a:br>
            <a:r>
              <a:rPr lang="en-US" smtClean="0"/>
              <a:t/>
            </a:r>
            <a:br>
              <a:rPr lang="en-US" smtClean="0"/>
            </a:br>
            <a:endParaRPr lang="en-US" smtClean="0"/>
          </a:p>
          <a:p>
            <a:pPr>
              <a:lnSpc>
                <a:spcPct val="100000"/>
              </a:lnSpc>
              <a:spcBef>
                <a:spcPct val="0"/>
              </a:spcBef>
            </a:pPr>
            <a:r>
              <a:rPr lang="en-US" smtClean="0"/>
              <a:t>Efficient </a:t>
            </a:r>
            <a:r>
              <a:rPr lang="en-US" b="1" smtClean="0"/>
              <a:t>drip irrigation</a:t>
            </a:r>
            <a:r>
              <a:rPr lang="en-US" smtClean="0"/>
              <a:t> targeted to plants conserves water, saves money, and reduces problems like salinization.</a:t>
            </a:r>
          </a:p>
        </p:txBody>
      </p:sp>
      <p:pic>
        <p:nvPicPr>
          <p:cNvPr id="49156" name="Picture 4" descr="C:\Documents and Settings\dmurren\Desktop\Final_JPG%0\ch09_jpg\09-17Figurea_P.jpg"/>
          <p:cNvPicPr>
            <a:picLocks noChangeAspect="1" noChangeArrowheads="1"/>
          </p:cNvPicPr>
          <p:nvPr/>
        </p:nvPicPr>
        <p:blipFill>
          <a:blip r:embed="rId2">
            <a:extLst>
              <a:ext uri="{28A0092B-C50C-407E-A947-70E740481C1C}">
                <a14:useLocalDpi xmlns:a14="http://schemas.microsoft.com/office/drawing/2010/main" val="0"/>
              </a:ext>
            </a:extLst>
          </a:blip>
          <a:srcRect b="3714"/>
          <a:stretch>
            <a:fillRect/>
          </a:stretch>
        </p:blipFill>
        <p:spPr bwMode="auto">
          <a:xfrm>
            <a:off x="246063" y="852488"/>
            <a:ext cx="370205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C:\Documents and Settings\dmurren\Desktop\Final_JPG%0\ch09_jpg\09-17Figureb_P.jpg"/>
          <p:cNvPicPr>
            <a:picLocks noChangeAspect="1" noChangeArrowheads="1"/>
          </p:cNvPicPr>
          <p:nvPr/>
        </p:nvPicPr>
        <p:blipFill>
          <a:blip r:embed="rId3">
            <a:extLst>
              <a:ext uri="{28A0092B-C50C-407E-A947-70E740481C1C}">
                <a14:useLocalDpi xmlns:a14="http://schemas.microsoft.com/office/drawing/2010/main" val="0"/>
              </a:ext>
            </a:extLst>
          </a:blip>
          <a:srcRect b="2856"/>
          <a:stretch>
            <a:fillRect/>
          </a:stretch>
        </p:blipFill>
        <p:spPr bwMode="auto">
          <a:xfrm>
            <a:off x="249238" y="3711575"/>
            <a:ext cx="36480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Fertilizers</a:t>
            </a:r>
          </a:p>
        </p:txBody>
      </p:sp>
      <p:sp>
        <p:nvSpPr>
          <p:cNvPr id="50179" name="Rectangle 3"/>
          <p:cNvSpPr>
            <a:spLocks noGrp="1" noChangeArrowheads="1"/>
          </p:cNvSpPr>
          <p:nvPr>
            <p:ph type="body" idx="1"/>
          </p:nvPr>
        </p:nvSpPr>
        <p:spPr>
          <a:xfrm>
            <a:off x="192088" y="776288"/>
            <a:ext cx="3652837" cy="5643562"/>
          </a:xfrm>
        </p:spPr>
        <p:txBody>
          <a:bodyPr/>
          <a:lstStyle/>
          <a:p>
            <a:pPr>
              <a:lnSpc>
                <a:spcPct val="100000"/>
              </a:lnSpc>
              <a:spcBef>
                <a:spcPct val="50000"/>
              </a:spcBef>
            </a:pPr>
            <a:r>
              <a:rPr lang="en-US" smtClean="0"/>
              <a:t>Supply nutrients to crops</a:t>
            </a:r>
          </a:p>
          <a:p>
            <a:pPr>
              <a:lnSpc>
                <a:spcPct val="100000"/>
              </a:lnSpc>
              <a:spcBef>
                <a:spcPct val="0"/>
              </a:spcBef>
            </a:pPr>
            <a:endParaRPr lang="en-US" b="1" smtClean="0"/>
          </a:p>
          <a:p>
            <a:pPr>
              <a:lnSpc>
                <a:spcPct val="100000"/>
              </a:lnSpc>
              <a:spcBef>
                <a:spcPct val="0"/>
              </a:spcBef>
            </a:pPr>
            <a:r>
              <a:rPr lang="en-US" b="1" smtClean="0"/>
              <a:t>Inorganic fertilizers</a:t>
            </a:r>
            <a:r>
              <a:rPr lang="en-US" smtClean="0"/>
              <a:t> = mined or synthetically manufactured mineral supplements</a:t>
            </a:r>
          </a:p>
          <a:p>
            <a:pPr>
              <a:lnSpc>
                <a:spcPct val="100000"/>
              </a:lnSpc>
              <a:spcBef>
                <a:spcPct val="0"/>
              </a:spcBef>
            </a:pPr>
            <a:endParaRPr lang="en-US" smtClean="0"/>
          </a:p>
          <a:p>
            <a:pPr>
              <a:lnSpc>
                <a:spcPct val="100000"/>
              </a:lnSpc>
              <a:spcBef>
                <a:spcPct val="0"/>
              </a:spcBef>
            </a:pPr>
            <a:r>
              <a:rPr lang="en-US" b="1" smtClean="0"/>
              <a:t>Organic fertilizers</a:t>
            </a:r>
            <a:r>
              <a:rPr lang="en-US" smtClean="0"/>
              <a:t> = animal manure, crop residues, compost, etc.</a:t>
            </a:r>
          </a:p>
        </p:txBody>
      </p:sp>
      <p:pic>
        <p:nvPicPr>
          <p:cNvPr id="50180" name="Picture 4" descr="C:\Documents and Settings\dmurren\Desktop\Final_JPG%0\ch09_jpg\09-18Figure_P.jpg"/>
          <p:cNvPicPr>
            <a:picLocks noChangeAspect="1" noChangeArrowheads="1"/>
          </p:cNvPicPr>
          <p:nvPr/>
        </p:nvPicPr>
        <p:blipFill>
          <a:blip r:embed="rId2">
            <a:extLst>
              <a:ext uri="{28A0092B-C50C-407E-A947-70E740481C1C}">
                <a14:useLocalDpi xmlns:a14="http://schemas.microsoft.com/office/drawing/2010/main" val="0"/>
              </a:ext>
            </a:extLst>
          </a:blip>
          <a:srcRect b="3859"/>
          <a:stretch>
            <a:fillRect/>
          </a:stretch>
        </p:blipFill>
        <p:spPr bwMode="auto">
          <a:xfrm>
            <a:off x="4191000" y="2209800"/>
            <a:ext cx="487203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Global fertilizer usages</a:t>
            </a:r>
          </a:p>
        </p:txBody>
      </p:sp>
      <p:sp>
        <p:nvSpPr>
          <p:cNvPr id="51203" name="Rectangle 3"/>
          <p:cNvSpPr>
            <a:spLocks noGrp="1" noChangeArrowheads="1"/>
          </p:cNvSpPr>
          <p:nvPr>
            <p:ph type="body" idx="1"/>
          </p:nvPr>
        </p:nvSpPr>
        <p:spPr>
          <a:xfrm>
            <a:off x="192088" y="1152525"/>
            <a:ext cx="8788400" cy="519113"/>
          </a:xfrm>
        </p:spPr>
        <p:txBody>
          <a:bodyPr/>
          <a:lstStyle/>
          <a:p>
            <a:pPr>
              <a:lnSpc>
                <a:spcPct val="100000"/>
              </a:lnSpc>
              <a:spcBef>
                <a:spcPct val="0"/>
              </a:spcBef>
              <a:buClrTx/>
              <a:buFont typeface="Times New Roman" charset="0"/>
              <a:buNone/>
            </a:pPr>
            <a:r>
              <a:rPr lang="en-US" i="1" smtClean="0"/>
              <a:t>Fertilizer use has risen dramatically in the past 50 years.</a:t>
            </a:r>
            <a:endParaRPr lang="en-US" smtClean="0"/>
          </a:p>
        </p:txBody>
      </p:sp>
      <p:pic>
        <p:nvPicPr>
          <p:cNvPr id="51204" name="Picture 4" descr="C:\Documents and Settings\dmurren\Desktop\Final_JPG%0\ch09_jpg\09-19Figure_L.jpg"/>
          <p:cNvPicPr>
            <a:picLocks noChangeAspect="1" noChangeArrowheads="1"/>
          </p:cNvPicPr>
          <p:nvPr/>
        </p:nvPicPr>
        <p:blipFill>
          <a:blip r:embed="rId2">
            <a:extLst>
              <a:ext uri="{28A0092B-C50C-407E-A947-70E740481C1C}">
                <a14:useLocalDpi xmlns:a14="http://schemas.microsoft.com/office/drawing/2010/main" val="0"/>
              </a:ext>
            </a:extLst>
          </a:blip>
          <a:srcRect b="3572"/>
          <a:stretch>
            <a:fillRect/>
          </a:stretch>
        </p:blipFill>
        <p:spPr bwMode="auto">
          <a:xfrm>
            <a:off x="1538288" y="1870075"/>
            <a:ext cx="59785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Fertilizer runoff</a:t>
            </a:r>
          </a:p>
        </p:txBody>
      </p:sp>
      <p:sp>
        <p:nvSpPr>
          <p:cNvPr id="52227" name="Rectangle 3"/>
          <p:cNvSpPr>
            <a:spLocks noGrp="1" noChangeArrowheads="1"/>
          </p:cNvSpPr>
          <p:nvPr>
            <p:ph type="body" idx="1"/>
          </p:nvPr>
        </p:nvSpPr>
        <p:spPr>
          <a:xfrm>
            <a:off x="6435725" y="660400"/>
            <a:ext cx="2708275" cy="5673725"/>
          </a:xfrm>
        </p:spPr>
        <p:txBody>
          <a:bodyPr anchor="t"/>
          <a:lstStyle/>
          <a:p>
            <a:pPr marL="114300" indent="0">
              <a:lnSpc>
                <a:spcPct val="100000"/>
              </a:lnSpc>
              <a:spcBef>
                <a:spcPct val="0"/>
              </a:spcBef>
              <a:buClrTx/>
              <a:buFont typeface="Times New Roman" charset="0"/>
              <a:buNone/>
              <a:tabLst>
                <a:tab pos="457200" algn="l"/>
              </a:tabLst>
            </a:pPr>
            <a:r>
              <a:rPr lang="en-US" i="1" smtClean="0"/>
              <a:t>Overapplied</a:t>
            </a:r>
          </a:p>
          <a:p>
            <a:pPr marL="114300" indent="0">
              <a:lnSpc>
                <a:spcPct val="100000"/>
              </a:lnSpc>
              <a:spcBef>
                <a:spcPct val="0"/>
              </a:spcBef>
              <a:buClrTx/>
              <a:buFont typeface="Times New Roman" charset="0"/>
              <a:buNone/>
              <a:tabLst>
                <a:tab pos="457200" algn="l"/>
              </a:tabLst>
            </a:pPr>
            <a:r>
              <a:rPr lang="en-US" i="1" smtClean="0"/>
              <a:t>fertilizer can</a:t>
            </a:r>
          </a:p>
          <a:p>
            <a:pPr marL="114300" indent="0">
              <a:lnSpc>
                <a:spcPct val="100000"/>
              </a:lnSpc>
              <a:spcBef>
                <a:spcPct val="0"/>
              </a:spcBef>
              <a:buClrTx/>
              <a:buFont typeface="Times New Roman" charset="0"/>
              <a:buNone/>
              <a:tabLst>
                <a:tab pos="457200" algn="l"/>
              </a:tabLst>
            </a:pPr>
            <a:r>
              <a:rPr lang="en-US" i="1" smtClean="0"/>
              <a:t>run off into local water bodies, infiltrate into aquifers, and evaporate into air.</a:t>
            </a:r>
          </a:p>
          <a:p>
            <a:pPr marL="114300" indent="0">
              <a:lnSpc>
                <a:spcPct val="100000"/>
              </a:lnSpc>
              <a:spcBef>
                <a:spcPct val="0"/>
              </a:spcBef>
              <a:buClrTx/>
              <a:tabLst>
                <a:tab pos="457200" algn="l"/>
              </a:tabLst>
            </a:pPr>
            <a:endParaRPr lang="en-US" sz="1000" i="1" smtClean="0"/>
          </a:p>
          <a:p>
            <a:pPr marL="114300" indent="0">
              <a:lnSpc>
                <a:spcPct val="100000"/>
              </a:lnSpc>
              <a:spcBef>
                <a:spcPct val="0"/>
              </a:spcBef>
              <a:buClrTx/>
              <a:tabLst>
                <a:tab pos="457200" algn="l"/>
              </a:tabLst>
            </a:pPr>
            <a:endParaRPr lang="en-US" sz="1000" i="1" smtClean="0"/>
          </a:p>
          <a:p>
            <a:pPr marL="114300" indent="0">
              <a:lnSpc>
                <a:spcPct val="100000"/>
              </a:lnSpc>
              <a:spcBef>
                <a:spcPct val="0"/>
              </a:spcBef>
              <a:buClrTx/>
              <a:tabLst>
                <a:tab pos="457200" algn="l"/>
              </a:tabLst>
            </a:pPr>
            <a:endParaRPr lang="en-US" sz="1000" i="1" smtClean="0"/>
          </a:p>
          <a:p>
            <a:pPr marL="114300" indent="0">
              <a:lnSpc>
                <a:spcPct val="100000"/>
              </a:lnSpc>
              <a:spcBef>
                <a:spcPct val="0"/>
              </a:spcBef>
              <a:buClrTx/>
              <a:buFont typeface="Times New Roman" charset="0"/>
              <a:buNone/>
              <a:tabLst>
                <a:tab pos="457200" algn="l"/>
              </a:tabLst>
            </a:pPr>
            <a:r>
              <a:rPr lang="en-US" i="1" smtClean="0"/>
              <a:t>Nitrates and phosphates can cause health problems.</a:t>
            </a:r>
            <a:endParaRPr lang="en-US" smtClean="0"/>
          </a:p>
        </p:txBody>
      </p:sp>
      <p:pic>
        <p:nvPicPr>
          <p:cNvPr id="52228" name="Picture 4" descr="C:\Documents and Settings\dmurren\Desktop\Final_JPG%0\ch09_jpg\09-20Figure_L.jpg"/>
          <p:cNvPicPr>
            <a:picLocks noChangeAspect="1" noChangeArrowheads="1"/>
          </p:cNvPicPr>
          <p:nvPr/>
        </p:nvPicPr>
        <p:blipFill>
          <a:blip r:embed="rId2">
            <a:extLst>
              <a:ext uri="{28A0092B-C50C-407E-A947-70E740481C1C}">
                <a14:useLocalDpi xmlns:a14="http://schemas.microsoft.com/office/drawing/2010/main" val="0"/>
              </a:ext>
            </a:extLst>
          </a:blip>
          <a:srcRect b="3662"/>
          <a:stretch>
            <a:fillRect/>
          </a:stretch>
        </p:blipFill>
        <p:spPr bwMode="auto">
          <a:xfrm>
            <a:off x="217488" y="793750"/>
            <a:ext cx="6243637"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World soil conditions</a:t>
            </a:r>
          </a:p>
        </p:txBody>
      </p:sp>
      <p:sp>
        <p:nvSpPr>
          <p:cNvPr id="7171" name="Rectangle 3"/>
          <p:cNvSpPr>
            <a:spLocks noGrp="1" noChangeArrowheads="1"/>
          </p:cNvSpPr>
          <p:nvPr>
            <p:ph type="body" idx="1"/>
          </p:nvPr>
        </p:nvSpPr>
        <p:spPr>
          <a:xfrm>
            <a:off x="192088" y="1079500"/>
            <a:ext cx="8788400" cy="519113"/>
          </a:xfrm>
        </p:spPr>
        <p:txBody>
          <a:bodyPr/>
          <a:lstStyle/>
          <a:p>
            <a:pPr>
              <a:lnSpc>
                <a:spcPct val="100000"/>
              </a:lnSpc>
              <a:spcBef>
                <a:spcPct val="0"/>
              </a:spcBef>
              <a:buClrTx/>
              <a:buFont typeface="Times New Roman" charset="0"/>
              <a:buNone/>
            </a:pPr>
            <a:r>
              <a:rPr lang="en-US" smtClean="0"/>
              <a:t>Soils are becoming degraded in many regions.</a:t>
            </a:r>
          </a:p>
        </p:txBody>
      </p:sp>
      <p:pic>
        <p:nvPicPr>
          <p:cNvPr id="7172" name="Picture 6" descr="C:\Documents and Settings\dmurren\Desktop\Final_JPG%0\ch09_jpg\09-01Figurea_L.jpg"/>
          <p:cNvPicPr>
            <a:picLocks noChangeAspect="1" noChangeArrowheads="1"/>
          </p:cNvPicPr>
          <p:nvPr/>
        </p:nvPicPr>
        <p:blipFill>
          <a:blip r:embed="rId2">
            <a:extLst>
              <a:ext uri="{28A0092B-C50C-407E-A947-70E740481C1C}">
                <a14:useLocalDpi xmlns:a14="http://schemas.microsoft.com/office/drawing/2010/main" val="0"/>
              </a:ext>
            </a:extLst>
          </a:blip>
          <a:srcRect b="3854"/>
          <a:stretch>
            <a:fillRect/>
          </a:stretch>
        </p:blipFill>
        <p:spPr bwMode="auto">
          <a:xfrm>
            <a:off x="261938" y="1624013"/>
            <a:ext cx="8534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Overgrazing</a:t>
            </a:r>
          </a:p>
        </p:txBody>
      </p:sp>
      <p:sp>
        <p:nvSpPr>
          <p:cNvPr id="53251" name="Rectangle 3"/>
          <p:cNvSpPr>
            <a:spLocks noGrp="1" noChangeArrowheads="1"/>
          </p:cNvSpPr>
          <p:nvPr>
            <p:ph type="body" idx="1"/>
          </p:nvPr>
        </p:nvSpPr>
        <p:spPr>
          <a:xfrm>
            <a:off x="192088" y="781050"/>
            <a:ext cx="8788400" cy="5643563"/>
          </a:xfrm>
        </p:spPr>
        <p:txBody>
          <a:bodyPr/>
          <a:lstStyle/>
          <a:p>
            <a:pPr>
              <a:lnSpc>
                <a:spcPct val="100000"/>
              </a:lnSpc>
              <a:spcBef>
                <a:spcPct val="0"/>
              </a:spcBef>
            </a:pPr>
            <a:r>
              <a:rPr lang="en-US" smtClean="0"/>
              <a:t>When livestock eat too much plant cover on rangelands, impeding plant regrowth</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pPr>
              <a:lnSpc>
                <a:spcPct val="100000"/>
              </a:lnSpc>
              <a:spcBef>
                <a:spcPct val="0"/>
              </a:spcBef>
            </a:pPr>
            <a:r>
              <a:rPr lang="en-US" i="1" smtClean="0"/>
              <a:t>The contrast between ungrazed and overgrazed land on either side of a fenceline can be striking.</a:t>
            </a:r>
            <a:endParaRPr lang="en-US" smtClean="0"/>
          </a:p>
        </p:txBody>
      </p:sp>
      <p:pic>
        <p:nvPicPr>
          <p:cNvPr id="53252" name="Picture 4" descr="C:\Documents and Settings\dmurren\Desktop\Final_JPG%0\ch09_jpg\09-22Figure_P.jpg"/>
          <p:cNvPicPr>
            <a:picLocks noChangeAspect="1" noChangeArrowheads="1"/>
          </p:cNvPicPr>
          <p:nvPr/>
        </p:nvPicPr>
        <p:blipFill>
          <a:blip r:embed="rId2">
            <a:extLst>
              <a:ext uri="{28A0092B-C50C-407E-A947-70E740481C1C}">
                <a14:useLocalDpi xmlns:a14="http://schemas.microsoft.com/office/drawing/2010/main" val="0"/>
              </a:ext>
            </a:extLst>
          </a:blip>
          <a:srcRect b="3616"/>
          <a:stretch>
            <a:fillRect/>
          </a:stretch>
        </p:blipFill>
        <p:spPr bwMode="auto">
          <a:xfrm>
            <a:off x="2047875" y="1809750"/>
            <a:ext cx="52101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Overgrazing</a:t>
            </a:r>
          </a:p>
        </p:txBody>
      </p:sp>
      <p:sp>
        <p:nvSpPr>
          <p:cNvPr id="54275" name="Rectangle 3"/>
          <p:cNvSpPr>
            <a:spLocks noGrp="1" noChangeArrowheads="1"/>
          </p:cNvSpPr>
          <p:nvPr>
            <p:ph type="body" idx="1"/>
          </p:nvPr>
        </p:nvSpPr>
        <p:spPr>
          <a:xfrm>
            <a:off x="192088" y="5570538"/>
            <a:ext cx="8788400" cy="946150"/>
          </a:xfrm>
        </p:spPr>
        <p:txBody>
          <a:bodyPr/>
          <a:lstStyle/>
          <a:p>
            <a:pPr marL="114300" indent="0">
              <a:lnSpc>
                <a:spcPct val="100000"/>
              </a:lnSpc>
              <a:spcBef>
                <a:spcPct val="0"/>
              </a:spcBef>
              <a:buClrTx/>
              <a:buFont typeface="Times New Roman" charset="0"/>
              <a:buNone/>
            </a:pPr>
            <a:r>
              <a:rPr lang="en-US" i="1" smtClean="0"/>
              <a:t>Overgrazing can set in motion a series of positive feedback loops.</a:t>
            </a:r>
            <a:endParaRPr lang="en-US" smtClean="0"/>
          </a:p>
        </p:txBody>
      </p:sp>
      <p:pic>
        <p:nvPicPr>
          <p:cNvPr id="54276" name="Picture 4" descr="C:\Documents and Settings\dmurren\Desktop\Final_JPG%0\ch09_jpg\09-21Figure_L.jpg"/>
          <p:cNvPicPr>
            <a:picLocks noChangeAspect="1" noChangeArrowheads="1"/>
          </p:cNvPicPr>
          <p:nvPr/>
        </p:nvPicPr>
        <p:blipFill>
          <a:blip r:embed="rId2">
            <a:extLst>
              <a:ext uri="{28A0092B-C50C-407E-A947-70E740481C1C}">
                <a14:useLocalDpi xmlns:a14="http://schemas.microsoft.com/office/drawing/2010/main" val="0"/>
              </a:ext>
            </a:extLst>
          </a:blip>
          <a:srcRect b="3847"/>
          <a:stretch>
            <a:fillRect/>
          </a:stretch>
        </p:blipFill>
        <p:spPr bwMode="auto">
          <a:xfrm>
            <a:off x="696913" y="842963"/>
            <a:ext cx="768826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Responsible grazing</a:t>
            </a:r>
          </a:p>
        </p:txBody>
      </p:sp>
      <p:sp>
        <p:nvSpPr>
          <p:cNvPr id="55299" name="Rectangle 3"/>
          <p:cNvSpPr>
            <a:spLocks noGrp="1" noChangeArrowheads="1"/>
          </p:cNvSpPr>
          <p:nvPr>
            <p:ph type="body" idx="1"/>
          </p:nvPr>
        </p:nvSpPr>
        <p:spPr>
          <a:xfrm>
            <a:off x="192088" y="874713"/>
            <a:ext cx="8788400" cy="5437187"/>
          </a:xfrm>
        </p:spPr>
        <p:txBody>
          <a:bodyPr anchor="t"/>
          <a:lstStyle/>
          <a:p>
            <a:pPr>
              <a:lnSpc>
                <a:spcPct val="100000"/>
              </a:lnSpc>
              <a:spcBef>
                <a:spcPct val="0"/>
              </a:spcBef>
            </a:pPr>
            <a:r>
              <a:rPr lang="en-US" sz="2700" smtClean="0"/>
              <a:t>Not all grazing is harmful.  Responsible ranchers maintain the productivity of their soil and grass.</a:t>
            </a:r>
            <a:br>
              <a:rPr lang="en-US" sz="2700" smtClean="0"/>
            </a:br>
            <a:endParaRPr lang="en-US" sz="2700" i="1" smtClean="0"/>
          </a:p>
          <a:p>
            <a:pPr>
              <a:lnSpc>
                <a:spcPct val="100000"/>
              </a:lnSpc>
              <a:spcBef>
                <a:spcPct val="0"/>
              </a:spcBef>
            </a:pPr>
            <a:r>
              <a:rPr lang="en-US" sz="2700" i="1" smtClean="0"/>
              <a:t>Ranchers of the </a:t>
            </a:r>
            <a:br>
              <a:rPr lang="en-US" sz="2700" i="1" smtClean="0"/>
            </a:br>
            <a:r>
              <a:rPr lang="en-US" sz="2700" i="1" smtClean="0"/>
              <a:t>Malpai Borderlands </a:t>
            </a:r>
            <a:br>
              <a:rPr lang="en-US" sz="2700" i="1" smtClean="0"/>
            </a:br>
            <a:r>
              <a:rPr lang="en-US" sz="2700" i="1" smtClean="0"/>
              <a:t>of Arizona and </a:t>
            </a:r>
            <a:br>
              <a:rPr lang="en-US" sz="2700" i="1" smtClean="0"/>
            </a:br>
            <a:r>
              <a:rPr lang="en-US" sz="2700" i="1" smtClean="0"/>
              <a:t>New Mexico have </a:t>
            </a:r>
            <a:br>
              <a:rPr lang="en-US" sz="2700" i="1" smtClean="0"/>
            </a:br>
            <a:r>
              <a:rPr lang="en-US" sz="2700" i="1" smtClean="0"/>
              <a:t>enlisted scientists to </a:t>
            </a:r>
            <a:br>
              <a:rPr lang="en-US" sz="2700" i="1" smtClean="0"/>
            </a:br>
            <a:r>
              <a:rPr lang="en-US" sz="2700" i="1" smtClean="0"/>
              <a:t>study their land, </a:t>
            </a:r>
            <a:br>
              <a:rPr lang="en-US" sz="2700" i="1" smtClean="0"/>
            </a:br>
            <a:r>
              <a:rPr lang="en-US" sz="2700" i="1" smtClean="0"/>
              <a:t>and have concluded </a:t>
            </a:r>
            <a:br>
              <a:rPr lang="en-US" sz="2700" i="1" smtClean="0"/>
            </a:br>
            <a:r>
              <a:rPr lang="en-US" sz="2700" i="1" smtClean="0"/>
              <a:t>that prescribed fire </a:t>
            </a:r>
            <a:br>
              <a:rPr lang="en-US" sz="2700" i="1" smtClean="0"/>
            </a:br>
            <a:r>
              <a:rPr lang="en-US" sz="2700" i="1" smtClean="0"/>
              <a:t>is what’s needed to </a:t>
            </a:r>
            <a:br>
              <a:rPr lang="en-US" sz="2700" i="1" smtClean="0"/>
            </a:br>
            <a:r>
              <a:rPr lang="en-US" sz="2700" i="1" smtClean="0"/>
              <a:t>restore their grasslands.</a:t>
            </a:r>
            <a:endParaRPr lang="en-US" sz="2700" smtClean="0"/>
          </a:p>
        </p:txBody>
      </p:sp>
      <p:pic>
        <p:nvPicPr>
          <p:cNvPr id="55300" name="Picture 4" descr="C:\Documents and Settings\dmurren\Desktop\Final_JPG%0\ch09_jpg\09-SBS02_P.jpg"/>
          <p:cNvPicPr>
            <a:picLocks noChangeAspect="1" noChangeArrowheads="1"/>
          </p:cNvPicPr>
          <p:nvPr/>
        </p:nvPicPr>
        <p:blipFill>
          <a:blip r:embed="rId2">
            <a:extLst>
              <a:ext uri="{28A0092B-C50C-407E-A947-70E740481C1C}">
                <a14:useLocalDpi xmlns:a14="http://schemas.microsoft.com/office/drawing/2010/main" val="0"/>
              </a:ext>
            </a:extLst>
          </a:blip>
          <a:srcRect b="4565"/>
          <a:stretch>
            <a:fillRect/>
          </a:stretch>
        </p:blipFill>
        <p:spPr bwMode="auto">
          <a:xfrm>
            <a:off x="4171950" y="2741613"/>
            <a:ext cx="47815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8113" y="180975"/>
            <a:ext cx="9005887" cy="536575"/>
          </a:xfrm>
        </p:spPr>
        <p:txBody>
          <a:bodyPr/>
          <a:lstStyle/>
          <a:p>
            <a:pPr eaLnBrk="1" hangingPunct="1"/>
            <a:r>
              <a:rPr lang="en-US" smtClean="0"/>
              <a:t>Viewpoints: Soil conservation</a:t>
            </a:r>
          </a:p>
        </p:txBody>
      </p:sp>
      <p:sp>
        <p:nvSpPr>
          <p:cNvPr id="56323" name="Text Box 3"/>
          <p:cNvSpPr txBox="1">
            <a:spLocks noChangeArrowheads="1"/>
          </p:cNvSpPr>
          <p:nvPr/>
        </p:nvSpPr>
        <p:spPr bwMode="auto">
          <a:xfrm>
            <a:off x="2168525" y="1657350"/>
            <a:ext cx="1708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a:t>Jock Anderson</a:t>
            </a:r>
          </a:p>
        </p:txBody>
      </p:sp>
      <p:sp>
        <p:nvSpPr>
          <p:cNvPr id="56324" name="Text Box 4"/>
          <p:cNvSpPr txBox="1">
            <a:spLocks noChangeArrowheads="1"/>
          </p:cNvSpPr>
          <p:nvPr/>
        </p:nvSpPr>
        <p:spPr bwMode="auto">
          <a:xfrm>
            <a:off x="5338763" y="1576388"/>
            <a:ext cx="1668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a:t>Frederick Troeh</a:t>
            </a:r>
          </a:p>
        </p:txBody>
      </p:sp>
      <p:sp>
        <p:nvSpPr>
          <p:cNvPr id="56325" name="Text Box 5"/>
          <p:cNvSpPr txBox="1">
            <a:spLocks noChangeArrowheads="1"/>
          </p:cNvSpPr>
          <p:nvPr/>
        </p:nvSpPr>
        <p:spPr bwMode="auto">
          <a:xfrm>
            <a:off x="5257800" y="3603625"/>
            <a:ext cx="3697288" cy="3013075"/>
          </a:xfrm>
          <a:prstGeom prst="rect">
            <a:avLst/>
          </a:prstGeom>
          <a:solidFill>
            <a:srgbClr val="99CC6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2400"/>
              <a:t>“Tillage can now be reduced or even eliminated by using modern no-till equipment. … But most important for sustainable productivity is a fervent desire to be good land stewards.”</a:t>
            </a:r>
            <a:endParaRPr lang="en-US"/>
          </a:p>
        </p:txBody>
      </p:sp>
      <p:sp>
        <p:nvSpPr>
          <p:cNvPr id="56326" name="Text Box 6"/>
          <p:cNvSpPr txBox="1">
            <a:spLocks noChangeArrowheads="1"/>
          </p:cNvSpPr>
          <p:nvPr/>
        </p:nvSpPr>
        <p:spPr bwMode="auto">
          <a:xfrm>
            <a:off x="223838" y="3479800"/>
            <a:ext cx="4448175" cy="2647950"/>
          </a:xfrm>
          <a:prstGeom prst="rect">
            <a:avLst/>
          </a:prstGeom>
          <a:solidFill>
            <a:srgbClr val="68D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2400"/>
              <a:t>“Soil conservation is a problem that must be approached from all sides. The most important factor will be to secure legally protected property rights for resource users. Farmers must have the right to own their own land resource.”</a:t>
            </a:r>
            <a:endParaRPr lang="en-US"/>
          </a:p>
        </p:txBody>
      </p:sp>
      <p:pic>
        <p:nvPicPr>
          <p:cNvPr id="56327" name="Picture 7" descr="C:\Documents and Settings\dmurren\Desktop\Final_JPG%0\ch09_jpg\09-VP01_P.jpg"/>
          <p:cNvPicPr>
            <a:picLocks noChangeAspect="1" noChangeArrowheads="1"/>
          </p:cNvPicPr>
          <p:nvPr/>
        </p:nvPicPr>
        <p:blipFill>
          <a:blip r:embed="rId2">
            <a:extLst>
              <a:ext uri="{28A0092B-C50C-407E-A947-70E740481C1C}">
                <a14:useLocalDpi xmlns:a14="http://schemas.microsoft.com/office/drawing/2010/main" val="0"/>
              </a:ext>
            </a:extLst>
          </a:blip>
          <a:srcRect r="22180" b="4768"/>
          <a:stretch>
            <a:fillRect/>
          </a:stretch>
        </p:blipFill>
        <p:spPr bwMode="auto">
          <a:xfrm>
            <a:off x="152400" y="838200"/>
            <a:ext cx="19383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C:\Documents and Settings\dmurren\Desktop\Final_JPG%0\ch09_jpg\09-VP02_P.jpg"/>
          <p:cNvPicPr>
            <a:picLocks noChangeAspect="1" noChangeArrowheads="1"/>
          </p:cNvPicPr>
          <p:nvPr/>
        </p:nvPicPr>
        <p:blipFill>
          <a:blip r:embed="rId3">
            <a:extLst>
              <a:ext uri="{28A0092B-C50C-407E-A947-70E740481C1C}">
                <a14:useLocalDpi xmlns:a14="http://schemas.microsoft.com/office/drawing/2010/main" val="0"/>
              </a:ext>
            </a:extLst>
          </a:blip>
          <a:srcRect b="3143"/>
          <a:stretch>
            <a:fillRect/>
          </a:stretch>
        </p:blipFill>
        <p:spPr bwMode="auto">
          <a:xfrm>
            <a:off x="7010400" y="762000"/>
            <a:ext cx="200183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Logging</a:t>
            </a:r>
          </a:p>
        </p:txBody>
      </p:sp>
      <p:sp>
        <p:nvSpPr>
          <p:cNvPr id="57347" name="Rectangle 3"/>
          <p:cNvSpPr>
            <a:spLocks noGrp="1" noChangeArrowheads="1"/>
          </p:cNvSpPr>
          <p:nvPr>
            <p:ph type="body" idx="1"/>
          </p:nvPr>
        </p:nvSpPr>
        <p:spPr>
          <a:xfrm>
            <a:off x="192088" y="1844675"/>
            <a:ext cx="4297362" cy="3508375"/>
          </a:xfrm>
        </p:spPr>
        <p:txBody>
          <a:bodyPr/>
          <a:lstStyle/>
          <a:p>
            <a:pPr>
              <a:lnSpc>
                <a:spcPct val="100000"/>
              </a:lnSpc>
              <a:spcBef>
                <a:spcPct val="0"/>
              </a:spcBef>
            </a:pPr>
            <a:r>
              <a:rPr lang="en-US" i="1" smtClean="0"/>
              <a:t>Careless forestry practices can also cause erosion and soil degradation.</a:t>
            </a:r>
          </a:p>
          <a:p>
            <a:pPr>
              <a:lnSpc>
                <a:spcPct val="100000"/>
              </a:lnSpc>
              <a:spcBef>
                <a:spcPct val="0"/>
              </a:spcBef>
            </a:pPr>
            <a:endParaRPr lang="en-US" i="1" smtClean="0"/>
          </a:p>
          <a:p>
            <a:pPr>
              <a:lnSpc>
                <a:spcPct val="100000"/>
              </a:lnSpc>
              <a:spcBef>
                <a:spcPct val="0"/>
              </a:spcBef>
            </a:pPr>
            <a:endParaRPr lang="en-US" i="1" smtClean="0"/>
          </a:p>
          <a:p>
            <a:pPr>
              <a:lnSpc>
                <a:spcPct val="100000"/>
              </a:lnSpc>
              <a:spcBef>
                <a:spcPct val="0"/>
              </a:spcBef>
            </a:pPr>
            <a:r>
              <a:rPr lang="en-US" i="1" smtClean="0"/>
              <a:t>Logging on steep slopes is a primary cause.</a:t>
            </a:r>
            <a:endParaRPr lang="en-US" smtClean="0"/>
          </a:p>
        </p:txBody>
      </p:sp>
      <p:pic>
        <p:nvPicPr>
          <p:cNvPr id="57348" name="Picture 4" descr="C:\Documents and Settings\dmurren\Desktop\Final_JPG%0\ch09_jpg\09-23Figure_P.jpg"/>
          <p:cNvPicPr>
            <a:picLocks noChangeAspect="1" noChangeArrowheads="1"/>
          </p:cNvPicPr>
          <p:nvPr/>
        </p:nvPicPr>
        <p:blipFill>
          <a:blip r:embed="rId2">
            <a:extLst>
              <a:ext uri="{28A0092B-C50C-407E-A947-70E740481C1C}">
                <a14:useLocalDpi xmlns:a14="http://schemas.microsoft.com/office/drawing/2010/main" val="0"/>
              </a:ext>
            </a:extLst>
          </a:blip>
          <a:srcRect b="3185"/>
          <a:stretch>
            <a:fillRect/>
          </a:stretch>
        </p:blipFill>
        <p:spPr bwMode="auto">
          <a:xfrm>
            <a:off x="5334000" y="457200"/>
            <a:ext cx="3675063"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Recent soil conservation laws</a:t>
            </a:r>
          </a:p>
        </p:txBody>
      </p:sp>
      <p:sp>
        <p:nvSpPr>
          <p:cNvPr id="58371" name="Rectangle 3"/>
          <p:cNvSpPr>
            <a:spLocks noGrp="1" noChangeArrowheads="1"/>
          </p:cNvSpPr>
          <p:nvPr>
            <p:ph type="body" idx="1"/>
          </p:nvPr>
        </p:nvSpPr>
        <p:spPr>
          <a:xfrm>
            <a:off x="192088" y="1138238"/>
            <a:ext cx="8788400" cy="4921250"/>
          </a:xfrm>
        </p:spPr>
        <p:txBody>
          <a:bodyPr/>
          <a:lstStyle/>
          <a:p>
            <a:pPr>
              <a:lnSpc>
                <a:spcPct val="100000"/>
              </a:lnSpc>
              <a:spcBef>
                <a:spcPct val="0"/>
              </a:spcBef>
            </a:pPr>
            <a:r>
              <a:rPr lang="en-US" smtClean="0"/>
              <a:t>The U.S. has continued to pass soil conservation legislation in recent years:</a:t>
            </a:r>
          </a:p>
          <a:p>
            <a:pPr lvl="1" eaLnBrk="1" hangingPunct="1">
              <a:lnSpc>
                <a:spcPct val="110000"/>
              </a:lnSpc>
              <a:buClr>
                <a:srgbClr val="006600"/>
              </a:buClr>
              <a:buFontTx/>
              <a:buChar char="•"/>
            </a:pPr>
            <a:r>
              <a:rPr lang="en-US" smtClean="0"/>
              <a:t>Food Security Act of 1985</a:t>
            </a:r>
          </a:p>
          <a:p>
            <a:pPr lvl="1" eaLnBrk="1" hangingPunct="1">
              <a:lnSpc>
                <a:spcPct val="110000"/>
              </a:lnSpc>
              <a:buClr>
                <a:srgbClr val="006600"/>
              </a:buClr>
              <a:buFontTx/>
              <a:buChar char="•"/>
            </a:pPr>
            <a:r>
              <a:rPr lang="en-US" smtClean="0"/>
              <a:t>Conservation Reserve Program, 1985</a:t>
            </a:r>
          </a:p>
          <a:p>
            <a:pPr lvl="1" eaLnBrk="1" hangingPunct="1">
              <a:lnSpc>
                <a:spcPct val="110000"/>
              </a:lnSpc>
              <a:buClr>
                <a:srgbClr val="006600"/>
              </a:buClr>
              <a:buFontTx/>
              <a:buChar char="•"/>
            </a:pPr>
            <a:r>
              <a:rPr lang="en-US" smtClean="0"/>
              <a:t>Freedom to Farm Act, 1996</a:t>
            </a:r>
          </a:p>
          <a:p>
            <a:pPr lvl="1" eaLnBrk="1" hangingPunct="1">
              <a:lnSpc>
                <a:spcPct val="110000"/>
              </a:lnSpc>
              <a:buClr>
                <a:srgbClr val="006600"/>
              </a:buClr>
              <a:buFontTx/>
              <a:buChar char="•"/>
            </a:pPr>
            <a:r>
              <a:rPr lang="en-US" smtClean="0"/>
              <a:t>Low-Input Sustainable Agriculture Program, 1998</a:t>
            </a:r>
          </a:p>
          <a:p>
            <a:pPr eaLnBrk="1" hangingPunct="1"/>
            <a:endParaRPr lang="en-US" smtClean="0"/>
          </a:p>
          <a:p>
            <a:pPr>
              <a:lnSpc>
                <a:spcPct val="100000"/>
              </a:lnSpc>
              <a:spcBef>
                <a:spcPct val="0"/>
              </a:spcBef>
            </a:pPr>
            <a:r>
              <a:rPr lang="en-US" smtClean="0"/>
              <a:t>Internationally, there is the UN’s “FAR” program in Asia.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Conclusion</a:t>
            </a:r>
          </a:p>
        </p:txBody>
      </p:sp>
      <p:sp>
        <p:nvSpPr>
          <p:cNvPr id="59395" name="Rectangle 3"/>
          <p:cNvSpPr>
            <a:spLocks noGrp="1" noChangeArrowheads="1"/>
          </p:cNvSpPr>
          <p:nvPr>
            <p:ph type="body" idx="1"/>
          </p:nvPr>
        </p:nvSpPr>
        <p:spPr>
          <a:xfrm>
            <a:off x="192088" y="2054225"/>
            <a:ext cx="8788400" cy="3079750"/>
          </a:xfrm>
        </p:spPr>
        <p:txBody>
          <a:bodyPr/>
          <a:lstStyle/>
          <a:p>
            <a:pPr eaLnBrk="1" hangingPunct="1">
              <a:spcBef>
                <a:spcPct val="80000"/>
              </a:spcBef>
            </a:pPr>
            <a:r>
              <a:rPr lang="en-US" smtClean="0"/>
              <a:t>Despite conservation successes, soil is still being degraded at an unsustainable rate. </a:t>
            </a:r>
          </a:p>
          <a:p>
            <a:pPr eaLnBrk="1" hangingPunct="1">
              <a:spcBef>
                <a:spcPct val="80000"/>
              </a:spcBef>
            </a:pPr>
            <a:r>
              <a:rPr lang="en-US" smtClean="0"/>
              <a:t>Soil conservation programs need research, education, funding, and commitment from farmers and governments.</a:t>
            </a:r>
          </a:p>
          <a:p>
            <a:pPr eaLnBrk="1" hangingPunct="1">
              <a:spcBef>
                <a:spcPct val="80000"/>
              </a:spcBef>
            </a:pPr>
            <a:r>
              <a:rPr lang="en-US" smtClean="0"/>
              <a:t>We will need better technology and wider adoption of soil conservation to avoid an eventual food crisis.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BBE0E3"/>
          </a:solidFill>
        </p:spPr>
        <p:txBody>
          <a:bodyPr/>
          <a:lstStyle/>
          <a:p>
            <a:pPr eaLnBrk="1" hangingPunct="1"/>
            <a:r>
              <a:rPr lang="en-US" i="1" smtClean="0"/>
              <a:t>QUESTION: Review</a:t>
            </a:r>
          </a:p>
        </p:txBody>
      </p:sp>
      <p:sp>
        <p:nvSpPr>
          <p:cNvPr id="60419" name="Rectangle 3"/>
          <p:cNvSpPr>
            <a:spLocks noGrp="1" noChangeArrowheads="1"/>
          </p:cNvSpPr>
          <p:nvPr>
            <p:ph type="body" idx="1"/>
          </p:nvPr>
        </p:nvSpPr>
        <p:spPr>
          <a:xfrm>
            <a:off x="192088" y="1200150"/>
            <a:ext cx="8788400" cy="4794250"/>
          </a:xfrm>
        </p:spPr>
        <p:txBody>
          <a:bodyPr/>
          <a:lstStyle/>
          <a:p>
            <a:pPr marL="533400" indent="-533400">
              <a:lnSpc>
                <a:spcPct val="100000"/>
              </a:lnSpc>
              <a:spcBef>
                <a:spcPct val="50000"/>
              </a:spcBef>
              <a:buClrTx/>
              <a:buFont typeface="Times" pitchFamily="18" charset="0"/>
              <a:buNone/>
            </a:pPr>
            <a:r>
              <a:rPr lang="en-US" i="1" smtClean="0"/>
              <a:t>Which statement is NOT correct?</a:t>
            </a:r>
          </a:p>
          <a:p>
            <a:pPr marL="533400" indent="-533400">
              <a:lnSpc>
                <a:spcPct val="100000"/>
              </a:lnSpc>
              <a:spcBef>
                <a:spcPct val="50000"/>
              </a:spcBef>
              <a:buClrTx/>
              <a:buFont typeface="Times" pitchFamily="18" charset="0"/>
              <a:buChar char="•"/>
            </a:pPr>
            <a:endParaRPr lang="en-US" i="1" smtClean="0"/>
          </a:p>
          <a:p>
            <a:pPr marL="990600" lvl="1" indent="-533400">
              <a:lnSpc>
                <a:spcPct val="100000"/>
              </a:lnSpc>
              <a:spcBef>
                <a:spcPct val="50000"/>
              </a:spcBef>
              <a:buClrTx/>
              <a:buFont typeface="Arial" charset="0"/>
              <a:buNone/>
            </a:pPr>
            <a:r>
              <a:rPr lang="en-US" b="1" smtClean="0"/>
              <a:t>a.</a:t>
            </a:r>
            <a:r>
              <a:rPr lang="en-US" smtClean="0"/>
              <a:t>	Soil consists of disintegrated rock, organic matter, nutrients, and microorganisms.</a:t>
            </a:r>
          </a:p>
          <a:p>
            <a:pPr marL="990600" lvl="1" indent="-533400">
              <a:lnSpc>
                <a:spcPct val="100000"/>
              </a:lnSpc>
              <a:spcBef>
                <a:spcPct val="50000"/>
              </a:spcBef>
              <a:buClrTx/>
              <a:buFont typeface="Arial" charset="0"/>
              <a:buNone/>
            </a:pPr>
            <a:r>
              <a:rPr lang="en-US" b="1" smtClean="0"/>
              <a:t>b.</a:t>
            </a:r>
            <a:r>
              <a:rPr lang="en-US" smtClean="0"/>
              <a:t> 	Healthy soil is vital for agriculture.</a:t>
            </a:r>
          </a:p>
          <a:p>
            <a:pPr marL="990600" lvl="1" indent="-533400">
              <a:lnSpc>
                <a:spcPct val="100000"/>
              </a:lnSpc>
              <a:spcBef>
                <a:spcPct val="50000"/>
              </a:spcBef>
              <a:buClrTx/>
              <a:buFont typeface="Arial" charset="0"/>
              <a:buNone/>
            </a:pPr>
            <a:r>
              <a:rPr lang="en-US" b="1" smtClean="0"/>
              <a:t>c.</a:t>
            </a:r>
            <a:r>
              <a:rPr lang="en-US" smtClean="0"/>
              <a:t> 	Soil is somewhat renewable.</a:t>
            </a:r>
          </a:p>
          <a:p>
            <a:pPr marL="990600" lvl="1" indent="-533400">
              <a:lnSpc>
                <a:spcPct val="100000"/>
              </a:lnSpc>
              <a:spcBef>
                <a:spcPct val="50000"/>
              </a:spcBef>
              <a:buClrTx/>
              <a:buFont typeface="Arial" charset="0"/>
              <a:buNone/>
            </a:pPr>
            <a:r>
              <a:rPr lang="en-US" b="1" smtClean="0"/>
              <a:t>d.</a:t>
            </a:r>
            <a:r>
              <a:rPr lang="en-US" smtClean="0"/>
              <a:t>	Soil is lifeless dirt.</a:t>
            </a:r>
          </a:p>
          <a:p>
            <a:pPr marL="990600" lvl="1" indent="-533400">
              <a:lnSpc>
                <a:spcPct val="100000"/>
              </a:lnSpc>
              <a:spcBef>
                <a:spcPct val="50000"/>
              </a:spcBef>
              <a:buClrTx/>
              <a:buFont typeface="Arial" charset="0"/>
              <a:buNone/>
            </a:pPr>
            <a:r>
              <a:rPr lang="en-US" b="1" smtClean="0"/>
              <a:t>e.</a:t>
            </a:r>
            <a:r>
              <a:rPr lang="en-US" smtClean="0"/>
              <a:t>	Much of the world’s soil has been degraded.</a:t>
            </a:r>
          </a:p>
        </p:txBody>
      </p:sp>
      <p:pic>
        <p:nvPicPr>
          <p:cNvPr id="60420"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rgbClr val="BBE0E3"/>
          </a:solidFill>
        </p:spPr>
        <p:txBody>
          <a:bodyPr/>
          <a:lstStyle/>
          <a:p>
            <a:pPr eaLnBrk="1" hangingPunct="1"/>
            <a:r>
              <a:rPr lang="en-US" i="1" smtClean="0"/>
              <a:t>QUESTION: Review</a:t>
            </a:r>
          </a:p>
        </p:txBody>
      </p:sp>
      <p:sp>
        <p:nvSpPr>
          <p:cNvPr id="61443" name="Rectangle 3"/>
          <p:cNvSpPr>
            <a:spLocks noGrp="1" noChangeArrowheads="1"/>
          </p:cNvSpPr>
          <p:nvPr>
            <p:ph type="body" idx="1"/>
          </p:nvPr>
        </p:nvSpPr>
        <p:spPr>
          <a:xfrm>
            <a:off x="192088" y="1735138"/>
            <a:ext cx="8788400" cy="3725862"/>
          </a:xfrm>
        </p:spPr>
        <p:txBody>
          <a:bodyPr/>
          <a:lstStyle/>
          <a:p>
            <a:pPr marL="533400" indent="-533400">
              <a:lnSpc>
                <a:spcPct val="100000"/>
              </a:lnSpc>
              <a:spcBef>
                <a:spcPct val="50000"/>
              </a:spcBef>
              <a:buClrTx/>
              <a:buFont typeface="Times" pitchFamily="18" charset="0"/>
              <a:buNone/>
            </a:pPr>
            <a:r>
              <a:rPr lang="en-US" i="1" smtClean="0"/>
              <a:t>The A horizon in a soil profile… ?</a:t>
            </a:r>
            <a:endParaRPr lang="en-US" smtClean="0"/>
          </a:p>
          <a:p>
            <a:pPr marL="533400" indent="-533400">
              <a:lnSpc>
                <a:spcPct val="100000"/>
              </a:lnSpc>
              <a:spcBef>
                <a:spcPct val="50000"/>
              </a:spcBef>
              <a:buClrTx/>
              <a:buFont typeface="Times" pitchFamily="18" charset="0"/>
              <a:buChar char="•"/>
            </a:pPr>
            <a:endParaRPr lang="en-US" i="1" smtClean="0"/>
          </a:p>
          <a:p>
            <a:pPr marL="990600" lvl="1" indent="-533400">
              <a:lnSpc>
                <a:spcPct val="100000"/>
              </a:lnSpc>
              <a:spcBef>
                <a:spcPct val="50000"/>
              </a:spcBef>
              <a:buClrTx/>
              <a:buFont typeface="Arial" charset="0"/>
              <a:buNone/>
            </a:pPr>
            <a:r>
              <a:rPr lang="en-US" b="1" smtClean="0"/>
              <a:t>a.</a:t>
            </a:r>
            <a:r>
              <a:rPr lang="en-US" smtClean="0"/>
              <a:t>	Is often called the “zone of accumulation”</a:t>
            </a:r>
          </a:p>
          <a:p>
            <a:pPr marL="990600" lvl="1" indent="-533400">
              <a:lnSpc>
                <a:spcPct val="100000"/>
              </a:lnSpc>
              <a:spcBef>
                <a:spcPct val="50000"/>
              </a:spcBef>
              <a:buClrTx/>
              <a:buFont typeface="Arial" charset="0"/>
              <a:buNone/>
            </a:pPr>
            <a:r>
              <a:rPr lang="en-US" b="1" smtClean="0"/>
              <a:t>b.</a:t>
            </a:r>
            <a:r>
              <a:rPr lang="en-US" smtClean="0"/>
              <a:t>	Is often called “topsoil” </a:t>
            </a:r>
          </a:p>
          <a:p>
            <a:pPr marL="990600" lvl="1" indent="-533400">
              <a:lnSpc>
                <a:spcPct val="100000"/>
              </a:lnSpc>
              <a:spcBef>
                <a:spcPct val="50000"/>
              </a:spcBef>
              <a:buClrTx/>
              <a:buFont typeface="Arial" charset="0"/>
              <a:buNone/>
            </a:pPr>
            <a:r>
              <a:rPr lang="en-US" b="1" smtClean="0"/>
              <a:t>c.	</a:t>
            </a:r>
            <a:r>
              <a:rPr lang="en-US" smtClean="0"/>
              <a:t>Contains mostly organic matter</a:t>
            </a:r>
          </a:p>
          <a:p>
            <a:pPr marL="990600" lvl="1" indent="-533400">
              <a:lnSpc>
                <a:spcPct val="100000"/>
              </a:lnSpc>
              <a:spcBef>
                <a:spcPct val="50000"/>
              </a:spcBef>
              <a:buClrTx/>
              <a:buFont typeface="Arial" charset="0"/>
              <a:buNone/>
            </a:pPr>
            <a:r>
              <a:rPr lang="en-US" b="1" smtClean="0"/>
              <a:t>d.</a:t>
            </a:r>
            <a:r>
              <a:rPr lang="en-US" smtClean="0"/>
              <a:t>	Is the lowest horizon, deepest underground</a:t>
            </a:r>
          </a:p>
        </p:txBody>
      </p:sp>
      <p:pic>
        <p:nvPicPr>
          <p:cNvPr id="61444"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rgbClr val="BBE0E3"/>
          </a:solidFill>
        </p:spPr>
        <p:txBody>
          <a:bodyPr/>
          <a:lstStyle/>
          <a:p>
            <a:pPr eaLnBrk="1" hangingPunct="1"/>
            <a:r>
              <a:rPr lang="en-US" i="1" smtClean="0"/>
              <a:t>QUESTION: Review</a:t>
            </a:r>
          </a:p>
        </p:txBody>
      </p:sp>
      <p:sp>
        <p:nvSpPr>
          <p:cNvPr id="62467" name="Rectangle 3"/>
          <p:cNvSpPr>
            <a:spLocks noGrp="1" noChangeArrowheads="1"/>
          </p:cNvSpPr>
          <p:nvPr>
            <p:ph type="body" idx="1"/>
          </p:nvPr>
        </p:nvSpPr>
        <p:spPr>
          <a:xfrm>
            <a:off x="304800" y="1371600"/>
            <a:ext cx="8788400" cy="3725863"/>
          </a:xfrm>
        </p:spPr>
        <p:txBody>
          <a:bodyPr/>
          <a:lstStyle/>
          <a:p>
            <a:pPr marL="533400" indent="-533400">
              <a:lnSpc>
                <a:spcPct val="100000"/>
              </a:lnSpc>
              <a:spcBef>
                <a:spcPct val="50000"/>
              </a:spcBef>
              <a:buClrTx/>
              <a:buFont typeface="Times" pitchFamily="18" charset="0"/>
              <a:buNone/>
            </a:pPr>
            <a:r>
              <a:rPr lang="en-US" i="1" smtClean="0"/>
              <a:t>Erosion occurs through… ?</a:t>
            </a:r>
          </a:p>
          <a:p>
            <a:pPr marL="533400" indent="-533400">
              <a:lnSpc>
                <a:spcPct val="100000"/>
              </a:lnSpc>
              <a:spcBef>
                <a:spcPct val="50000"/>
              </a:spcBef>
              <a:buClrTx/>
              <a:buFont typeface="Times" pitchFamily="18" charset="0"/>
              <a:buChar char="•"/>
            </a:pPr>
            <a:endParaRPr lang="en-US" i="1" smtClean="0"/>
          </a:p>
          <a:p>
            <a:pPr marL="990600" lvl="1" indent="-533400">
              <a:lnSpc>
                <a:spcPct val="100000"/>
              </a:lnSpc>
              <a:spcBef>
                <a:spcPct val="50000"/>
              </a:spcBef>
              <a:buClrTx/>
              <a:buFont typeface="Arial" charset="0"/>
              <a:buNone/>
            </a:pPr>
            <a:r>
              <a:rPr lang="en-US" b="1" smtClean="0"/>
              <a:t>a.</a:t>
            </a:r>
            <a:r>
              <a:rPr lang="en-US" smtClean="0"/>
              <a:t>	Deforestation</a:t>
            </a:r>
          </a:p>
          <a:p>
            <a:pPr marL="990600" lvl="1" indent="-533400">
              <a:lnSpc>
                <a:spcPct val="100000"/>
              </a:lnSpc>
              <a:spcBef>
                <a:spcPct val="50000"/>
              </a:spcBef>
              <a:buClrTx/>
              <a:buFont typeface="Arial" charset="0"/>
              <a:buNone/>
            </a:pPr>
            <a:r>
              <a:rPr lang="en-US" b="1" smtClean="0"/>
              <a:t>b.</a:t>
            </a:r>
            <a:r>
              <a:rPr lang="en-US" smtClean="0"/>
              <a:t>	Excessive plowing</a:t>
            </a:r>
          </a:p>
          <a:p>
            <a:pPr marL="990600" lvl="1" indent="-533400">
              <a:lnSpc>
                <a:spcPct val="100000"/>
              </a:lnSpc>
              <a:spcBef>
                <a:spcPct val="50000"/>
              </a:spcBef>
              <a:buClrTx/>
              <a:buFont typeface="Arial" charset="0"/>
              <a:buNone/>
            </a:pPr>
            <a:r>
              <a:rPr lang="en-US" b="1" smtClean="0"/>
              <a:t>c.</a:t>
            </a:r>
            <a:r>
              <a:rPr lang="en-US" smtClean="0"/>
              <a:t>	Overgrazing rangelands</a:t>
            </a:r>
          </a:p>
          <a:p>
            <a:pPr marL="990600" lvl="1" indent="-533400">
              <a:lnSpc>
                <a:spcPct val="100000"/>
              </a:lnSpc>
              <a:spcBef>
                <a:spcPct val="50000"/>
              </a:spcBef>
              <a:buClrTx/>
              <a:buFont typeface="Arial" charset="0"/>
              <a:buNone/>
            </a:pPr>
            <a:r>
              <a:rPr lang="en-US" b="1" smtClean="0"/>
              <a:t>d.</a:t>
            </a:r>
            <a:r>
              <a:rPr lang="en-US" smtClean="0"/>
              <a:t>	 All of the above</a:t>
            </a:r>
          </a:p>
        </p:txBody>
      </p:sp>
      <p:pic>
        <p:nvPicPr>
          <p:cNvPr id="62468"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Soil degradation by continent</a:t>
            </a:r>
          </a:p>
        </p:txBody>
      </p:sp>
      <p:sp>
        <p:nvSpPr>
          <p:cNvPr id="8195" name="Rectangle 3"/>
          <p:cNvSpPr>
            <a:spLocks noGrp="1" noChangeArrowheads="1"/>
          </p:cNvSpPr>
          <p:nvPr>
            <p:ph type="body" idx="1"/>
          </p:nvPr>
        </p:nvSpPr>
        <p:spPr>
          <a:xfrm>
            <a:off x="6018213" y="1203325"/>
            <a:ext cx="2962275" cy="4789488"/>
          </a:xfrm>
        </p:spPr>
        <p:txBody>
          <a:bodyPr/>
          <a:lstStyle/>
          <a:p>
            <a:pPr>
              <a:lnSpc>
                <a:spcPct val="100000"/>
              </a:lnSpc>
              <a:spcBef>
                <a:spcPct val="0"/>
              </a:spcBef>
            </a:pPr>
            <a:r>
              <a:rPr lang="en-US" smtClean="0"/>
              <a:t>Europe’s land is most degraded because of its long history of intensive agriculture.</a:t>
            </a:r>
          </a:p>
          <a:p>
            <a:pPr>
              <a:lnSpc>
                <a:spcPct val="100000"/>
              </a:lnSpc>
              <a:spcBef>
                <a:spcPct val="0"/>
              </a:spcBef>
            </a:pPr>
            <a:endParaRPr lang="en-US" smtClean="0"/>
          </a:p>
          <a:p>
            <a:pPr>
              <a:lnSpc>
                <a:spcPct val="100000"/>
              </a:lnSpc>
              <a:spcBef>
                <a:spcPct val="0"/>
              </a:spcBef>
            </a:pPr>
            <a:r>
              <a:rPr lang="en-US" smtClean="0"/>
              <a:t>But Asia’s and Africa’s soils are fast becoming degraded.</a:t>
            </a:r>
          </a:p>
        </p:txBody>
      </p:sp>
      <p:pic>
        <p:nvPicPr>
          <p:cNvPr id="8196" name="Picture 6" descr="C:\Documents and Settings\dmurren\Desktop\Final_JPG%0\ch09_jpg\09-01Figureb_L.jpg"/>
          <p:cNvPicPr>
            <a:picLocks noChangeAspect="1" noChangeArrowheads="1"/>
          </p:cNvPicPr>
          <p:nvPr/>
        </p:nvPicPr>
        <p:blipFill>
          <a:blip r:embed="rId2">
            <a:extLst>
              <a:ext uri="{28A0092B-C50C-407E-A947-70E740481C1C}">
                <a14:useLocalDpi xmlns:a14="http://schemas.microsoft.com/office/drawing/2010/main" val="0"/>
              </a:ext>
            </a:extLst>
          </a:blip>
          <a:srcRect b="6279"/>
          <a:stretch>
            <a:fillRect/>
          </a:stretch>
        </p:blipFill>
        <p:spPr bwMode="auto">
          <a:xfrm>
            <a:off x="969963" y="1766888"/>
            <a:ext cx="4625975"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rgbClr val="BBE0E3"/>
          </a:solidFill>
        </p:spPr>
        <p:txBody>
          <a:bodyPr/>
          <a:lstStyle/>
          <a:p>
            <a:pPr eaLnBrk="1" hangingPunct="1"/>
            <a:r>
              <a:rPr lang="en-US" i="1" smtClean="0"/>
              <a:t>QUESTION: Review</a:t>
            </a:r>
          </a:p>
        </p:txBody>
      </p:sp>
      <p:sp>
        <p:nvSpPr>
          <p:cNvPr id="63491" name="Rectangle 3"/>
          <p:cNvSpPr>
            <a:spLocks noGrp="1" noChangeArrowheads="1"/>
          </p:cNvSpPr>
          <p:nvPr>
            <p:ph type="body" idx="1"/>
          </p:nvPr>
        </p:nvSpPr>
        <p:spPr>
          <a:xfrm>
            <a:off x="482600" y="1520825"/>
            <a:ext cx="8024813" cy="4152900"/>
          </a:xfrm>
        </p:spPr>
        <p:txBody>
          <a:bodyPr/>
          <a:lstStyle/>
          <a:p>
            <a:pPr marL="114300" indent="0">
              <a:lnSpc>
                <a:spcPct val="100000"/>
              </a:lnSpc>
              <a:spcBef>
                <a:spcPct val="50000"/>
              </a:spcBef>
              <a:buClrTx/>
              <a:buFont typeface="Times" pitchFamily="18" charset="0"/>
              <a:buNone/>
            </a:pPr>
            <a:r>
              <a:rPr lang="en-US" i="1" smtClean="0"/>
              <a:t>Drip irrigation differs from conventional irrigation in that … ?</a:t>
            </a:r>
          </a:p>
          <a:p>
            <a:pPr marL="114300" indent="0">
              <a:lnSpc>
                <a:spcPct val="100000"/>
              </a:lnSpc>
              <a:spcBef>
                <a:spcPct val="50000"/>
              </a:spcBef>
              <a:buClrTx/>
              <a:buFont typeface="Times" pitchFamily="18" charset="0"/>
              <a:buChar char="•"/>
            </a:pPr>
            <a:endParaRPr lang="en-US" i="1" smtClean="0"/>
          </a:p>
          <a:p>
            <a:pPr marL="1181100" lvl="1" indent="-533400">
              <a:lnSpc>
                <a:spcPct val="100000"/>
              </a:lnSpc>
              <a:spcBef>
                <a:spcPct val="50000"/>
              </a:spcBef>
              <a:buClrTx/>
              <a:buFont typeface="Arial" charset="0"/>
              <a:buNone/>
            </a:pPr>
            <a:r>
              <a:rPr lang="en-US" b="1" smtClean="0"/>
              <a:t>a.</a:t>
            </a:r>
            <a:r>
              <a:rPr lang="en-US" smtClean="0"/>
              <a:t>	It is much less efficient</a:t>
            </a:r>
          </a:p>
          <a:p>
            <a:pPr marL="1181100" lvl="1" indent="-533400">
              <a:lnSpc>
                <a:spcPct val="100000"/>
              </a:lnSpc>
              <a:spcBef>
                <a:spcPct val="50000"/>
              </a:spcBef>
              <a:buClrTx/>
              <a:buFont typeface="Arial" charset="0"/>
              <a:buNone/>
            </a:pPr>
            <a:r>
              <a:rPr lang="en-US" b="1" smtClean="0"/>
              <a:t>b.</a:t>
            </a:r>
            <a:r>
              <a:rPr lang="en-US" smtClean="0"/>
              <a:t>	It can cause salinization</a:t>
            </a:r>
          </a:p>
          <a:p>
            <a:pPr marL="1181100" lvl="1" indent="-533400">
              <a:lnSpc>
                <a:spcPct val="100000"/>
              </a:lnSpc>
              <a:spcBef>
                <a:spcPct val="50000"/>
              </a:spcBef>
              <a:buClrTx/>
              <a:buFont typeface="Arial" charset="0"/>
              <a:buNone/>
            </a:pPr>
            <a:r>
              <a:rPr lang="en-US" b="1" smtClean="0"/>
              <a:t>c.</a:t>
            </a:r>
            <a:r>
              <a:rPr lang="en-US" smtClean="0"/>
              <a:t>	Water is precisely targeted to plants</a:t>
            </a:r>
          </a:p>
          <a:p>
            <a:pPr marL="1181100" lvl="1" indent="-533400">
              <a:lnSpc>
                <a:spcPct val="100000"/>
              </a:lnSpc>
              <a:spcBef>
                <a:spcPct val="50000"/>
              </a:spcBef>
              <a:buClrTx/>
              <a:buFont typeface="Arial" charset="0"/>
              <a:buNone/>
            </a:pPr>
            <a:r>
              <a:rPr lang="en-US" b="1" smtClean="0"/>
              <a:t>d.</a:t>
            </a:r>
            <a:r>
              <a:rPr lang="en-US" smtClean="0"/>
              <a:t>	About 40% is wasted</a:t>
            </a:r>
          </a:p>
        </p:txBody>
      </p:sp>
      <p:pic>
        <p:nvPicPr>
          <p:cNvPr id="63492"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rgbClr val="BBE0E3"/>
          </a:solidFill>
        </p:spPr>
        <p:txBody>
          <a:bodyPr/>
          <a:lstStyle/>
          <a:p>
            <a:pPr eaLnBrk="1" hangingPunct="1"/>
            <a:r>
              <a:rPr lang="en-US" i="1" smtClean="0"/>
              <a:t>QUESTION: Weighing the Issues</a:t>
            </a:r>
          </a:p>
        </p:txBody>
      </p:sp>
      <p:sp>
        <p:nvSpPr>
          <p:cNvPr id="64515" name="Rectangle 3"/>
          <p:cNvSpPr>
            <a:spLocks noGrp="1" noChangeArrowheads="1"/>
          </p:cNvSpPr>
          <p:nvPr>
            <p:ph type="body" idx="1"/>
          </p:nvPr>
        </p:nvSpPr>
        <p:spPr>
          <a:xfrm>
            <a:off x="192088" y="987425"/>
            <a:ext cx="8788400" cy="5221288"/>
          </a:xfrm>
        </p:spPr>
        <p:txBody>
          <a:bodyPr/>
          <a:lstStyle/>
          <a:p>
            <a:pPr marL="114300" indent="0">
              <a:lnSpc>
                <a:spcPct val="100000"/>
              </a:lnSpc>
              <a:spcBef>
                <a:spcPct val="50000"/>
              </a:spcBef>
              <a:buClrTx/>
              <a:buFont typeface="Times" pitchFamily="18" charset="0"/>
              <a:buNone/>
            </a:pPr>
            <a:r>
              <a:rPr lang="en-US" i="1" smtClean="0"/>
              <a:t>You are farming an extremely steep slope that is sunny and very windy. What strategies would you consider using?</a:t>
            </a:r>
            <a:br>
              <a:rPr lang="en-US" i="1" smtClean="0"/>
            </a:br>
            <a:endParaRPr lang="en-US" i="1" smtClean="0"/>
          </a:p>
          <a:p>
            <a:pPr marL="1181100" lvl="1" indent="-533400">
              <a:lnSpc>
                <a:spcPct val="100000"/>
              </a:lnSpc>
              <a:spcBef>
                <a:spcPct val="50000"/>
              </a:spcBef>
              <a:buClrTx/>
              <a:buFont typeface="Arial" charset="0"/>
              <a:buNone/>
            </a:pPr>
            <a:r>
              <a:rPr lang="en-US" b="1" smtClean="0"/>
              <a:t>a.</a:t>
            </a:r>
            <a:r>
              <a:rPr lang="en-US" smtClean="0"/>
              <a:t>	Crop rotation</a:t>
            </a:r>
          </a:p>
          <a:p>
            <a:pPr marL="1181100" lvl="1" indent="-533400">
              <a:lnSpc>
                <a:spcPct val="100000"/>
              </a:lnSpc>
              <a:spcBef>
                <a:spcPct val="50000"/>
              </a:spcBef>
              <a:buClrTx/>
              <a:buFont typeface="Arial" charset="0"/>
              <a:buNone/>
            </a:pPr>
            <a:r>
              <a:rPr lang="en-US" b="1" smtClean="0"/>
              <a:t>b.</a:t>
            </a:r>
            <a:r>
              <a:rPr lang="en-US" smtClean="0"/>
              <a:t>	Contour farming</a:t>
            </a:r>
          </a:p>
          <a:p>
            <a:pPr marL="1181100" lvl="1" indent="-533400">
              <a:lnSpc>
                <a:spcPct val="100000"/>
              </a:lnSpc>
              <a:spcBef>
                <a:spcPct val="50000"/>
              </a:spcBef>
              <a:buClrTx/>
              <a:buFont typeface="Arial" charset="0"/>
              <a:buNone/>
            </a:pPr>
            <a:r>
              <a:rPr lang="en-US" b="1" smtClean="0"/>
              <a:t>c.</a:t>
            </a:r>
            <a:r>
              <a:rPr lang="en-US" smtClean="0"/>
              <a:t>	Intercropping</a:t>
            </a:r>
          </a:p>
          <a:p>
            <a:pPr marL="1181100" lvl="1" indent="-533400">
              <a:lnSpc>
                <a:spcPct val="100000"/>
              </a:lnSpc>
              <a:spcBef>
                <a:spcPct val="50000"/>
              </a:spcBef>
              <a:buClrTx/>
              <a:buFont typeface="Arial" charset="0"/>
              <a:buNone/>
            </a:pPr>
            <a:r>
              <a:rPr lang="en-US" b="1" smtClean="0"/>
              <a:t>d.</a:t>
            </a:r>
            <a:r>
              <a:rPr lang="en-US" smtClean="0"/>
              <a:t>	Terracing</a:t>
            </a:r>
          </a:p>
          <a:p>
            <a:pPr marL="1181100" lvl="1" indent="-533400">
              <a:lnSpc>
                <a:spcPct val="100000"/>
              </a:lnSpc>
              <a:spcBef>
                <a:spcPct val="50000"/>
              </a:spcBef>
              <a:buClrTx/>
              <a:buFont typeface="Arial" charset="0"/>
              <a:buNone/>
            </a:pPr>
            <a:r>
              <a:rPr lang="en-US" b="1" smtClean="0"/>
              <a:t>e.	</a:t>
            </a:r>
            <a:r>
              <a:rPr lang="en-US" smtClean="0"/>
              <a:t>Shelterbelts</a:t>
            </a:r>
          </a:p>
          <a:p>
            <a:pPr marL="1181100" lvl="1" indent="-533400">
              <a:lnSpc>
                <a:spcPct val="100000"/>
              </a:lnSpc>
              <a:spcBef>
                <a:spcPct val="50000"/>
              </a:spcBef>
              <a:buClrTx/>
              <a:buFont typeface="Arial" charset="0"/>
              <a:buNone/>
            </a:pPr>
            <a:r>
              <a:rPr lang="en-US" b="1" smtClean="0"/>
              <a:t>f.</a:t>
            </a:r>
            <a:r>
              <a:rPr lang="en-US" smtClean="0"/>
              <a:t>	No-till farming</a:t>
            </a:r>
          </a:p>
        </p:txBody>
      </p:sp>
      <p:pic>
        <p:nvPicPr>
          <p:cNvPr id="64516"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rgbClr val="BBE0E3"/>
          </a:solidFill>
        </p:spPr>
        <p:txBody>
          <a:bodyPr/>
          <a:lstStyle/>
          <a:p>
            <a:pPr eaLnBrk="1" hangingPunct="1"/>
            <a:r>
              <a:rPr lang="en-US" i="1" smtClean="0"/>
              <a:t>QUESTION: Interpreting Graphs and Data</a:t>
            </a:r>
          </a:p>
        </p:txBody>
      </p:sp>
      <p:sp>
        <p:nvSpPr>
          <p:cNvPr id="65539" name="Rectangle 3"/>
          <p:cNvSpPr>
            <a:spLocks noGrp="1" noChangeArrowheads="1"/>
          </p:cNvSpPr>
          <p:nvPr>
            <p:ph type="body" idx="1"/>
          </p:nvPr>
        </p:nvSpPr>
        <p:spPr>
          <a:xfrm>
            <a:off x="192088" y="900113"/>
            <a:ext cx="8788400" cy="4365625"/>
          </a:xfrm>
        </p:spPr>
        <p:txBody>
          <a:bodyPr anchor="t"/>
          <a:lstStyle/>
          <a:p>
            <a:pPr>
              <a:lnSpc>
                <a:spcPct val="100000"/>
              </a:lnSpc>
              <a:spcBef>
                <a:spcPct val="0"/>
              </a:spcBef>
              <a:buClrTx/>
              <a:buFont typeface="Times New Roman" charset="0"/>
              <a:buNone/>
              <a:tabLst>
                <a:tab pos="6745288" algn="l"/>
              </a:tabLst>
            </a:pPr>
            <a:r>
              <a:rPr lang="en-US" i="1" smtClean="0"/>
              <a:t>Soil that is 20% clay, 60% silt, and 20% sand is… ?</a:t>
            </a:r>
            <a:br>
              <a:rPr lang="en-US" i="1" smtClean="0"/>
            </a:br>
            <a:r>
              <a:rPr lang="en-US" smtClean="0"/>
              <a:t/>
            </a:r>
            <a:br>
              <a:rPr lang="en-US" smtClean="0"/>
            </a:br>
            <a:r>
              <a:rPr lang="en-US" smtClean="0"/>
              <a:t/>
            </a:r>
            <a:br>
              <a:rPr lang="en-US" smtClean="0"/>
            </a:br>
            <a:r>
              <a:rPr lang="en-US" smtClean="0"/>
              <a:t> </a:t>
            </a:r>
          </a:p>
          <a:p>
            <a:pPr marL="6745288" lvl="1" indent="-457200">
              <a:lnSpc>
                <a:spcPct val="100000"/>
              </a:lnSpc>
              <a:spcBef>
                <a:spcPct val="50000"/>
              </a:spcBef>
              <a:buClrTx/>
              <a:buFont typeface="Times" pitchFamily="18" charset="0"/>
              <a:buNone/>
              <a:tabLst>
                <a:tab pos="6745288" algn="l"/>
              </a:tabLst>
            </a:pPr>
            <a:r>
              <a:rPr lang="en-US" b="1" smtClean="0"/>
              <a:t>a.</a:t>
            </a:r>
            <a:r>
              <a:rPr lang="en-US" smtClean="0"/>
              <a:t>  Silty clay</a:t>
            </a:r>
          </a:p>
          <a:p>
            <a:pPr marL="6745288" lvl="1" indent="-457200">
              <a:lnSpc>
                <a:spcPct val="100000"/>
              </a:lnSpc>
              <a:spcBef>
                <a:spcPct val="50000"/>
              </a:spcBef>
              <a:buClrTx/>
              <a:buFont typeface="Times" pitchFamily="18" charset="0"/>
              <a:buNone/>
              <a:tabLst>
                <a:tab pos="6745288" algn="l"/>
              </a:tabLst>
            </a:pPr>
            <a:r>
              <a:rPr lang="en-US" b="1" smtClean="0"/>
              <a:t>b.</a:t>
            </a:r>
            <a:r>
              <a:rPr lang="en-US" smtClean="0"/>
              <a:t>  Silty loam</a:t>
            </a:r>
          </a:p>
          <a:p>
            <a:pPr marL="6745288" lvl="1" indent="-457200">
              <a:lnSpc>
                <a:spcPct val="100000"/>
              </a:lnSpc>
              <a:spcBef>
                <a:spcPct val="50000"/>
              </a:spcBef>
              <a:buClrTx/>
              <a:buFont typeface="Times" pitchFamily="18" charset="0"/>
              <a:buNone/>
              <a:tabLst>
                <a:tab pos="6745288" algn="l"/>
              </a:tabLst>
            </a:pPr>
            <a:r>
              <a:rPr lang="en-US" b="1" smtClean="0"/>
              <a:t>c.</a:t>
            </a:r>
            <a:r>
              <a:rPr lang="en-US" smtClean="0"/>
              <a:t>  Sandy loam</a:t>
            </a:r>
          </a:p>
          <a:p>
            <a:pPr marL="6745288" lvl="1" indent="-457200">
              <a:lnSpc>
                <a:spcPct val="100000"/>
              </a:lnSpc>
              <a:spcBef>
                <a:spcPct val="50000"/>
              </a:spcBef>
              <a:buClrTx/>
              <a:buFont typeface="Times" pitchFamily="18" charset="0"/>
              <a:buNone/>
              <a:tabLst>
                <a:tab pos="6745288" algn="l"/>
              </a:tabLst>
            </a:pPr>
            <a:r>
              <a:rPr lang="en-US" b="1" smtClean="0"/>
              <a:t>d.</a:t>
            </a:r>
            <a:r>
              <a:rPr lang="en-US" smtClean="0"/>
              <a:t>  Sandy clay</a:t>
            </a:r>
          </a:p>
        </p:txBody>
      </p:sp>
      <p:pic>
        <p:nvPicPr>
          <p:cNvPr id="65540" name="Picture 4" descr="C:\Documents and Settings\dmurren\Desktop\Final_JPG%0\ch09_jpg\09-09Figure_L.jpg"/>
          <p:cNvPicPr>
            <a:picLocks noChangeAspect="1" noChangeArrowheads="1"/>
          </p:cNvPicPr>
          <p:nvPr/>
        </p:nvPicPr>
        <p:blipFill>
          <a:blip r:embed="rId4">
            <a:extLst>
              <a:ext uri="{28A0092B-C50C-407E-A947-70E740481C1C}">
                <a14:useLocalDpi xmlns:a14="http://schemas.microsoft.com/office/drawing/2010/main" val="0"/>
              </a:ext>
            </a:extLst>
          </a:blip>
          <a:srcRect b="3635"/>
          <a:stretch>
            <a:fillRect/>
          </a:stretch>
        </p:blipFill>
        <p:spPr bwMode="auto">
          <a:xfrm>
            <a:off x="292100" y="1606550"/>
            <a:ext cx="53752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solidFill>
            <a:srgbClr val="BBE0E3"/>
          </a:solidFill>
        </p:spPr>
        <p:txBody>
          <a:bodyPr/>
          <a:lstStyle/>
          <a:p>
            <a:pPr eaLnBrk="1" hangingPunct="1"/>
            <a:r>
              <a:rPr lang="en-US" i="1" smtClean="0"/>
              <a:t>QUESTION: Interpreting Graphs and Data</a:t>
            </a:r>
          </a:p>
        </p:txBody>
      </p:sp>
      <p:sp>
        <p:nvSpPr>
          <p:cNvPr id="66563" name="Rectangle 3"/>
          <p:cNvSpPr>
            <a:spLocks noGrp="1" noChangeArrowheads="1"/>
          </p:cNvSpPr>
          <p:nvPr>
            <p:ph type="body" idx="1"/>
          </p:nvPr>
        </p:nvSpPr>
        <p:spPr>
          <a:xfrm>
            <a:off x="192088" y="1285875"/>
            <a:ext cx="8788400" cy="4459288"/>
          </a:xfrm>
        </p:spPr>
        <p:txBody>
          <a:bodyPr anchor="t"/>
          <a:lstStyle/>
          <a:p>
            <a:pPr>
              <a:lnSpc>
                <a:spcPct val="100000"/>
              </a:lnSpc>
              <a:spcBef>
                <a:spcPct val="50000"/>
              </a:spcBef>
              <a:buClrTx/>
              <a:buFont typeface="Times" pitchFamily="18" charset="0"/>
              <a:buNone/>
            </a:pPr>
            <a:r>
              <a:rPr lang="en-US" sz="2400" i="1" smtClean="0"/>
              <a:t>Fertilizer use has… ?</a:t>
            </a:r>
            <a:br>
              <a:rPr lang="en-US" sz="2400" i="1" smtClean="0"/>
            </a:br>
            <a:r>
              <a:rPr lang="en-US" sz="2400" i="1" smtClean="0"/>
              <a:t/>
            </a:r>
            <a:br>
              <a:rPr lang="en-US" sz="2400" i="1" smtClean="0"/>
            </a:br>
            <a:endParaRPr lang="en-US" sz="2300" smtClean="0"/>
          </a:p>
          <a:p>
            <a:pPr marL="6516688" lvl="1" indent="-457200">
              <a:lnSpc>
                <a:spcPct val="100000"/>
              </a:lnSpc>
              <a:spcBef>
                <a:spcPct val="50000"/>
              </a:spcBef>
              <a:buClrTx/>
              <a:buFont typeface="Times" pitchFamily="18" charset="0"/>
              <a:buNone/>
            </a:pPr>
            <a:r>
              <a:rPr lang="en-US" sz="2400" b="1" smtClean="0"/>
              <a:t>a.</a:t>
            </a:r>
            <a:r>
              <a:rPr lang="en-US" sz="2400" smtClean="0"/>
              <a:t>	Risen sharply over 50 yrs</a:t>
            </a:r>
          </a:p>
          <a:p>
            <a:pPr marL="6516688" lvl="1" indent="-457200">
              <a:lnSpc>
                <a:spcPct val="100000"/>
              </a:lnSpc>
              <a:spcBef>
                <a:spcPct val="50000"/>
              </a:spcBef>
              <a:buClrTx/>
              <a:buFont typeface="Times" pitchFamily="18" charset="0"/>
              <a:buNone/>
            </a:pPr>
            <a:r>
              <a:rPr lang="en-US" sz="2400" b="1" smtClean="0"/>
              <a:t>b.</a:t>
            </a:r>
            <a:r>
              <a:rPr lang="en-US" sz="2400" smtClean="0"/>
              <a:t>	Fallen sharply</a:t>
            </a:r>
          </a:p>
          <a:p>
            <a:pPr marL="6516688" lvl="1" indent="-457200">
              <a:lnSpc>
                <a:spcPct val="100000"/>
              </a:lnSpc>
              <a:spcBef>
                <a:spcPct val="50000"/>
              </a:spcBef>
              <a:buClrTx/>
              <a:buFont typeface="Times" pitchFamily="18" charset="0"/>
              <a:buNone/>
            </a:pPr>
            <a:r>
              <a:rPr lang="en-US" sz="2400" b="1" smtClean="0"/>
              <a:t>c.</a:t>
            </a:r>
            <a:r>
              <a:rPr lang="en-US" sz="2400" smtClean="0"/>
              <a:t>	Decreased since 1980</a:t>
            </a:r>
          </a:p>
          <a:p>
            <a:pPr marL="6516688" lvl="1" indent="-457200">
              <a:lnSpc>
                <a:spcPct val="100000"/>
              </a:lnSpc>
              <a:spcBef>
                <a:spcPct val="50000"/>
              </a:spcBef>
              <a:buClrTx/>
              <a:buFont typeface="Times" pitchFamily="18" charset="0"/>
              <a:buNone/>
            </a:pPr>
            <a:r>
              <a:rPr lang="en-US" sz="2400" b="1" smtClean="0"/>
              <a:t>d.</a:t>
            </a:r>
            <a:r>
              <a:rPr lang="en-US" sz="2400" smtClean="0"/>
              <a:t>	Increased since 1995</a:t>
            </a:r>
          </a:p>
        </p:txBody>
      </p:sp>
      <p:pic>
        <p:nvPicPr>
          <p:cNvPr id="66564" name="Picture 4" descr="C:\Documents and Settings\dmurren\Desktop\Final_JPG%0\ch09_jpg\09-19Figure_L.jpg"/>
          <p:cNvPicPr>
            <a:picLocks noChangeAspect="1" noChangeArrowheads="1"/>
          </p:cNvPicPr>
          <p:nvPr/>
        </p:nvPicPr>
        <p:blipFill>
          <a:blip r:embed="rId4">
            <a:extLst>
              <a:ext uri="{28A0092B-C50C-407E-A947-70E740481C1C}">
                <a14:useLocalDpi xmlns:a14="http://schemas.microsoft.com/office/drawing/2010/main" val="0"/>
              </a:ext>
            </a:extLst>
          </a:blip>
          <a:srcRect b="3400"/>
          <a:stretch>
            <a:fillRect/>
          </a:stretch>
        </p:blipFill>
        <p:spPr bwMode="auto">
          <a:xfrm>
            <a:off x="317500" y="1897063"/>
            <a:ext cx="549433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DE8BF"/>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rgbClr val="BBE0E3"/>
          </a:solidFill>
        </p:spPr>
        <p:txBody>
          <a:bodyPr/>
          <a:lstStyle/>
          <a:p>
            <a:pPr eaLnBrk="1" hangingPunct="1"/>
            <a:r>
              <a:rPr lang="en-US" i="1" smtClean="0"/>
              <a:t>QUESTION: Viewpoints</a:t>
            </a:r>
          </a:p>
        </p:txBody>
      </p:sp>
      <p:sp>
        <p:nvSpPr>
          <p:cNvPr id="67587" name="Rectangle 3"/>
          <p:cNvSpPr>
            <a:spLocks noGrp="1" noChangeArrowheads="1"/>
          </p:cNvSpPr>
          <p:nvPr>
            <p:ph type="body" idx="1"/>
          </p:nvPr>
        </p:nvSpPr>
        <p:spPr>
          <a:xfrm>
            <a:off x="192088" y="1004888"/>
            <a:ext cx="8788400" cy="5180012"/>
          </a:xfrm>
        </p:spPr>
        <p:txBody>
          <a:bodyPr/>
          <a:lstStyle/>
          <a:p>
            <a:pPr marL="63500" indent="-12700">
              <a:lnSpc>
                <a:spcPct val="100000"/>
              </a:lnSpc>
              <a:spcBef>
                <a:spcPct val="50000"/>
              </a:spcBef>
              <a:buClrTx/>
              <a:buFont typeface="Times" pitchFamily="18" charset="0"/>
              <a:buNone/>
            </a:pPr>
            <a:r>
              <a:rPr lang="en-US" i="1" smtClean="0"/>
              <a:t>How can we best protect the condition of soil while we farm?</a:t>
            </a:r>
            <a:br>
              <a:rPr lang="en-US" i="1" smtClean="0"/>
            </a:br>
            <a:endParaRPr lang="en-US" i="1" smtClean="0"/>
          </a:p>
          <a:p>
            <a:pPr marL="1282700" lvl="1" indent="-533400">
              <a:lnSpc>
                <a:spcPct val="100000"/>
              </a:lnSpc>
              <a:spcBef>
                <a:spcPct val="50000"/>
              </a:spcBef>
              <a:buClrTx/>
              <a:buFont typeface="Arial" charset="0"/>
              <a:buNone/>
            </a:pPr>
            <a:r>
              <a:rPr lang="en-US" b="1" smtClean="0"/>
              <a:t>a.</a:t>
            </a:r>
            <a:r>
              <a:rPr lang="en-US" smtClean="0"/>
              <a:t> 	Pass soil conservation laws.</a:t>
            </a:r>
          </a:p>
          <a:p>
            <a:pPr marL="1282700" lvl="1" indent="-533400">
              <a:lnSpc>
                <a:spcPct val="100000"/>
              </a:lnSpc>
              <a:spcBef>
                <a:spcPct val="50000"/>
              </a:spcBef>
              <a:buClrTx/>
              <a:buFont typeface="Arial" charset="0"/>
              <a:buNone/>
            </a:pPr>
            <a:r>
              <a:rPr lang="en-US" b="1" smtClean="0"/>
              <a:t>b.</a:t>
            </a:r>
            <a:r>
              <a:rPr lang="en-US" smtClean="0"/>
              <a:t>	Increase the number of agricultural extension agents working with farmers.</a:t>
            </a:r>
          </a:p>
          <a:p>
            <a:pPr marL="1282700" lvl="1" indent="-533400">
              <a:lnSpc>
                <a:spcPct val="100000"/>
              </a:lnSpc>
              <a:spcBef>
                <a:spcPct val="50000"/>
              </a:spcBef>
              <a:buClrTx/>
              <a:buFont typeface="Arial" charset="0"/>
              <a:buNone/>
            </a:pPr>
            <a:r>
              <a:rPr lang="en-US" b="1" smtClean="0"/>
              <a:t>c.</a:t>
            </a:r>
            <a:r>
              <a:rPr lang="en-US" smtClean="0"/>
              <a:t>	Give incentives for farmers to use strategies like no-till, contour farming, and shelterbelts.</a:t>
            </a:r>
          </a:p>
          <a:p>
            <a:pPr marL="1282700" lvl="1" indent="-533400">
              <a:lnSpc>
                <a:spcPct val="100000"/>
              </a:lnSpc>
              <a:spcBef>
                <a:spcPct val="50000"/>
              </a:spcBef>
              <a:buClrTx/>
              <a:buFont typeface="Arial" charset="0"/>
              <a:buNone/>
            </a:pPr>
            <a:r>
              <a:rPr lang="en-US" sz="2700" b="1" smtClean="0"/>
              <a:t>d.</a:t>
            </a:r>
            <a:r>
              <a:rPr lang="en-US" sz="2700" smtClean="0"/>
              <a:t>	Make sure all farmland is privately owned, giving owners incentive to treat soil with care.</a:t>
            </a:r>
            <a:endParaRPr lang="en-US" smtClean="0"/>
          </a:p>
        </p:txBody>
      </p:sp>
      <p:pic>
        <p:nvPicPr>
          <p:cNvPr id="67588"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45513" y="146050"/>
            <a:ext cx="5476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Causes of soil degradation</a:t>
            </a:r>
          </a:p>
        </p:txBody>
      </p:sp>
      <p:sp>
        <p:nvSpPr>
          <p:cNvPr id="9219" name="Rectangle 3"/>
          <p:cNvSpPr>
            <a:spLocks noGrp="1" noChangeArrowheads="1"/>
          </p:cNvSpPr>
          <p:nvPr>
            <p:ph type="body" idx="1"/>
          </p:nvPr>
        </p:nvSpPr>
        <p:spPr>
          <a:xfrm>
            <a:off x="5332413" y="1695450"/>
            <a:ext cx="3648075" cy="3805238"/>
          </a:xfrm>
        </p:spPr>
        <p:txBody>
          <a:bodyPr/>
          <a:lstStyle/>
          <a:p>
            <a:pPr marL="63500" indent="0" eaLnBrk="1" hangingPunct="1">
              <a:spcBef>
                <a:spcPct val="80000"/>
              </a:spcBef>
              <a:buFontTx/>
              <a:buNone/>
            </a:pPr>
            <a:r>
              <a:rPr lang="en-US" smtClean="0"/>
              <a:t>Most soil degradation is caused by:</a:t>
            </a:r>
          </a:p>
          <a:p>
            <a:pPr marL="746125" lvl="1" indent="-288925" eaLnBrk="1" hangingPunct="1">
              <a:spcBef>
                <a:spcPct val="80000"/>
              </a:spcBef>
              <a:buClr>
                <a:srgbClr val="006600"/>
              </a:buClr>
              <a:buFontTx/>
              <a:buChar char="•"/>
            </a:pPr>
            <a:r>
              <a:rPr lang="en-US" smtClean="0"/>
              <a:t>Livestock overgrazing</a:t>
            </a:r>
          </a:p>
          <a:p>
            <a:pPr marL="746125" lvl="1" indent="-288925" eaLnBrk="1" hangingPunct="1">
              <a:spcBef>
                <a:spcPct val="80000"/>
              </a:spcBef>
              <a:buClr>
                <a:srgbClr val="006600"/>
              </a:buClr>
              <a:buFontTx/>
              <a:buChar char="•"/>
            </a:pPr>
            <a:r>
              <a:rPr lang="en-US" smtClean="0"/>
              <a:t>Deforestation</a:t>
            </a:r>
          </a:p>
          <a:p>
            <a:pPr marL="746125" lvl="1" indent="-288925" eaLnBrk="1" hangingPunct="1">
              <a:spcBef>
                <a:spcPct val="80000"/>
              </a:spcBef>
              <a:buClr>
                <a:srgbClr val="006600"/>
              </a:buClr>
              <a:buFontTx/>
              <a:buChar char="•"/>
            </a:pPr>
            <a:r>
              <a:rPr lang="en-US" smtClean="0"/>
              <a:t>Cropland agriculture</a:t>
            </a:r>
          </a:p>
        </p:txBody>
      </p:sp>
      <p:pic>
        <p:nvPicPr>
          <p:cNvPr id="9220" name="Picture 6" descr="C:\Documents and Settings\dmurren\Desktop\Final_JPG%0\ch09_jpg\09-02Figure_L.jpg"/>
          <p:cNvPicPr>
            <a:picLocks noChangeAspect="1" noChangeArrowheads="1"/>
          </p:cNvPicPr>
          <p:nvPr/>
        </p:nvPicPr>
        <p:blipFill>
          <a:blip r:embed="rId2">
            <a:extLst>
              <a:ext uri="{28A0092B-C50C-407E-A947-70E740481C1C}">
                <a14:useLocalDpi xmlns:a14="http://schemas.microsoft.com/office/drawing/2010/main" val="0"/>
              </a:ext>
            </a:extLst>
          </a:blip>
          <a:srcRect b="3682"/>
          <a:stretch>
            <a:fillRect/>
          </a:stretch>
        </p:blipFill>
        <p:spPr bwMode="auto">
          <a:xfrm>
            <a:off x="434975" y="1709738"/>
            <a:ext cx="45339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Prehistory of agriculture</a:t>
            </a:r>
          </a:p>
        </p:txBody>
      </p:sp>
      <p:sp>
        <p:nvSpPr>
          <p:cNvPr id="10243" name="Rectangle 3"/>
          <p:cNvSpPr>
            <a:spLocks noGrp="1" noChangeArrowheads="1"/>
          </p:cNvSpPr>
          <p:nvPr>
            <p:ph type="body" idx="1"/>
          </p:nvPr>
        </p:nvSpPr>
        <p:spPr>
          <a:xfrm>
            <a:off x="192088" y="881063"/>
            <a:ext cx="8788400" cy="5432425"/>
          </a:xfrm>
        </p:spPr>
        <p:txBody>
          <a:bodyPr/>
          <a:lstStyle/>
          <a:p>
            <a:pPr marL="533400" indent="-533400">
              <a:lnSpc>
                <a:spcPct val="100000"/>
              </a:lnSpc>
              <a:spcBef>
                <a:spcPct val="0"/>
              </a:spcBef>
            </a:pPr>
            <a:r>
              <a:rPr lang="en-US" smtClean="0"/>
              <a:t>People began shifting from hunting and gathering to agriculture about 10,000 years ago.</a:t>
            </a:r>
          </a:p>
          <a:p>
            <a:pPr marL="533400" indent="-533400">
              <a:lnSpc>
                <a:spcPct val="100000"/>
              </a:lnSpc>
              <a:spcBef>
                <a:spcPct val="0"/>
              </a:spcBef>
            </a:pPr>
            <a:endParaRPr lang="en-US" smtClean="0"/>
          </a:p>
          <a:p>
            <a:pPr marL="533400" indent="-533400">
              <a:lnSpc>
                <a:spcPct val="100000"/>
              </a:lnSpc>
              <a:spcBef>
                <a:spcPct val="0"/>
              </a:spcBef>
            </a:pPr>
            <a:r>
              <a:rPr lang="en-US" smtClean="0"/>
              <a:t>It probably began thus:</a:t>
            </a:r>
            <a:br>
              <a:rPr lang="en-US" smtClean="0"/>
            </a:br>
            <a:endParaRPr lang="en-US" smtClean="0"/>
          </a:p>
          <a:p>
            <a:pPr marL="1282700" lvl="1" indent="-533400">
              <a:lnSpc>
                <a:spcPct val="100000"/>
              </a:lnSpc>
              <a:spcBef>
                <a:spcPct val="0"/>
              </a:spcBef>
              <a:buClrTx/>
              <a:buFont typeface="Times" pitchFamily="18" charset="0"/>
              <a:buAutoNum type="arabicPeriod"/>
            </a:pPr>
            <a:r>
              <a:rPr lang="en-US" smtClean="0"/>
              <a:t>People brought back to camp the best wild fruits and seeds they could gather.</a:t>
            </a:r>
          </a:p>
          <a:p>
            <a:pPr marL="1282700" lvl="1" indent="-533400">
              <a:lnSpc>
                <a:spcPct val="100000"/>
              </a:lnSpc>
              <a:spcBef>
                <a:spcPct val="50000"/>
              </a:spcBef>
              <a:buClrTx/>
              <a:buFont typeface="Times" pitchFamily="18" charset="0"/>
              <a:buAutoNum type="arabicPeriod"/>
            </a:pPr>
            <a:r>
              <a:rPr lang="en-US" smtClean="0"/>
              <a:t>Some were dropped or disposed of nearby.</a:t>
            </a:r>
          </a:p>
          <a:p>
            <a:pPr marL="1282700" lvl="1" indent="-533400">
              <a:lnSpc>
                <a:spcPct val="100000"/>
              </a:lnSpc>
              <a:spcBef>
                <a:spcPct val="50000"/>
              </a:spcBef>
              <a:buClrTx/>
              <a:buFont typeface="Times" pitchFamily="18" charset="0"/>
              <a:buAutoNum type="arabicPeriod"/>
            </a:pPr>
            <a:r>
              <a:rPr lang="en-US" smtClean="0"/>
              <a:t>Plants grew near encampments.</a:t>
            </a:r>
          </a:p>
          <a:p>
            <a:pPr marL="1282700" lvl="1" indent="-533400">
              <a:lnSpc>
                <a:spcPct val="100000"/>
              </a:lnSpc>
              <a:spcBef>
                <a:spcPct val="50000"/>
              </a:spcBef>
              <a:buClrTx/>
              <a:buFont typeface="Times" pitchFamily="18" charset="0"/>
              <a:buAutoNum type="arabicPeriod"/>
            </a:pPr>
            <a:r>
              <a:rPr lang="en-US" smtClean="0"/>
              <a:t>Plants with favored qualities were selected and bred by proto-farmers (artificial selection).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Origins of agriculture</a:t>
            </a:r>
          </a:p>
        </p:txBody>
      </p:sp>
      <p:sp>
        <p:nvSpPr>
          <p:cNvPr id="11267" name="Rectangle 3"/>
          <p:cNvSpPr>
            <a:spLocks noGrp="1" noChangeArrowheads="1"/>
          </p:cNvSpPr>
          <p:nvPr>
            <p:ph type="body" idx="1"/>
          </p:nvPr>
        </p:nvSpPr>
        <p:spPr>
          <a:xfrm>
            <a:off x="192088" y="822325"/>
            <a:ext cx="8788400" cy="519113"/>
          </a:xfrm>
        </p:spPr>
        <p:txBody>
          <a:bodyPr/>
          <a:lstStyle/>
          <a:p>
            <a:pPr>
              <a:lnSpc>
                <a:spcPct val="100000"/>
              </a:lnSpc>
              <a:spcBef>
                <a:spcPct val="0"/>
              </a:spcBef>
              <a:buClrTx/>
              <a:buFont typeface="Times New Roman" charset="0"/>
              <a:buNone/>
            </a:pPr>
            <a:r>
              <a:rPr lang="en-US" smtClean="0"/>
              <a:t>Agriculture originated independently in several regions.</a:t>
            </a:r>
          </a:p>
        </p:txBody>
      </p:sp>
      <p:pic>
        <p:nvPicPr>
          <p:cNvPr id="11268" name="Picture 6" descr="C:\Documents and Settings\dmurren\Desktop\Final_JPG%0\ch09_jpg\09-03Figure_L.jpg"/>
          <p:cNvPicPr>
            <a:picLocks noChangeAspect="1" noChangeArrowheads="1"/>
          </p:cNvPicPr>
          <p:nvPr/>
        </p:nvPicPr>
        <p:blipFill>
          <a:blip r:embed="rId2">
            <a:extLst>
              <a:ext uri="{28A0092B-C50C-407E-A947-70E740481C1C}">
                <a14:useLocalDpi xmlns:a14="http://schemas.microsoft.com/office/drawing/2010/main" val="0"/>
              </a:ext>
            </a:extLst>
          </a:blip>
          <a:srcRect b="4422"/>
          <a:stretch>
            <a:fillRect/>
          </a:stretch>
        </p:blipFill>
        <p:spPr bwMode="auto">
          <a:xfrm>
            <a:off x="306388" y="1330325"/>
            <a:ext cx="85344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4"/>
  <p:tag name="QUESTIONCHOICES" val=" 5"/>
  <p:tag name="QUESTIONTYPE" val=" 0"/>
  <p:tag name="QUESTIONNAME" val="QUESTION: Review"/>
  <p:tag name="VERSION" val="0.2"/>
</p:tagLst>
</file>

<file path=ppt/tags/tag2.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2"/>
  <p:tag name="QUESTIONCHOICES" val=" 4"/>
  <p:tag name="QUESTIONTYPE" val=" 0"/>
  <p:tag name="QUESTIONNAME" val="QUESTION: Review"/>
  <p:tag name="VERSION" val="0.2"/>
</p:tagLst>
</file>

<file path=ppt/tags/tag3.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4"/>
  <p:tag name="QUESTIONCHOICES" val=" 4"/>
  <p:tag name="QUESTIONTYPE" val=" 0"/>
  <p:tag name="QUESTIONNAME" val="QUESTION: Review"/>
  <p:tag name="VERSION" val="0.2"/>
</p:tagLst>
</file>

<file path=ppt/tags/tag4.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3"/>
  <p:tag name="QUESTIONCHOICES" val=" 4"/>
  <p:tag name="QUESTIONTYPE" val=" 0"/>
  <p:tag name="QUESTIONNAME" val="QUESTION: Review"/>
  <p:tag name="VERSION" val="0.2"/>
</p:tagLst>
</file>

<file path=ppt/tags/tag5.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7"/>
  <p:tag name="QUESTIONCHOICES" val=" 6"/>
  <p:tag name="QUESTIONTYPE" val=" 0"/>
  <p:tag name="QUESTIONNAME" val="QUESTION: Weighi"/>
  <p:tag name="VERSION" val="0.2"/>
</p:tagLst>
</file>

<file path=ppt/tags/tag6.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2"/>
  <p:tag name="QUESTIONCHOICES" val=" 4"/>
  <p:tag name="QUESTIONTYPE" val=" 0"/>
  <p:tag name="QUESTIONNAME" val="QUESTION: Interp"/>
  <p:tag name="VERSION" val="0.2"/>
</p:tagLst>
</file>

<file path=ppt/tags/tag7.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1"/>
  <p:tag name="QUESTIONCHOICES" val=" 4"/>
  <p:tag name="QUESTIONTYPE" val=" 0"/>
  <p:tag name="QUESTIONNAME" val="QUESTION: Interp"/>
  <p:tag name="VERSION" val="0.2"/>
</p:tagLst>
</file>

<file path=ppt/tags/tag8.xml><?xml version="1.0" encoding="utf-8"?>
<p:tagLst xmlns:a="http://schemas.openxmlformats.org/drawingml/2006/main" xmlns:r="http://schemas.openxmlformats.org/officeDocument/2006/relationships" xmlns:p="http://schemas.openxmlformats.org/presentationml/2006/main">
  <p:tag name="QUESTIONTIMER" val="00:30"/>
  <p:tag name="QUESTIONCHANCES" val=" 1"/>
  <p:tag name="QUESTIONPOINTS" val=" 1"/>
  <p:tag name="QUESTIONDIFFICULTY" val=" 0"/>
  <p:tag name="QUESTIONANSWER" val=" 5"/>
  <p:tag name="QUESTIONCHOICES" val=" 4"/>
  <p:tag name="QUESTIONTYPE" val=" 0"/>
  <p:tag name="QUESTIONNAME" val="QUESTION: Viewpo"/>
  <p:tag name="VERSION" val="0.2"/>
</p:tagLst>
</file>

<file path=ppt/theme/theme1.xml><?xml version="1.0" encoding="utf-8"?>
<a:theme xmlns:a="http://schemas.openxmlformats.org/drawingml/2006/main" name="FAP slim slid">
  <a:themeElements>
    <a:clrScheme name="FAP slim sl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P slim sli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FAP slim sl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P slim sl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P slim sl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P slim sl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P slim sl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P slim sl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P slim sli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P slim sl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P slim sl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P slim sl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P slim sl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P slim sl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2001:Templates:My Templates:Envr body3.pot</Template>
  <TotalTime>2198</TotalTime>
  <Words>1836</Words>
  <Application>Microsoft Office PowerPoint</Application>
  <PresentationFormat>On-screen Show (4:3)</PresentationFormat>
  <Paragraphs>350</Paragraphs>
  <Slides>64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Times New Roman</vt:lpstr>
      <vt:lpstr>Arial</vt:lpstr>
      <vt:lpstr>Times</vt:lpstr>
      <vt:lpstr>FAP slim slid</vt:lpstr>
      <vt:lpstr>PowerPoint Presentation</vt:lpstr>
      <vt:lpstr>This lecture will help you understand:</vt:lpstr>
      <vt:lpstr>Central Case: No-Till Agriculture in Brazil</vt:lpstr>
      <vt:lpstr>Agriculture today</vt:lpstr>
      <vt:lpstr>World soil conditions</vt:lpstr>
      <vt:lpstr>Soil degradation by continent</vt:lpstr>
      <vt:lpstr>Causes of soil degradation</vt:lpstr>
      <vt:lpstr>Prehistory of agriculture</vt:lpstr>
      <vt:lpstr>Origins of agriculture</vt:lpstr>
      <vt:lpstr>Traditional agriculture</vt:lpstr>
      <vt:lpstr>Industrialized agriculture</vt:lpstr>
      <vt:lpstr>History of agriculture</vt:lpstr>
      <vt:lpstr>The green revolution</vt:lpstr>
      <vt:lpstr>Soil as a system</vt:lpstr>
      <vt:lpstr>Soil formation</vt:lpstr>
      <vt:lpstr>Three kinds of weathering</vt:lpstr>
      <vt:lpstr>Soil profile</vt:lpstr>
      <vt:lpstr>Soil profile</vt:lpstr>
      <vt:lpstr>Soil characterization</vt:lpstr>
      <vt:lpstr>Soil texture</vt:lpstr>
      <vt:lpstr>Soil texture</vt:lpstr>
      <vt:lpstr>Soil structure</vt:lpstr>
      <vt:lpstr>Regional soil differences and agriculture</vt:lpstr>
      <vt:lpstr>Swidden agriculture</vt:lpstr>
      <vt:lpstr>Erosion and deposition</vt:lpstr>
      <vt:lpstr>Erosion</vt:lpstr>
      <vt:lpstr>Types of soil erosion</vt:lpstr>
      <vt:lpstr>Measuring soil erosion</vt:lpstr>
      <vt:lpstr>Soil erosion</vt:lpstr>
      <vt:lpstr>Desertification</vt:lpstr>
      <vt:lpstr>Soil degradation on drylands</vt:lpstr>
      <vt:lpstr>The Dust Bowl</vt:lpstr>
      <vt:lpstr>Soil conservation</vt:lpstr>
      <vt:lpstr>Soil conservation</vt:lpstr>
      <vt:lpstr>Preventing soil degradation</vt:lpstr>
      <vt:lpstr>Crop rotation</vt:lpstr>
      <vt:lpstr>Contour farming</vt:lpstr>
      <vt:lpstr>Intercropping</vt:lpstr>
      <vt:lpstr>Terracing</vt:lpstr>
      <vt:lpstr>Shelterbelts</vt:lpstr>
      <vt:lpstr>Conservation tillage</vt:lpstr>
      <vt:lpstr>Conservation tillage</vt:lpstr>
      <vt:lpstr>Benefits of no-till in Brazil</vt:lpstr>
      <vt:lpstr>Irrigation</vt:lpstr>
      <vt:lpstr>Waterlogging and salinization</vt:lpstr>
      <vt:lpstr>Improved irrigation</vt:lpstr>
      <vt:lpstr>Fertilizers</vt:lpstr>
      <vt:lpstr>Global fertilizer usages</vt:lpstr>
      <vt:lpstr>Fertilizer runoff</vt:lpstr>
      <vt:lpstr>Overgrazing</vt:lpstr>
      <vt:lpstr>Overgrazing</vt:lpstr>
      <vt:lpstr>Responsible grazing</vt:lpstr>
      <vt:lpstr>Viewpoints: Soil conservation</vt:lpstr>
      <vt:lpstr>Logging</vt:lpstr>
      <vt:lpstr>Recent soil conservation laws</vt:lpstr>
      <vt:lpstr>Conclusion</vt:lpstr>
      <vt:lpstr>QUESTION: Review</vt:lpstr>
      <vt:lpstr>QUESTION: Review</vt:lpstr>
      <vt:lpstr>QUESTION: Review</vt:lpstr>
      <vt:lpstr>QUESTION: Review</vt:lpstr>
      <vt:lpstr>QUESTION: Weighing the Issues</vt:lpstr>
      <vt:lpstr>QUESTION: Interpreting Graphs and Data</vt:lpstr>
      <vt:lpstr>QUESTION: Interpreting Graphs and Data</vt:lpstr>
      <vt:lpstr>QUESTION: Viewpoints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karlm</dc:creator>
  <cp:lastModifiedBy>Teacher E-Solutions</cp:lastModifiedBy>
  <cp:revision>438</cp:revision>
  <dcterms:created xsi:type="dcterms:W3CDTF">2002-11-25T02:35:13Z</dcterms:created>
  <dcterms:modified xsi:type="dcterms:W3CDTF">2019-01-15T12:47:46Z</dcterms:modified>
</cp:coreProperties>
</file>