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handoutMasterIdLst>
    <p:handoutMasterId r:id="rId55"/>
  </p:handoutMasterIdLst>
  <p:sldIdLst>
    <p:sldId id="270" r:id="rId2"/>
    <p:sldId id="293" r:id="rId3"/>
    <p:sldId id="271" r:id="rId4"/>
    <p:sldId id="272" r:id="rId5"/>
    <p:sldId id="273" r:id="rId6"/>
    <p:sldId id="275" r:id="rId7"/>
    <p:sldId id="295" r:id="rId8"/>
    <p:sldId id="274" r:id="rId9"/>
    <p:sldId id="276" r:id="rId10"/>
    <p:sldId id="277" r:id="rId11"/>
    <p:sldId id="278" r:id="rId12"/>
    <p:sldId id="279" r:id="rId13"/>
    <p:sldId id="290" r:id="rId14"/>
    <p:sldId id="294" r:id="rId15"/>
    <p:sldId id="259" r:id="rId16"/>
    <p:sldId id="289" r:id="rId17"/>
    <p:sldId id="260" r:id="rId18"/>
    <p:sldId id="287" r:id="rId19"/>
    <p:sldId id="292" r:id="rId20"/>
    <p:sldId id="291" r:id="rId21"/>
    <p:sldId id="280" r:id="rId22"/>
    <p:sldId id="315" r:id="rId23"/>
    <p:sldId id="316" r:id="rId24"/>
    <p:sldId id="282" r:id="rId25"/>
    <p:sldId id="283" r:id="rId26"/>
    <p:sldId id="284" r:id="rId27"/>
    <p:sldId id="285" r:id="rId28"/>
    <p:sldId id="296" r:id="rId29"/>
    <p:sldId id="286" r:id="rId30"/>
    <p:sldId id="297" r:id="rId31"/>
    <p:sldId id="320" r:id="rId32"/>
    <p:sldId id="298" r:id="rId33"/>
    <p:sldId id="299" r:id="rId34"/>
    <p:sldId id="318" r:id="rId35"/>
    <p:sldId id="300" r:id="rId36"/>
    <p:sldId id="301" r:id="rId37"/>
    <p:sldId id="319" r:id="rId38"/>
    <p:sldId id="317" r:id="rId39"/>
    <p:sldId id="302" r:id="rId40"/>
    <p:sldId id="303" r:id="rId41"/>
    <p:sldId id="304" r:id="rId42"/>
    <p:sldId id="305" r:id="rId43"/>
    <p:sldId id="306" r:id="rId44"/>
    <p:sldId id="307" r:id="rId45"/>
    <p:sldId id="308" r:id="rId46"/>
    <p:sldId id="309" r:id="rId47"/>
    <p:sldId id="310" r:id="rId48"/>
    <p:sldId id="311" r:id="rId49"/>
    <p:sldId id="312" r:id="rId50"/>
    <p:sldId id="313" r:id="rId51"/>
    <p:sldId id="314" r:id="rId52"/>
    <p:sldId id="258" r:id="rId53"/>
  </p:sldIdLst>
  <p:sldSz cx="9144000" cy="6858000" type="screen4x3"/>
  <p:notesSz cx="6858000" cy="91074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32" autoAdjust="0"/>
    <p:restoredTop sz="90929"/>
  </p:normalViewPr>
  <p:slideViewPr>
    <p:cSldViewPr>
      <p:cViewPr>
        <p:scale>
          <a:sx n="74" d="100"/>
          <a:sy n="74" d="100"/>
        </p:scale>
        <p:origin x="-58" y="-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51875"/>
            <a:ext cx="29718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51875"/>
            <a:ext cx="29718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067C4BA3-BDF1-4EA3-8D93-FF6459B922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2113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52525" y="682625"/>
            <a:ext cx="4554538" cy="34163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25938"/>
            <a:ext cx="5029200" cy="409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51875"/>
            <a:ext cx="29718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51875"/>
            <a:ext cx="29718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01EC2ABD-49EC-4958-9C60-914F7B5682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7554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8957E841-A5F0-4914-BCB1-F81CE66767A3}" type="slidenum">
              <a:rPr lang="en-US" sz="1200"/>
              <a:pPr eaLnBrk="1" hangingPunct="1"/>
              <a:t>8</a:t>
            </a:fld>
            <a:endParaRPr lang="en-US" sz="1200"/>
          </a:p>
        </p:txBody>
      </p:sp>
      <p:sp>
        <p:nvSpPr>
          <p:cNvPr id="563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http://www.agroecology.org/cases/homegardens.htm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3AB19F52-311C-4294-85F7-938F98FDB0B7}" type="slidenum">
              <a:rPr lang="en-US" sz="1200"/>
              <a:pPr eaLnBrk="1" hangingPunct="1"/>
              <a:t>22</a:t>
            </a:fld>
            <a:endParaRPr lang="en-US" sz="1200"/>
          </a:p>
        </p:txBody>
      </p:sp>
      <p:sp>
        <p:nvSpPr>
          <p:cNvPr id="655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7E65939C-DC44-4495-9E44-FDD0E20B6B29}" type="slidenum">
              <a:rPr lang="en-US" sz="1200"/>
              <a:pPr eaLnBrk="1" hangingPunct="1"/>
              <a:t>28</a:t>
            </a:fld>
            <a:endParaRPr lang="en-US" sz="1200"/>
          </a:p>
        </p:txBody>
      </p:sp>
      <p:sp>
        <p:nvSpPr>
          <p:cNvPr id="665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TREE:					CROP:</a:t>
            </a:r>
          </a:p>
          <a:p>
            <a:pPr eaLnBrk="1" hangingPunct="1"/>
            <a:r>
              <a:rPr lang="en-US" smtClean="0"/>
              <a:t>Monoculture = 100		Monoculture = 100</a:t>
            </a:r>
          </a:p>
          <a:p>
            <a:pPr eaLnBrk="1" hangingPunct="1"/>
            <a:r>
              <a:rPr lang="en-US" smtClean="0"/>
              <a:t>Polyculture = 20			Poly = 80</a:t>
            </a:r>
          </a:p>
          <a:p>
            <a:pPr eaLnBrk="1" hangingPunct="1"/>
            <a:r>
              <a:rPr lang="en-US" smtClean="0"/>
              <a:t>Increased poly = 40		Poly = 90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3D644528-B1D3-41BE-A6D1-723DACF3549D}" type="slidenum">
              <a:rPr lang="en-US" sz="1200"/>
              <a:pPr eaLnBrk="1" hangingPunct="1"/>
              <a:t>52</a:t>
            </a:fld>
            <a:endParaRPr lang="en-US" sz="1200"/>
          </a:p>
        </p:txBody>
      </p:sp>
      <p:sp>
        <p:nvSpPr>
          <p:cNvPr id="675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http://agroforestry.net/pubs/oachbk.pdf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55BADCBC-D86C-4830-A6B2-625558127CBB}" type="slidenum">
              <a:rPr lang="en-US" sz="1200"/>
              <a:pPr eaLnBrk="1" hangingPunct="1"/>
              <a:t>9</a:t>
            </a:fld>
            <a:endParaRPr lang="en-US" sz="1200"/>
          </a:p>
        </p:txBody>
      </p:sp>
      <p:sp>
        <p:nvSpPr>
          <p:cNvPr id="573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http://www.eartheasy.com/eat_shadegrown_coffee.htm</a:t>
            </a:r>
          </a:p>
          <a:p>
            <a:pPr eaLnBrk="1" hangingPunct="1"/>
            <a:r>
              <a:rPr lang="en-US" smtClean="0"/>
              <a:t>http://www.tesdelsol.com/shade-grown.htm</a:t>
            </a:r>
          </a:p>
          <a:p>
            <a:pPr eaLnBrk="1" hangingPunct="1"/>
            <a:r>
              <a:rPr lang="en-US" smtClean="0"/>
              <a:t>http://www.unl.edu/nac/afnotes/ff-1/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0F1B3B56-B6A0-4DE9-8613-A03B7FCDB34D}" type="slidenum">
              <a:rPr lang="en-US" sz="1200"/>
              <a:pPr eaLnBrk="1" hangingPunct="1"/>
              <a:t>10</a:t>
            </a:fld>
            <a:endParaRPr lang="en-US" sz="1200"/>
          </a:p>
        </p:txBody>
      </p:sp>
      <p:sp>
        <p:nvSpPr>
          <p:cNvPr id="583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http://www.killerplants.com/renfields-garden/20020213.asp</a:t>
            </a:r>
          </a:p>
          <a:p>
            <a:pPr eaLnBrk="1" hangingPunct="1"/>
            <a:r>
              <a:rPr lang="en-US" smtClean="0"/>
              <a:t>http://www.ileia.org/2/16-3/28.PDF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7F7D28BB-E5E6-4FFE-9AE4-EEBD438D6CA0}" type="slidenum">
              <a:rPr lang="en-US" sz="1200"/>
              <a:pPr eaLnBrk="1" hangingPunct="1"/>
              <a:t>13</a:t>
            </a:fld>
            <a:endParaRPr lang="en-US" sz="1200"/>
          </a:p>
        </p:txBody>
      </p:sp>
      <p:sp>
        <p:nvSpPr>
          <p:cNvPr id="593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http://www.missouri.edu/~afta/About_AF/TAarticles/Arts_Heskett.htm</a:t>
            </a:r>
          </a:p>
          <a:p>
            <a:pPr eaLnBrk="1" hangingPunct="1"/>
            <a:r>
              <a:rPr lang="en-US" smtClean="0"/>
              <a:t>http://edis.ifas.ufl.edu/FR142</a:t>
            </a:r>
          </a:p>
          <a:p>
            <a:pPr eaLnBrk="1" hangingPunct="1"/>
            <a:r>
              <a:rPr lang="en-US" smtClean="0"/>
              <a:t>http://www.solutions-site.org/cat11_sol108.htm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47553D1F-7730-4189-B1D9-C204B4874ED5}" type="slidenum">
              <a:rPr lang="en-US" sz="1200"/>
              <a:pPr eaLnBrk="1" hangingPunct="1"/>
              <a:t>14</a:t>
            </a:fld>
            <a:endParaRPr lang="en-US" sz="1200"/>
          </a:p>
        </p:txBody>
      </p:sp>
      <p:sp>
        <p:nvSpPr>
          <p:cNvPr id="604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http://oregonhazelnuts.org/handbook.htm</a:t>
            </a:r>
          </a:p>
          <a:p>
            <a:pPr eaLnBrk="1" hangingPunct="1"/>
            <a:r>
              <a:rPr lang="en-US" smtClean="0"/>
              <a:t>http://chestnut.acf.org/resources.htm</a:t>
            </a:r>
          </a:p>
          <a:p>
            <a:pPr eaLnBrk="1" hangingPunct="1"/>
            <a:r>
              <a:rPr lang="en-US" smtClean="0"/>
              <a:t>Holstein Cow vs. Bison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76938769-4A1A-4DE3-AA5C-26DC42F32801}" type="slidenum">
              <a:rPr lang="en-US" sz="1200"/>
              <a:pPr eaLnBrk="1" hangingPunct="1"/>
              <a:t>15</a:t>
            </a:fld>
            <a:endParaRPr lang="en-US" sz="1200"/>
          </a:p>
        </p:txBody>
      </p:sp>
      <p:sp>
        <p:nvSpPr>
          <p:cNvPr id="614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http://www.missouri.edu/~afta/About_AF/TAarticles/Arts_hillfarm.htm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3D66BC62-B269-4448-A169-A863A36B20AD}" type="slidenum">
              <a:rPr lang="en-US" sz="1200"/>
              <a:pPr eaLnBrk="1" hangingPunct="1"/>
              <a:t>17</a:t>
            </a:fld>
            <a:endParaRPr lang="en-US" sz="1200"/>
          </a:p>
        </p:txBody>
      </p:sp>
      <p:sp>
        <p:nvSpPr>
          <p:cNvPr id="624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http://www.missouri.edu/~afta/About_AF/WB1.htm</a:t>
            </a:r>
          </a:p>
          <a:p>
            <a:pPr eaLnBrk="1" hangingPunct="1"/>
            <a:r>
              <a:rPr lang="en-US" smtClean="0"/>
              <a:t>http://www.missouri.edu/~afta/About_AF/RB1.htm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FE11E711-7FDF-4F9F-908B-CF91B80B467B}" type="slidenum">
              <a:rPr lang="en-US" sz="1200"/>
              <a:pPr eaLnBrk="1" hangingPunct="1"/>
              <a:t>18</a:t>
            </a:fld>
            <a:endParaRPr lang="en-US" sz="1200"/>
          </a:p>
        </p:txBody>
      </p:sp>
      <p:sp>
        <p:nvSpPr>
          <p:cNvPr id="634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http://www.matsiman.com/gallery/visitorpix/visitormatsipoto.htm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29DB1A61-2702-4849-8AEB-534D2D3C25BB}" type="slidenum">
              <a:rPr lang="en-US" sz="1200"/>
              <a:pPr eaLnBrk="1" hangingPunct="1"/>
              <a:t>19</a:t>
            </a:fld>
            <a:endParaRPr lang="en-US" sz="1200"/>
          </a:p>
        </p:txBody>
      </p:sp>
      <p:sp>
        <p:nvSpPr>
          <p:cNvPr id="645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http://www.hardingsginsengfarm.com/golden.htm</a:t>
            </a:r>
          </a:p>
          <a:p>
            <a:pPr eaLnBrk="1" hangingPunct="1"/>
            <a:r>
              <a:rPr lang="en-US" smtClean="0"/>
              <a:t>http://www.hardingsginsengfarm.com/cultivate.htm</a:t>
            </a:r>
          </a:p>
          <a:p>
            <a:pPr eaLnBrk="1" hangingPunct="1"/>
            <a:r>
              <a:rPr lang="en-US" smtClean="0"/>
              <a:t>GOLDENSEAL:  lowers blood pressure, antibacterial (antiseptic), tonic for inflammation and wounds, ringworm</a:t>
            </a:r>
          </a:p>
          <a:p>
            <a:pPr eaLnBrk="1" hangingPunct="1"/>
            <a:r>
              <a:rPr lang="en-US" smtClean="0"/>
              <a:t>GINSENG: (from China) - stimulation, added energy, sense of well being (panacea for maintaining good health)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0948AB-E21B-4FCD-B5CE-60954BCE23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885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156C36-10B5-4E10-B314-44D7718C59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015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8E0CC2-0FCD-4B13-87EC-D3678E5FED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267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AB64AA-B57F-451A-A254-2222E78CA6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174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8E69DA-6E36-4EFA-A13B-18F3E3E5EE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111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DD0A78-6CEE-46CB-8DD7-D6A4CE6B01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482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554FD-68D3-4187-ACFB-4E84D35436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744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96348A-526B-4227-BC8A-C0D5017B1E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45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B0CCCA-202C-42E6-9070-97C3358C00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249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770E94-1ADB-457F-B118-9A24BBEE2A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977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2FFAEE-0139-4D66-BFFD-5767111AB0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906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5CCD34D9-7882-4679-B063-22E6577394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affiliates.allposters.com/link/redirect.asp?aid=704091&amp;item=351608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oecology.org/cases/homegardens/homegarden5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AGROFORESTRY: TOPICS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05000"/>
            <a:ext cx="8458200" cy="4114800"/>
          </a:xfrm>
        </p:spPr>
        <p:txBody>
          <a:bodyPr/>
          <a:lstStyle/>
          <a:p>
            <a:pPr eaLnBrk="1" hangingPunct="1"/>
            <a:r>
              <a:rPr lang="en-US" smtClean="0"/>
              <a:t>Definition and concepts</a:t>
            </a:r>
          </a:p>
          <a:p>
            <a:pPr eaLnBrk="1" hangingPunct="1"/>
            <a:r>
              <a:rPr lang="en-US" smtClean="0"/>
              <a:t>Origins</a:t>
            </a:r>
          </a:p>
          <a:p>
            <a:pPr eaLnBrk="1" hangingPunct="1"/>
            <a:r>
              <a:rPr lang="en-US" smtClean="0"/>
              <a:t>Types of agroforestry systems</a:t>
            </a:r>
          </a:p>
          <a:p>
            <a:pPr eaLnBrk="1" hangingPunct="1"/>
            <a:r>
              <a:rPr lang="en-US" smtClean="0"/>
              <a:t>Potential advantages and disadvantages</a:t>
            </a:r>
          </a:p>
          <a:p>
            <a:pPr eaLnBrk="1" hangingPunct="1"/>
            <a:r>
              <a:rPr lang="en-US" smtClean="0"/>
              <a:t>Analogs of natural ecosystems</a:t>
            </a:r>
          </a:p>
          <a:p>
            <a:pPr eaLnBrk="1" hangingPunct="1"/>
            <a:r>
              <a:rPr lang="en-US" smtClean="0"/>
              <a:t>Evaluation: Land Equivalent Ratio (LER)</a:t>
            </a:r>
          </a:p>
          <a:p>
            <a:pPr eaLnBrk="1" hangingPunct="1"/>
            <a:r>
              <a:rPr lang="en-US" smtClean="0"/>
              <a:t>Nutrient, water, and energy cycling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ChangeArrowheads="1"/>
          </p:cNvSpPr>
          <p:nvPr/>
        </p:nvSpPr>
        <p:spPr bwMode="auto">
          <a:xfrm>
            <a:off x="1135063" y="-5700713"/>
            <a:ext cx="9144000" cy="0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11267" name="Group 15"/>
          <p:cNvGrpSpPr>
            <a:grpSpLocks/>
          </p:cNvGrpSpPr>
          <p:nvPr/>
        </p:nvGrpSpPr>
        <p:grpSpPr bwMode="auto">
          <a:xfrm>
            <a:off x="3563938" y="-5700713"/>
            <a:ext cx="4286250" cy="133350"/>
            <a:chOff x="0" y="0"/>
            <a:chExt cx="2700" cy="84"/>
          </a:xfrm>
        </p:grpSpPr>
        <p:sp>
          <p:nvSpPr>
            <p:cNvPr id="11296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0" cy="0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grpSp>
          <p:nvGrpSpPr>
            <p:cNvPr id="11297" name="Group 14"/>
            <p:cNvGrpSpPr>
              <a:grpSpLocks/>
            </p:cNvGrpSpPr>
            <p:nvPr/>
          </p:nvGrpSpPr>
          <p:grpSpPr bwMode="auto">
            <a:xfrm>
              <a:off x="0" y="0"/>
              <a:ext cx="2700" cy="84"/>
              <a:chOff x="0" y="0"/>
              <a:chExt cx="2700" cy="84"/>
            </a:xfrm>
          </p:grpSpPr>
          <p:sp>
            <p:nvSpPr>
              <p:cNvPr id="11298" name="Rectangle 6"/>
              <p:cNvSpPr>
                <a:spLocks noChangeArrowheads="1"/>
              </p:cNvSpPr>
              <p:nvPr/>
            </p:nvSpPr>
            <p:spPr bwMode="auto">
              <a:xfrm>
                <a:off x="0" y="0"/>
                <a:ext cx="0" cy="0"/>
              </a:xfrm>
              <a:prstGeom prst="rect">
                <a:avLst/>
              </a:prstGeom>
              <a:solidFill>
                <a:srgbClr val="99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grpSp>
            <p:nvGrpSpPr>
              <p:cNvPr id="11299" name="Group 13"/>
              <p:cNvGrpSpPr>
                <a:grpSpLocks/>
              </p:cNvGrpSpPr>
              <p:nvPr/>
            </p:nvGrpSpPr>
            <p:grpSpPr bwMode="auto">
              <a:xfrm>
                <a:off x="0" y="0"/>
                <a:ext cx="2700" cy="84"/>
                <a:chOff x="0" y="8640"/>
                <a:chExt cx="2700" cy="84"/>
              </a:xfrm>
            </p:grpSpPr>
            <p:sp>
              <p:nvSpPr>
                <p:cNvPr id="11300" name="Rectangle 7"/>
                <p:cNvSpPr>
                  <a:spLocks noChangeArrowheads="1"/>
                </p:cNvSpPr>
                <p:nvPr/>
              </p:nvSpPr>
              <p:spPr bwMode="auto">
                <a:xfrm>
                  <a:off x="0" y="8640"/>
                  <a:ext cx="2700" cy="0"/>
                </a:xfrm>
                <a:prstGeom prst="rect">
                  <a:avLst/>
                </a:prstGeom>
                <a:solidFill>
                  <a:srgbClr val="99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grpSp>
              <p:nvGrpSpPr>
                <p:cNvPr id="11301" name="Group 12"/>
                <p:cNvGrpSpPr>
                  <a:grpSpLocks/>
                </p:cNvGrpSpPr>
                <p:nvPr/>
              </p:nvGrpSpPr>
              <p:grpSpPr bwMode="auto">
                <a:xfrm>
                  <a:off x="0" y="8640"/>
                  <a:ext cx="0" cy="84"/>
                  <a:chOff x="0" y="9062"/>
                  <a:chExt cx="0" cy="0"/>
                </a:xfrm>
              </p:grpSpPr>
              <p:sp>
                <p:nvSpPr>
                  <p:cNvPr id="11302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0" y="9062"/>
                    <a:ext cx="0" cy="0"/>
                  </a:xfrm>
                  <a:prstGeom prst="rect">
                    <a:avLst/>
                  </a:prstGeom>
                  <a:solidFill>
                    <a:srgbClr val="99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303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9062"/>
                    <a:ext cx="0" cy="0"/>
                  </a:xfrm>
                  <a:prstGeom prst="rect">
                    <a:avLst/>
                  </a:prstGeom>
                  <a:solidFill>
                    <a:srgbClr val="99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</p:grpSp>
          </p:grpSp>
        </p:grpSp>
      </p:grpSp>
      <p:pic>
        <p:nvPicPr>
          <p:cNvPr id="11268" name="Picture 11" descr="Unknown - Cacao - Click Image To Buy This Art Print At AllPosters.com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813" y="8685213"/>
            <a:ext cx="2743200" cy="387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Rectangle 16"/>
          <p:cNvSpPr>
            <a:spLocks noChangeArrowheads="1"/>
          </p:cNvSpPr>
          <p:nvPr/>
        </p:nvSpPr>
        <p:spPr bwMode="auto">
          <a:xfrm>
            <a:off x="1135063" y="-5700713"/>
            <a:ext cx="9144000" cy="0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11270" name="Group 27"/>
          <p:cNvGrpSpPr>
            <a:grpSpLocks/>
          </p:cNvGrpSpPr>
          <p:nvPr/>
        </p:nvGrpSpPr>
        <p:grpSpPr bwMode="auto">
          <a:xfrm>
            <a:off x="3563938" y="-5700713"/>
            <a:ext cx="4286250" cy="133350"/>
            <a:chOff x="0" y="0"/>
            <a:chExt cx="2700" cy="84"/>
          </a:xfrm>
        </p:grpSpPr>
        <p:sp>
          <p:nvSpPr>
            <p:cNvPr id="11288" name="Rectangle 17"/>
            <p:cNvSpPr>
              <a:spLocks noChangeArrowheads="1"/>
            </p:cNvSpPr>
            <p:nvPr/>
          </p:nvSpPr>
          <p:spPr bwMode="auto">
            <a:xfrm>
              <a:off x="0" y="0"/>
              <a:ext cx="0" cy="0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grpSp>
          <p:nvGrpSpPr>
            <p:cNvPr id="11289" name="Group 26"/>
            <p:cNvGrpSpPr>
              <a:grpSpLocks/>
            </p:cNvGrpSpPr>
            <p:nvPr/>
          </p:nvGrpSpPr>
          <p:grpSpPr bwMode="auto">
            <a:xfrm>
              <a:off x="0" y="0"/>
              <a:ext cx="2700" cy="84"/>
              <a:chOff x="0" y="0"/>
              <a:chExt cx="2700" cy="84"/>
            </a:xfrm>
          </p:grpSpPr>
          <p:sp>
            <p:nvSpPr>
              <p:cNvPr id="11290" name="Rectangle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0" cy="0"/>
              </a:xfrm>
              <a:prstGeom prst="rect">
                <a:avLst/>
              </a:prstGeom>
              <a:solidFill>
                <a:srgbClr val="99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grpSp>
            <p:nvGrpSpPr>
              <p:cNvPr id="11291" name="Group 25"/>
              <p:cNvGrpSpPr>
                <a:grpSpLocks/>
              </p:cNvGrpSpPr>
              <p:nvPr/>
            </p:nvGrpSpPr>
            <p:grpSpPr bwMode="auto">
              <a:xfrm>
                <a:off x="0" y="0"/>
                <a:ext cx="2700" cy="84"/>
                <a:chOff x="0" y="8640"/>
                <a:chExt cx="2700" cy="84"/>
              </a:xfrm>
            </p:grpSpPr>
            <p:sp>
              <p:nvSpPr>
                <p:cNvPr id="11292" name="Rectangle 19"/>
                <p:cNvSpPr>
                  <a:spLocks noChangeArrowheads="1"/>
                </p:cNvSpPr>
                <p:nvPr/>
              </p:nvSpPr>
              <p:spPr bwMode="auto">
                <a:xfrm>
                  <a:off x="0" y="8640"/>
                  <a:ext cx="2700" cy="0"/>
                </a:xfrm>
                <a:prstGeom prst="rect">
                  <a:avLst/>
                </a:prstGeom>
                <a:solidFill>
                  <a:srgbClr val="99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grpSp>
              <p:nvGrpSpPr>
                <p:cNvPr id="11293" name="Group 24"/>
                <p:cNvGrpSpPr>
                  <a:grpSpLocks/>
                </p:cNvGrpSpPr>
                <p:nvPr/>
              </p:nvGrpSpPr>
              <p:grpSpPr bwMode="auto">
                <a:xfrm>
                  <a:off x="0" y="8640"/>
                  <a:ext cx="0" cy="84"/>
                  <a:chOff x="0" y="9062"/>
                  <a:chExt cx="0" cy="0"/>
                </a:xfrm>
              </p:grpSpPr>
              <p:sp>
                <p:nvSpPr>
                  <p:cNvPr id="11294" name="Rectangle 20"/>
                  <p:cNvSpPr>
                    <a:spLocks noChangeArrowheads="1"/>
                  </p:cNvSpPr>
                  <p:nvPr/>
                </p:nvSpPr>
                <p:spPr bwMode="auto">
                  <a:xfrm>
                    <a:off x="0" y="9062"/>
                    <a:ext cx="0" cy="0"/>
                  </a:xfrm>
                  <a:prstGeom prst="rect">
                    <a:avLst/>
                  </a:prstGeom>
                  <a:solidFill>
                    <a:srgbClr val="99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295" name="Rectangle 21"/>
                  <p:cNvSpPr>
                    <a:spLocks noChangeArrowheads="1"/>
                  </p:cNvSpPr>
                  <p:nvPr/>
                </p:nvSpPr>
                <p:spPr bwMode="auto">
                  <a:xfrm>
                    <a:off x="0" y="9062"/>
                    <a:ext cx="0" cy="0"/>
                  </a:xfrm>
                  <a:prstGeom prst="rect">
                    <a:avLst/>
                  </a:prstGeom>
                  <a:solidFill>
                    <a:srgbClr val="99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</p:grpSp>
          </p:grpSp>
        </p:grpSp>
      </p:grpSp>
      <p:pic>
        <p:nvPicPr>
          <p:cNvPr id="11271" name="Picture 23" descr="Unknown - Cacao - Click Image To Buy This Art Print At AllPosters.com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813" y="8685213"/>
            <a:ext cx="2743200" cy="387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Rectangle 28"/>
          <p:cNvSpPr>
            <a:spLocks noChangeArrowheads="1"/>
          </p:cNvSpPr>
          <p:nvPr/>
        </p:nvSpPr>
        <p:spPr bwMode="auto">
          <a:xfrm>
            <a:off x="1135063" y="-5700713"/>
            <a:ext cx="9144000" cy="0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11273" name="Group 39"/>
          <p:cNvGrpSpPr>
            <a:grpSpLocks/>
          </p:cNvGrpSpPr>
          <p:nvPr/>
        </p:nvGrpSpPr>
        <p:grpSpPr bwMode="auto">
          <a:xfrm>
            <a:off x="3563938" y="-5700713"/>
            <a:ext cx="4286250" cy="133350"/>
            <a:chOff x="0" y="0"/>
            <a:chExt cx="2700" cy="84"/>
          </a:xfrm>
        </p:grpSpPr>
        <p:sp>
          <p:nvSpPr>
            <p:cNvPr id="11280" name="Rectangle 29"/>
            <p:cNvSpPr>
              <a:spLocks noChangeArrowheads="1"/>
            </p:cNvSpPr>
            <p:nvPr/>
          </p:nvSpPr>
          <p:spPr bwMode="auto">
            <a:xfrm>
              <a:off x="0" y="0"/>
              <a:ext cx="0" cy="0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grpSp>
          <p:nvGrpSpPr>
            <p:cNvPr id="11281" name="Group 38"/>
            <p:cNvGrpSpPr>
              <a:grpSpLocks/>
            </p:cNvGrpSpPr>
            <p:nvPr/>
          </p:nvGrpSpPr>
          <p:grpSpPr bwMode="auto">
            <a:xfrm>
              <a:off x="0" y="0"/>
              <a:ext cx="2700" cy="84"/>
              <a:chOff x="0" y="0"/>
              <a:chExt cx="2700" cy="84"/>
            </a:xfrm>
          </p:grpSpPr>
          <p:sp>
            <p:nvSpPr>
              <p:cNvPr id="11282" name="Rectangle 30"/>
              <p:cNvSpPr>
                <a:spLocks noChangeArrowheads="1"/>
              </p:cNvSpPr>
              <p:nvPr/>
            </p:nvSpPr>
            <p:spPr bwMode="auto">
              <a:xfrm>
                <a:off x="0" y="0"/>
                <a:ext cx="0" cy="0"/>
              </a:xfrm>
              <a:prstGeom prst="rect">
                <a:avLst/>
              </a:prstGeom>
              <a:solidFill>
                <a:srgbClr val="99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grpSp>
            <p:nvGrpSpPr>
              <p:cNvPr id="11283" name="Group 37"/>
              <p:cNvGrpSpPr>
                <a:grpSpLocks/>
              </p:cNvGrpSpPr>
              <p:nvPr/>
            </p:nvGrpSpPr>
            <p:grpSpPr bwMode="auto">
              <a:xfrm>
                <a:off x="0" y="0"/>
                <a:ext cx="2700" cy="84"/>
                <a:chOff x="0" y="8640"/>
                <a:chExt cx="2700" cy="84"/>
              </a:xfrm>
            </p:grpSpPr>
            <p:sp>
              <p:nvSpPr>
                <p:cNvPr id="11284" name="Rectangle 31"/>
                <p:cNvSpPr>
                  <a:spLocks noChangeArrowheads="1"/>
                </p:cNvSpPr>
                <p:nvPr/>
              </p:nvSpPr>
              <p:spPr bwMode="auto">
                <a:xfrm>
                  <a:off x="0" y="8640"/>
                  <a:ext cx="2700" cy="0"/>
                </a:xfrm>
                <a:prstGeom prst="rect">
                  <a:avLst/>
                </a:prstGeom>
                <a:solidFill>
                  <a:srgbClr val="99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grpSp>
              <p:nvGrpSpPr>
                <p:cNvPr id="11285" name="Group 36"/>
                <p:cNvGrpSpPr>
                  <a:grpSpLocks/>
                </p:cNvGrpSpPr>
                <p:nvPr/>
              </p:nvGrpSpPr>
              <p:grpSpPr bwMode="auto">
                <a:xfrm>
                  <a:off x="0" y="8640"/>
                  <a:ext cx="0" cy="84"/>
                  <a:chOff x="0" y="9062"/>
                  <a:chExt cx="0" cy="0"/>
                </a:xfrm>
              </p:grpSpPr>
              <p:sp>
                <p:nvSpPr>
                  <p:cNvPr id="11286" name="Rectangle 3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9062"/>
                    <a:ext cx="0" cy="0"/>
                  </a:xfrm>
                  <a:prstGeom prst="rect">
                    <a:avLst/>
                  </a:prstGeom>
                  <a:solidFill>
                    <a:srgbClr val="99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287" name="Rectangle 3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9062"/>
                    <a:ext cx="0" cy="0"/>
                  </a:xfrm>
                  <a:prstGeom prst="rect">
                    <a:avLst/>
                  </a:prstGeom>
                  <a:solidFill>
                    <a:srgbClr val="99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</p:grpSp>
          </p:grpSp>
        </p:grpSp>
      </p:grpSp>
      <p:pic>
        <p:nvPicPr>
          <p:cNvPr id="11274" name="Picture 35" descr="Unknown - Cacao - Click Image To Buy This Art Print At AllPosters.com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813" y="8685213"/>
            <a:ext cx="2743200" cy="387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5" name="Rectangle 40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11276" name="Picture 43" descr="http://imagecache2.allposters.com/images/ISI/1090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600200"/>
            <a:ext cx="323532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7" name="Picture 4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505200"/>
            <a:ext cx="5410200" cy="2700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78" name="Text Box 51"/>
          <p:cNvSpPr txBox="1">
            <a:spLocks noChangeArrowheads="1"/>
          </p:cNvSpPr>
          <p:nvPr/>
        </p:nvSpPr>
        <p:spPr bwMode="auto">
          <a:xfrm>
            <a:off x="838200" y="1676400"/>
            <a:ext cx="37909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en-US" sz="3600"/>
              <a:t>Cacao production:</a:t>
            </a:r>
          </a:p>
          <a:p>
            <a:pPr eaLnBrk="1" hangingPunct="1"/>
            <a:r>
              <a:rPr lang="en-US" sz="3600"/>
              <a:t>Sumatra, Indonesia</a:t>
            </a:r>
            <a:r>
              <a:rPr lang="en-US"/>
              <a:t> </a:t>
            </a:r>
          </a:p>
        </p:txBody>
      </p:sp>
      <p:sp>
        <p:nvSpPr>
          <p:cNvPr id="11279" name="Text Box 52"/>
          <p:cNvSpPr txBox="1">
            <a:spLocks noChangeArrowheads="1"/>
          </p:cNvSpPr>
          <p:nvPr/>
        </p:nvSpPr>
        <p:spPr bwMode="auto">
          <a:xfrm>
            <a:off x="1600200" y="228600"/>
            <a:ext cx="5938838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4400"/>
              <a:t>Shade tree-crop mixtures </a:t>
            </a:r>
          </a:p>
          <a:p>
            <a:pPr eaLnBrk="1" hangingPunct="1"/>
            <a:endParaRPr lang="en-US" sz="4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Taungya System: SE Asia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Long-term goal = timber production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Origin: Teak (</a:t>
            </a:r>
            <a:r>
              <a:rPr lang="en-US" i="1" smtClean="0"/>
              <a:t>Tectona grandis</a:t>
            </a:r>
            <a:r>
              <a:rPr lang="en-US" smtClean="0"/>
              <a:t>) plantations 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Cultivation of food crops between tree seedlings planted as a timber plantation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Crops: dryland rice, maize, soybeans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Cropping period = 2-5 years depending on spacing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Belize: mahogany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Successional processes emphasized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-1600200" y="-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Alley Cropping</a:t>
            </a:r>
          </a:p>
        </p:txBody>
      </p:sp>
      <p:pic>
        <p:nvPicPr>
          <p:cNvPr id="13315" name="Picture 4" descr="http://edis.ifas.ufl.edu/images/38420446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28600"/>
            <a:ext cx="3505200" cy="242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28600" y="762000"/>
            <a:ext cx="7772400" cy="4114800"/>
          </a:xfrm>
          <a:noFill/>
        </p:spPr>
        <p:txBody>
          <a:bodyPr/>
          <a:lstStyle/>
          <a:p>
            <a:pPr eaLnBrk="1" hangingPunct="1"/>
            <a:r>
              <a:rPr lang="en-US" sz="2400" smtClean="0"/>
              <a:t>Long-term goal = food crop</a:t>
            </a:r>
          </a:p>
          <a:p>
            <a:pPr eaLnBrk="1" hangingPunct="1"/>
            <a:r>
              <a:rPr lang="en-US" sz="2400" smtClean="0"/>
              <a:t>Trees in hedgerows</a:t>
            </a:r>
          </a:p>
          <a:p>
            <a:pPr eaLnBrk="1" hangingPunct="1"/>
            <a:r>
              <a:rPr lang="en-US" sz="2400" smtClean="0"/>
              <a:t>Crops in alleys </a:t>
            </a:r>
          </a:p>
          <a:p>
            <a:pPr eaLnBrk="1" hangingPunct="1"/>
            <a:r>
              <a:rPr lang="en-US" sz="2400" smtClean="0"/>
              <a:t>Trees pruned </a:t>
            </a:r>
          </a:p>
          <a:p>
            <a:pPr lvl="1" eaLnBrk="1" hangingPunct="1"/>
            <a:r>
              <a:rPr lang="en-US" sz="2400" smtClean="0"/>
              <a:t>reduce shading</a:t>
            </a:r>
          </a:p>
          <a:p>
            <a:pPr lvl="1" eaLnBrk="1" hangingPunct="1"/>
            <a:r>
              <a:rPr lang="en-US" sz="2400" smtClean="0"/>
              <a:t>green mulch</a:t>
            </a:r>
          </a:p>
          <a:p>
            <a:pPr eaLnBrk="1" hangingPunct="1"/>
            <a:r>
              <a:rPr lang="en-US" sz="2400" smtClean="0"/>
              <a:t>Legumes favored</a:t>
            </a:r>
          </a:p>
        </p:txBody>
      </p:sp>
      <p:pic>
        <p:nvPicPr>
          <p:cNvPr id="13317" name="Picture 8" descr="http://www.solutions-site.org/images/cs/cat11_sol1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0"/>
            <a:ext cx="5181600" cy="337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895600"/>
            <a:ext cx="5257800" cy="318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8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8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8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8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8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78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78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78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78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8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78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4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Alley cropping: temperate zone</a:t>
            </a:r>
          </a:p>
        </p:txBody>
      </p:sp>
      <p:sp>
        <p:nvSpPr>
          <p:cNvPr id="14339" name="Text Box 7"/>
          <p:cNvSpPr txBox="1">
            <a:spLocks noChangeArrowheads="1"/>
          </p:cNvSpPr>
          <p:nvPr/>
        </p:nvSpPr>
        <p:spPr bwMode="auto">
          <a:xfrm>
            <a:off x="5943600" y="3886200"/>
            <a:ext cx="2820988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en-US"/>
              <a:t>SE Nebraska</a:t>
            </a:r>
          </a:p>
          <a:p>
            <a:pPr eaLnBrk="1" hangingPunct="1"/>
            <a:r>
              <a:rPr lang="en-US"/>
              <a:t>Walnut, pecan, corn, </a:t>
            </a:r>
          </a:p>
          <a:p>
            <a:pPr eaLnBrk="1" hangingPunct="1"/>
            <a:r>
              <a:rPr lang="en-US"/>
              <a:t>       soybeans</a:t>
            </a:r>
          </a:p>
          <a:p>
            <a:pPr eaLnBrk="1" hangingPunct="1"/>
            <a:r>
              <a:rPr lang="en-US"/>
              <a:t>30 x 60 ft spacing </a:t>
            </a:r>
          </a:p>
          <a:p>
            <a:pPr eaLnBrk="1" hangingPunct="1"/>
            <a:r>
              <a:rPr lang="en-US"/>
              <a:t>Grafting of cultivars</a:t>
            </a:r>
          </a:p>
          <a:p>
            <a:pPr eaLnBrk="1" hangingPunct="1"/>
            <a:r>
              <a:rPr lang="en-US"/>
              <a:t>Agricultural soils</a:t>
            </a:r>
          </a:p>
          <a:p>
            <a:pPr eaLnBrk="1" hangingPunct="1"/>
            <a:r>
              <a:rPr lang="en-US"/>
              <a:t>Fertilizers, herbicides</a:t>
            </a:r>
          </a:p>
        </p:txBody>
      </p:sp>
      <p:pic>
        <p:nvPicPr>
          <p:cNvPr id="14340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447800"/>
            <a:ext cx="2876550" cy="216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14400"/>
            <a:ext cx="3886200" cy="317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191000"/>
            <a:ext cx="3352800" cy="252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43" name="Text Box 21"/>
          <p:cNvSpPr txBox="1">
            <a:spLocks noChangeArrowheads="1"/>
          </p:cNvSpPr>
          <p:nvPr/>
        </p:nvSpPr>
        <p:spPr bwMode="auto">
          <a:xfrm>
            <a:off x="3717925" y="4765675"/>
            <a:ext cx="134302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en-US"/>
              <a:t>Pecans &amp;</a:t>
            </a:r>
          </a:p>
          <a:p>
            <a:pPr eaLnBrk="1" hangingPunct="1"/>
            <a:r>
              <a:rPr lang="en-US"/>
              <a:t>Cotton –</a:t>
            </a:r>
          </a:p>
          <a:p>
            <a:pPr eaLnBrk="1" hangingPunct="1"/>
            <a:r>
              <a:rPr lang="en-US"/>
              <a:t>Florida</a:t>
            </a:r>
          </a:p>
        </p:txBody>
      </p:sp>
      <p:sp>
        <p:nvSpPr>
          <p:cNvPr id="14344" name="Text Box 22"/>
          <p:cNvSpPr txBox="1">
            <a:spLocks noChangeArrowheads="1"/>
          </p:cNvSpPr>
          <p:nvPr/>
        </p:nvSpPr>
        <p:spPr bwMode="auto">
          <a:xfrm>
            <a:off x="4191000" y="1828800"/>
            <a:ext cx="1392238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en-US"/>
              <a:t>Walnut &amp;</a:t>
            </a:r>
          </a:p>
          <a:p>
            <a:pPr eaLnBrk="1" hangingPunct="1"/>
            <a:r>
              <a:rPr lang="en-US"/>
              <a:t>Pecan –</a:t>
            </a:r>
          </a:p>
          <a:p>
            <a:pPr eaLnBrk="1" hangingPunct="1"/>
            <a:r>
              <a:rPr lang="en-US"/>
              <a:t>Missouri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973513"/>
            <a:ext cx="5029200" cy="288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2373313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219200"/>
            <a:ext cx="1881188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5" name="Text Box 7"/>
          <p:cNvSpPr txBox="1">
            <a:spLocks noChangeArrowheads="1"/>
          </p:cNvSpPr>
          <p:nvPr/>
        </p:nvSpPr>
        <p:spPr bwMode="auto">
          <a:xfrm>
            <a:off x="2362200" y="0"/>
            <a:ext cx="6188075" cy="356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en-US" sz="3600" b="1"/>
              <a:t>Hybrid chestnuts:</a:t>
            </a:r>
            <a:r>
              <a:rPr lang="en-US" sz="3600"/>
              <a:t>  </a:t>
            </a:r>
          </a:p>
          <a:p>
            <a:pPr eaLnBrk="1" hangingPunct="1">
              <a:buFontTx/>
              <a:buChar char="-"/>
            </a:pPr>
            <a:r>
              <a:rPr lang="en-US"/>
              <a:t> cross between American and Chinese chestnuts </a:t>
            </a:r>
          </a:p>
          <a:p>
            <a:pPr eaLnBrk="1" hangingPunct="1"/>
            <a:r>
              <a:rPr lang="en-US"/>
              <a:t>   (“Badgersett”)</a:t>
            </a:r>
          </a:p>
          <a:p>
            <a:pPr eaLnBrk="1" hangingPunct="1">
              <a:buFontTx/>
              <a:buChar char="-"/>
            </a:pPr>
            <a:r>
              <a:rPr lang="en-US"/>
              <a:t> large nut size, high quality</a:t>
            </a:r>
          </a:p>
          <a:p>
            <a:pPr eaLnBrk="1" hangingPunct="1">
              <a:buFontTx/>
              <a:buChar char="-"/>
            </a:pPr>
            <a:r>
              <a:rPr lang="en-US"/>
              <a:t> produce nuts early (2-5 yrs)</a:t>
            </a:r>
          </a:p>
          <a:p>
            <a:pPr eaLnBrk="1" hangingPunct="1">
              <a:buFontTx/>
              <a:buChar char="-"/>
            </a:pPr>
            <a:r>
              <a:rPr lang="en-US"/>
              <a:t> resistant to Chestnut blight (~80%)</a:t>
            </a:r>
          </a:p>
          <a:p>
            <a:pPr eaLnBrk="1" hangingPunct="1">
              <a:buFontTx/>
              <a:buChar char="-"/>
            </a:pPr>
            <a:r>
              <a:rPr lang="en-US"/>
              <a:t> cold hardiness</a:t>
            </a:r>
          </a:p>
          <a:p>
            <a:pPr eaLnBrk="1" hangingPunct="1">
              <a:buFontTx/>
              <a:buChar char="-"/>
            </a:pPr>
            <a:r>
              <a:rPr lang="en-US"/>
              <a:t> tree vigor and health</a:t>
            </a:r>
          </a:p>
          <a:p>
            <a:pPr eaLnBrk="1" hangingPunct="1">
              <a:buFontTx/>
              <a:buChar char="-"/>
            </a:pPr>
            <a:r>
              <a:rPr lang="en-US"/>
              <a:t> problem: frost injury</a:t>
            </a:r>
          </a:p>
        </p:txBody>
      </p:sp>
      <p:sp>
        <p:nvSpPr>
          <p:cNvPr id="62472" name="Text Box 8"/>
          <p:cNvSpPr txBox="1">
            <a:spLocks noChangeArrowheads="1"/>
          </p:cNvSpPr>
          <p:nvPr/>
        </p:nvSpPr>
        <p:spPr bwMode="auto">
          <a:xfrm>
            <a:off x="0" y="3813175"/>
            <a:ext cx="3790950" cy="265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en-US" sz="3600" b="1"/>
              <a:t>Hybrid Hazelnuts </a:t>
            </a:r>
          </a:p>
          <a:p>
            <a:pPr eaLnBrk="1" hangingPunct="1"/>
            <a:r>
              <a:rPr lang="en-US" sz="3600" b="1"/>
              <a:t>(filberts</a:t>
            </a:r>
            <a:r>
              <a:rPr lang="en-US" b="1"/>
              <a:t>)</a:t>
            </a:r>
          </a:p>
          <a:p>
            <a:pPr eaLnBrk="1" hangingPunct="1">
              <a:buFontTx/>
              <a:buChar char="-"/>
            </a:pPr>
            <a:r>
              <a:rPr lang="en-US"/>
              <a:t> 2 N. American species;</a:t>
            </a:r>
          </a:p>
          <a:p>
            <a:pPr eaLnBrk="1" hangingPunct="1"/>
            <a:r>
              <a:rPr lang="en-US"/>
              <a:t>  1 European species</a:t>
            </a:r>
          </a:p>
          <a:p>
            <a:pPr eaLnBrk="1" hangingPunct="1">
              <a:buFontTx/>
              <a:buChar char="-"/>
            </a:pPr>
            <a:r>
              <a:rPr lang="en-US"/>
              <a:t> Crosses between all 3 spp.</a:t>
            </a:r>
          </a:p>
          <a:p>
            <a:pPr eaLnBrk="1" hangingPunct="1">
              <a:buFontTx/>
              <a:buChar char="-"/>
            </a:pPr>
            <a:r>
              <a:rPr lang="en-US"/>
              <a:t> Windbreaks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2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2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b="1" smtClean="0"/>
              <a:t>Silvopastoral Systems</a:t>
            </a:r>
          </a:p>
        </p:txBody>
      </p:sp>
      <p:sp>
        <p:nvSpPr>
          <p:cNvPr id="16387" name="Text Box 6"/>
          <p:cNvSpPr txBox="1">
            <a:spLocks noChangeArrowheads="1"/>
          </p:cNvSpPr>
          <p:nvPr/>
        </p:nvSpPr>
        <p:spPr bwMode="auto">
          <a:xfrm>
            <a:off x="5486400" y="2971800"/>
            <a:ext cx="287813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en-US"/>
              <a:t>Loblolly pine &amp; cattle</a:t>
            </a:r>
          </a:p>
          <a:p>
            <a:pPr eaLnBrk="1" hangingPunct="1"/>
            <a:r>
              <a:rPr lang="en-US"/>
              <a:t>Louisiana</a:t>
            </a:r>
          </a:p>
        </p:txBody>
      </p:sp>
      <p:sp>
        <p:nvSpPr>
          <p:cNvPr id="16388" name="Text Box 13"/>
          <p:cNvSpPr txBox="1">
            <a:spLocks noChangeArrowheads="1"/>
          </p:cNvSpPr>
          <p:nvPr/>
        </p:nvSpPr>
        <p:spPr bwMode="auto">
          <a:xfrm>
            <a:off x="4343400" y="1143000"/>
            <a:ext cx="3352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en-US"/>
              <a:t>Sheep &amp; cattle grazing in </a:t>
            </a:r>
          </a:p>
          <a:p>
            <a:pPr eaLnBrk="1" hangingPunct="1"/>
            <a:r>
              <a:rPr lang="en-US"/>
              <a:t>Ponderosa pine forests,</a:t>
            </a:r>
          </a:p>
          <a:p>
            <a:pPr eaLnBrk="1" hangingPunct="1"/>
            <a:r>
              <a:rPr lang="en-US"/>
              <a:t>Rocky Mountains</a:t>
            </a:r>
          </a:p>
        </p:txBody>
      </p:sp>
      <p:pic>
        <p:nvPicPr>
          <p:cNvPr id="16389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19200"/>
            <a:ext cx="4191000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0" name="Picture 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962400"/>
            <a:ext cx="4000500" cy="258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1" name="Picture 2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900488"/>
            <a:ext cx="4191000" cy="285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352800"/>
            <a:ext cx="4495800" cy="337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038600"/>
            <a:ext cx="3962400" cy="2617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4800600" cy="343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3" name="Text Box 10"/>
          <p:cNvSpPr txBox="1">
            <a:spLocks noChangeArrowheads="1"/>
          </p:cNvSpPr>
          <p:nvPr/>
        </p:nvSpPr>
        <p:spPr bwMode="auto">
          <a:xfrm>
            <a:off x="5181600" y="304800"/>
            <a:ext cx="368935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en-US" sz="3600">
                <a:solidFill>
                  <a:schemeClr val="tx2"/>
                </a:solidFill>
              </a:rPr>
              <a:t>Silvopastoral </a:t>
            </a:r>
            <a:br>
              <a:rPr lang="en-US" sz="3600">
                <a:solidFill>
                  <a:schemeClr val="tx2"/>
                </a:solidFill>
              </a:rPr>
            </a:br>
            <a:r>
              <a:rPr lang="en-US" sz="3600">
                <a:solidFill>
                  <a:schemeClr val="tx2"/>
                </a:solidFill>
              </a:rPr>
              <a:t>systems in the</a:t>
            </a:r>
            <a:br>
              <a:rPr lang="en-US" sz="3600">
                <a:solidFill>
                  <a:schemeClr val="tx2"/>
                </a:solidFill>
              </a:rPr>
            </a:br>
            <a:r>
              <a:rPr lang="en-US" sz="3600">
                <a:solidFill>
                  <a:schemeClr val="tx2"/>
                </a:solidFill>
              </a:rPr>
              <a:t>Midwest:</a:t>
            </a:r>
            <a:br>
              <a:rPr lang="en-US" sz="3600">
                <a:solidFill>
                  <a:schemeClr val="tx2"/>
                </a:solidFill>
              </a:rPr>
            </a:br>
            <a:r>
              <a:rPr lang="en-US" sz="3600">
                <a:solidFill>
                  <a:schemeClr val="tx2"/>
                </a:solidFill>
              </a:rPr>
              <a:t>Rotational grazing </a:t>
            </a:r>
            <a:br>
              <a:rPr lang="en-US" sz="3600">
                <a:solidFill>
                  <a:schemeClr val="tx2"/>
                </a:solidFill>
              </a:rPr>
            </a:br>
            <a:r>
              <a:rPr lang="en-US" sz="3600">
                <a:solidFill>
                  <a:schemeClr val="tx2"/>
                </a:solidFill>
              </a:rPr>
              <a:t>&amp; restoration?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b="1" smtClean="0"/>
              <a:t>Windbreaks &amp; Riparian Buffers</a:t>
            </a:r>
          </a:p>
        </p:txBody>
      </p:sp>
      <p:pic>
        <p:nvPicPr>
          <p:cNvPr id="1843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71600"/>
            <a:ext cx="4419600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9"/>
          <p:cNvPicPr>
            <a:picLocks noChangeAspect="1" noChangeArrowheads="1"/>
          </p:cNvPicPr>
          <p:nvPr>
            <p:ph type="body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62400" y="3429000"/>
            <a:ext cx="4953000" cy="3292475"/>
          </a:xfr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-1219200" y="-228600"/>
            <a:ext cx="7772400" cy="1143000"/>
          </a:xfrm>
        </p:spPr>
        <p:txBody>
          <a:bodyPr/>
          <a:lstStyle/>
          <a:p>
            <a:pPr eaLnBrk="1" hangingPunct="1"/>
            <a:r>
              <a:rPr lang="en-US" b="1" smtClean="0"/>
              <a:t>Forest Farming</a:t>
            </a:r>
          </a:p>
        </p:txBody>
      </p:sp>
      <p:sp>
        <p:nvSpPr>
          <p:cNvPr id="19459" name="Text Box 16"/>
          <p:cNvSpPr txBox="1">
            <a:spLocks noChangeArrowheads="1"/>
          </p:cNvSpPr>
          <p:nvPr/>
        </p:nvSpPr>
        <p:spPr bwMode="auto">
          <a:xfrm>
            <a:off x="990600" y="4114800"/>
            <a:ext cx="3317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bg1"/>
                </a:solidFill>
                <a:latin typeface="Arial" charset="0"/>
                <a:cs typeface="Arial" charset="0"/>
              </a:rPr>
              <a:t>Matsutake Mushroom</a:t>
            </a:r>
          </a:p>
        </p:txBody>
      </p:sp>
      <p:pic>
        <p:nvPicPr>
          <p:cNvPr id="19460" name="Picture 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12813"/>
            <a:ext cx="3505200" cy="261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1" name="Picture 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0"/>
            <a:ext cx="10363200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2" name="Picture 2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762000"/>
            <a:ext cx="33528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463" name="Text Box 25"/>
          <p:cNvSpPr txBox="1">
            <a:spLocks noChangeArrowheads="1"/>
          </p:cNvSpPr>
          <p:nvPr/>
        </p:nvSpPr>
        <p:spPr bwMode="auto">
          <a:xfrm>
            <a:off x="3886200" y="1371600"/>
            <a:ext cx="4414838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en-US" b="1"/>
              <a:t>Timber</a:t>
            </a:r>
          </a:p>
          <a:p>
            <a:pPr eaLnBrk="1" hangingPunct="1"/>
            <a:r>
              <a:rPr lang="en-US" b="1"/>
              <a:t>Mushrooms</a:t>
            </a:r>
          </a:p>
          <a:p>
            <a:pPr eaLnBrk="1" hangingPunct="1"/>
            <a:r>
              <a:rPr lang="en-US" b="1"/>
              <a:t>Berries</a:t>
            </a:r>
          </a:p>
          <a:p>
            <a:pPr eaLnBrk="1" hangingPunct="1"/>
            <a:r>
              <a:rPr lang="en-US" b="1"/>
              <a:t>Herbs</a:t>
            </a:r>
          </a:p>
          <a:p>
            <a:pPr eaLnBrk="1" hangingPunct="1"/>
            <a:r>
              <a:rPr lang="en-US" b="1"/>
              <a:t>Wildlife</a:t>
            </a:r>
          </a:p>
          <a:p>
            <a:pPr eaLnBrk="1" hangingPunct="1"/>
            <a:r>
              <a:rPr lang="en-US" b="1"/>
              <a:t>* Mimic natural forest processes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Wildcrafting: medicinal plants</a:t>
            </a:r>
          </a:p>
        </p:txBody>
      </p:sp>
      <p:grpSp>
        <p:nvGrpSpPr>
          <p:cNvPr id="20483" name="Group 10"/>
          <p:cNvGrpSpPr>
            <a:grpSpLocks/>
          </p:cNvGrpSpPr>
          <p:nvPr/>
        </p:nvGrpSpPr>
        <p:grpSpPr bwMode="auto">
          <a:xfrm>
            <a:off x="0" y="2049463"/>
            <a:ext cx="9144000" cy="2759075"/>
            <a:chOff x="0" y="894"/>
            <a:chExt cx="5760" cy="1738"/>
          </a:xfrm>
        </p:grpSpPr>
        <p:sp>
          <p:nvSpPr>
            <p:cNvPr id="20493" name="Rectangle 7"/>
            <p:cNvSpPr>
              <a:spLocks noChangeArrowheads="1"/>
            </p:cNvSpPr>
            <p:nvPr/>
          </p:nvSpPr>
          <p:spPr bwMode="auto">
            <a:xfrm>
              <a:off x="0" y="894"/>
              <a:ext cx="5760" cy="8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494" name="Rectangle 8"/>
            <p:cNvSpPr>
              <a:spLocks noChangeArrowheads="1"/>
            </p:cNvSpPr>
            <p:nvPr/>
          </p:nvSpPr>
          <p:spPr bwMode="auto">
            <a:xfrm>
              <a:off x="0" y="894"/>
              <a:ext cx="2216" cy="17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1000" b="1">
                  <a:solidFill>
                    <a:srgbClr val="000000"/>
                  </a:solidFill>
                </a:rPr>
                <a:t>  </a:t>
              </a:r>
              <a:r>
                <a:rPr lang="en-US" sz="15500" b="1">
                  <a:solidFill>
                    <a:srgbClr val="000000"/>
                  </a:solidFill>
                </a:rPr>
                <a:t> </a:t>
              </a:r>
              <a:r>
                <a:rPr lang="en-US" sz="1000" b="1">
                  <a:solidFill>
                    <a:srgbClr val="000000"/>
                  </a:solidFill>
                </a:rPr>
                <a:t>                                                                                                      </a:t>
              </a:r>
              <a:endParaRPr lang="en-US" sz="900"/>
            </a:p>
            <a:p>
              <a:pPr eaLnBrk="0" hangingPunct="0"/>
              <a:endParaRPr lang="en-US" sz="1000" b="1">
                <a:solidFill>
                  <a:srgbClr val="000000"/>
                </a:solidFill>
              </a:endParaRPr>
            </a:p>
          </p:txBody>
        </p:sp>
      </p:grpSp>
      <p:sp>
        <p:nvSpPr>
          <p:cNvPr id="20484" name="Text Box 15"/>
          <p:cNvSpPr txBox="1">
            <a:spLocks noChangeArrowheads="1"/>
          </p:cNvSpPr>
          <p:nvPr/>
        </p:nvSpPr>
        <p:spPr bwMode="auto">
          <a:xfrm>
            <a:off x="4876800" y="5867400"/>
            <a:ext cx="30003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en-US"/>
              <a:t>American ginseng</a:t>
            </a:r>
          </a:p>
          <a:p>
            <a:pPr eaLnBrk="1" hangingPunct="1"/>
            <a:r>
              <a:rPr lang="en-US"/>
              <a:t>(</a:t>
            </a:r>
            <a:r>
              <a:rPr lang="en-US" i="1"/>
              <a:t>Panax quinquefolium)</a:t>
            </a:r>
            <a:endParaRPr lang="en-US"/>
          </a:p>
        </p:txBody>
      </p:sp>
      <p:sp>
        <p:nvSpPr>
          <p:cNvPr id="20485" name="Text Box 16"/>
          <p:cNvSpPr txBox="1">
            <a:spLocks noChangeArrowheads="1"/>
          </p:cNvSpPr>
          <p:nvPr/>
        </p:nvSpPr>
        <p:spPr bwMode="auto">
          <a:xfrm>
            <a:off x="762000" y="6035675"/>
            <a:ext cx="30035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en-US"/>
              <a:t>Goldenseal</a:t>
            </a:r>
          </a:p>
          <a:p>
            <a:pPr eaLnBrk="1" hangingPunct="1"/>
            <a:r>
              <a:rPr lang="en-US"/>
              <a:t>(</a:t>
            </a:r>
            <a:r>
              <a:rPr lang="en-US" i="1"/>
              <a:t>Hydrastis canadensis</a:t>
            </a:r>
            <a:r>
              <a:rPr lang="en-US"/>
              <a:t>)</a:t>
            </a:r>
          </a:p>
        </p:txBody>
      </p:sp>
      <p:pic>
        <p:nvPicPr>
          <p:cNvPr id="20486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19200"/>
            <a:ext cx="3295650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7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371600"/>
            <a:ext cx="1657350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8" name="Picture 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886200"/>
            <a:ext cx="246697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0489" name="Group 24"/>
          <p:cNvGrpSpPr>
            <a:grpSpLocks/>
          </p:cNvGrpSpPr>
          <p:nvPr/>
        </p:nvGrpSpPr>
        <p:grpSpPr bwMode="auto">
          <a:xfrm>
            <a:off x="5029200" y="1219200"/>
            <a:ext cx="3048000" cy="3124200"/>
            <a:chOff x="2784" y="144"/>
            <a:chExt cx="2352" cy="2448"/>
          </a:xfrm>
        </p:grpSpPr>
        <p:pic>
          <p:nvPicPr>
            <p:cNvPr id="20491" name="Picture 2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4" y="144"/>
              <a:ext cx="2340" cy="24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0492" name="Rectangle 22"/>
            <p:cNvSpPr>
              <a:spLocks noChangeArrowheads="1"/>
            </p:cNvSpPr>
            <p:nvPr/>
          </p:nvSpPr>
          <p:spPr bwMode="auto">
            <a:xfrm>
              <a:off x="2784" y="1872"/>
              <a:ext cx="2352" cy="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20490" name="Picture 2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810000"/>
            <a:ext cx="2133600" cy="208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Agroforestry: What is it?</a:t>
            </a:r>
          </a:p>
        </p:txBody>
      </p:sp>
      <p:sp>
        <p:nvSpPr>
          <p:cNvPr id="3075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b="1" smtClean="0"/>
              <a:t>Temperate Agroforestry:  Economics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Wild ginseng: $200-$400/lb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Cultivated ginseng: $15/lb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Goldenseal: $50/lb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Shiitake mushrooms: $10/lb</a:t>
            </a: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Market:  Mushroom harvesting in Pacific NW = 41.1 million (1992)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International markets (1998)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Pecans: $48 million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Foliage: $20 million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Ginseng: $138 million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2400" smtClean="0"/>
          </a:p>
          <a:p>
            <a:pPr lvl="1" eaLnBrk="1" hangingPunct="1">
              <a:lnSpc>
                <a:spcPct val="90000"/>
              </a:lnSpc>
            </a:pPr>
            <a:endParaRPr lang="en-US" sz="240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7630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Defend one of the following statements: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240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u="sng" smtClean="0"/>
              <a:t>Conventional farmer:</a:t>
            </a:r>
            <a:r>
              <a:rPr lang="en-US" smtClean="0"/>
              <a:t>  Agroforestry systems can never be as productive or economically viable as monocultures.  Conventional agriculture is sustainable if managed well.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u="sng" smtClean="0"/>
              <a:t>Agroforestry farmer:</a:t>
            </a:r>
            <a:r>
              <a:rPr lang="en-US" smtClean="0"/>
              <a:t>  Agroforestry systems improve overall economic, ecologic, and social benefits obtained from the land.  Polycultures with woody plant species are more sustainable than monocultures.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Conventional Farmer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5715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/>
              <a:t>Monocultures have greater yields ($$)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Better economically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Easier and cheaper to manage (economies of scale)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Nutrient cycling easier (management of inputs) – automated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Government programs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Markets more secure (cash crops)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Conservation threats lower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Production time shorter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Greater control of system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Conservation practices = sustainable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Greater yield????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Cash flow more rapid -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Agroforestry Farmer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85800"/>
            <a:ext cx="7772400" cy="6172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smtClean="0"/>
              <a:t>Multiarchitectural rooting and canopy systems to decrease competition for water, nutrients, and sunlight, while increasing productivity.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Distribute production over time (year).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Distributing risks.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Doesn’t require high external financial inputs (labor intensive)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The need to increase size in order to maintain competitiveness is lower (pay off debts)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Greater intellectual involvement (complexity)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Complementarity and diversity = increased stability/sustainability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Capitalize on natural assets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Higher ratio between biomass removal and income per pound biomass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/>
              <a:t>Higher income/area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/>
              <a:t>Higher income/biomass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Ecosystems as analogs for designing and evaluating agroforestry systems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133600"/>
            <a:ext cx="7772400" cy="4114800"/>
          </a:xfrm>
        </p:spPr>
        <p:txBody>
          <a:bodyPr/>
          <a:lstStyle/>
          <a:p>
            <a:pPr eaLnBrk="1" hangingPunct="1"/>
            <a:r>
              <a:rPr lang="en-US" smtClean="0"/>
              <a:t>Species interactions</a:t>
            </a:r>
          </a:p>
          <a:p>
            <a:pPr eaLnBrk="1" hangingPunct="1"/>
            <a:r>
              <a:rPr lang="en-US" smtClean="0"/>
              <a:t>Productivity: land equivalent (ratio)</a:t>
            </a:r>
          </a:p>
          <a:p>
            <a:pPr eaLnBrk="1" hangingPunct="1"/>
            <a:r>
              <a:rPr lang="en-US" smtClean="0"/>
              <a:t>Stand development – successional processes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Species Interactions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828800"/>
            <a:ext cx="8839200" cy="4114800"/>
          </a:xfrm>
        </p:spPr>
        <p:txBody>
          <a:bodyPr/>
          <a:lstStyle/>
          <a:p>
            <a:pPr eaLnBrk="1" hangingPunct="1"/>
            <a:r>
              <a:rPr lang="en-US" smtClean="0"/>
              <a:t>Competition</a:t>
            </a:r>
          </a:p>
          <a:p>
            <a:pPr lvl="1" eaLnBrk="1" hangingPunct="1"/>
            <a:r>
              <a:rPr lang="en-US" smtClean="0"/>
              <a:t>Plants utilize the same resource, the growth of one or both is reduced.</a:t>
            </a:r>
          </a:p>
          <a:p>
            <a:pPr lvl="1" eaLnBrk="1" hangingPunct="1"/>
            <a:r>
              <a:rPr lang="en-US" smtClean="0"/>
              <a:t>Monocultures – intense competition (genetically similar – same resource requirements)</a:t>
            </a:r>
          </a:p>
          <a:p>
            <a:pPr lvl="1" eaLnBrk="1" hangingPunct="1"/>
            <a:r>
              <a:rPr lang="en-US" smtClean="0"/>
              <a:t>Threshold – increasing density, production constant</a:t>
            </a:r>
          </a:p>
          <a:p>
            <a:pPr lvl="1" eaLnBrk="1" hangingPunct="1"/>
            <a:r>
              <a:rPr lang="en-US" smtClean="0"/>
              <a:t>Exceed threshold – add different species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 bldLvl="2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Species Interactions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Complementarity</a:t>
            </a:r>
          </a:p>
          <a:p>
            <a:pPr lvl="1" eaLnBrk="1" hangingPunct="1"/>
            <a:r>
              <a:rPr lang="en-US" sz="2400" smtClean="0"/>
              <a:t>Niche differentiation – plants  utilize different growing space or have different resource requirements.</a:t>
            </a:r>
          </a:p>
          <a:p>
            <a:pPr lvl="1" eaLnBrk="1" hangingPunct="1"/>
            <a:r>
              <a:rPr lang="en-US" sz="2400" smtClean="0"/>
              <a:t>Species mixtures = more complete/efficient resource use = increased productivity</a:t>
            </a:r>
          </a:p>
          <a:p>
            <a:pPr lvl="1" eaLnBrk="1" hangingPunct="1"/>
            <a:r>
              <a:rPr lang="en-US" sz="2400" smtClean="0"/>
              <a:t>Theory: </a:t>
            </a:r>
            <a:r>
              <a:rPr lang="en-US" sz="2400" smtClean="0">
                <a:sym typeface="Symbol" pitchFamily="18" charset="2"/>
              </a:rPr>
              <a:t> Species diversity =  productivity</a:t>
            </a:r>
          </a:p>
          <a:p>
            <a:pPr lvl="1" eaLnBrk="1" hangingPunct="1">
              <a:buFontTx/>
              <a:buNone/>
            </a:pPr>
            <a:r>
              <a:rPr lang="en-US" sz="2400" smtClean="0"/>
              <a:t>		* Empirical evidence lacking (contradictory)</a:t>
            </a:r>
            <a:endParaRPr lang="en-US" sz="2400" smtClean="0">
              <a:sym typeface="Symbol" pitchFamily="18" charset="2"/>
            </a:endParaRPr>
          </a:p>
          <a:p>
            <a:pPr lvl="1" eaLnBrk="1" hangingPunct="1"/>
            <a:r>
              <a:rPr lang="en-US" sz="2400" smtClean="0"/>
              <a:t>Key: a few species from different life forms</a:t>
            </a:r>
          </a:p>
          <a:p>
            <a:pPr lvl="1" eaLnBrk="1" hangingPunct="1">
              <a:buFontTx/>
              <a:buNone/>
            </a:pPr>
            <a:r>
              <a:rPr lang="en-US" sz="2400" smtClean="0">
                <a:sym typeface="Symbol" pitchFamily="18" charset="2"/>
              </a:rPr>
              <a:t>		</a:t>
            </a:r>
            <a:r>
              <a:rPr lang="en-US" sz="2400" smtClean="0"/>
              <a:t>	</a:t>
            </a:r>
          </a:p>
          <a:p>
            <a:pPr lvl="1" eaLnBrk="1" hangingPunct="1">
              <a:buFontTx/>
              <a:buChar char="-"/>
            </a:pPr>
            <a:endParaRPr lang="en-US" sz="2400" smtClean="0"/>
          </a:p>
          <a:p>
            <a:pPr lvl="1" eaLnBrk="1" hangingPunct="1">
              <a:buFontTx/>
              <a:buNone/>
            </a:pP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 bldLvl="2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Species Interactions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Facilitation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One species directly benefits another growing in a mixture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Nutrient cycling efficiency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Soil structure – water &amp; nutrient retention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Soil moisture status – hydraulic lift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Reduction of loss to pests, pathogens, weeds</a:t>
            </a:r>
          </a:p>
          <a:p>
            <a:pPr lvl="1" eaLnBrk="1" hangingPunct="1">
              <a:lnSpc>
                <a:spcPct val="90000"/>
              </a:lnSpc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Balance: maintain facilitative functions and reduce competition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 bldLvl="2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-152400"/>
            <a:ext cx="7772400" cy="1143000"/>
          </a:xfrm>
        </p:spPr>
        <p:txBody>
          <a:bodyPr/>
          <a:lstStyle/>
          <a:p>
            <a:pPr eaLnBrk="1" hangingPunct="1"/>
            <a:r>
              <a:rPr lang="en-US" b="1" smtClean="0"/>
              <a:t>Land Equivalent Ratio (LER)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Compares the yield of polycultures with monocultures of each of the component species.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LER = RY</a:t>
            </a:r>
            <a:r>
              <a:rPr lang="en-US" sz="2800" baseline="-25000" smtClean="0"/>
              <a:t>(a)</a:t>
            </a:r>
            <a:r>
              <a:rPr lang="en-US" sz="2800" smtClean="0"/>
              <a:t> + RY </a:t>
            </a:r>
            <a:r>
              <a:rPr lang="en-US" sz="2800" baseline="-25000" smtClean="0"/>
              <a:t>(b)</a:t>
            </a:r>
            <a:r>
              <a:rPr lang="en-US" sz="2800" smtClean="0"/>
              <a:t> … etc.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Example:</a:t>
            </a: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  <a:p>
            <a:pPr lvl="1" eaLnBrk="1" hangingPunct="1">
              <a:lnSpc>
                <a:spcPct val="90000"/>
              </a:lnSpc>
            </a:pPr>
            <a:endParaRPr lang="en-US" sz="24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smtClean="0"/>
              <a:t>* Note:  LER does not separate out the effects of different interactions (e.g., facilitation, competition)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smtClean="0"/>
              <a:t>** LER does not account for other social and economic factors in addition to yield</a:t>
            </a:r>
          </a:p>
        </p:txBody>
      </p:sp>
      <p:graphicFrame>
        <p:nvGraphicFramePr>
          <p:cNvPr id="66564" name="Group 4"/>
          <p:cNvGraphicFramePr>
            <a:graphicFrameLocks noGrp="1"/>
          </p:cNvGraphicFramePr>
          <p:nvPr/>
        </p:nvGraphicFramePr>
        <p:xfrm>
          <a:off x="609600" y="2743200"/>
          <a:ext cx="8001000" cy="2414588"/>
        </p:xfrm>
        <a:graphic>
          <a:graphicData uri="http://schemas.openxmlformats.org/drawingml/2006/table">
            <a:tbl>
              <a:tblPr/>
              <a:tblGrid>
                <a:gridCol w="1981200"/>
                <a:gridCol w="1828800"/>
                <a:gridCol w="1676400"/>
                <a:gridCol w="2514600"/>
              </a:tblGrid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Agroforestry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Components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Density (% of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monoculture)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RY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(no change)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RY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(actual)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Tree crop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0.2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0.2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0.4 (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sym typeface="Symbol" pitchFamily="18" charset="2"/>
                        </a:rPr>
                        <a:t>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competition)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Herbaceous crop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0.8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0.8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0.9 (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sym typeface="Symbol" pitchFamily="18" charset="2"/>
                        </a:rPr>
                        <a:t> facilitation +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sym typeface="Symbol" pitchFamily="18" charset="2"/>
                        </a:rPr>
                        <a:t> competition)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LER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1.0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1.3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HOMEWORK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Diagram the </a:t>
            </a:r>
            <a:r>
              <a:rPr lang="en-US" sz="2800" i="1" smtClean="0"/>
              <a:t>potential</a:t>
            </a:r>
            <a:r>
              <a:rPr lang="en-US" sz="2800" smtClean="0"/>
              <a:t> competitive and facilitative interactions for resources (light, moisture, nutrients) in the following agroforestry systems: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Alley cropping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Homegarden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Shade tree-crop system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Silvopastoral system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Forest farming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Windbreaks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Riparian buffers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How might these interactions affect productivity of the agroforestry system compared to monocultures (i.e., the Land Equivalent Ratio)?</a:t>
            </a:r>
          </a:p>
        </p:txBody>
      </p:sp>
      <p:grpSp>
        <p:nvGrpSpPr>
          <p:cNvPr id="30724" name="Group 18"/>
          <p:cNvGrpSpPr>
            <a:grpSpLocks/>
          </p:cNvGrpSpPr>
          <p:nvPr/>
        </p:nvGrpSpPr>
        <p:grpSpPr bwMode="auto">
          <a:xfrm>
            <a:off x="4724400" y="2438400"/>
            <a:ext cx="3251200" cy="2381250"/>
            <a:chOff x="-2" y="-2"/>
            <a:chExt cx="2048" cy="1500"/>
          </a:xfrm>
        </p:grpSpPr>
        <p:grpSp>
          <p:nvGrpSpPr>
            <p:cNvPr id="30725" name="Group 16"/>
            <p:cNvGrpSpPr>
              <a:grpSpLocks/>
            </p:cNvGrpSpPr>
            <p:nvPr/>
          </p:nvGrpSpPr>
          <p:grpSpPr bwMode="auto">
            <a:xfrm>
              <a:off x="0" y="0"/>
              <a:ext cx="2044" cy="1496"/>
              <a:chOff x="0" y="0"/>
              <a:chExt cx="2044" cy="1496"/>
            </a:xfrm>
          </p:grpSpPr>
          <p:grpSp>
            <p:nvGrpSpPr>
              <p:cNvPr id="30727" name="Group 9"/>
              <p:cNvGrpSpPr>
                <a:grpSpLocks/>
              </p:cNvGrpSpPr>
              <p:nvPr/>
            </p:nvGrpSpPr>
            <p:grpSpPr bwMode="auto">
              <a:xfrm>
                <a:off x="0" y="0"/>
                <a:ext cx="1022" cy="748"/>
                <a:chOff x="0" y="0"/>
                <a:chExt cx="1022" cy="748"/>
              </a:xfrm>
            </p:grpSpPr>
            <p:sp>
              <p:nvSpPr>
                <p:cNvPr id="30737" name="Rectangle 4"/>
                <p:cNvSpPr>
                  <a:spLocks noChangeArrowheads="1"/>
                </p:cNvSpPr>
                <p:nvPr/>
              </p:nvSpPr>
              <p:spPr bwMode="auto">
                <a:xfrm>
                  <a:off x="43" y="0"/>
                  <a:ext cx="936" cy="74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n-US" sz="1200">
                      <a:cs typeface="Times New Roman" charset="0"/>
                    </a:rPr>
                    <a:t> </a:t>
                  </a:r>
                </a:p>
                <a:p>
                  <a:pPr eaLnBrk="0" hangingPunct="0"/>
                  <a:r>
                    <a:rPr lang="en-US" sz="1600" b="1">
                      <a:cs typeface="Times New Roman" charset="0"/>
                    </a:rPr>
                    <a:t>High Nutrients</a:t>
                  </a:r>
                </a:p>
                <a:p>
                  <a:pPr eaLnBrk="0" hangingPunct="0"/>
                  <a:r>
                    <a:rPr lang="en-US" sz="1600" b="1">
                      <a:cs typeface="Times New Roman" charset="0"/>
                    </a:rPr>
                    <a:t>High Moisture</a:t>
                  </a:r>
                </a:p>
                <a:p>
                  <a:pPr eaLnBrk="0" hangingPunct="0"/>
                  <a:r>
                    <a:rPr lang="en-US" sz="1200">
                      <a:cs typeface="Times New Roman" charset="0"/>
                    </a:rPr>
                    <a:t> </a:t>
                  </a:r>
                </a:p>
                <a:p>
                  <a:pPr eaLnBrk="0" hangingPunct="0"/>
                  <a:endParaRPr lang="en-US"/>
                </a:p>
              </p:txBody>
            </p:sp>
            <p:sp>
              <p:nvSpPr>
                <p:cNvPr id="30738" name="Rectangle 8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022" cy="748"/>
                </a:xfrm>
                <a:prstGeom prst="rect">
                  <a:avLst/>
                </a:prstGeom>
                <a:noFill/>
                <a:ln w="7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0728" name="Group 11"/>
              <p:cNvGrpSpPr>
                <a:grpSpLocks/>
              </p:cNvGrpSpPr>
              <p:nvPr/>
            </p:nvGrpSpPr>
            <p:grpSpPr bwMode="auto">
              <a:xfrm>
                <a:off x="1022" y="0"/>
                <a:ext cx="1022" cy="748"/>
                <a:chOff x="1022" y="0"/>
                <a:chExt cx="1022" cy="748"/>
              </a:xfrm>
            </p:grpSpPr>
            <p:sp>
              <p:nvSpPr>
                <p:cNvPr id="30735" name="Rectangle 5"/>
                <p:cNvSpPr>
                  <a:spLocks noChangeArrowheads="1"/>
                </p:cNvSpPr>
                <p:nvPr/>
              </p:nvSpPr>
              <p:spPr bwMode="auto">
                <a:xfrm>
                  <a:off x="1065" y="0"/>
                  <a:ext cx="936" cy="74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n-US" sz="1200">
                      <a:cs typeface="Times New Roman" charset="0"/>
                    </a:rPr>
                    <a:t> </a:t>
                  </a:r>
                </a:p>
                <a:p>
                  <a:pPr eaLnBrk="0" hangingPunct="0"/>
                  <a:r>
                    <a:rPr lang="en-US" sz="1600" b="1">
                      <a:cs typeface="Times New Roman" charset="0"/>
                    </a:rPr>
                    <a:t>Low Nutrients</a:t>
                  </a:r>
                </a:p>
                <a:p>
                  <a:pPr eaLnBrk="0" hangingPunct="0"/>
                  <a:r>
                    <a:rPr lang="en-US" sz="1600" b="1">
                      <a:cs typeface="Times New Roman" charset="0"/>
                    </a:rPr>
                    <a:t>High Moisture</a:t>
                  </a:r>
                </a:p>
                <a:p>
                  <a:pPr eaLnBrk="0" hangingPunct="0"/>
                  <a:endParaRPr lang="en-US"/>
                </a:p>
              </p:txBody>
            </p:sp>
            <p:sp>
              <p:nvSpPr>
                <p:cNvPr id="30736" name="Rectangle 10"/>
                <p:cNvSpPr>
                  <a:spLocks noChangeArrowheads="1"/>
                </p:cNvSpPr>
                <p:nvPr/>
              </p:nvSpPr>
              <p:spPr bwMode="auto">
                <a:xfrm>
                  <a:off x="1022" y="0"/>
                  <a:ext cx="1022" cy="748"/>
                </a:xfrm>
                <a:prstGeom prst="rect">
                  <a:avLst/>
                </a:prstGeom>
                <a:noFill/>
                <a:ln w="7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0729" name="Group 13"/>
              <p:cNvGrpSpPr>
                <a:grpSpLocks/>
              </p:cNvGrpSpPr>
              <p:nvPr/>
            </p:nvGrpSpPr>
            <p:grpSpPr bwMode="auto">
              <a:xfrm>
                <a:off x="0" y="748"/>
                <a:ext cx="1022" cy="748"/>
                <a:chOff x="0" y="748"/>
                <a:chExt cx="1022" cy="748"/>
              </a:xfrm>
            </p:grpSpPr>
            <p:sp>
              <p:nvSpPr>
                <p:cNvPr id="30733" name="Rectangle 6"/>
                <p:cNvSpPr>
                  <a:spLocks noChangeArrowheads="1"/>
                </p:cNvSpPr>
                <p:nvPr/>
              </p:nvSpPr>
              <p:spPr bwMode="auto">
                <a:xfrm>
                  <a:off x="43" y="748"/>
                  <a:ext cx="936" cy="74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n-US" sz="1200">
                      <a:cs typeface="Times New Roman" charset="0"/>
                    </a:rPr>
                    <a:t> </a:t>
                  </a:r>
                </a:p>
                <a:p>
                  <a:pPr eaLnBrk="0" hangingPunct="0"/>
                  <a:r>
                    <a:rPr lang="en-US" sz="1600" b="1">
                      <a:cs typeface="Times New Roman" charset="0"/>
                    </a:rPr>
                    <a:t>High Nutrients</a:t>
                  </a:r>
                </a:p>
                <a:p>
                  <a:pPr eaLnBrk="0" hangingPunct="0"/>
                  <a:r>
                    <a:rPr lang="en-US" sz="1600" b="1">
                      <a:cs typeface="Times New Roman" charset="0"/>
                    </a:rPr>
                    <a:t>Low Moisture</a:t>
                  </a:r>
                </a:p>
                <a:p>
                  <a:pPr eaLnBrk="0" hangingPunct="0"/>
                  <a:r>
                    <a:rPr lang="en-US" sz="1200">
                      <a:cs typeface="Times New Roman" charset="0"/>
                    </a:rPr>
                    <a:t> </a:t>
                  </a:r>
                </a:p>
                <a:p>
                  <a:pPr eaLnBrk="0" hangingPunct="0"/>
                  <a:endParaRPr lang="en-US"/>
                </a:p>
              </p:txBody>
            </p:sp>
            <p:sp>
              <p:nvSpPr>
                <p:cNvPr id="30734" name="Rectangle 12"/>
                <p:cNvSpPr>
                  <a:spLocks noChangeArrowheads="1"/>
                </p:cNvSpPr>
                <p:nvPr/>
              </p:nvSpPr>
              <p:spPr bwMode="auto">
                <a:xfrm>
                  <a:off x="0" y="748"/>
                  <a:ext cx="1022" cy="748"/>
                </a:xfrm>
                <a:prstGeom prst="rect">
                  <a:avLst/>
                </a:prstGeom>
                <a:noFill/>
                <a:ln w="7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0730" name="Group 15"/>
              <p:cNvGrpSpPr>
                <a:grpSpLocks/>
              </p:cNvGrpSpPr>
              <p:nvPr/>
            </p:nvGrpSpPr>
            <p:grpSpPr bwMode="auto">
              <a:xfrm>
                <a:off x="1022" y="748"/>
                <a:ext cx="1022" cy="748"/>
                <a:chOff x="1022" y="748"/>
                <a:chExt cx="1022" cy="748"/>
              </a:xfrm>
            </p:grpSpPr>
            <p:sp>
              <p:nvSpPr>
                <p:cNvPr id="30731" name="Rectangle 7"/>
                <p:cNvSpPr>
                  <a:spLocks noChangeArrowheads="1"/>
                </p:cNvSpPr>
                <p:nvPr/>
              </p:nvSpPr>
              <p:spPr bwMode="auto">
                <a:xfrm>
                  <a:off x="1065" y="748"/>
                  <a:ext cx="936" cy="74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n-US" sz="1200">
                      <a:cs typeface="Times New Roman" charset="0"/>
                    </a:rPr>
                    <a:t> </a:t>
                  </a:r>
                </a:p>
                <a:p>
                  <a:pPr eaLnBrk="0" hangingPunct="0"/>
                  <a:r>
                    <a:rPr lang="en-US" sz="1600" b="1">
                      <a:cs typeface="Times New Roman" charset="0"/>
                    </a:rPr>
                    <a:t>Low Nutrients </a:t>
                  </a:r>
                </a:p>
                <a:p>
                  <a:pPr eaLnBrk="0" hangingPunct="0"/>
                  <a:r>
                    <a:rPr lang="en-US" sz="1600" b="1">
                      <a:cs typeface="Times New Roman" charset="0"/>
                    </a:rPr>
                    <a:t>Low Moisture</a:t>
                  </a:r>
                </a:p>
                <a:p>
                  <a:pPr eaLnBrk="0" hangingPunct="0"/>
                  <a:r>
                    <a:rPr lang="en-US" sz="1200">
                      <a:cs typeface="Times New Roman" charset="0"/>
                    </a:rPr>
                    <a:t> </a:t>
                  </a:r>
                </a:p>
                <a:p>
                  <a:pPr eaLnBrk="0" hangingPunct="0"/>
                  <a:endParaRPr lang="en-US"/>
                </a:p>
              </p:txBody>
            </p:sp>
            <p:sp>
              <p:nvSpPr>
                <p:cNvPr id="30732" name="Rectangle 14"/>
                <p:cNvSpPr>
                  <a:spLocks noChangeArrowheads="1"/>
                </p:cNvSpPr>
                <p:nvPr/>
              </p:nvSpPr>
              <p:spPr bwMode="auto">
                <a:xfrm>
                  <a:off x="1022" y="748"/>
                  <a:ext cx="1022" cy="748"/>
                </a:xfrm>
                <a:prstGeom prst="rect">
                  <a:avLst/>
                </a:prstGeom>
                <a:noFill/>
                <a:ln w="7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30726" name="Rectangle 17"/>
            <p:cNvSpPr>
              <a:spLocks noChangeArrowheads="1"/>
            </p:cNvSpPr>
            <p:nvPr/>
          </p:nvSpPr>
          <p:spPr bwMode="auto">
            <a:xfrm>
              <a:off x="-2" y="-2"/>
              <a:ext cx="2048" cy="1500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762000"/>
            <a:ext cx="8458200" cy="1143000"/>
          </a:xfrm>
        </p:spPr>
        <p:txBody>
          <a:bodyPr/>
          <a:lstStyle/>
          <a:p>
            <a:pPr eaLnBrk="1" hangingPunct="1"/>
            <a:r>
              <a:rPr lang="en-US" sz="3600" smtClean="0"/>
              <a:t>“Agroforestry is often described in terms of what it should be, not necessarily what it is.”  (MacDicken and Vergara, 1990)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514600"/>
            <a:ext cx="7772400" cy="4114800"/>
          </a:xfrm>
        </p:spPr>
        <p:txBody>
          <a:bodyPr/>
          <a:lstStyle/>
          <a:p>
            <a:pPr eaLnBrk="1" hangingPunct="1"/>
            <a:r>
              <a:rPr lang="en-US" smtClean="0"/>
              <a:t>Many assumptions</a:t>
            </a:r>
          </a:p>
          <a:p>
            <a:pPr eaLnBrk="1" hangingPunct="1"/>
            <a:r>
              <a:rPr lang="en-US" smtClean="0"/>
              <a:t>Not a panacea</a:t>
            </a:r>
          </a:p>
          <a:p>
            <a:pPr eaLnBrk="1" hangingPunct="1"/>
            <a:r>
              <a:rPr lang="en-US" smtClean="0"/>
              <a:t>Lack of empirical evidence</a:t>
            </a:r>
          </a:p>
          <a:p>
            <a:pPr eaLnBrk="1" hangingPunct="1"/>
            <a:r>
              <a:rPr lang="en-US" smtClean="0"/>
              <a:t>Complex systems</a:t>
            </a:r>
          </a:p>
          <a:p>
            <a:pPr eaLnBrk="1" hangingPunct="1"/>
            <a:r>
              <a:rPr lang="en-US" smtClean="0"/>
              <a:t>Multiple criteria of success (ecological, social, economic)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Agroforestry as an analog of forest ecosystems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86800" cy="5334000"/>
          </a:xfrm>
        </p:spPr>
        <p:txBody>
          <a:bodyPr/>
          <a:lstStyle/>
          <a:p>
            <a:pPr eaLnBrk="1" hangingPunct="1"/>
            <a:r>
              <a:rPr lang="en-US" sz="2800" smtClean="0"/>
              <a:t>Ecology – successional processes</a:t>
            </a:r>
          </a:p>
          <a:p>
            <a:pPr eaLnBrk="1" hangingPunct="1"/>
            <a:r>
              <a:rPr lang="en-US" sz="2800" smtClean="0"/>
              <a:t>Silviculture – stand development</a:t>
            </a:r>
          </a:p>
          <a:p>
            <a:pPr eaLnBrk="1" hangingPunct="1"/>
            <a:r>
              <a:rPr lang="en-US" sz="2800" smtClean="0"/>
              <a:t>Theories and models – apply to agroforestry</a:t>
            </a:r>
          </a:p>
          <a:p>
            <a:pPr eaLnBrk="1" hangingPunct="1"/>
            <a:r>
              <a:rPr lang="en-US" sz="2800" smtClean="0"/>
              <a:t>Four stages of stand development:</a:t>
            </a:r>
          </a:p>
          <a:p>
            <a:pPr lvl="1" eaLnBrk="1" hangingPunct="1"/>
            <a:r>
              <a:rPr lang="en-US" sz="2400" smtClean="0"/>
              <a:t>Stand initiation</a:t>
            </a:r>
          </a:p>
          <a:p>
            <a:pPr lvl="1" eaLnBrk="1" hangingPunct="1"/>
            <a:r>
              <a:rPr lang="en-US" sz="2400" smtClean="0"/>
              <a:t>Stem exclusion</a:t>
            </a:r>
          </a:p>
          <a:p>
            <a:pPr lvl="1" eaLnBrk="1" hangingPunct="1"/>
            <a:r>
              <a:rPr lang="en-US" sz="2400" smtClean="0"/>
              <a:t>Understory reinitiation</a:t>
            </a:r>
          </a:p>
          <a:p>
            <a:pPr lvl="1" eaLnBrk="1" hangingPunct="1"/>
            <a:r>
              <a:rPr lang="en-US" sz="2400" smtClean="0"/>
              <a:t>Old growth</a:t>
            </a:r>
          </a:p>
          <a:p>
            <a:pPr eaLnBrk="1" hangingPunct="1"/>
            <a:r>
              <a:rPr lang="en-US" sz="2800" smtClean="0"/>
              <a:t>Agroforestry systems:</a:t>
            </a:r>
          </a:p>
          <a:p>
            <a:pPr lvl="1" eaLnBrk="1" hangingPunct="1"/>
            <a:r>
              <a:rPr lang="en-US" sz="2400" smtClean="0"/>
              <a:t>Focused on creating a particular stand structure &amp; composition</a:t>
            </a:r>
          </a:p>
          <a:p>
            <a:pPr lvl="1" eaLnBrk="1" hangingPunct="1"/>
            <a:r>
              <a:rPr lang="en-US" sz="2400" smtClean="0"/>
              <a:t>“Arresting succession” – gain benefits of species interactions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144000" cy="542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2057400" y="0"/>
            <a:ext cx="46688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en-US"/>
              <a:t>Phases of Forest Stand Development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Stand Initiation Stage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876800"/>
          </a:xfrm>
        </p:spPr>
        <p:txBody>
          <a:bodyPr/>
          <a:lstStyle/>
          <a:p>
            <a:pPr eaLnBrk="1" hangingPunct="1"/>
            <a:r>
              <a:rPr lang="en-US" smtClean="0"/>
              <a:t>After a major disturbance removes the canopy vegetation</a:t>
            </a:r>
          </a:p>
          <a:p>
            <a:pPr eaLnBrk="1" hangingPunct="1"/>
            <a:r>
              <a:rPr lang="en-US" smtClean="0"/>
              <a:t>New trees establish (seedlings, sprouts)</a:t>
            </a:r>
          </a:p>
          <a:p>
            <a:pPr eaLnBrk="1" hangingPunct="1"/>
            <a:r>
              <a:rPr lang="en-US" smtClean="0"/>
              <a:t>Dominant species:</a:t>
            </a:r>
          </a:p>
          <a:p>
            <a:pPr lvl="1" eaLnBrk="1" hangingPunct="1"/>
            <a:r>
              <a:rPr lang="en-US" smtClean="0"/>
              <a:t>Shade-intolerant trees and shrubs</a:t>
            </a:r>
          </a:p>
          <a:p>
            <a:pPr lvl="1" eaLnBrk="1" hangingPunct="1"/>
            <a:r>
              <a:rPr lang="en-US" smtClean="0"/>
              <a:t>Herbaceous plants</a:t>
            </a:r>
          </a:p>
          <a:p>
            <a:pPr eaLnBrk="1" hangingPunct="1"/>
            <a:r>
              <a:rPr lang="en-US" smtClean="0"/>
              <a:t>Agroforestry examples:</a:t>
            </a:r>
          </a:p>
          <a:p>
            <a:pPr lvl="1" eaLnBrk="1" hangingPunct="1"/>
            <a:r>
              <a:rPr lang="en-US" smtClean="0"/>
              <a:t>Alley Cropping</a:t>
            </a:r>
          </a:p>
          <a:p>
            <a:pPr lvl="1" eaLnBrk="1" hangingPunct="1"/>
            <a:r>
              <a:rPr lang="en-US" smtClean="0"/>
              <a:t>Taungya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Stem Exclusion Stage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4582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Trees grow to form a closed canopy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Growing space (resources) completely utilized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Reduction of understory vegetation (low light)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Intense competition among canopy trees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Size differentiation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Suppression and mortality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Examples: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Tree gardens: timber, fuelwood, fruit trees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Modified taungya system (land reform)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Walnut, pecan trees – thinning operations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Dry climates: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Competition belowground occurs before “stem exclusion”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2400" smtClean="0"/>
          </a:p>
          <a:p>
            <a:pPr lvl="1" eaLnBrk="1" hangingPunct="1">
              <a:lnSpc>
                <a:spcPct val="90000"/>
              </a:lnSpc>
            </a:pPr>
            <a:endParaRPr lang="en-US" sz="2400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0"/>
            <a:ext cx="47275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843" name="Text Box 4"/>
          <p:cNvSpPr txBox="1">
            <a:spLocks noChangeArrowheads="1"/>
          </p:cNvSpPr>
          <p:nvPr/>
        </p:nvSpPr>
        <p:spPr bwMode="auto">
          <a:xfrm>
            <a:off x="2590800" y="1066800"/>
            <a:ext cx="1030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en-US"/>
              <a:t>Humid</a:t>
            </a:r>
          </a:p>
        </p:txBody>
      </p:sp>
      <p:sp>
        <p:nvSpPr>
          <p:cNvPr id="35844" name="Text Box 5"/>
          <p:cNvSpPr txBox="1">
            <a:spLocks noChangeArrowheads="1"/>
          </p:cNvSpPr>
          <p:nvPr/>
        </p:nvSpPr>
        <p:spPr bwMode="auto">
          <a:xfrm>
            <a:off x="2286000" y="2895600"/>
            <a:ext cx="1266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en-US"/>
              <a:t>Seasonal</a:t>
            </a:r>
          </a:p>
        </p:txBody>
      </p:sp>
      <p:sp>
        <p:nvSpPr>
          <p:cNvPr id="35845" name="Text Box 6"/>
          <p:cNvSpPr txBox="1">
            <a:spLocks noChangeArrowheads="1"/>
          </p:cNvSpPr>
          <p:nvPr/>
        </p:nvSpPr>
        <p:spPr bwMode="auto">
          <a:xfrm>
            <a:off x="2971800" y="5486400"/>
            <a:ext cx="658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en-US"/>
              <a:t>Dry</a:t>
            </a:r>
          </a:p>
        </p:txBody>
      </p:sp>
      <p:sp>
        <p:nvSpPr>
          <p:cNvPr id="35846" name="Text Box 7"/>
          <p:cNvSpPr txBox="1">
            <a:spLocks noChangeArrowheads="1"/>
          </p:cNvSpPr>
          <p:nvPr/>
        </p:nvSpPr>
        <p:spPr bwMode="auto">
          <a:xfrm>
            <a:off x="136525" y="41275"/>
            <a:ext cx="3624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en-US"/>
              <a:t>Stand Structure and Climate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Understory Re-initiation Stage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5334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Small breaks in canopy = increased light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Decomposition = increased nutrients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Establishment of shade-tolerant trees, shrubs, herbs, vines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Examples: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Shade tree-crop combinations (coffee, cacao, tea, cassava)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Acacia and millet (nutrients, shade)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Facilitative &amp; competitive interactions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Threshold:  800 – 1,000 mm annual rainfall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Shade tolerant vs. intolerant understory species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Old Growth Stage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Formation of canopy gaps - old trees die</a:t>
            </a:r>
          </a:p>
          <a:p>
            <a:pPr eaLnBrk="1" hangingPunct="1"/>
            <a:r>
              <a:rPr lang="en-US" smtClean="0"/>
              <a:t>Establishment of light-demanding species </a:t>
            </a:r>
          </a:p>
          <a:p>
            <a:pPr eaLnBrk="1" hangingPunct="1"/>
            <a:r>
              <a:rPr lang="en-US" smtClean="0"/>
              <a:t>Development of uneven-aged stand structure, multiple canopy layers</a:t>
            </a:r>
          </a:p>
          <a:p>
            <a:pPr eaLnBrk="1" hangingPunct="1"/>
            <a:r>
              <a:rPr lang="en-US" smtClean="0"/>
              <a:t>Examples:</a:t>
            </a:r>
          </a:p>
          <a:p>
            <a:pPr lvl="1" eaLnBrk="1" hangingPunct="1"/>
            <a:r>
              <a:rPr lang="en-US" smtClean="0"/>
              <a:t>Homegardens</a:t>
            </a:r>
          </a:p>
          <a:p>
            <a:pPr lvl="1" eaLnBrk="1" hangingPunct="1"/>
            <a:r>
              <a:rPr lang="en-US" smtClean="0"/>
              <a:t>Forest farming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144000" cy="542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0"/>
            <a:ext cx="55848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Evaluating Success of Agroforestry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572000"/>
          </a:xfrm>
        </p:spPr>
        <p:txBody>
          <a:bodyPr/>
          <a:lstStyle/>
          <a:p>
            <a:pPr eaLnBrk="1" hangingPunct="1"/>
            <a:r>
              <a:rPr lang="en-US" sz="2800" smtClean="0"/>
              <a:t>Crop yield: competitive reduction usually greater than facilitation effects</a:t>
            </a:r>
          </a:p>
          <a:p>
            <a:pPr eaLnBrk="1" hangingPunct="1"/>
            <a:r>
              <a:rPr lang="en-US" sz="2800" smtClean="0"/>
              <a:t>Complementarity of yield: non-tree and tree products with high value (timber, fruit)</a:t>
            </a:r>
          </a:p>
          <a:p>
            <a:pPr eaLnBrk="1" hangingPunct="1"/>
            <a:r>
              <a:rPr lang="en-US" sz="2800" smtClean="0"/>
              <a:t>Moderately reduced crop yield compensated by:</a:t>
            </a:r>
          </a:p>
          <a:p>
            <a:pPr lvl="1" eaLnBrk="1" hangingPunct="1"/>
            <a:r>
              <a:rPr lang="en-US" sz="2400" smtClean="0"/>
              <a:t>High value product from tree component</a:t>
            </a:r>
          </a:p>
          <a:p>
            <a:pPr lvl="1" eaLnBrk="1" hangingPunct="1"/>
            <a:r>
              <a:rPr lang="en-US" sz="2400" smtClean="0"/>
              <a:t>Long term sustainability of crop yield</a:t>
            </a:r>
          </a:p>
          <a:p>
            <a:pPr lvl="1" eaLnBrk="1" hangingPunct="1"/>
            <a:r>
              <a:rPr lang="en-US" sz="2400" smtClean="0"/>
              <a:t>Reduced costs of external inputs</a:t>
            </a:r>
          </a:p>
          <a:p>
            <a:pPr lvl="1" eaLnBrk="1" hangingPunct="1"/>
            <a:r>
              <a:rPr lang="en-US" sz="2400" smtClean="0"/>
              <a:t>Environmental services/quality (financial return?)</a:t>
            </a:r>
          </a:p>
          <a:p>
            <a:pPr eaLnBrk="1" hangingPunct="1"/>
            <a:endParaRPr lang="en-US" sz="280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Agroforestry (ICRAF 1982)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  <a:cs typeface="Arial" charset="0"/>
              </a:rPr>
              <a:t>Agroforestry denotes a sustainable land and crop management system that strives to increase yields on a continuing basis, by combining the production of woody forestry crops (including fruit and other tree crops) with arable or field crops and/or animals simultaneously or sequentially on the same unit of land, and applying management practices that are compatible with the cultural practices of the local population.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Agroforestry: basics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743200"/>
            <a:ext cx="7772400" cy="4114800"/>
          </a:xfrm>
        </p:spPr>
        <p:txBody>
          <a:bodyPr/>
          <a:lstStyle/>
          <a:p>
            <a:pPr eaLnBrk="1" hangingPunct="1"/>
            <a:r>
              <a:rPr lang="en-US" smtClean="0"/>
              <a:t>Combination of woody perennial crops with agricultural crops and/or livestock in space or time on a single unit of land.</a:t>
            </a:r>
          </a:p>
          <a:p>
            <a:pPr lvl="1" eaLnBrk="1" hangingPunct="1">
              <a:buFontTx/>
              <a:buNone/>
            </a:pPr>
            <a:endParaRPr lang="en-US" smtClean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5427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475" y="1905000"/>
            <a:ext cx="4962525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Origins of Agroforestry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Biblical references (Genesis) – gardens with trees</a:t>
            </a:r>
          </a:p>
          <a:p>
            <a:pPr eaLnBrk="1" hangingPunct="1"/>
            <a:r>
              <a:rPr lang="en-US" smtClean="0"/>
              <a:t>7000 B.C. – homegardens, Near East</a:t>
            </a:r>
          </a:p>
          <a:p>
            <a:pPr eaLnBrk="1" hangingPunct="1"/>
            <a:r>
              <a:rPr lang="en-US" smtClean="0"/>
              <a:t>Slash-and-burn agriculture (7000 B.C.) – forerunner of present-day agroforestry?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6002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Types of Agroforestry Systems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Homegardens: Humid Tropics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Mimics structure &amp; diversity of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smtClean="0"/>
              <a:t>	tropical forests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Multiple products: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Fuelwood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Building materials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Fruit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Vegetables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Cash crops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Spices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Medicinal plants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Ornamentals</a:t>
            </a:r>
          </a:p>
        </p:txBody>
      </p:sp>
      <p:pic>
        <p:nvPicPr>
          <p:cNvPr id="9220" name="Picture 4" descr="homegarden5.jpg (89108 bytes)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209800"/>
            <a:ext cx="2906713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0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7772400" cy="4114800"/>
          </a:xfrm>
        </p:spPr>
        <p:txBody>
          <a:bodyPr/>
          <a:lstStyle/>
          <a:p>
            <a:pPr eaLnBrk="1" hangingPunct="1"/>
            <a:r>
              <a:rPr lang="en-US" smtClean="0"/>
              <a:t>Intensive intercropping</a:t>
            </a:r>
          </a:p>
          <a:p>
            <a:pPr eaLnBrk="1" hangingPunct="1"/>
            <a:r>
              <a:rPr lang="en-US" smtClean="0"/>
              <a:t>Shade tree-crop mixtures </a:t>
            </a:r>
          </a:p>
        </p:txBody>
      </p:sp>
      <p:pic>
        <p:nvPicPr>
          <p:cNvPr id="10243" name="Picture 6" descr="http://www.eartheasy.com/eat_shadegrown_tre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6725" y="0"/>
            <a:ext cx="3597275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10" descr="http://www.eartheasy.com/eat_shadegro_bird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038600"/>
            <a:ext cx="2301875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18" descr="http://www.tesdelsol.com/InspectionDay/images/P1010396sm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971800"/>
            <a:ext cx="4876800" cy="365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Rectangle 22"/>
          <p:cNvSpPr>
            <a:spLocks noGrp="1" noChangeArrowheads="1"/>
          </p:cNvSpPr>
          <p:nvPr>
            <p:ph type="title"/>
          </p:nvPr>
        </p:nvSpPr>
        <p:spPr>
          <a:xfrm>
            <a:off x="-1219200" y="152400"/>
            <a:ext cx="7772400" cy="1143000"/>
          </a:xfrm>
          <a:noFill/>
        </p:spPr>
        <p:txBody>
          <a:bodyPr/>
          <a:lstStyle/>
          <a:p>
            <a:pPr eaLnBrk="1" hangingPunct="1"/>
            <a:r>
              <a:rPr lang="en-US" smtClean="0"/>
              <a:t>Humid &amp; Seasonal </a:t>
            </a:r>
            <a:br>
              <a:rPr lang="en-US" smtClean="0"/>
            </a:br>
            <a:r>
              <a:rPr lang="en-US" smtClean="0"/>
              <a:t>Tropics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1473</TotalTime>
  <Words>1517</Words>
  <Application>Microsoft Office PowerPoint</Application>
  <PresentationFormat>On-screen Show (4:3)</PresentationFormat>
  <Paragraphs>334</Paragraphs>
  <Slides>52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6" baseType="lpstr">
      <vt:lpstr>Times New Roman</vt:lpstr>
      <vt:lpstr>Arial</vt:lpstr>
      <vt:lpstr>Symbol</vt:lpstr>
      <vt:lpstr>Default Design</vt:lpstr>
      <vt:lpstr>AGROFORESTRY: TOPICS</vt:lpstr>
      <vt:lpstr>Agroforestry: What is it?</vt:lpstr>
      <vt:lpstr>“Agroforestry is often described in terms of what it should be, not necessarily what it is.”  (MacDicken and Vergara, 1990)</vt:lpstr>
      <vt:lpstr>Agroforestry (ICRAF 1982)</vt:lpstr>
      <vt:lpstr>Agroforestry: basics</vt:lpstr>
      <vt:lpstr>Origins of Agroforestry</vt:lpstr>
      <vt:lpstr>Types of Agroforestry Systems</vt:lpstr>
      <vt:lpstr>Homegardens: Humid Tropics</vt:lpstr>
      <vt:lpstr>Humid &amp; Seasonal  Tropics</vt:lpstr>
      <vt:lpstr>PowerPoint Presentation</vt:lpstr>
      <vt:lpstr>Taungya System: SE Asia</vt:lpstr>
      <vt:lpstr>Alley Cropping</vt:lpstr>
      <vt:lpstr>Alley cropping: temperate zone</vt:lpstr>
      <vt:lpstr>PowerPoint Presentation</vt:lpstr>
      <vt:lpstr>Silvopastoral Systems</vt:lpstr>
      <vt:lpstr>PowerPoint Presentation</vt:lpstr>
      <vt:lpstr>Windbreaks &amp; Riparian Buffers</vt:lpstr>
      <vt:lpstr>Forest Farming</vt:lpstr>
      <vt:lpstr>Wildcrafting: medicinal plants</vt:lpstr>
      <vt:lpstr>Temperate Agroforestry:  Economics</vt:lpstr>
      <vt:lpstr>Defend one of the following statements:</vt:lpstr>
      <vt:lpstr>Conventional Farmer</vt:lpstr>
      <vt:lpstr>Agroforestry Farmer</vt:lpstr>
      <vt:lpstr>Ecosystems as analogs for designing and evaluating agroforestry systems</vt:lpstr>
      <vt:lpstr>Species Interactions</vt:lpstr>
      <vt:lpstr>Species Interactions</vt:lpstr>
      <vt:lpstr>Species Interactions</vt:lpstr>
      <vt:lpstr>Land Equivalent Ratio (LER)</vt:lpstr>
      <vt:lpstr>HOMEWORK</vt:lpstr>
      <vt:lpstr>Agroforestry as an analog of forest ecosystems</vt:lpstr>
      <vt:lpstr>PowerPoint Presentation</vt:lpstr>
      <vt:lpstr>Stand Initiation Stage</vt:lpstr>
      <vt:lpstr>Stem Exclusion Stage</vt:lpstr>
      <vt:lpstr>PowerPoint Presentation</vt:lpstr>
      <vt:lpstr>Understory Re-initiation Stage</vt:lpstr>
      <vt:lpstr>Old Growth Stage</vt:lpstr>
      <vt:lpstr>PowerPoint Presentation</vt:lpstr>
      <vt:lpstr>PowerPoint Presentation</vt:lpstr>
      <vt:lpstr>Evaluating Success of Agroforestry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NREM Iowa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hasbjorn</dc:creator>
  <cp:lastModifiedBy>Teacher E-Solutions</cp:lastModifiedBy>
  <cp:revision>30</cp:revision>
  <dcterms:created xsi:type="dcterms:W3CDTF">2003-11-08T20:03:39Z</dcterms:created>
  <dcterms:modified xsi:type="dcterms:W3CDTF">2019-01-15T12:47:49Z</dcterms:modified>
</cp:coreProperties>
</file>