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handoutMasterIdLst>
    <p:handoutMasterId r:id="rId20"/>
  </p:handoutMasterIdLst>
  <p:sldIdLst>
    <p:sldId id="256" r:id="rId2"/>
    <p:sldId id="257" r:id="rId3"/>
    <p:sldId id="258" r:id="rId4"/>
    <p:sldId id="271" r:id="rId5"/>
    <p:sldId id="259" r:id="rId6"/>
    <p:sldId id="261" r:id="rId7"/>
    <p:sldId id="262" r:id="rId8"/>
    <p:sldId id="263" r:id="rId9"/>
    <p:sldId id="276" r:id="rId10"/>
    <p:sldId id="268" r:id="rId11"/>
    <p:sldId id="269" r:id="rId12"/>
    <p:sldId id="272" r:id="rId13"/>
    <p:sldId id="270" r:id="rId14"/>
    <p:sldId id="275" r:id="rId15"/>
    <p:sldId id="274" r:id="rId16"/>
    <p:sldId id="277" r:id="rId17"/>
    <p:sldId id="278" r:id="rId18"/>
    <p:sldId id="279" r:id="rId19"/>
  </p:sldIdLst>
  <p:sldSz cx="9144000" cy="6858000" type="screen4x3"/>
  <p:notesSz cx="6858000" cy="9723438"/>
  <p:defaultTextStyle>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37" autoAdjust="0"/>
  </p:normalViewPr>
  <p:slideViewPr>
    <p:cSldViewPr>
      <p:cViewPr varScale="1">
        <p:scale>
          <a:sx n="42" d="100"/>
          <a:sy n="42" d="100"/>
        </p:scale>
        <p:origin x="-6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514" name="Rectangle 2"/>
          <p:cNvSpPr>
            <a:spLocks noGrp="1" noChangeArrowheads="1"/>
          </p:cNvSpPr>
          <p:nvPr>
            <p:ph type="hdr" sz="quarter"/>
          </p:nvPr>
        </p:nvSpPr>
        <p:spPr bwMode="auto">
          <a:xfrm>
            <a:off x="0"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GB"/>
          </a:p>
        </p:txBody>
      </p:sp>
      <p:sp>
        <p:nvSpPr>
          <p:cNvPr id="192515" name="Rectangle 3"/>
          <p:cNvSpPr>
            <a:spLocks noGrp="1" noChangeArrowheads="1"/>
          </p:cNvSpPr>
          <p:nvPr>
            <p:ph type="dt" sz="quarter" idx="1"/>
          </p:nvPr>
        </p:nvSpPr>
        <p:spPr bwMode="auto">
          <a:xfrm>
            <a:off x="3884613"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GB"/>
          </a:p>
        </p:txBody>
      </p:sp>
      <p:sp>
        <p:nvSpPr>
          <p:cNvPr id="192516" name="Rectangle 4"/>
          <p:cNvSpPr>
            <a:spLocks noGrp="1" noChangeArrowheads="1"/>
          </p:cNvSpPr>
          <p:nvPr>
            <p:ph type="ftr" sz="quarter" idx="2"/>
          </p:nvPr>
        </p:nvSpPr>
        <p:spPr bwMode="auto">
          <a:xfrm>
            <a:off x="0" y="9236075"/>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GB"/>
          </a:p>
        </p:txBody>
      </p:sp>
      <p:sp>
        <p:nvSpPr>
          <p:cNvPr id="192517" name="Rectangle 5"/>
          <p:cNvSpPr>
            <a:spLocks noGrp="1" noChangeArrowheads="1"/>
          </p:cNvSpPr>
          <p:nvPr>
            <p:ph type="sldNum" sz="quarter" idx="3"/>
          </p:nvPr>
        </p:nvSpPr>
        <p:spPr bwMode="auto">
          <a:xfrm>
            <a:off x="3884613" y="9236075"/>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D8CBBF6D-EFEF-4D84-9C05-FE00A78CB3F2}" type="slidenum">
              <a:rPr lang="en-GB"/>
              <a:pPr/>
              <a:t>‹#›</a:t>
            </a:fld>
            <a:endParaRPr lang="en-GB"/>
          </a:p>
        </p:txBody>
      </p:sp>
    </p:spTree>
    <p:extLst>
      <p:ext uri="{BB962C8B-B14F-4D97-AF65-F5344CB8AC3E}">
        <p14:creationId xmlns:p14="http://schemas.microsoft.com/office/powerpoint/2010/main" val="34969746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sz="quarter"/>
          </p:nvPr>
        </p:nvSpPr>
        <p:spPr>
          <a:xfrm>
            <a:off x="685800" y="1676400"/>
            <a:ext cx="7772400" cy="1828800"/>
          </a:xfrm>
        </p:spPr>
        <p:txBody>
          <a:bodyPr/>
          <a:lstStyle>
            <a:lvl1pPr>
              <a:defRPr/>
            </a:lvl1pPr>
          </a:lstStyle>
          <a:p>
            <a:pPr lvl="0"/>
            <a:r>
              <a:rPr lang="en-GB" noProof="0" smtClean="0"/>
              <a:t>Click to edit Master title style</a:t>
            </a:r>
          </a:p>
        </p:txBody>
      </p:sp>
      <p:sp>
        <p:nvSpPr>
          <p:cNvPr id="12800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GB" noProof="0" smtClean="0"/>
              <a:t>Click to edit Master subtitle style</a:t>
            </a:r>
          </a:p>
        </p:txBody>
      </p:sp>
      <p:sp>
        <p:nvSpPr>
          <p:cNvPr id="128007" name="Rectangle 7"/>
          <p:cNvSpPr>
            <a:spLocks noGrp="1" noChangeArrowheads="1"/>
          </p:cNvSpPr>
          <p:nvPr>
            <p:ph type="dt" sz="quarter" idx="2"/>
          </p:nvPr>
        </p:nvSpPr>
        <p:spPr/>
        <p:txBody>
          <a:bodyPr/>
          <a:lstStyle>
            <a:lvl1pPr>
              <a:defRPr/>
            </a:lvl1pPr>
          </a:lstStyle>
          <a:p>
            <a:endParaRPr lang="en-GB"/>
          </a:p>
        </p:txBody>
      </p:sp>
      <p:sp>
        <p:nvSpPr>
          <p:cNvPr id="128008" name="Rectangle 8"/>
          <p:cNvSpPr>
            <a:spLocks noGrp="1" noChangeArrowheads="1"/>
          </p:cNvSpPr>
          <p:nvPr>
            <p:ph type="ftr" sz="quarter" idx="3"/>
          </p:nvPr>
        </p:nvSpPr>
        <p:spPr/>
        <p:txBody>
          <a:bodyPr/>
          <a:lstStyle>
            <a:lvl1pPr>
              <a:defRPr/>
            </a:lvl1pPr>
          </a:lstStyle>
          <a:p>
            <a:endParaRPr lang="en-GB"/>
          </a:p>
        </p:txBody>
      </p:sp>
      <p:sp>
        <p:nvSpPr>
          <p:cNvPr id="128009" name="Rectangle 9"/>
          <p:cNvSpPr>
            <a:spLocks noGrp="1" noChangeArrowheads="1"/>
          </p:cNvSpPr>
          <p:nvPr>
            <p:ph type="sldNum" sz="quarter" idx="4"/>
          </p:nvPr>
        </p:nvSpPr>
        <p:spPr/>
        <p:txBody>
          <a:bodyPr/>
          <a:lstStyle>
            <a:lvl1pPr>
              <a:defRPr/>
            </a:lvl1pPr>
          </a:lstStyle>
          <a:p>
            <a:fld id="{DE76DA93-4ED2-4219-81DF-4CDFA05B9BF3}"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4385B67-BF42-4D02-8916-58D262C21128}" type="slidenum">
              <a:rPr lang="en-GB"/>
              <a:pPr/>
              <a:t>‹#›</a:t>
            </a:fld>
            <a:endParaRPr lang="en-GB"/>
          </a:p>
        </p:txBody>
      </p:sp>
    </p:spTree>
    <p:extLst>
      <p:ext uri="{BB962C8B-B14F-4D97-AF65-F5344CB8AC3E}">
        <p14:creationId xmlns:p14="http://schemas.microsoft.com/office/powerpoint/2010/main" val="2687542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748C3AC-E8F6-41F9-B60E-0D59588C3DC1}" type="slidenum">
              <a:rPr lang="en-GB"/>
              <a:pPr/>
              <a:t>‹#›</a:t>
            </a:fld>
            <a:endParaRPr lang="en-GB"/>
          </a:p>
        </p:txBody>
      </p:sp>
    </p:spTree>
    <p:extLst>
      <p:ext uri="{BB962C8B-B14F-4D97-AF65-F5344CB8AC3E}">
        <p14:creationId xmlns:p14="http://schemas.microsoft.com/office/powerpoint/2010/main" val="606279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GB"/>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GB"/>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E92189A-ABC9-4913-BE3D-20B6A1CBACE1}" type="slidenum">
              <a:rPr lang="en-GB"/>
              <a:pPr/>
              <a:t>‹#›</a:t>
            </a:fld>
            <a:endParaRPr lang="en-GB"/>
          </a:p>
        </p:txBody>
      </p:sp>
    </p:spTree>
    <p:extLst>
      <p:ext uri="{BB962C8B-B14F-4D97-AF65-F5344CB8AC3E}">
        <p14:creationId xmlns:p14="http://schemas.microsoft.com/office/powerpoint/2010/main" val="4149721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8325BA0-A39C-4E22-B715-18C2D2538797}" type="slidenum">
              <a:rPr lang="en-GB"/>
              <a:pPr/>
              <a:t>‹#›</a:t>
            </a:fld>
            <a:endParaRPr lang="en-GB"/>
          </a:p>
        </p:txBody>
      </p:sp>
    </p:spTree>
    <p:extLst>
      <p:ext uri="{BB962C8B-B14F-4D97-AF65-F5344CB8AC3E}">
        <p14:creationId xmlns:p14="http://schemas.microsoft.com/office/powerpoint/2010/main" val="839628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C8D3114-27BB-4986-8931-DA08C171CD6C}" type="slidenum">
              <a:rPr lang="en-GB"/>
              <a:pPr/>
              <a:t>‹#›</a:t>
            </a:fld>
            <a:endParaRPr lang="en-GB"/>
          </a:p>
        </p:txBody>
      </p:sp>
    </p:spTree>
    <p:extLst>
      <p:ext uri="{BB962C8B-B14F-4D97-AF65-F5344CB8AC3E}">
        <p14:creationId xmlns:p14="http://schemas.microsoft.com/office/powerpoint/2010/main" val="2204074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320B806-E409-4F14-9B58-52D6F0A9F096}" type="slidenum">
              <a:rPr lang="en-GB"/>
              <a:pPr/>
              <a:t>‹#›</a:t>
            </a:fld>
            <a:endParaRPr lang="en-GB"/>
          </a:p>
        </p:txBody>
      </p:sp>
    </p:spTree>
    <p:extLst>
      <p:ext uri="{BB962C8B-B14F-4D97-AF65-F5344CB8AC3E}">
        <p14:creationId xmlns:p14="http://schemas.microsoft.com/office/powerpoint/2010/main" val="2462738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D31870-3307-4C48-9AB8-AF0BCE34FE1C}" type="slidenum">
              <a:rPr lang="en-GB"/>
              <a:pPr/>
              <a:t>‹#›</a:t>
            </a:fld>
            <a:endParaRPr lang="en-GB"/>
          </a:p>
        </p:txBody>
      </p:sp>
    </p:spTree>
    <p:extLst>
      <p:ext uri="{BB962C8B-B14F-4D97-AF65-F5344CB8AC3E}">
        <p14:creationId xmlns:p14="http://schemas.microsoft.com/office/powerpoint/2010/main" val="271239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9C084A99-3F05-43E9-9504-84F5B6C75FD7}" type="slidenum">
              <a:rPr lang="en-GB"/>
              <a:pPr/>
              <a:t>‹#›</a:t>
            </a:fld>
            <a:endParaRPr lang="en-GB"/>
          </a:p>
        </p:txBody>
      </p:sp>
    </p:spTree>
    <p:extLst>
      <p:ext uri="{BB962C8B-B14F-4D97-AF65-F5344CB8AC3E}">
        <p14:creationId xmlns:p14="http://schemas.microsoft.com/office/powerpoint/2010/main" val="57799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7DEA7E9F-C104-4247-BFD7-7C7A99F53D7D}" type="slidenum">
              <a:rPr lang="en-GB"/>
              <a:pPr/>
              <a:t>‹#›</a:t>
            </a:fld>
            <a:endParaRPr lang="en-GB"/>
          </a:p>
        </p:txBody>
      </p:sp>
    </p:spTree>
    <p:extLst>
      <p:ext uri="{BB962C8B-B14F-4D97-AF65-F5344CB8AC3E}">
        <p14:creationId xmlns:p14="http://schemas.microsoft.com/office/powerpoint/2010/main" val="3467206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DF46485-8BC1-454B-AAED-57621707D6A2}" type="slidenum">
              <a:rPr lang="en-GB"/>
              <a:pPr/>
              <a:t>‹#›</a:t>
            </a:fld>
            <a:endParaRPr lang="en-GB"/>
          </a:p>
        </p:txBody>
      </p:sp>
    </p:spTree>
    <p:extLst>
      <p:ext uri="{BB962C8B-B14F-4D97-AF65-F5344CB8AC3E}">
        <p14:creationId xmlns:p14="http://schemas.microsoft.com/office/powerpoint/2010/main" val="3934426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F9A32A7A-99EE-48AB-81B7-854BD6C326F3}" type="slidenum">
              <a:rPr lang="en-GB"/>
              <a:pPr/>
              <a:t>‹#›</a:t>
            </a:fld>
            <a:endParaRPr lang="en-GB"/>
          </a:p>
        </p:txBody>
      </p:sp>
    </p:spTree>
    <p:extLst>
      <p:ext uri="{BB962C8B-B14F-4D97-AF65-F5344CB8AC3E}">
        <p14:creationId xmlns:p14="http://schemas.microsoft.com/office/powerpoint/2010/main" val="321896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26979" name="Rectangle 3"/>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26980" name="Rectangle 4"/>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26985" name="Rectangle 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defRPr>
            </a:lvl1pPr>
          </a:lstStyle>
          <a:p>
            <a:endParaRPr lang="en-GB"/>
          </a:p>
        </p:txBody>
      </p:sp>
      <p:sp>
        <p:nvSpPr>
          <p:cNvPr id="126986" name="Rectangle 1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defRPr>
            </a:lvl1pPr>
          </a:lstStyle>
          <a:p>
            <a:endParaRPr lang="en-GB"/>
          </a:p>
        </p:txBody>
      </p:sp>
      <p:sp>
        <p:nvSpPr>
          <p:cNvPr id="126987" name="Rectangle 1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defRPr>
            </a:lvl1pPr>
          </a:lstStyle>
          <a:p>
            <a:fld id="{97329449-D3B9-47E9-9EE3-7E07509DBFD7}" type="slidenum">
              <a:rPr lang="en-GB"/>
              <a:pPr/>
              <a:t>‹#›</a:t>
            </a:fld>
            <a:endParaRPr lang="en-GB"/>
          </a:p>
        </p:txBody>
      </p:sp>
    </p:spTree>
  </p:cSld>
  <p:clrMap bg1="dk2" tx1="lt1" bg2="dk1"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755650" y="692150"/>
            <a:ext cx="7772400" cy="1828800"/>
          </a:xfrm>
        </p:spPr>
        <p:txBody>
          <a:bodyPr/>
          <a:lstStyle/>
          <a:p>
            <a:r>
              <a:rPr lang="en-GB"/>
              <a:t>Air</a:t>
            </a:r>
          </a:p>
        </p:txBody>
      </p:sp>
      <p:sp>
        <p:nvSpPr>
          <p:cNvPr id="164867" name="Rectangle 3"/>
          <p:cNvSpPr>
            <a:spLocks noGrp="1" noChangeArrowheads="1"/>
          </p:cNvSpPr>
          <p:nvPr>
            <p:ph type="subTitle" idx="1"/>
          </p:nvPr>
        </p:nvSpPr>
        <p:spPr>
          <a:xfrm>
            <a:off x="1371600" y="3141663"/>
            <a:ext cx="6400800" cy="2497137"/>
          </a:xfrm>
        </p:spPr>
        <p:txBody>
          <a:bodyPr/>
          <a:lstStyle/>
          <a:p>
            <a:r>
              <a:rPr lang="en-GB"/>
              <a:t>WALT: to know some of the characteristics of air</a:t>
            </a:r>
          </a:p>
          <a:p>
            <a:r>
              <a:rPr lang="en-GB"/>
              <a:t>WILF: to understand that air exerts pressure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GB"/>
              <a:t>Experiments</a:t>
            </a:r>
          </a:p>
        </p:txBody>
      </p:sp>
      <p:sp>
        <p:nvSpPr>
          <p:cNvPr id="180227" name="Rectangle 3"/>
          <p:cNvSpPr>
            <a:spLocks noGrp="1" noChangeArrowheads="1"/>
          </p:cNvSpPr>
          <p:nvPr>
            <p:ph type="body" idx="1"/>
          </p:nvPr>
        </p:nvSpPr>
        <p:spPr/>
        <p:txBody>
          <a:bodyPr/>
          <a:lstStyle/>
          <a:p>
            <a:r>
              <a:rPr lang="en-GB"/>
              <a:t>Target: what are we trying to find out?</a:t>
            </a:r>
          </a:p>
          <a:p>
            <a:pPr>
              <a:buFont typeface="Wingdings" pitchFamily="2" charset="2"/>
              <a:buNone/>
            </a:pPr>
            <a:endParaRPr lang="en-GB"/>
          </a:p>
          <a:p>
            <a:r>
              <a:rPr lang="en-GB"/>
              <a:t>To show that air exerts pressure or force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0226"/>
                                        </p:tgtEl>
                                        <p:attrNameLst>
                                          <p:attrName>style.visibility</p:attrName>
                                        </p:attrNameLst>
                                      </p:cBhvr>
                                      <p:to>
                                        <p:strVal val="visible"/>
                                      </p:to>
                                    </p:set>
                                    <p:anim calcmode="lin" valueType="num">
                                      <p:cBhvr additive="base">
                                        <p:cTn id="7" dur="500" fill="hold"/>
                                        <p:tgtEl>
                                          <p:spTgt spid="180226"/>
                                        </p:tgtEl>
                                        <p:attrNameLst>
                                          <p:attrName>ppt_x</p:attrName>
                                        </p:attrNameLst>
                                      </p:cBhvr>
                                      <p:tavLst>
                                        <p:tav tm="0">
                                          <p:val>
                                            <p:strVal val="#ppt_x"/>
                                          </p:val>
                                        </p:tav>
                                        <p:tav tm="100000">
                                          <p:val>
                                            <p:strVal val="#ppt_x"/>
                                          </p:val>
                                        </p:tav>
                                      </p:tavLst>
                                    </p:anim>
                                    <p:anim calcmode="lin" valueType="num">
                                      <p:cBhvr additive="base">
                                        <p:cTn id="8" dur="500" fill="hold"/>
                                        <p:tgtEl>
                                          <p:spTgt spid="18022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0227">
                                            <p:txEl>
                                              <p:pRg st="0" end="0"/>
                                            </p:txEl>
                                          </p:spTgt>
                                        </p:tgtEl>
                                        <p:attrNameLst>
                                          <p:attrName>style.visibility</p:attrName>
                                        </p:attrNameLst>
                                      </p:cBhvr>
                                      <p:to>
                                        <p:strVal val="visible"/>
                                      </p:to>
                                    </p:set>
                                    <p:anim calcmode="lin" valueType="num">
                                      <p:cBhvr additive="base">
                                        <p:cTn id="13" dur="500" fill="hold"/>
                                        <p:tgtEl>
                                          <p:spTgt spid="1802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0227">
                                            <p:txEl>
                                              <p:pRg st="2" end="2"/>
                                            </p:txEl>
                                          </p:spTgt>
                                        </p:tgtEl>
                                        <p:attrNameLst>
                                          <p:attrName>style.visibility</p:attrName>
                                        </p:attrNameLst>
                                      </p:cBhvr>
                                      <p:to>
                                        <p:strVal val="visible"/>
                                      </p:to>
                                    </p:set>
                                    <p:anim calcmode="lin" valueType="num">
                                      <p:cBhvr additive="base">
                                        <p:cTn id="19" dur="500" fill="hold"/>
                                        <p:tgtEl>
                                          <p:spTgt spid="1802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p:bldP spid="18022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n-GB"/>
              <a:t>Experiment Materials</a:t>
            </a:r>
          </a:p>
        </p:txBody>
      </p:sp>
      <p:sp>
        <p:nvSpPr>
          <p:cNvPr id="181251" name="Rectangle 3"/>
          <p:cNvSpPr>
            <a:spLocks noGrp="1" noChangeArrowheads="1"/>
          </p:cNvSpPr>
          <p:nvPr>
            <p:ph type="body" idx="1"/>
          </p:nvPr>
        </p:nvSpPr>
        <p:spPr/>
        <p:txBody>
          <a:bodyPr/>
          <a:lstStyle/>
          <a:p>
            <a:r>
              <a:rPr lang="en-GB"/>
              <a:t>What do you need?</a:t>
            </a:r>
          </a:p>
          <a:p>
            <a:r>
              <a:rPr lang="en-GB"/>
              <a:t>A tank of water</a:t>
            </a:r>
          </a:p>
          <a:p>
            <a:r>
              <a:rPr lang="en-GB"/>
              <a:t>An empty drinking bottle</a:t>
            </a:r>
          </a:p>
          <a:p>
            <a:r>
              <a:rPr lang="en-GB"/>
              <a:t>A plastic bottle with a hole in it</a:t>
            </a:r>
          </a:p>
          <a:p>
            <a:r>
              <a:rPr lang="en-GB"/>
              <a:t>Tumbler and a piece of paper</a:t>
            </a:r>
          </a:p>
          <a:p>
            <a:r>
              <a:rPr lang="en-GB"/>
              <a:t>A straw</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1250"/>
                                        </p:tgtEl>
                                        <p:attrNameLst>
                                          <p:attrName>style.visibility</p:attrName>
                                        </p:attrNameLst>
                                      </p:cBhvr>
                                      <p:to>
                                        <p:strVal val="visible"/>
                                      </p:to>
                                    </p:set>
                                    <p:anim calcmode="lin" valueType="num">
                                      <p:cBhvr additive="base">
                                        <p:cTn id="7" dur="500" fill="hold"/>
                                        <p:tgtEl>
                                          <p:spTgt spid="181250"/>
                                        </p:tgtEl>
                                        <p:attrNameLst>
                                          <p:attrName>ppt_x</p:attrName>
                                        </p:attrNameLst>
                                      </p:cBhvr>
                                      <p:tavLst>
                                        <p:tav tm="0">
                                          <p:val>
                                            <p:strVal val="#ppt_x"/>
                                          </p:val>
                                        </p:tav>
                                        <p:tav tm="100000">
                                          <p:val>
                                            <p:strVal val="#ppt_x"/>
                                          </p:val>
                                        </p:tav>
                                      </p:tavLst>
                                    </p:anim>
                                    <p:anim calcmode="lin" valueType="num">
                                      <p:cBhvr additive="base">
                                        <p:cTn id="8" dur="500" fill="hold"/>
                                        <p:tgtEl>
                                          <p:spTgt spid="18125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1251">
                                            <p:txEl>
                                              <p:pRg st="0" end="0"/>
                                            </p:txEl>
                                          </p:spTgt>
                                        </p:tgtEl>
                                        <p:attrNameLst>
                                          <p:attrName>style.visibility</p:attrName>
                                        </p:attrNameLst>
                                      </p:cBhvr>
                                      <p:to>
                                        <p:strVal val="visible"/>
                                      </p:to>
                                    </p:set>
                                    <p:anim calcmode="lin" valueType="num">
                                      <p:cBhvr additive="base">
                                        <p:cTn id="13" dur="500" fill="hold"/>
                                        <p:tgtEl>
                                          <p:spTgt spid="1812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1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1251">
                                            <p:txEl>
                                              <p:pRg st="1" end="1"/>
                                            </p:txEl>
                                          </p:spTgt>
                                        </p:tgtEl>
                                        <p:attrNameLst>
                                          <p:attrName>style.visibility</p:attrName>
                                        </p:attrNameLst>
                                      </p:cBhvr>
                                      <p:to>
                                        <p:strVal val="visible"/>
                                      </p:to>
                                    </p:set>
                                    <p:anim calcmode="lin" valueType="num">
                                      <p:cBhvr additive="base">
                                        <p:cTn id="19" dur="500" fill="hold"/>
                                        <p:tgtEl>
                                          <p:spTgt spid="1812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1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1251">
                                            <p:txEl>
                                              <p:pRg st="2" end="2"/>
                                            </p:txEl>
                                          </p:spTgt>
                                        </p:tgtEl>
                                        <p:attrNameLst>
                                          <p:attrName>style.visibility</p:attrName>
                                        </p:attrNameLst>
                                      </p:cBhvr>
                                      <p:to>
                                        <p:strVal val="visible"/>
                                      </p:to>
                                    </p:set>
                                    <p:anim calcmode="lin" valueType="num">
                                      <p:cBhvr additive="base">
                                        <p:cTn id="25" dur="500" fill="hold"/>
                                        <p:tgtEl>
                                          <p:spTgt spid="1812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1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1251">
                                            <p:txEl>
                                              <p:pRg st="3" end="3"/>
                                            </p:txEl>
                                          </p:spTgt>
                                        </p:tgtEl>
                                        <p:attrNameLst>
                                          <p:attrName>style.visibility</p:attrName>
                                        </p:attrNameLst>
                                      </p:cBhvr>
                                      <p:to>
                                        <p:strVal val="visible"/>
                                      </p:to>
                                    </p:set>
                                    <p:anim calcmode="lin" valueType="num">
                                      <p:cBhvr additive="base">
                                        <p:cTn id="31" dur="500" fill="hold"/>
                                        <p:tgtEl>
                                          <p:spTgt spid="18125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1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1251">
                                            <p:txEl>
                                              <p:pRg st="4" end="4"/>
                                            </p:txEl>
                                          </p:spTgt>
                                        </p:tgtEl>
                                        <p:attrNameLst>
                                          <p:attrName>style.visibility</p:attrName>
                                        </p:attrNameLst>
                                      </p:cBhvr>
                                      <p:to>
                                        <p:strVal val="visible"/>
                                      </p:to>
                                    </p:set>
                                    <p:anim calcmode="lin" valueType="num">
                                      <p:cBhvr additive="base">
                                        <p:cTn id="37" dur="500" fill="hold"/>
                                        <p:tgtEl>
                                          <p:spTgt spid="18125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1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1251">
                                            <p:txEl>
                                              <p:pRg st="5" end="5"/>
                                            </p:txEl>
                                          </p:spTgt>
                                        </p:tgtEl>
                                        <p:attrNameLst>
                                          <p:attrName>style.visibility</p:attrName>
                                        </p:attrNameLst>
                                      </p:cBhvr>
                                      <p:to>
                                        <p:strVal val="visible"/>
                                      </p:to>
                                    </p:set>
                                    <p:anim calcmode="lin" valueType="num">
                                      <p:cBhvr additive="base">
                                        <p:cTn id="43" dur="500" fill="hold"/>
                                        <p:tgtEl>
                                          <p:spTgt spid="18125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12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 grpId="0"/>
      <p:bldP spid="18125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GB"/>
              <a:t>Experiment 1</a:t>
            </a:r>
          </a:p>
        </p:txBody>
      </p:sp>
      <p:sp>
        <p:nvSpPr>
          <p:cNvPr id="184323" name="Rectangle 3"/>
          <p:cNvSpPr>
            <a:spLocks noGrp="1" noChangeArrowheads="1"/>
          </p:cNvSpPr>
          <p:nvPr>
            <p:ph type="body" idx="1"/>
          </p:nvPr>
        </p:nvSpPr>
        <p:spPr/>
        <p:txBody>
          <a:bodyPr/>
          <a:lstStyle/>
          <a:p>
            <a:r>
              <a:rPr lang="en-GB"/>
              <a:t>What is in this bottle?</a:t>
            </a:r>
          </a:p>
          <a:p>
            <a:r>
              <a:rPr lang="en-GB"/>
              <a:t>How can I prove that there is air in it?</a:t>
            </a:r>
          </a:p>
          <a:p>
            <a:r>
              <a:rPr lang="en-GB"/>
              <a:t>Lower it below the surface of the water in the tank</a:t>
            </a:r>
          </a:p>
          <a:p>
            <a:r>
              <a:rPr lang="en-GB"/>
              <a:t>When the bottle is tilted bubbles are forced out showing that air is present</a:t>
            </a:r>
          </a:p>
          <a:p>
            <a:r>
              <a:rPr lang="en-GB"/>
              <a:t>Pressure of the water forces the air out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22"/>
                                        </p:tgtEl>
                                        <p:attrNameLst>
                                          <p:attrName>style.visibility</p:attrName>
                                        </p:attrNameLst>
                                      </p:cBhvr>
                                      <p:to>
                                        <p:strVal val="visible"/>
                                      </p:to>
                                    </p:set>
                                    <p:anim calcmode="lin" valueType="num">
                                      <p:cBhvr additive="base">
                                        <p:cTn id="7" dur="500" fill="hold"/>
                                        <p:tgtEl>
                                          <p:spTgt spid="184322"/>
                                        </p:tgtEl>
                                        <p:attrNameLst>
                                          <p:attrName>ppt_x</p:attrName>
                                        </p:attrNameLst>
                                      </p:cBhvr>
                                      <p:tavLst>
                                        <p:tav tm="0">
                                          <p:val>
                                            <p:strVal val="#ppt_x"/>
                                          </p:val>
                                        </p:tav>
                                        <p:tav tm="100000">
                                          <p:val>
                                            <p:strVal val="#ppt_x"/>
                                          </p:val>
                                        </p:tav>
                                      </p:tavLst>
                                    </p:anim>
                                    <p:anim calcmode="lin" valueType="num">
                                      <p:cBhvr additive="base">
                                        <p:cTn id="8" dur="500" fill="hold"/>
                                        <p:tgtEl>
                                          <p:spTgt spid="18432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23">
                                            <p:txEl>
                                              <p:pRg st="0" end="0"/>
                                            </p:txEl>
                                          </p:spTgt>
                                        </p:tgtEl>
                                        <p:attrNameLst>
                                          <p:attrName>style.visibility</p:attrName>
                                        </p:attrNameLst>
                                      </p:cBhvr>
                                      <p:to>
                                        <p:strVal val="visible"/>
                                      </p:to>
                                    </p:set>
                                    <p:anim calcmode="lin" valueType="num">
                                      <p:cBhvr additive="base">
                                        <p:cTn id="13" dur="500" fill="hold"/>
                                        <p:tgtEl>
                                          <p:spTgt spid="1843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23">
                                            <p:txEl>
                                              <p:pRg st="1" end="1"/>
                                            </p:txEl>
                                          </p:spTgt>
                                        </p:tgtEl>
                                        <p:attrNameLst>
                                          <p:attrName>style.visibility</p:attrName>
                                        </p:attrNameLst>
                                      </p:cBhvr>
                                      <p:to>
                                        <p:strVal val="visible"/>
                                      </p:to>
                                    </p:set>
                                    <p:anim calcmode="lin" valueType="num">
                                      <p:cBhvr additive="base">
                                        <p:cTn id="19" dur="500" fill="hold"/>
                                        <p:tgtEl>
                                          <p:spTgt spid="18432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23">
                                            <p:txEl>
                                              <p:pRg st="2" end="2"/>
                                            </p:txEl>
                                          </p:spTgt>
                                        </p:tgtEl>
                                        <p:attrNameLst>
                                          <p:attrName>style.visibility</p:attrName>
                                        </p:attrNameLst>
                                      </p:cBhvr>
                                      <p:to>
                                        <p:strVal val="visible"/>
                                      </p:to>
                                    </p:set>
                                    <p:anim calcmode="lin" valueType="num">
                                      <p:cBhvr additive="base">
                                        <p:cTn id="25" dur="500" fill="hold"/>
                                        <p:tgtEl>
                                          <p:spTgt spid="18432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4323">
                                            <p:txEl>
                                              <p:pRg st="3" end="3"/>
                                            </p:txEl>
                                          </p:spTgt>
                                        </p:tgtEl>
                                        <p:attrNameLst>
                                          <p:attrName>style.visibility</p:attrName>
                                        </p:attrNameLst>
                                      </p:cBhvr>
                                      <p:to>
                                        <p:strVal val="visible"/>
                                      </p:to>
                                    </p:set>
                                    <p:anim calcmode="lin" valueType="num">
                                      <p:cBhvr additive="base">
                                        <p:cTn id="31" dur="500" fill="hold"/>
                                        <p:tgtEl>
                                          <p:spTgt spid="18432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4323">
                                            <p:txEl>
                                              <p:pRg st="4" end="4"/>
                                            </p:txEl>
                                          </p:spTgt>
                                        </p:tgtEl>
                                        <p:attrNameLst>
                                          <p:attrName>style.visibility</p:attrName>
                                        </p:attrNameLst>
                                      </p:cBhvr>
                                      <p:to>
                                        <p:strVal val="visible"/>
                                      </p:to>
                                    </p:set>
                                    <p:anim calcmode="lin" valueType="num">
                                      <p:cBhvr additive="base">
                                        <p:cTn id="37" dur="500" fill="hold"/>
                                        <p:tgtEl>
                                          <p:spTgt spid="18432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43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2" grpId="0"/>
      <p:bldP spid="18432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en-GB"/>
              <a:t>Experiment 2</a:t>
            </a:r>
          </a:p>
        </p:txBody>
      </p:sp>
      <p:sp>
        <p:nvSpPr>
          <p:cNvPr id="182275" name="Rectangle 3"/>
          <p:cNvSpPr>
            <a:spLocks noGrp="1" noChangeArrowheads="1"/>
          </p:cNvSpPr>
          <p:nvPr>
            <p:ph type="body" idx="1"/>
          </p:nvPr>
        </p:nvSpPr>
        <p:spPr/>
        <p:txBody>
          <a:bodyPr/>
          <a:lstStyle/>
          <a:p>
            <a:r>
              <a:rPr lang="en-GB"/>
              <a:t>Bottle with hole</a:t>
            </a:r>
          </a:p>
          <a:p>
            <a:r>
              <a:rPr lang="en-GB"/>
              <a:t>First of all we are going to fill it with water. What do you think will happen?</a:t>
            </a:r>
          </a:p>
          <a:p>
            <a:r>
              <a:rPr lang="en-GB"/>
              <a:t>Why?</a:t>
            </a:r>
          </a:p>
          <a:p>
            <a:r>
              <a:rPr lang="en-GB"/>
              <a:t>The air pressure is pushing the water out of the hole</a:t>
            </a:r>
          </a:p>
          <a:p>
            <a:r>
              <a:rPr lang="en-GB"/>
              <a:t>Demonstration</a:t>
            </a:r>
          </a:p>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2274"/>
                                        </p:tgtEl>
                                        <p:attrNameLst>
                                          <p:attrName>style.visibility</p:attrName>
                                        </p:attrNameLst>
                                      </p:cBhvr>
                                      <p:to>
                                        <p:strVal val="visible"/>
                                      </p:to>
                                    </p:set>
                                    <p:anim calcmode="lin" valueType="num">
                                      <p:cBhvr additive="base">
                                        <p:cTn id="7" dur="500" fill="hold"/>
                                        <p:tgtEl>
                                          <p:spTgt spid="182274"/>
                                        </p:tgtEl>
                                        <p:attrNameLst>
                                          <p:attrName>ppt_x</p:attrName>
                                        </p:attrNameLst>
                                      </p:cBhvr>
                                      <p:tavLst>
                                        <p:tav tm="0">
                                          <p:val>
                                            <p:strVal val="#ppt_x"/>
                                          </p:val>
                                        </p:tav>
                                        <p:tav tm="100000">
                                          <p:val>
                                            <p:strVal val="#ppt_x"/>
                                          </p:val>
                                        </p:tav>
                                      </p:tavLst>
                                    </p:anim>
                                    <p:anim calcmode="lin" valueType="num">
                                      <p:cBhvr additive="base">
                                        <p:cTn id="8" dur="500" fill="hold"/>
                                        <p:tgtEl>
                                          <p:spTgt spid="1822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2275">
                                            <p:txEl>
                                              <p:pRg st="0" end="0"/>
                                            </p:txEl>
                                          </p:spTgt>
                                        </p:tgtEl>
                                        <p:attrNameLst>
                                          <p:attrName>style.visibility</p:attrName>
                                        </p:attrNameLst>
                                      </p:cBhvr>
                                      <p:to>
                                        <p:strVal val="visible"/>
                                      </p:to>
                                    </p:set>
                                    <p:anim calcmode="lin" valueType="num">
                                      <p:cBhvr additive="base">
                                        <p:cTn id="13" dur="500" fill="hold"/>
                                        <p:tgtEl>
                                          <p:spTgt spid="1822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2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2275">
                                            <p:txEl>
                                              <p:pRg st="1" end="1"/>
                                            </p:txEl>
                                          </p:spTgt>
                                        </p:tgtEl>
                                        <p:attrNameLst>
                                          <p:attrName>style.visibility</p:attrName>
                                        </p:attrNameLst>
                                      </p:cBhvr>
                                      <p:to>
                                        <p:strVal val="visible"/>
                                      </p:to>
                                    </p:set>
                                    <p:anim calcmode="lin" valueType="num">
                                      <p:cBhvr additive="base">
                                        <p:cTn id="19" dur="500" fill="hold"/>
                                        <p:tgtEl>
                                          <p:spTgt spid="18227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2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2275">
                                            <p:txEl>
                                              <p:pRg st="2" end="2"/>
                                            </p:txEl>
                                          </p:spTgt>
                                        </p:tgtEl>
                                        <p:attrNameLst>
                                          <p:attrName>style.visibility</p:attrName>
                                        </p:attrNameLst>
                                      </p:cBhvr>
                                      <p:to>
                                        <p:strVal val="visible"/>
                                      </p:to>
                                    </p:set>
                                    <p:anim calcmode="lin" valueType="num">
                                      <p:cBhvr additive="base">
                                        <p:cTn id="25" dur="500" fill="hold"/>
                                        <p:tgtEl>
                                          <p:spTgt spid="18227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2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2275">
                                            <p:txEl>
                                              <p:pRg st="3" end="3"/>
                                            </p:txEl>
                                          </p:spTgt>
                                        </p:tgtEl>
                                        <p:attrNameLst>
                                          <p:attrName>style.visibility</p:attrName>
                                        </p:attrNameLst>
                                      </p:cBhvr>
                                      <p:to>
                                        <p:strVal val="visible"/>
                                      </p:to>
                                    </p:set>
                                    <p:anim calcmode="lin" valueType="num">
                                      <p:cBhvr additive="base">
                                        <p:cTn id="31" dur="500" fill="hold"/>
                                        <p:tgtEl>
                                          <p:spTgt spid="18227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22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2275">
                                            <p:txEl>
                                              <p:pRg st="4" end="4"/>
                                            </p:txEl>
                                          </p:spTgt>
                                        </p:tgtEl>
                                        <p:attrNameLst>
                                          <p:attrName>style.visibility</p:attrName>
                                        </p:attrNameLst>
                                      </p:cBhvr>
                                      <p:to>
                                        <p:strVal val="visible"/>
                                      </p:to>
                                    </p:set>
                                    <p:anim calcmode="lin" valueType="num">
                                      <p:cBhvr additive="base">
                                        <p:cTn id="37" dur="500" fill="hold"/>
                                        <p:tgtEl>
                                          <p:spTgt spid="18227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22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p:bldP spid="18227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endParaRPr lang="en-US"/>
          </a:p>
        </p:txBody>
      </p:sp>
      <p:sp>
        <p:nvSpPr>
          <p:cNvPr id="187395" name="Rectangle 3"/>
          <p:cNvSpPr>
            <a:spLocks noGrp="1" noChangeArrowheads="1"/>
          </p:cNvSpPr>
          <p:nvPr>
            <p:ph type="body" idx="1"/>
          </p:nvPr>
        </p:nvSpPr>
        <p:spPr/>
        <p:txBody>
          <a:bodyPr/>
          <a:lstStyle/>
          <a:p>
            <a:r>
              <a:rPr lang="en-GB"/>
              <a:t>Now I cam going to put my hand over the top of the bottle. What do you think will happen?</a:t>
            </a:r>
          </a:p>
          <a:p>
            <a:r>
              <a:rPr lang="en-GB"/>
              <a:t>Demonstrate- Why has this happened?</a:t>
            </a:r>
          </a:p>
          <a:p>
            <a:r>
              <a:rPr lang="en-GB"/>
              <a:t>The air isn’t pushing down, the air pressure is blocked so the water doesn’t come out the hole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anim calcmode="lin" valueType="num">
                                      <p:cBhvr additive="base">
                                        <p:cTn id="7" dur="500" fill="hold"/>
                                        <p:tgtEl>
                                          <p:spTgt spid="187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7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7395">
                                            <p:txEl>
                                              <p:pRg st="1" end="1"/>
                                            </p:txEl>
                                          </p:spTgt>
                                        </p:tgtEl>
                                        <p:attrNameLst>
                                          <p:attrName>style.visibility</p:attrName>
                                        </p:attrNameLst>
                                      </p:cBhvr>
                                      <p:to>
                                        <p:strVal val="visible"/>
                                      </p:to>
                                    </p:set>
                                    <p:anim calcmode="lin" valueType="num">
                                      <p:cBhvr additive="base">
                                        <p:cTn id="13" dur="500" fill="hold"/>
                                        <p:tgtEl>
                                          <p:spTgt spid="1873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7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7395">
                                            <p:txEl>
                                              <p:pRg st="2" end="2"/>
                                            </p:txEl>
                                          </p:spTgt>
                                        </p:tgtEl>
                                        <p:attrNameLst>
                                          <p:attrName>style.visibility</p:attrName>
                                        </p:attrNameLst>
                                      </p:cBhvr>
                                      <p:to>
                                        <p:strVal val="visible"/>
                                      </p:to>
                                    </p:set>
                                    <p:anim calcmode="lin" valueType="num">
                                      <p:cBhvr additive="base">
                                        <p:cTn id="19" dur="500" fill="hold"/>
                                        <p:tgtEl>
                                          <p:spTgt spid="1873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73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GB" sz="4000"/>
              <a:t>You have a cup and piece of paper. How can you put the paper in the water without getting it wet?</a:t>
            </a:r>
          </a:p>
        </p:txBody>
      </p:sp>
      <p:sp>
        <p:nvSpPr>
          <p:cNvPr id="186371" name="Rectangle 3"/>
          <p:cNvSpPr>
            <a:spLocks noGrp="1" noChangeArrowheads="1"/>
          </p:cNvSpPr>
          <p:nvPr>
            <p:ph type="body" idx="1"/>
          </p:nvPr>
        </p:nvSpPr>
        <p:spPr/>
        <p:txBody>
          <a:bodyPr/>
          <a:lstStyle/>
          <a:p>
            <a:r>
              <a:rPr lang="en-GB"/>
              <a:t>Screw a sheet of paper, putting it in the tumbler so that it is a snug fit and won’t fall out of the tumbler</a:t>
            </a:r>
          </a:p>
          <a:p>
            <a:r>
              <a:rPr lang="en-GB"/>
              <a:t>Why does the paper stay dry?</a:t>
            </a:r>
          </a:p>
          <a:p>
            <a:r>
              <a:rPr lang="en-GB"/>
              <a:t>The tumbler is full of air and the air push is keeping the water from rising up inside the tumbler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6370"/>
                                        </p:tgtEl>
                                        <p:attrNameLst>
                                          <p:attrName>style.visibility</p:attrName>
                                        </p:attrNameLst>
                                      </p:cBhvr>
                                      <p:to>
                                        <p:strVal val="visible"/>
                                      </p:to>
                                    </p:set>
                                    <p:anim calcmode="lin" valueType="num">
                                      <p:cBhvr additive="base">
                                        <p:cTn id="7" dur="500" fill="hold"/>
                                        <p:tgtEl>
                                          <p:spTgt spid="186370"/>
                                        </p:tgtEl>
                                        <p:attrNameLst>
                                          <p:attrName>ppt_x</p:attrName>
                                        </p:attrNameLst>
                                      </p:cBhvr>
                                      <p:tavLst>
                                        <p:tav tm="0">
                                          <p:val>
                                            <p:strVal val="#ppt_x"/>
                                          </p:val>
                                        </p:tav>
                                        <p:tav tm="100000">
                                          <p:val>
                                            <p:strVal val="#ppt_x"/>
                                          </p:val>
                                        </p:tav>
                                      </p:tavLst>
                                    </p:anim>
                                    <p:anim calcmode="lin" valueType="num">
                                      <p:cBhvr additive="base">
                                        <p:cTn id="8" dur="500" fill="hold"/>
                                        <p:tgtEl>
                                          <p:spTgt spid="1863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6371">
                                            <p:txEl>
                                              <p:pRg st="0" end="0"/>
                                            </p:txEl>
                                          </p:spTgt>
                                        </p:tgtEl>
                                        <p:attrNameLst>
                                          <p:attrName>style.visibility</p:attrName>
                                        </p:attrNameLst>
                                      </p:cBhvr>
                                      <p:to>
                                        <p:strVal val="visible"/>
                                      </p:to>
                                    </p:set>
                                    <p:anim calcmode="lin" valueType="num">
                                      <p:cBhvr additive="base">
                                        <p:cTn id="13" dur="500" fill="hold"/>
                                        <p:tgtEl>
                                          <p:spTgt spid="1863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63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6371">
                                            <p:txEl>
                                              <p:pRg st="1" end="1"/>
                                            </p:txEl>
                                          </p:spTgt>
                                        </p:tgtEl>
                                        <p:attrNameLst>
                                          <p:attrName>style.visibility</p:attrName>
                                        </p:attrNameLst>
                                      </p:cBhvr>
                                      <p:to>
                                        <p:strVal val="visible"/>
                                      </p:to>
                                    </p:set>
                                    <p:anim calcmode="lin" valueType="num">
                                      <p:cBhvr additive="base">
                                        <p:cTn id="19" dur="500" fill="hold"/>
                                        <p:tgtEl>
                                          <p:spTgt spid="1863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63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6371">
                                            <p:txEl>
                                              <p:pRg st="2" end="2"/>
                                            </p:txEl>
                                          </p:spTgt>
                                        </p:tgtEl>
                                        <p:attrNameLst>
                                          <p:attrName>style.visibility</p:attrName>
                                        </p:attrNameLst>
                                      </p:cBhvr>
                                      <p:to>
                                        <p:strVal val="visible"/>
                                      </p:to>
                                    </p:set>
                                    <p:anim calcmode="lin" valueType="num">
                                      <p:cBhvr additive="base">
                                        <p:cTn id="25" dur="500" fill="hold"/>
                                        <p:tgtEl>
                                          <p:spTgt spid="18637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63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p:bldP spid="18637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GB"/>
              <a:t>Experiment 4</a:t>
            </a:r>
          </a:p>
        </p:txBody>
      </p:sp>
      <p:sp>
        <p:nvSpPr>
          <p:cNvPr id="189443" name="Rectangle 3"/>
          <p:cNvSpPr>
            <a:spLocks noGrp="1" noChangeArrowheads="1"/>
          </p:cNvSpPr>
          <p:nvPr>
            <p:ph type="body" idx="1"/>
          </p:nvPr>
        </p:nvSpPr>
        <p:spPr/>
        <p:txBody>
          <a:bodyPr/>
          <a:lstStyle/>
          <a:p>
            <a:r>
              <a:rPr lang="en-GB"/>
              <a:t>Take a straw and suck some water into it</a:t>
            </a:r>
          </a:p>
          <a:p>
            <a:r>
              <a:rPr lang="en-GB"/>
              <a:t>Hold it over a sink or container with your finger firmly covering it up</a:t>
            </a:r>
          </a:p>
          <a:p>
            <a:r>
              <a:rPr lang="en-GB"/>
              <a:t>What do you think will happen?</a:t>
            </a:r>
          </a:p>
          <a:p>
            <a:r>
              <a:rPr lang="en-GB"/>
              <a:t>The water remains in the straw</a:t>
            </a:r>
          </a:p>
          <a:p>
            <a:r>
              <a:rPr lang="en-GB"/>
              <a:t>Why?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9442"/>
                                        </p:tgtEl>
                                        <p:attrNameLst>
                                          <p:attrName>style.visibility</p:attrName>
                                        </p:attrNameLst>
                                      </p:cBhvr>
                                      <p:to>
                                        <p:strVal val="visible"/>
                                      </p:to>
                                    </p:set>
                                    <p:anim calcmode="lin" valueType="num">
                                      <p:cBhvr additive="base">
                                        <p:cTn id="7" dur="500" fill="hold"/>
                                        <p:tgtEl>
                                          <p:spTgt spid="189442"/>
                                        </p:tgtEl>
                                        <p:attrNameLst>
                                          <p:attrName>ppt_x</p:attrName>
                                        </p:attrNameLst>
                                      </p:cBhvr>
                                      <p:tavLst>
                                        <p:tav tm="0">
                                          <p:val>
                                            <p:strVal val="#ppt_x"/>
                                          </p:val>
                                        </p:tav>
                                        <p:tav tm="100000">
                                          <p:val>
                                            <p:strVal val="#ppt_x"/>
                                          </p:val>
                                        </p:tav>
                                      </p:tavLst>
                                    </p:anim>
                                    <p:anim calcmode="lin" valueType="num">
                                      <p:cBhvr additive="base">
                                        <p:cTn id="8" dur="500" fill="hold"/>
                                        <p:tgtEl>
                                          <p:spTgt spid="1894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9443">
                                            <p:txEl>
                                              <p:pRg st="0" end="0"/>
                                            </p:txEl>
                                          </p:spTgt>
                                        </p:tgtEl>
                                        <p:attrNameLst>
                                          <p:attrName>style.visibility</p:attrName>
                                        </p:attrNameLst>
                                      </p:cBhvr>
                                      <p:to>
                                        <p:strVal val="visible"/>
                                      </p:to>
                                    </p:set>
                                    <p:anim calcmode="lin" valueType="num">
                                      <p:cBhvr additive="base">
                                        <p:cTn id="13" dur="500" fill="hold"/>
                                        <p:tgtEl>
                                          <p:spTgt spid="1894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94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9443">
                                            <p:txEl>
                                              <p:pRg st="1" end="1"/>
                                            </p:txEl>
                                          </p:spTgt>
                                        </p:tgtEl>
                                        <p:attrNameLst>
                                          <p:attrName>style.visibility</p:attrName>
                                        </p:attrNameLst>
                                      </p:cBhvr>
                                      <p:to>
                                        <p:strVal val="visible"/>
                                      </p:to>
                                    </p:set>
                                    <p:anim calcmode="lin" valueType="num">
                                      <p:cBhvr additive="base">
                                        <p:cTn id="19" dur="500" fill="hold"/>
                                        <p:tgtEl>
                                          <p:spTgt spid="1894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9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9443">
                                            <p:txEl>
                                              <p:pRg st="2" end="2"/>
                                            </p:txEl>
                                          </p:spTgt>
                                        </p:tgtEl>
                                        <p:attrNameLst>
                                          <p:attrName>style.visibility</p:attrName>
                                        </p:attrNameLst>
                                      </p:cBhvr>
                                      <p:to>
                                        <p:strVal val="visible"/>
                                      </p:to>
                                    </p:set>
                                    <p:anim calcmode="lin" valueType="num">
                                      <p:cBhvr additive="base">
                                        <p:cTn id="25" dur="500" fill="hold"/>
                                        <p:tgtEl>
                                          <p:spTgt spid="18944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94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9443">
                                            <p:txEl>
                                              <p:pRg st="3" end="3"/>
                                            </p:txEl>
                                          </p:spTgt>
                                        </p:tgtEl>
                                        <p:attrNameLst>
                                          <p:attrName>style.visibility</p:attrName>
                                        </p:attrNameLst>
                                      </p:cBhvr>
                                      <p:to>
                                        <p:strVal val="visible"/>
                                      </p:to>
                                    </p:set>
                                    <p:anim calcmode="lin" valueType="num">
                                      <p:cBhvr additive="base">
                                        <p:cTn id="31" dur="500" fill="hold"/>
                                        <p:tgtEl>
                                          <p:spTgt spid="18944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9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9443">
                                            <p:txEl>
                                              <p:pRg st="4" end="4"/>
                                            </p:txEl>
                                          </p:spTgt>
                                        </p:tgtEl>
                                        <p:attrNameLst>
                                          <p:attrName>style.visibility</p:attrName>
                                        </p:attrNameLst>
                                      </p:cBhvr>
                                      <p:to>
                                        <p:strVal val="visible"/>
                                      </p:to>
                                    </p:set>
                                    <p:anim calcmode="lin" valueType="num">
                                      <p:cBhvr additive="base">
                                        <p:cTn id="37" dur="500" fill="hold"/>
                                        <p:tgtEl>
                                          <p:spTgt spid="18944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94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p:bldP spid="18944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endParaRPr lang="en-US"/>
          </a:p>
        </p:txBody>
      </p:sp>
      <p:sp>
        <p:nvSpPr>
          <p:cNvPr id="190467" name="Rectangle 3"/>
          <p:cNvSpPr>
            <a:spLocks noGrp="1" noChangeArrowheads="1"/>
          </p:cNvSpPr>
          <p:nvPr>
            <p:ph type="body" idx="1"/>
          </p:nvPr>
        </p:nvSpPr>
        <p:spPr/>
        <p:txBody>
          <a:bodyPr/>
          <a:lstStyle/>
          <a:p>
            <a:r>
              <a:rPr lang="en-GB" sz="2800"/>
              <a:t>When your finger is not on the top of the straw air pressure pushes down and up the straw through both openings and so is balanced</a:t>
            </a:r>
          </a:p>
          <a:p>
            <a:r>
              <a:rPr lang="en-GB" sz="2800"/>
              <a:t>Gravity then makes the water fall</a:t>
            </a:r>
          </a:p>
          <a:p>
            <a:r>
              <a:rPr lang="en-GB" sz="2800"/>
              <a:t>If you block off the top of the straw, then air pressure can only push from the bottom.</a:t>
            </a:r>
          </a:p>
          <a:p>
            <a:r>
              <a:rPr lang="en-GB" sz="2800"/>
              <a:t>It is stronger than Earth’s gravity so it keeps the water in the straw</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endParaRPr lang="en-US"/>
          </a:p>
        </p:txBody>
      </p:sp>
      <p:sp>
        <p:nvSpPr>
          <p:cNvPr id="191491" name="Rectangle 3"/>
          <p:cNvSpPr>
            <a:spLocks noGrp="1" noChangeArrowheads="1"/>
          </p:cNvSpPr>
          <p:nvPr>
            <p:ph type="body" idx="1"/>
          </p:nvPr>
        </p:nvSpPr>
        <p:spPr/>
        <p:txBody>
          <a:bodyPr/>
          <a:lstStyle/>
          <a:p>
            <a:r>
              <a:rPr lang="en-GB"/>
              <a:t>Well done scientists!</a:t>
            </a:r>
          </a:p>
          <a:p>
            <a:r>
              <a:rPr lang="en-GB"/>
              <a:t>Now for the write up!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GB"/>
              <a:t>Air</a:t>
            </a:r>
          </a:p>
        </p:txBody>
      </p:sp>
      <p:sp>
        <p:nvSpPr>
          <p:cNvPr id="165891" name="Rectangle 3"/>
          <p:cNvSpPr>
            <a:spLocks noGrp="1" noChangeArrowheads="1"/>
          </p:cNvSpPr>
          <p:nvPr>
            <p:ph type="body" idx="1"/>
          </p:nvPr>
        </p:nvSpPr>
        <p:spPr/>
        <p:txBody>
          <a:bodyPr/>
          <a:lstStyle/>
          <a:p>
            <a:r>
              <a:rPr lang="en-GB"/>
              <a:t>Air is a mixture of different gases</a:t>
            </a:r>
          </a:p>
          <a:p>
            <a:r>
              <a:rPr lang="en-GB"/>
              <a:t>Including nitrogen, oxygen, carbon dioxide, water vapour</a:t>
            </a:r>
          </a:p>
          <a:p>
            <a:r>
              <a:rPr lang="en-GB"/>
              <a:t>There are other gases that are useful but come in very small quantities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5890"/>
                                        </p:tgtEl>
                                        <p:attrNameLst>
                                          <p:attrName>style.visibility</p:attrName>
                                        </p:attrNameLst>
                                      </p:cBhvr>
                                      <p:to>
                                        <p:strVal val="visible"/>
                                      </p:to>
                                    </p:set>
                                    <p:anim calcmode="lin" valueType="num">
                                      <p:cBhvr additive="base">
                                        <p:cTn id="7" dur="500" fill="hold"/>
                                        <p:tgtEl>
                                          <p:spTgt spid="165890"/>
                                        </p:tgtEl>
                                        <p:attrNameLst>
                                          <p:attrName>ppt_x</p:attrName>
                                        </p:attrNameLst>
                                      </p:cBhvr>
                                      <p:tavLst>
                                        <p:tav tm="0">
                                          <p:val>
                                            <p:strVal val="#ppt_x"/>
                                          </p:val>
                                        </p:tav>
                                        <p:tav tm="100000">
                                          <p:val>
                                            <p:strVal val="#ppt_x"/>
                                          </p:val>
                                        </p:tav>
                                      </p:tavLst>
                                    </p:anim>
                                    <p:anim calcmode="lin" valueType="num">
                                      <p:cBhvr additive="base">
                                        <p:cTn id="8" dur="500" fill="hold"/>
                                        <p:tgtEl>
                                          <p:spTgt spid="16589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5891">
                                            <p:txEl>
                                              <p:pRg st="0" end="0"/>
                                            </p:txEl>
                                          </p:spTgt>
                                        </p:tgtEl>
                                        <p:attrNameLst>
                                          <p:attrName>style.visibility</p:attrName>
                                        </p:attrNameLst>
                                      </p:cBhvr>
                                      <p:to>
                                        <p:strVal val="visible"/>
                                      </p:to>
                                    </p:set>
                                    <p:anim calcmode="lin" valueType="num">
                                      <p:cBhvr additive="base">
                                        <p:cTn id="13" dur="500" fill="hold"/>
                                        <p:tgtEl>
                                          <p:spTgt spid="1658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5891">
                                            <p:txEl>
                                              <p:pRg st="1" end="1"/>
                                            </p:txEl>
                                          </p:spTgt>
                                        </p:tgtEl>
                                        <p:attrNameLst>
                                          <p:attrName>style.visibility</p:attrName>
                                        </p:attrNameLst>
                                      </p:cBhvr>
                                      <p:to>
                                        <p:strVal val="visible"/>
                                      </p:to>
                                    </p:set>
                                    <p:anim calcmode="lin" valueType="num">
                                      <p:cBhvr additive="base">
                                        <p:cTn id="19" dur="500" fill="hold"/>
                                        <p:tgtEl>
                                          <p:spTgt spid="1658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5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5891">
                                            <p:txEl>
                                              <p:pRg st="2" end="2"/>
                                            </p:txEl>
                                          </p:spTgt>
                                        </p:tgtEl>
                                        <p:attrNameLst>
                                          <p:attrName>style.visibility</p:attrName>
                                        </p:attrNameLst>
                                      </p:cBhvr>
                                      <p:to>
                                        <p:strVal val="visible"/>
                                      </p:to>
                                    </p:set>
                                    <p:anim calcmode="lin" valueType="num">
                                      <p:cBhvr additive="base">
                                        <p:cTn id="25" dur="500" fill="hold"/>
                                        <p:tgtEl>
                                          <p:spTgt spid="1658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58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0" grpId="0"/>
      <p:bldP spid="16589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179388" y="188913"/>
            <a:ext cx="8229600" cy="1371600"/>
          </a:xfrm>
        </p:spPr>
        <p:txBody>
          <a:bodyPr/>
          <a:lstStyle/>
          <a:p>
            <a:r>
              <a:rPr lang="en-GB" sz="4000"/>
              <a:t>Air is important in allowing things to burn</a:t>
            </a:r>
          </a:p>
        </p:txBody>
      </p:sp>
      <p:sp>
        <p:nvSpPr>
          <p:cNvPr id="166915" name="Rectangle 3"/>
          <p:cNvSpPr>
            <a:spLocks noGrp="1" noChangeArrowheads="1"/>
          </p:cNvSpPr>
          <p:nvPr>
            <p:ph type="body" idx="1"/>
          </p:nvPr>
        </p:nvSpPr>
        <p:spPr>
          <a:xfrm>
            <a:off x="0" y="2205038"/>
            <a:ext cx="8229600" cy="4114800"/>
          </a:xfrm>
        </p:spPr>
        <p:txBody>
          <a:bodyPr/>
          <a:lstStyle/>
          <a:p>
            <a:endParaRPr lang="en-US"/>
          </a:p>
        </p:txBody>
      </p:sp>
      <p:pic>
        <p:nvPicPr>
          <p:cNvPr id="166917" name="Picture 5" descr="Burning%20Candle%2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1484313"/>
            <a:ext cx="4537075" cy="50180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6917"/>
                                        </p:tgtEl>
                                        <p:attrNameLst>
                                          <p:attrName>style.visibility</p:attrName>
                                        </p:attrNameLst>
                                      </p:cBhvr>
                                      <p:to>
                                        <p:strVal val="visible"/>
                                      </p:to>
                                    </p:set>
                                    <p:animEffect transition="in" filter="dissolve">
                                      <p:cBhvr>
                                        <p:cTn id="7" dur="500"/>
                                        <p:tgtEl>
                                          <p:spTgt spid="1669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66914"/>
                                        </p:tgtEl>
                                        <p:attrNameLst>
                                          <p:attrName>style.visibility</p:attrName>
                                        </p:attrNameLst>
                                      </p:cBhvr>
                                      <p:to>
                                        <p:strVal val="visible"/>
                                      </p:to>
                                    </p:set>
                                    <p:anim calcmode="lin" valueType="num">
                                      <p:cBhvr additive="base">
                                        <p:cTn id="12" dur="500" fill="hold"/>
                                        <p:tgtEl>
                                          <p:spTgt spid="166914"/>
                                        </p:tgtEl>
                                        <p:attrNameLst>
                                          <p:attrName>ppt_x</p:attrName>
                                        </p:attrNameLst>
                                      </p:cBhvr>
                                      <p:tavLst>
                                        <p:tav tm="0">
                                          <p:val>
                                            <p:strVal val="#ppt_x"/>
                                          </p:val>
                                        </p:tav>
                                        <p:tav tm="100000">
                                          <p:val>
                                            <p:strVal val="#ppt_x"/>
                                          </p:val>
                                        </p:tav>
                                      </p:tavLst>
                                    </p:anim>
                                    <p:anim calcmode="lin" valueType="num">
                                      <p:cBhvr additive="base">
                                        <p:cTn id="13" dur="500" fill="hold"/>
                                        <p:tgtEl>
                                          <p:spTgt spid="1669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endParaRPr lang="en-US"/>
          </a:p>
        </p:txBody>
      </p:sp>
      <p:sp>
        <p:nvSpPr>
          <p:cNvPr id="183299" name="Rectangle 3"/>
          <p:cNvSpPr>
            <a:spLocks noGrp="1" noChangeArrowheads="1"/>
          </p:cNvSpPr>
          <p:nvPr>
            <p:ph type="body" idx="1"/>
          </p:nvPr>
        </p:nvSpPr>
        <p:spPr/>
        <p:txBody>
          <a:bodyPr/>
          <a:lstStyle/>
          <a:p>
            <a:r>
              <a:rPr lang="en-GB" sz="2800"/>
              <a:t>The oxygen in the air is needed to keep the fire going, but it is the fuel that is burning. </a:t>
            </a:r>
          </a:p>
          <a:p>
            <a:r>
              <a:rPr lang="en-GB" sz="2800"/>
              <a:t>Oxygen itself can’t burn. It has to combine with something else</a:t>
            </a:r>
          </a:p>
          <a:p>
            <a:r>
              <a:rPr lang="en-GB" sz="2800" b="1"/>
              <a:t>Why is oxygen only 21% of air?</a:t>
            </a:r>
            <a:r>
              <a:rPr lang="en-GB" sz="2800"/>
              <a:t> If it were any more, fires would break out spontaneously all over, any dryness and slight heating and, whoosh, up in flames. </a:t>
            </a:r>
          </a:p>
          <a:p>
            <a:endParaRPr lang="en-GB"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 calcmode="lin" valueType="num">
                                      <p:cBhvr additive="base">
                                        <p:cTn id="7" dur="500" fill="hold"/>
                                        <p:tgtEl>
                                          <p:spTgt spid="1832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3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3299">
                                            <p:txEl>
                                              <p:pRg st="1" end="1"/>
                                            </p:txEl>
                                          </p:spTgt>
                                        </p:tgtEl>
                                        <p:attrNameLst>
                                          <p:attrName>style.visibility</p:attrName>
                                        </p:attrNameLst>
                                      </p:cBhvr>
                                      <p:to>
                                        <p:strVal val="visible"/>
                                      </p:to>
                                    </p:set>
                                    <p:anim calcmode="lin" valueType="num">
                                      <p:cBhvr additive="base">
                                        <p:cTn id="13" dur="500" fill="hold"/>
                                        <p:tgtEl>
                                          <p:spTgt spid="1832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3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3299">
                                            <p:txEl>
                                              <p:pRg st="2" end="2"/>
                                            </p:txEl>
                                          </p:spTgt>
                                        </p:tgtEl>
                                        <p:attrNameLst>
                                          <p:attrName>style.visibility</p:attrName>
                                        </p:attrNameLst>
                                      </p:cBhvr>
                                      <p:to>
                                        <p:strVal val="visible"/>
                                      </p:to>
                                    </p:set>
                                    <p:anim calcmode="lin" valueType="num">
                                      <p:cBhvr additive="base">
                                        <p:cTn id="19" dur="500" fill="hold"/>
                                        <p:tgtEl>
                                          <p:spTgt spid="1832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32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GB" sz="4000"/>
              <a:t>Fish need air that is in water to live</a:t>
            </a:r>
          </a:p>
        </p:txBody>
      </p:sp>
      <p:sp>
        <p:nvSpPr>
          <p:cNvPr id="167939" name="Rectangle 3"/>
          <p:cNvSpPr>
            <a:spLocks noGrp="1" noChangeArrowheads="1"/>
          </p:cNvSpPr>
          <p:nvPr>
            <p:ph type="body" idx="1"/>
          </p:nvPr>
        </p:nvSpPr>
        <p:spPr/>
        <p:txBody>
          <a:bodyPr/>
          <a:lstStyle/>
          <a:p>
            <a:pPr>
              <a:buFont typeface="Wingdings" pitchFamily="2" charset="2"/>
              <a:buNone/>
            </a:pPr>
            <a:endParaRPr lang="en-US"/>
          </a:p>
        </p:txBody>
      </p:sp>
      <p:pic>
        <p:nvPicPr>
          <p:cNvPr id="167941" name="Picture 5" descr="herefishyfishy-thum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652588"/>
            <a:ext cx="5616575" cy="52054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7941"/>
                                        </p:tgtEl>
                                        <p:attrNameLst>
                                          <p:attrName>style.visibility</p:attrName>
                                        </p:attrNameLst>
                                      </p:cBhvr>
                                      <p:to>
                                        <p:strVal val="visible"/>
                                      </p:to>
                                    </p:set>
                                    <p:animEffect transition="in" filter="dissolve">
                                      <p:cBhvr>
                                        <p:cTn id="7" dur="500"/>
                                        <p:tgtEl>
                                          <p:spTgt spid="1679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67938"/>
                                        </p:tgtEl>
                                        <p:attrNameLst>
                                          <p:attrName>style.visibility</p:attrName>
                                        </p:attrNameLst>
                                      </p:cBhvr>
                                      <p:to>
                                        <p:strVal val="visible"/>
                                      </p:to>
                                    </p:set>
                                    <p:anim calcmode="lin" valueType="num">
                                      <p:cBhvr additive="base">
                                        <p:cTn id="12" dur="500" fill="hold"/>
                                        <p:tgtEl>
                                          <p:spTgt spid="167938"/>
                                        </p:tgtEl>
                                        <p:attrNameLst>
                                          <p:attrName>ppt_x</p:attrName>
                                        </p:attrNameLst>
                                      </p:cBhvr>
                                      <p:tavLst>
                                        <p:tav tm="0">
                                          <p:val>
                                            <p:strVal val="#ppt_x"/>
                                          </p:val>
                                        </p:tav>
                                        <p:tav tm="100000">
                                          <p:val>
                                            <p:strVal val="#ppt_x"/>
                                          </p:val>
                                        </p:tav>
                                      </p:tavLst>
                                    </p:anim>
                                    <p:anim calcmode="lin" valueType="num">
                                      <p:cBhvr additive="base">
                                        <p:cTn id="13" dur="500" fill="hold"/>
                                        <p:tgtEl>
                                          <p:spTgt spid="1679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5" name="Rectangle 7"/>
          <p:cNvSpPr>
            <a:spLocks noGrp="1" noChangeArrowheads="1"/>
          </p:cNvSpPr>
          <p:nvPr>
            <p:ph type="title"/>
          </p:nvPr>
        </p:nvSpPr>
        <p:spPr/>
        <p:txBody>
          <a:bodyPr/>
          <a:lstStyle/>
          <a:p>
            <a:endParaRPr lang="en-US"/>
          </a:p>
        </p:txBody>
      </p:sp>
      <p:sp>
        <p:nvSpPr>
          <p:cNvPr id="171011" name="Rectangle 3"/>
          <p:cNvSpPr>
            <a:spLocks noGrp="1" noChangeArrowheads="1"/>
          </p:cNvSpPr>
          <p:nvPr>
            <p:ph type="body" sz="half" idx="1"/>
          </p:nvPr>
        </p:nvSpPr>
        <p:spPr/>
        <p:txBody>
          <a:bodyPr/>
          <a:lstStyle/>
          <a:p>
            <a:r>
              <a:rPr lang="en-GB" sz="2800"/>
              <a:t>Air can be squeezed into a balloon so that it pushes on the rubber, stretching it and making the balloon get bigger</a:t>
            </a:r>
          </a:p>
          <a:p>
            <a:endParaRPr lang="en-GB" sz="2800"/>
          </a:p>
        </p:txBody>
      </p:sp>
      <p:pic>
        <p:nvPicPr>
          <p:cNvPr id="171014" name="Picture 6" descr="5180130"/>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932363" y="2060575"/>
            <a:ext cx="3376612"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1014"/>
                                        </p:tgtEl>
                                        <p:attrNameLst>
                                          <p:attrName>style.visibility</p:attrName>
                                        </p:attrNameLst>
                                      </p:cBhvr>
                                      <p:to>
                                        <p:strVal val="visible"/>
                                      </p:to>
                                    </p:set>
                                    <p:animEffect transition="in" filter="dissolve">
                                      <p:cBhvr>
                                        <p:cTn id="7" dur="500"/>
                                        <p:tgtEl>
                                          <p:spTgt spid="1710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1011">
                                            <p:txEl>
                                              <p:pRg st="0" end="0"/>
                                            </p:txEl>
                                          </p:spTgt>
                                        </p:tgtEl>
                                        <p:attrNameLst>
                                          <p:attrName>style.visibility</p:attrName>
                                        </p:attrNameLst>
                                      </p:cBhvr>
                                      <p:to>
                                        <p:strVal val="visible"/>
                                      </p:to>
                                    </p:set>
                                    <p:anim calcmode="lin" valueType="num">
                                      <p:cBhvr additive="base">
                                        <p:cTn id="12" dur="500" fill="hold"/>
                                        <p:tgtEl>
                                          <p:spTgt spid="17101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710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endParaRPr lang="en-US"/>
          </a:p>
        </p:txBody>
      </p:sp>
      <p:sp>
        <p:nvSpPr>
          <p:cNvPr id="172035" name="Rectangle 3"/>
          <p:cNvSpPr>
            <a:spLocks noGrp="1" noChangeArrowheads="1"/>
          </p:cNvSpPr>
          <p:nvPr>
            <p:ph type="body" idx="1"/>
          </p:nvPr>
        </p:nvSpPr>
        <p:spPr/>
        <p:txBody>
          <a:bodyPr/>
          <a:lstStyle/>
          <a:p>
            <a:r>
              <a:rPr lang="en-GB"/>
              <a:t>Oxygen could be described as our most important gas</a:t>
            </a:r>
          </a:p>
          <a:p>
            <a:r>
              <a:rPr lang="en-GB"/>
              <a:t>It supports the life of plants and animals</a:t>
            </a:r>
          </a:p>
          <a:p>
            <a:r>
              <a:rPr lang="en-GB"/>
              <a:t>Pure oxygen is also used to treat patients with breathing difficulties, to support mountaineers and deep sea divers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2035">
                                            <p:txEl>
                                              <p:pRg st="0" end="0"/>
                                            </p:txEl>
                                          </p:spTgt>
                                        </p:tgtEl>
                                        <p:attrNameLst>
                                          <p:attrName>style.visibility</p:attrName>
                                        </p:attrNameLst>
                                      </p:cBhvr>
                                      <p:to>
                                        <p:strVal val="visible"/>
                                      </p:to>
                                    </p:set>
                                    <p:anim calcmode="lin" valueType="num">
                                      <p:cBhvr additive="base">
                                        <p:cTn id="7" dur="500" fill="hold"/>
                                        <p:tgtEl>
                                          <p:spTgt spid="1720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20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2035">
                                            <p:txEl>
                                              <p:pRg st="1" end="1"/>
                                            </p:txEl>
                                          </p:spTgt>
                                        </p:tgtEl>
                                        <p:attrNameLst>
                                          <p:attrName>style.visibility</p:attrName>
                                        </p:attrNameLst>
                                      </p:cBhvr>
                                      <p:to>
                                        <p:strVal val="visible"/>
                                      </p:to>
                                    </p:set>
                                    <p:anim calcmode="lin" valueType="num">
                                      <p:cBhvr additive="base">
                                        <p:cTn id="13" dur="500" fill="hold"/>
                                        <p:tgtEl>
                                          <p:spTgt spid="1720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20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2035">
                                            <p:txEl>
                                              <p:pRg st="2" end="2"/>
                                            </p:txEl>
                                          </p:spTgt>
                                        </p:tgtEl>
                                        <p:attrNameLst>
                                          <p:attrName>style.visibility</p:attrName>
                                        </p:attrNameLst>
                                      </p:cBhvr>
                                      <p:to>
                                        <p:strVal val="visible"/>
                                      </p:to>
                                    </p:set>
                                    <p:anim calcmode="lin" valueType="num">
                                      <p:cBhvr additive="base">
                                        <p:cTn id="19" dur="500" fill="hold"/>
                                        <p:tgtEl>
                                          <p:spTgt spid="1720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20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endParaRPr lang="en-US"/>
          </a:p>
        </p:txBody>
      </p:sp>
      <p:sp>
        <p:nvSpPr>
          <p:cNvPr id="173059" name="Rectangle 3"/>
          <p:cNvSpPr>
            <a:spLocks noGrp="1" noChangeArrowheads="1"/>
          </p:cNvSpPr>
          <p:nvPr>
            <p:ph type="body" idx="1"/>
          </p:nvPr>
        </p:nvSpPr>
        <p:spPr/>
        <p:txBody>
          <a:bodyPr/>
          <a:lstStyle/>
          <a:p>
            <a:r>
              <a:rPr lang="en-GB"/>
              <a:t>Nitrogen is used in the food industry</a:t>
            </a:r>
          </a:p>
          <a:p>
            <a:r>
              <a:rPr lang="en-GB"/>
              <a:t>Many foods are packed in atmosphere of nitrogen because this stops the food “going off”</a:t>
            </a:r>
          </a:p>
          <a:p>
            <a:r>
              <a:rPr lang="en-GB"/>
              <a:t>When you open a bag of crisps you may be letting out nitrogen into the atmosphere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3059">
                                            <p:txEl>
                                              <p:pRg st="0" end="0"/>
                                            </p:txEl>
                                          </p:spTgt>
                                        </p:tgtEl>
                                        <p:attrNameLst>
                                          <p:attrName>style.visibility</p:attrName>
                                        </p:attrNameLst>
                                      </p:cBhvr>
                                      <p:to>
                                        <p:strVal val="visible"/>
                                      </p:to>
                                    </p:set>
                                    <p:anim calcmode="lin" valueType="num">
                                      <p:cBhvr additive="base">
                                        <p:cTn id="7" dur="500" fill="hold"/>
                                        <p:tgtEl>
                                          <p:spTgt spid="173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3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3059">
                                            <p:txEl>
                                              <p:pRg st="1" end="1"/>
                                            </p:txEl>
                                          </p:spTgt>
                                        </p:tgtEl>
                                        <p:attrNameLst>
                                          <p:attrName>style.visibility</p:attrName>
                                        </p:attrNameLst>
                                      </p:cBhvr>
                                      <p:to>
                                        <p:strVal val="visible"/>
                                      </p:to>
                                    </p:set>
                                    <p:anim calcmode="lin" valueType="num">
                                      <p:cBhvr additive="base">
                                        <p:cTn id="13" dur="500" fill="hold"/>
                                        <p:tgtEl>
                                          <p:spTgt spid="1730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30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3059">
                                            <p:txEl>
                                              <p:pRg st="2" end="2"/>
                                            </p:txEl>
                                          </p:spTgt>
                                        </p:tgtEl>
                                        <p:attrNameLst>
                                          <p:attrName>style.visibility</p:attrName>
                                        </p:attrNameLst>
                                      </p:cBhvr>
                                      <p:to>
                                        <p:strVal val="visible"/>
                                      </p:to>
                                    </p:set>
                                    <p:anim calcmode="lin" valueType="num">
                                      <p:cBhvr additive="base">
                                        <p:cTn id="19" dur="500" fill="hold"/>
                                        <p:tgtEl>
                                          <p:spTgt spid="1730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30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GB"/>
              <a:t>Air Pressure</a:t>
            </a:r>
          </a:p>
        </p:txBody>
      </p:sp>
      <p:sp>
        <p:nvSpPr>
          <p:cNvPr id="188419" name="Rectangle 3"/>
          <p:cNvSpPr>
            <a:spLocks noGrp="1" noChangeArrowheads="1"/>
          </p:cNvSpPr>
          <p:nvPr>
            <p:ph type="body" idx="1"/>
          </p:nvPr>
        </p:nvSpPr>
        <p:spPr/>
        <p:txBody>
          <a:bodyPr/>
          <a:lstStyle/>
          <a:p>
            <a:r>
              <a:rPr lang="en-GB"/>
              <a:t>Air pressure is all around us as we live under a "sea of air" - a bit like a fish surrounded by a sea of water. </a:t>
            </a:r>
          </a:p>
          <a:p>
            <a:r>
              <a:rPr lang="en-GB"/>
              <a:t>The air presses on us from all sides, but we are so used to it we don't feel it. Every part of our body is pushing back (each cell is like a balloon) so we don't get squashed flat.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8418"/>
                                        </p:tgtEl>
                                        <p:attrNameLst>
                                          <p:attrName>style.visibility</p:attrName>
                                        </p:attrNameLst>
                                      </p:cBhvr>
                                      <p:to>
                                        <p:strVal val="visible"/>
                                      </p:to>
                                    </p:set>
                                    <p:anim calcmode="lin" valueType="num">
                                      <p:cBhvr additive="base">
                                        <p:cTn id="7" dur="500" fill="hold"/>
                                        <p:tgtEl>
                                          <p:spTgt spid="188418"/>
                                        </p:tgtEl>
                                        <p:attrNameLst>
                                          <p:attrName>ppt_x</p:attrName>
                                        </p:attrNameLst>
                                      </p:cBhvr>
                                      <p:tavLst>
                                        <p:tav tm="0">
                                          <p:val>
                                            <p:strVal val="#ppt_x"/>
                                          </p:val>
                                        </p:tav>
                                        <p:tav tm="100000">
                                          <p:val>
                                            <p:strVal val="#ppt_x"/>
                                          </p:val>
                                        </p:tav>
                                      </p:tavLst>
                                    </p:anim>
                                    <p:anim calcmode="lin" valueType="num">
                                      <p:cBhvr additive="base">
                                        <p:cTn id="8" dur="500" fill="hold"/>
                                        <p:tgtEl>
                                          <p:spTgt spid="1884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8419">
                                            <p:txEl>
                                              <p:pRg st="0" end="0"/>
                                            </p:txEl>
                                          </p:spTgt>
                                        </p:tgtEl>
                                        <p:attrNameLst>
                                          <p:attrName>style.visibility</p:attrName>
                                        </p:attrNameLst>
                                      </p:cBhvr>
                                      <p:to>
                                        <p:strVal val="visible"/>
                                      </p:to>
                                    </p:set>
                                    <p:anim calcmode="lin" valueType="num">
                                      <p:cBhvr additive="base">
                                        <p:cTn id="13" dur="500" fill="hold"/>
                                        <p:tgtEl>
                                          <p:spTgt spid="1884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84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8419">
                                            <p:txEl>
                                              <p:pRg st="1" end="1"/>
                                            </p:txEl>
                                          </p:spTgt>
                                        </p:tgtEl>
                                        <p:attrNameLst>
                                          <p:attrName>style.visibility</p:attrName>
                                        </p:attrNameLst>
                                      </p:cBhvr>
                                      <p:to>
                                        <p:strVal val="visible"/>
                                      </p:to>
                                    </p:set>
                                    <p:anim calcmode="lin" valueType="num">
                                      <p:cBhvr additive="base">
                                        <p:cTn id="19" dur="5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84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8" grpId="0"/>
      <p:bldP spid="188419" grpId="0" build="p"/>
    </p:bld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132</TotalTime>
  <Words>689</Words>
  <Application>Microsoft Office PowerPoint</Application>
  <PresentationFormat>On-screen Show (4:3)</PresentationFormat>
  <Paragraphs>64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Tahoma</vt:lpstr>
      <vt:lpstr>Wingdings</vt:lpstr>
      <vt:lpstr>Textured</vt:lpstr>
      <vt:lpstr>Air</vt:lpstr>
      <vt:lpstr>Air</vt:lpstr>
      <vt:lpstr>Air is important in allowing things to burn</vt:lpstr>
      <vt:lpstr>PowerPoint Presentation</vt:lpstr>
      <vt:lpstr>Fish need air that is in water to live</vt:lpstr>
      <vt:lpstr>PowerPoint Presentation</vt:lpstr>
      <vt:lpstr>PowerPoint Presentation</vt:lpstr>
      <vt:lpstr>PowerPoint Presentation</vt:lpstr>
      <vt:lpstr>Air Pressure</vt:lpstr>
      <vt:lpstr>Experiments</vt:lpstr>
      <vt:lpstr>Experiment Materials</vt:lpstr>
      <vt:lpstr>Experiment 1</vt:lpstr>
      <vt:lpstr>Experiment 2</vt:lpstr>
      <vt:lpstr>PowerPoint Presentation</vt:lpstr>
      <vt:lpstr>You have a cup and piece of paper. How can you put the paper in the water without getting it wet?</vt:lpstr>
      <vt:lpstr>Experiment 4</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dc:title>
  <dc:creator>Spud</dc:creator>
  <cp:lastModifiedBy>Teacher E-Solutions</cp:lastModifiedBy>
  <cp:revision>7</cp:revision>
  <cp:lastPrinted>1601-01-01T00:00:00Z</cp:lastPrinted>
  <dcterms:created xsi:type="dcterms:W3CDTF">2005-12-04T14:56:53Z</dcterms:created>
  <dcterms:modified xsi:type="dcterms:W3CDTF">2019-01-18T17:14:51Z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9</vt:i4>
  </property>
</Properties>
</file>