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  <a:srgbClr val="FF99FF"/>
    <a:srgbClr val="99CCFF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41" d="100"/>
          <a:sy n="41" d="100"/>
        </p:scale>
        <p:origin x="-283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-3175" y="2438400"/>
            <a:ext cx="9147175" cy="1063625"/>
            <a:chOff x="-2" y="1536"/>
            <a:chExt cx="5762" cy="670"/>
          </a:xfrm>
        </p:grpSpPr>
        <p:grpSp>
          <p:nvGrpSpPr>
            <p:cNvPr id="23555" name="Group 3"/>
            <p:cNvGrpSpPr>
              <a:grpSpLocks/>
            </p:cNvGrpSpPr>
            <p:nvPr/>
          </p:nvGrpSpPr>
          <p:grpSpPr bwMode="auto">
            <a:xfrm flipH="1">
              <a:off x="-2" y="1562"/>
              <a:ext cx="5762" cy="638"/>
              <a:chOff x="-2" y="1562"/>
              <a:chExt cx="5762" cy="638"/>
            </a:xfrm>
          </p:grpSpPr>
          <p:sp>
            <p:nvSpPr>
              <p:cNvPr id="23556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>
                  <a:gd name="T0" fmla="*/ 0 w 1000"/>
                  <a:gd name="T1" fmla="*/ 0 h 720"/>
                  <a:gd name="T2" fmla="*/ 0 w 1000"/>
                  <a:gd name="T3" fmla="*/ 720 h 720"/>
                  <a:gd name="T4" fmla="*/ 1000 w 1000"/>
                  <a:gd name="T5" fmla="*/ 720 h 720"/>
                  <a:gd name="T6" fmla="*/ 1000 w 1000"/>
                  <a:gd name="T7" fmla="*/ 0 h 720"/>
                  <a:gd name="T8" fmla="*/ 0 w 1000"/>
                  <a:gd name="T9" fmla="*/ 0 h 7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7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8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9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0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1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2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3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4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5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6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7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8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9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0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1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2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>
                  <a:gd name="T0" fmla="*/ 0 w 291"/>
                  <a:gd name="T1" fmla="*/ 624 h 625"/>
                  <a:gd name="T2" fmla="*/ 291 w 291"/>
                  <a:gd name="T3" fmla="*/ 625 h 625"/>
                  <a:gd name="T4" fmla="*/ 291 w 291"/>
                  <a:gd name="T5" fmla="*/ 6 h 625"/>
                  <a:gd name="T6" fmla="*/ 0 w 291"/>
                  <a:gd name="T7" fmla="*/ 0 h 625"/>
                  <a:gd name="T8" fmla="*/ 0 w 291"/>
                  <a:gd name="T9" fmla="*/ 624 h 6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3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4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3575" name="Freeform 23"/>
            <p:cNvSpPr>
              <a:spLocks/>
            </p:cNvSpPr>
            <p:nvPr/>
          </p:nvSpPr>
          <p:spPr bwMode="ltGray">
            <a:xfrm flipH="1">
              <a:off x="-2" y="1536"/>
              <a:ext cx="5762" cy="412"/>
            </a:xfrm>
            <a:custGeom>
              <a:avLst/>
              <a:gdLst>
                <a:gd name="T0" fmla="*/ 0 w 5762"/>
                <a:gd name="T1" fmla="*/ 196 h 385"/>
                <a:gd name="T2" fmla="*/ 5762 w 5762"/>
                <a:gd name="T3" fmla="*/ 188 h 385"/>
                <a:gd name="T4" fmla="*/ 5762 w 5762"/>
                <a:gd name="T5" fmla="*/ 4 h 385"/>
                <a:gd name="T6" fmla="*/ 0 w 5762"/>
                <a:gd name="T7" fmla="*/ 0 h 385"/>
                <a:gd name="T8" fmla="*/ 0 w 5762"/>
                <a:gd name="T9" fmla="*/ 196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6" name="Freeform 24"/>
            <p:cNvSpPr>
              <a:spLocks/>
            </p:cNvSpPr>
            <p:nvPr/>
          </p:nvSpPr>
          <p:spPr bwMode="ltGray">
            <a:xfrm flipH="1">
              <a:off x="-2" y="2017"/>
              <a:ext cx="5761" cy="189"/>
            </a:xfrm>
            <a:custGeom>
              <a:avLst/>
              <a:gdLst>
                <a:gd name="T0" fmla="*/ 0 w 5761"/>
                <a:gd name="T1" fmla="*/ 28 h 189"/>
                <a:gd name="T2" fmla="*/ 5761 w 5761"/>
                <a:gd name="T3" fmla="*/ 0 h 189"/>
                <a:gd name="T4" fmla="*/ 5761 w 5761"/>
                <a:gd name="T5" fmla="*/ 189 h 189"/>
                <a:gd name="T6" fmla="*/ 1 w 5761"/>
                <a:gd name="T7" fmla="*/ 189 h 189"/>
                <a:gd name="T8" fmla="*/ 0 w 5761"/>
                <a:gd name="T9" fmla="*/ 28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577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1173163" y="198438"/>
            <a:ext cx="7772400" cy="2286000"/>
          </a:xfrm>
        </p:spPr>
        <p:txBody>
          <a:bodyPr anchor="b">
            <a:spAutoFit/>
          </a:bodyPr>
          <a:lstStyle>
            <a:lvl1pPr>
              <a:defRPr sz="72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3578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1166813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40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3579" name="Rectangle 27"/>
          <p:cNvSpPr>
            <a:spLocks noGrp="1" noChangeArrowheads="1"/>
          </p:cNvSpPr>
          <p:nvPr>
            <p:ph type="dt" sz="half" idx="2"/>
          </p:nvPr>
        </p:nvSpPr>
        <p:spPr>
          <a:xfrm>
            <a:off x="1166813" y="6248400"/>
            <a:ext cx="1905000" cy="4572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23580" name="Rectangle 2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23581" name="Rectangle 2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9359F34-930A-4360-8313-FC5AD82A0A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2B9FE5-4B09-4A57-B5E1-70584A526F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108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2463" y="457200"/>
            <a:ext cx="19431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3163" y="457200"/>
            <a:ext cx="56769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546032-3BC3-4DA2-9E71-4C33E9AEE3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057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58B20E-6246-45C7-AE0D-4B43053BFBD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526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5EC346-7E39-4F28-92B5-E34EDD6750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018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7FE6AD-A94A-4129-BF37-7C8D1F3438C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503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85598D-4C4B-4BE2-9642-C0474C94D71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387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354067-87BD-4849-B58E-4A70F7010C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234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9E24D3-7BD1-4B7A-895E-237A5B4F92E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307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346811-0721-413B-BD77-E9372E20BD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133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A4EB8A-BF80-47D6-AC74-09026F45EC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484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0" y="-4763"/>
            <a:ext cx="1063625" cy="6858001"/>
            <a:chOff x="0" y="-3"/>
            <a:chExt cx="670" cy="4320"/>
          </a:xfrm>
        </p:grpSpPr>
        <p:grpSp>
          <p:nvGrpSpPr>
            <p:cNvPr id="22531" name="Group 3"/>
            <p:cNvGrpSpPr>
              <a:grpSpLocks/>
            </p:cNvGrpSpPr>
            <p:nvPr/>
          </p:nvGrpSpPr>
          <p:grpSpPr bwMode="auto">
            <a:xfrm rot="16200000" flipH="1">
              <a:off x="-1815" y="1838"/>
              <a:ext cx="4320" cy="638"/>
              <a:chOff x="-2" y="1562"/>
              <a:chExt cx="5762" cy="638"/>
            </a:xfrm>
          </p:grpSpPr>
          <p:sp>
            <p:nvSpPr>
              <p:cNvPr id="22532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>
                  <a:gd name="T0" fmla="*/ 0 w 1000"/>
                  <a:gd name="T1" fmla="*/ 0 h 720"/>
                  <a:gd name="T2" fmla="*/ 0 w 1000"/>
                  <a:gd name="T3" fmla="*/ 720 h 720"/>
                  <a:gd name="T4" fmla="*/ 1000 w 1000"/>
                  <a:gd name="T5" fmla="*/ 720 h 720"/>
                  <a:gd name="T6" fmla="*/ 1000 w 1000"/>
                  <a:gd name="T7" fmla="*/ 0 h 720"/>
                  <a:gd name="T8" fmla="*/ 0 w 1000"/>
                  <a:gd name="T9" fmla="*/ 0 h 7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33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34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35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36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37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38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39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40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41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42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43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44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45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46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47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48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>
                  <a:gd name="T0" fmla="*/ 0 w 291"/>
                  <a:gd name="T1" fmla="*/ 624 h 625"/>
                  <a:gd name="T2" fmla="*/ 291 w 291"/>
                  <a:gd name="T3" fmla="*/ 625 h 625"/>
                  <a:gd name="T4" fmla="*/ 291 w 291"/>
                  <a:gd name="T5" fmla="*/ 6 h 625"/>
                  <a:gd name="T6" fmla="*/ 0 w 291"/>
                  <a:gd name="T7" fmla="*/ 0 h 625"/>
                  <a:gd name="T8" fmla="*/ 0 w 291"/>
                  <a:gd name="T9" fmla="*/ 624 h 6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49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50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2551" name="Freeform 23"/>
            <p:cNvSpPr>
              <a:spLocks/>
            </p:cNvSpPr>
            <p:nvPr/>
          </p:nvSpPr>
          <p:spPr bwMode="ltGray">
            <a:xfrm rot="16200000" flipH="1">
              <a:off x="-1954" y="1951"/>
              <a:ext cx="4320" cy="412"/>
            </a:xfrm>
            <a:custGeom>
              <a:avLst/>
              <a:gdLst>
                <a:gd name="T0" fmla="*/ 0 w 5762"/>
                <a:gd name="T1" fmla="*/ 196 h 385"/>
                <a:gd name="T2" fmla="*/ 5762 w 5762"/>
                <a:gd name="T3" fmla="*/ 188 h 385"/>
                <a:gd name="T4" fmla="*/ 5762 w 5762"/>
                <a:gd name="T5" fmla="*/ 4 h 385"/>
                <a:gd name="T6" fmla="*/ 0 w 5762"/>
                <a:gd name="T7" fmla="*/ 0 h 385"/>
                <a:gd name="T8" fmla="*/ 0 w 5762"/>
                <a:gd name="T9" fmla="*/ 196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2" name="Freeform 24"/>
            <p:cNvSpPr>
              <a:spLocks/>
            </p:cNvSpPr>
            <p:nvPr/>
          </p:nvSpPr>
          <p:spPr bwMode="ltGray">
            <a:xfrm rot="16200000" flipH="1">
              <a:off x="-1584" y="2062"/>
              <a:ext cx="4319" cy="189"/>
            </a:xfrm>
            <a:custGeom>
              <a:avLst/>
              <a:gdLst>
                <a:gd name="T0" fmla="*/ 0 w 5761"/>
                <a:gd name="T1" fmla="*/ 28 h 189"/>
                <a:gd name="T2" fmla="*/ 5761 w 5761"/>
                <a:gd name="T3" fmla="*/ 0 h 189"/>
                <a:gd name="T4" fmla="*/ 5761 w 5761"/>
                <a:gd name="T5" fmla="*/ 189 h 189"/>
                <a:gd name="T6" fmla="*/ 1 w 5761"/>
                <a:gd name="T7" fmla="*/ 189 h 189"/>
                <a:gd name="T8" fmla="*/ 0 w 5761"/>
                <a:gd name="T9" fmla="*/ 28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553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1173163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554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163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555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73163" y="6265863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556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557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fld id="{0B886E54-17D7-4630-8754-6DF4B16F448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chemeClr val="hlink"/>
              </a:gs>
              <a:gs pos="100000">
                <a:schemeClr val="accent1"/>
              </a:gs>
            </a:gsLst>
            <a:lin ang="5400000" scaled="1"/>
          </a:gradFill>
        </p:spPr>
        <p:txBody>
          <a:bodyPr/>
          <a:lstStyle/>
          <a:p>
            <a:pPr algn="ctr"/>
            <a:r>
              <a:rPr lang="en-GB">
                <a:solidFill>
                  <a:schemeClr val="tx1"/>
                </a:solidFill>
                <a:latin typeface="Trebuchet MS" pitchFamily="34" charset="0"/>
              </a:rPr>
              <a:t>Alphabetical Order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>
                <a:effectLst>
                  <a:outerShdw blurRad="38100" dist="38100" dir="2700000" algn="tl">
                    <a:srgbClr val="FFFFFF"/>
                  </a:outerShdw>
                </a:effectLst>
              </a:rPr>
              <a:t>Learning Objective.</a:t>
            </a:r>
          </a:p>
          <a:p>
            <a:r>
              <a:rPr lang="en-GB" b="1"/>
              <a:t>We will be able to order words alphabetically to the 3</a:t>
            </a:r>
            <a:r>
              <a:rPr lang="en-GB" b="1" baseline="30000"/>
              <a:t>rd</a:t>
            </a:r>
            <a:r>
              <a:rPr lang="en-GB" b="1"/>
              <a:t> and 4</a:t>
            </a:r>
            <a:r>
              <a:rPr lang="en-GB" b="1" baseline="30000"/>
              <a:t>th</a:t>
            </a:r>
            <a:r>
              <a:rPr lang="en-GB" b="1"/>
              <a:t> letter.</a:t>
            </a:r>
          </a:p>
          <a:p>
            <a:endParaRPr lang="en-GB" b="1"/>
          </a:p>
        </p:txBody>
      </p:sp>
      <p:pic>
        <p:nvPicPr>
          <p:cNvPr id="20485" name="Picture 5" descr="ed00149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114800"/>
            <a:ext cx="2971800" cy="2495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build="p" autoUpdateAnimBg="0"/>
      <p:bldP spid="20484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304800"/>
            <a:ext cx="7772400" cy="1600200"/>
          </a:xfrm>
          <a:solidFill>
            <a:schemeClr val="tx1"/>
          </a:solidFill>
        </p:spPr>
        <p:txBody>
          <a:bodyPr/>
          <a:lstStyle/>
          <a:p>
            <a:pPr algn="ctr"/>
            <a:r>
              <a:rPr lang="en-GB" sz="4800">
                <a:solidFill>
                  <a:schemeClr val="bg1"/>
                </a:solidFill>
                <a:latin typeface="Tahoma" pitchFamily="34" charset="0"/>
              </a:rPr>
              <a:t>a b c d e f g h i j k l m</a:t>
            </a:r>
            <a:br>
              <a:rPr lang="en-GB" sz="4800">
                <a:solidFill>
                  <a:schemeClr val="bg1"/>
                </a:solidFill>
                <a:latin typeface="Tahoma" pitchFamily="34" charset="0"/>
              </a:rPr>
            </a:br>
            <a:r>
              <a:rPr lang="en-GB" sz="4800">
                <a:solidFill>
                  <a:schemeClr val="bg1"/>
                </a:solidFill>
                <a:latin typeface="Tahoma" pitchFamily="34" charset="0"/>
              </a:rPr>
              <a:t>n o p q r s t u v w x y z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1981200"/>
            <a:ext cx="7772400" cy="4495800"/>
          </a:xfrm>
        </p:spPr>
        <p:txBody>
          <a:bodyPr/>
          <a:lstStyle/>
          <a:p>
            <a:r>
              <a:rPr lang="en-GB"/>
              <a:t>Use the alphabet above to order the words below:</a:t>
            </a:r>
          </a:p>
          <a:p>
            <a:r>
              <a:rPr lang="en-GB"/>
              <a:t>As all the words start with different letters, we can order by the </a:t>
            </a:r>
            <a:r>
              <a:rPr lang="en-GB">
                <a:solidFill>
                  <a:srgbClr val="CC0099"/>
                </a:solidFill>
              </a:rPr>
              <a:t>first</a:t>
            </a:r>
            <a:r>
              <a:rPr lang="en-GB"/>
              <a:t> letter.</a:t>
            </a:r>
          </a:p>
          <a:p>
            <a:pPr algn="ctr">
              <a:buFont typeface="Wingdings" pitchFamily="2" charset="2"/>
              <a:buNone/>
            </a:pPr>
            <a:r>
              <a:rPr lang="en-GB" sz="4000">
                <a:solidFill>
                  <a:srgbClr val="CC0099"/>
                </a:solidFill>
              </a:rPr>
              <a:t>p</a:t>
            </a:r>
            <a:r>
              <a:rPr lang="en-GB" sz="4000"/>
              <a:t>ig 		</a:t>
            </a:r>
            <a:r>
              <a:rPr lang="en-GB" sz="4000">
                <a:solidFill>
                  <a:srgbClr val="CC0099"/>
                </a:solidFill>
              </a:rPr>
              <a:t>c</a:t>
            </a:r>
            <a:r>
              <a:rPr lang="en-GB" sz="4000"/>
              <a:t>at 		</a:t>
            </a:r>
            <a:r>
              <a:rPr lang="en-GB" sz="4000">
                <a:solidFill>
                  <a:srgbClr val="CC0099"/>
                </a:solidFill>
              </a:rPr>
              <a:t>s</a:t>
            </a:r>
            <a:r>
              <a:rPr lang="en-GB" sz="4000"/>
              <a:t>nake</a:t>
            </a:r>
          </a:p>
          <a:p>
            <a:pPr>
              <a:buFont typeface="Wingdings" pitchFamily="2" charset="2"/>
              <a:buNone/>
            </a:pPr>
            <a:endParaRPr lang="en-GB"/>
          </a:p>
          <a:p>
            <a:endParaRPr lang="en-GB"/>
          </a:p>
        </p:txBody>
      </p:sp>
      <p:pic>
        <p:nvPicPr>
          <p:cNvPr id="24580" name="Picture 4" descr="an04346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5105400"/>
            <a:ext cx="966788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1" name="Picture 5" descr="an04320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5105400"/>
            <a:ext cx="1831975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2" name="Picture 6" descr="an04293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5029200"/>
            <a:ext cx="806450" cy="1284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FFFF"/>
          </a:solidFill>
        </p:spPr>
        <p:txBody>
          <a:bodyPr/>
          <a:lstStyle/>
          <a:p>
            <a:pPr algn="ctr"/>
            <a:r>
              <a:rPr lang="en-GB" b="1">
                <a:solidFill>
                  <a:srgbClr val="CC0099"/>
                </a:solidFill>
                <a:latin typeface="Tahoma" pitchFamily="34" charset="0"/>
              </a:rPr>
              <a:t>How did you do?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The order should be:</a:t>
            </a:r>
          </a:p>
          <a:p>
            <a:pPr algn="ctr">
              <a:buFont typeface="Wingdings" pitchFamily="2" charset="2"/>
              <a:buNone/>
            </a:pPr>
            <a:r>
              <a:rPr lang="en-GB">
                <a:solidFill>
                  <a:srgbClr val="CC0099"/>
                </a:solidFill>
              </a:rPr>
              <a:t>c</a:t>
            </a:r>
            <a:r>
              <a:rPr lang="en-GB"/>
              <a:t>at</a:t>
            </a:r>
          </a:p>
          <a:p>
            <a:pPr algn="ctr">
              <a:buFont typeface="Wingdings" pitchFamily="2" charset="2"/>
              <a:buNone/>
            </a:pPr>
            <a:endParaRPr lang="en-GB"/>
          </a:p>
          <a:p>
            <a:pPr algn="ctr">
              <a:buFont typeface="Wingdings" pitchFamily="2" charset="2"/>
              <a:buNone/>
            </a:pPr>
            <a:r>
              <a:rPr lang="en-GB">
                <a:solidFill>
                  <a:srgbClr val="CC0099"/>
                </a:solidFill>
              </a:rPr>
              <a:t>p</a:t>
            </a:r>
            <a:r>
              <a:rPr lang="en-GB"/>
              <a:t>ig</a:t>
            </a:r>
          </a:p>
          <a:p>
            <a:pPr algn="ctr">
              <a:buFont typeface="Wingdings" pitchFamily="2" charset="2"/>
              <a:buNone/>
            </a:pPr>
            <a:endParaRPr lang="en-GB"/>
          </a:p>
          <a:p>
            <a:pPr algn="ctr">
              <a:buFont typeface="Wingdings" pitchFamily="2" charset="2"/>
              <a:buNone/>
            </a:pPr>
            <a:r>
              <a:rPr lang="en-GB">
                <a:solidFill>
                  <a:srgbClr val="CC0099"/>
                </a:solidFill>
              </a:rPr>
              <a:t>s</a:t>
            </a:r>
            <a:r>
              <a:rPr lang="en-GB"/>
              <a:t>nake</a:t>
            </a:r>
          </a:p>
          <a:p>
            <a:endParaRPr lang="en-GB"/>
          </a:p>
        </p:txBody>
      </p:sp>
      <p:pic>
        <p:nvPicPr>
          <p:cNvPr id="25604" name="Picture 4" descr="an04293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743200"/>
            <a:ext cx="806450" cy="1284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05" name="Picture 5" descr="an04320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191000"/>
            <a:ext cx="1831975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06" name="Picture 6" descr="an04346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5410200"/>
            <a:ext cx="966788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>
                <a:solidFill>
                  <a:schemeClr val="bg1"/>
                </a:solidFill>
              </a:rPr>
              <a:t>Easy? Ok. What happens when all the words start with the </a:t>
            </a:r>
            <a:r>
              <a:rPr lang="en-GB" i="1">
                <a:solidFill>
                  <a:schemeClr val="bg1"/>
                </a:solidFill>
              </a:rPr>
              <a:t>SAME</a:t>
            </a:r>
            <a:r>
              <a:rPr lang="en-GB">
                <a:solidFill>
                  <a:schemeClr val="bg1"/>
                </a:solidFill>
              </a:rPr>
              <a:t> letter?</a:t>
            </a:r>
          </a:p>
          <a:p>
            <a:r>
              <a:rPr lang="en-GB">
                <a:solidFill>
                  <a:schemeClr val="bg1"/>
                </a:solidFill>
              </a:rPr>
              <a:t>You order the words alphabetically according to the </a:t>
            </a:r>
            <a:r>
              <a:rPr lang="en-GB" i="1" u="sng">
                <a:solidFill>
                  <a:srgbClr val="99CCFF"/>
                </a:solidFill>
              </a:rPr>
              <a:t>SECOND</a:t>
            </a:r>
            <a:r>
              <a:rPr lang="en-GB">
                <a:solidFill>
                  <a:srgbClr val="99CCFF"/>
                </a:solidFill>
              </a:rPr>
              <a:t> </a:t>
            </a:r>
            <a:r>
              <a:rPr lang="en-GB">
                <a:solidFill>
                  <a:schemeClr val="bg1"/>
                </a:solidFill>
              </a:rPr>
              <a:t>letter.</a:t>
            </a:r>
          </a:p>
          <a:p>
            <a:pPr algn="ctr">
              <a:buFont typeface="Wingdings" pitchFamily="2" charset="2"/>
              <a:buNone/>
            </a:pPr>
            <a:r>
              <a:rPr lang="en-GB" b="1">
                <a:solidFill>
                  <a:schemeClr val="bg1"/>
                </a:solidFill>
              </a:rPr>
              <a:t>f</a:t>
            </a:r>
            <a:r>
              <a:rPr lang="en-GB" b="1">
                <a:solidFill>
                  <a:srgbClr val="99CCFF"/>
                </a:solidFill>
              </a:rPr>
              <a:t>i</a:t>
            </a:r>
            <a:r>
              <a:rPr lang="en-GB" b="1">
                <a:solidFill>
                  <a:schemeClr val="bg1"/>
                </a:solidFill>
              </a:rPr>
              <a:t>sh		f</a:t>
            </a:r>
            <a:r>
              <a:rPr lang="en-GB" b="1">
                <a:solidFill>
                  <a:srgbClr val="99CCFF"/>
                </a:solidFill>
              </a:rPr>
              <a:t>r</a:t>
            </a:r>
            <a:r>
              <a:rPr lang="en-GB" b="1">
                <a:solidFill>
                  <a:schemeClr val="bg1"/>
                </a:solidFill>
              </a:rPr>
              <a:t>og		f</a:t>
            </a:r>
            <a:r>
              <a:rPr lang="en-GB" b="1">
                <a:solidFill>
                  <a:srgbClr val="99CCFF"/>
                </a:solidFill>
              </a:rPr>
              <a:t>o</a:t>
            </a:r>
            <a:r>
              <a:rPr lang="en-GB" b="1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>
          <a:xfrm>
            <a:off x="1173163" y="304800"/>
            <a:ext cx="7772400" cy="1447800"/>
          </a:xfrm>
          <a:solidFill>
            <a:schemeClr val="tx1"/>
          </a:solidFill>
          <a:ln/>
        </p:spPr>
        <p:txBody>
          <a:bodyPr/>
          <a:lstStyle/>
          <a:p>
            <a:pPr algn="ctr"/>
            <a:r>
              <a:rPr lang="en-GB" sz="4800">
                <a:solidFill>
                  <a:schemeClr val="bg1"/>
                </a:solidFill>
                <a:latin typeface="Tahoma" pitchFamily="34" charset="0"/>
              </a:rPr>
              <a:t>a b c d e f g h i j k l m</a:t>
            </a:r>
            <a:br>
              <a:rPr lang="en-GB" sz="4800">
                <a:solidFill>
                  <a:schemeClr val="bg1"/>
                </a:solidFill>
                <a:latin typeface="Tahoma" pitchFamily="34" charset="0"/>
              </a:rPr>
            </a:br>
            <a:r>
              <a:rPr lang="en-GB" sz="4800">
                <a:solidFill>
                  <a:schemeClr val="bg1"/>
                </a:solidFill>
                <a:latin typeface="Tahoma" pitchFamily="34" charset="0"/>
              </a:rPr>
              <a:t>n o p q r s t u v w x y 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GB" b="1">
                <a:solidFill>
                  <a:schemeClr val="bg1"/>
                </a:solidFill>
              </a:rPr>
              <a:t>fish	</a:t>
            </a:r>
          </a:p>
          <a:p>
            <a:pPr algn="ctr">
              <a:buFont typeface="Wingdings" pitchFamily="2" charset="2"/>
              <a:buNone/>
            </a:pPr>
            <a:r>
              <a:rPr lang="en-GB" b="1">
                <a:solidFill>
                  <a:schemeClr val="bg1"/>
                </a:solidFill>
              </a:rPr>
              <a:t>	</a:t>
            </a:r>
          </a:p>
          <a:p>
            <a:pPr algn="ctr">
              <a:buFont typeface="Wingdings" pitchFamily="2" charset="2"/>
              <a:buNone/>
            </a:pPr>
            <a:r>
              <a:rPr lang="en-GB" b="1">
                <a:solidFill>
                  <a:schemeClr val="bg1"/>
                </a:solidFill>
              </a:rPr>
              <a:t>		fox		</a:t>
            </a:r>
          </a:p>
          <a:p>
            <a:pPr algn="ctr">
              <a:buFont typeface="Wingdings" pitchFamily="2" charset="2"/>
              <a:buNone/>
            </a:pPr>
            <a:endParaRPr lang="en-GB" b="1">
              <a:solidFill>
                <a:schemeClr val="bg1"/>
              </a:solidFill>
            </a:endParaRPr>
          </a:p>
          <a:p>
            <a:pPr algn="ctr">
              <a:buFont typeface="Wingdings" pitchFamily="2" charset="2"/>
              <a:buNone/>
            </a:pPr>
            <a:r>
              <a:rPr lang="en-GB" b="1">
                <a:solidFill>
                  <a:schemeClr val="bg1"/>
                </a:solidFill>
              </a:rPr>
              <a:t>frog</a:t>
            </a:r>
          </a:p>
          <a:p>
            <a:pPr>
              <a:buFont typeface="Wingdings" pitchFamily="2" charset="2"/>
              <a:buNone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1"/>
          </a:gradFill>
          <a:ln w="7620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b="1">
                <a:solidFill>
                  <a:srgbClr val="CC0099"/>
                </a:solidFill>
                <a:latin typeface="Tahoma" pitchFamily="34" charset="0"/>
              </a:rPr>
              <a:t>How did you do?</a:t>
            </a:r>
          </a:p>
        </p:txBody>
      </p:sp>
      <p:pic>
        <p:nvPicPr>
          <p:cNvPr id="27653" name="Picture 5" descr="bd00056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828800"/>
            <a:ext cx="930275" cy="89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5" name="Picture 7" descr="an04304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352800"/>
            <a:ext cx="1801813" cy="887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6" name="Picture 8" descr="an02542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724400"/>
            <a:ext cx="1412875" cy="136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When the first and second letter are the </a:t>
            </a:r>
            <a:r>
              <a:rPr lang="en-GB" b="1"/>
              <a:t>SAME -</a:t>
            </a:r>
            <a:r>
              <a:rPr lang="en-GB"/>
              <a:t> we order according to the </a:t>
            </a:r>
            <a:r>
              <a:rPr lang="en-GB" b="1" i="1">
                <a:solidFill>
                  <a:srgbClr val="FF99FF"/>
                </a:solidFill>
              </a:rPr>
              <a:t>THIRD</a:t>
            </a:r>
            <a:r>
              <a:rPr lang="en-GB"/>
              <a:t> letter. </a:t>
            </a:r>
          </a:p>
          <a:p>
            <a:pPr algn="ctr">
              <a:buFont typeface="Wingdings" pitchFamily="2" charset="2"/>
              <a:buNone/>
            </a:pPr>
            <a:r>
              <a:rPr lang="en-GB" sz="3600" b="1"/>
              <a:t>bo</a:t>
            </a:r>
            <a:r>
              <a:rPr lang="en-GB" sz="3600" b="1">
                <a:solidFill>
                  <a:srgbClr val="FF99FF"/>
                </a:solidFill>
              </a:rPr>
              <a:t>y</a:t>
            </a:r>
            <a:r>
              <a:rPr lang="en-GB" sz="3600" b="1"/>
              <a:t>		bo</a:t>
            </a:r>
            <a:r>
              <a:rPr lang="en-GB" sz="3600" b="1">
                <a:solidFill>
                  <a:srgbClr val="FF99FF"/>
                </a:solidFill>
              </a:rPr>
              <a:t>o</a:t>
            </a:r>
            <a:r>
              <a:rPr lang="en-GB" sz="3600" b="1"/>
              <a:t>k	bo</a:t>
            </a:r>
            <a:r>
              <a:rPr lang="en-GB" sz="3600" b="1">
                <a:solidFill>
                  <a:srgbClr val="FF99FF"/>
                </a:solidFill>
              </a:rPr>
              <a:t>w</a:t>
            </a:r>
            <a:r>
              <a:rPr lang="en-GB" sz="3600" b="1"/>
              <a:t>l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xfrm>
            <a:off x="1173163" y="228600"/>
            <a:ext cx="7772400" cy="1600200"/>
          </a:xfrm>
          <a:gradFill rotWithShape="0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</a:gradFill>
          <a:ln w="7620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4800" b="1">
                <a:solidFill>
                  <a:schemeClr val="tx1"/>
                </a:solidFill>
                <a:latin typeface="Tahoma" pitchFamily="34" charset="0"/>
              </a:rPr>
              <a:t>a b c d e f g h i j k l m</a:t>
            </a:r>
            <a:br>
              <a:rPr lang="en-GB" sz="4800" b="1">
                <a:solidFill>
                  <a:schemeClr val="tx1"/>
                </a:solidFill>
                <a:latin typeface="Tahoma" pitchFamily="34" charset="0"/>
              </a:rPr>
            </a:br>
            <a:r>
              <a:rPr lang="en-GB" sz="4800" b="1">
                <a:solidFill>
                  <a:schemeClr val="tx1"/>
                </a:solidFill>
                <a:latin typeface="Tahoma" pitchFamily="34" charset="0"/>
              </a:rPr>
              <a:t>n o p q r s t u v w x y 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FFFFFF"/>
            </a:gs>
            <a:gs pos="100000">
              <a:schemeClr val="hlink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GB" sz="3600" b="1"/>
              <a:t>bo</a:t>
            </a:r>
            <a:r>
              <a:rPr lang="en-GB" sz="3600" b="1">
                <a:solidFill>
                  <a:srgbClr val="CC0099"/>
                </a:solidFill>
              </a:rPr>
              <a:t>o</a:t>
            </a:r>
            <a:r>
              <a:rPr lang="en-GB" sz="3600" b="1"/>
              <a:t>k</a:t>
            </a:r>
          </a:p>
          <a:p>
            <a:pPr algn="ctr">
              <a:buFont typeface="Wingdings" pitchFamily="2" charset="2"/>
              <a:buNone/>
            </a:pPr>
            <a:endParaRPr lang="en-GB" sz="3600" b="1"/>
          </a:p>
          <a:p>
            <a:pPr algn="ctr">
              <a:buFont typeface="Wingdings" pitchFamily="2" charset="2"/>
              <a:buNone/>
            </a:pPr>
            <a:r>
              <a:rPr lang="en-GB" sz="3600" b="1"/>
              <a:t>bo</a:t>
            </a:r>
            <a:r>
              <a:rPr lang="en-GB" sz="3600" b="1">
                <a:solidFill>
                  <a:srgbClr val="CC0099"/>
                </a:solidFill>
              </a:rPr>
              <a:t>w</a:t>
            </a:r>
            <a:r>
              <a:rPr lang="en-GB" sz="3600" b="1"/>
              <a:t>l</a:t>
            </a:r>
          </a:p>
          <a:p>
            <a:pPr algn="ctr">
              <a:buFont typeface="Wingdings" pitchFamily="2" charset="2"/>
              <a:buNone/>
            </a:pPr>
            <a:r>
              <a:rPr lang="en-GB" sz="3600" b="1"/>
              <a:t>	</a:t>
            </a:r>
          </a:p>
          <a:p>
            <a:pPr algn="ctr">
              <a:buFont typeface="Wingdings" pitchFamily="2" charset="2"/>
              <a:buNone/>
            </a:pPr>
            <a:r>
              <a:rPr lang="en-GB" sz="3600" b="1"/>
              <a:t>bo</a:t>
            </a:r>
            <a:r>
              <a:rPr lang="en-GB" sz="3600" b="1">
                <a:solidFill>
                  <a:srgbClr val="CC0099"/>
                </a:solidFill>
              </a:rPr>
              <a:t>y</a:t>
            </a:r>
          </a:p>
          <a:p>
            <a:endParaRPr lang="en-GB"/>
          </a:p>
        </p:txBody>
      </p:sp>
      <p:pic>
        <p:nvPicPr>
          <p:cNvPr id="29700" name="Picture 4" descr="bd04923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752600"/>
            <a:ext cx="974725" cy="1497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1" name="Picture 5" descr="bd08049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429000"/>
            <a:ext cx="1100138" cy="100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2" name="Picture 6" descr="bd06804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648200"/>
            <a:ext cx="1147763" cy="134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703" name="Rectangle 7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1"/>
          </a:gradFill>
          <a:ln w="7620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b="1">
                <a:solidFill>
                  <a:srgbClr val="9900CC"/>
                </a:solidFill>
                <a:latin typeface="Tahoma" pitchFamily="34" charset="0"/>
              </a:rPr>
              <a:t>How did you do?</a:t>
            </a: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2819400" y="5715000"/>
            <a:ext cx="5867400" cy="533400"/>
          </a:xfrm>
          <a:prstGeom prst="rect">
            <a:avLst/>
          </a:prstGeom>
          <a:solidFill>
            <a:srgbClr val="CC0099"/>
          </a:solidFill>
          <a:ln w="7620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latin typeface="Tahoma" pitchFamily="34" charset="0"/>
              </a:rPr>
              <a:t>And now the </a:t>
            </a:r>
            <a:r>
              <a:rPr lang="en-GB">
                <a:solidFill>
                  <a:schemeClr val="hlink"/>
                </a:solidFill>
                <a:latin typeface="Tahoma" pitchFamily="34" charset="0"/>
              </a:rPr>
              <a:t>CHALLENGE….</a:t>
            </a: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>
            <a:off x="7086600" y="5943600"/>
            <a:ext cx="14478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utoUpdateAnimBg="0"/>
      <p:bldP spid="29704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99CCFF"/>
            </a:gs>
            <a:gs pos="50000">
              <a:schemeClr val="bg1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28600"/>
            <a:ext cx="7772400" cy="2286000"/>
          </a:xfrm>
          <a:gradFill rotWithShape="0">
            <a:gsLst>
              <a:gs pos="0">
                <a:srgbClr val="8C3D91"/>
              </a:gs>
              <a:gs pos="12000">
                <a:srgbClr val="7005D4"/>
              </a:gs>
              <a:gs pos="30000">
                <a:srgbClr val="181CC7"/>
              </a:gs>
              <a:gs pos="60001">
                <a:srgbClr val="0A128C"/>
              </a:gs>
              <a:gs pos="100000">
                <a:srgbClr val="000000"/>
              </a:gs>
            </a:gsLst>
            <a:lin ang="5400000" scaled="1"/>
          </a:gradFill>
          <a:ln w="76200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>
                <a:solidFill>
                  <a:schemeClr val="bg1"/>
                </a:solidFill>
                <a:latin typeface="Arial Rounded MT Bold" pitchFamily="34" charset="0"/>
              </a:rPr>
              <a:t>Challenge. </a:t>
            </a:r>
            <a:br>
              <a:rPr lang="en-GB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en-GB">
                <a:solidFill>
                  <a:schemeClr val="bg1"/>
                </a:solidFill>
                <a:latin typeface="Arial Rounded MT Bold" pitchFamily="34" charset="0"/>
              </a:rPr>
              <a:t>How quickly can you order these words: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2362200"/>
            <a:ext cx="7772400" cy="3733800"/>
          </a:xfrm>
        </p:spPr>
        <p:txBody>
          <a:bodyPr/>
          <a:lstStyle/>
          <a:p>
            <a:endParaRPr lang="en-GB"/>
          </a:p>
          <a:p>
            <a:pPr algn="ctr">
              <a:buFont typeface="Wingdings" pitchFamily="2" charset="2"/>
              <a:buNone/>
            </a:pPr>
            <a:r>
              <a:rPr lang="en-GB" sz="4000" b="1">
                <a:solidFill>
                  <a:schemeClr val="tx2"/>
                </a:solidFill>
              </a:rPr>
              <a:t>boot		apple		dog</a:t>
            </a:r>
          </a:p>
          <a:p>
            <a:endParaRPr lang="en-GB" sz="4000" b="1">
              <a:solidFill>
                <a:schemeClr val="tx2"/>
              </a:solidFill>
            </a:endParaRPr>
          </a:p>
          <a:p>
            <a:pPr algn="ctr">
              <a:buFont typeface="Wingdings" pitchFamily="2" charset="2"/>
              <a:buNone/>
            </a:pPr>
            <a:r>
              <a:rPr lang="en-GB" sz="4000" b="1">
                <a:solidFill>
                  <a:schemeClr val="tx2"/>
                </a:solidFill>
              </a:rPr>
              <a:t>book		bone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1905000" y="5867400"/>
            <a:ext cx="6096000" cy="595313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1"/>
          </a:gradFill>
          <a:ln w="76200">
            <a:solidFill>
              <a:srgbClr val="99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>
                <a:solidFill>
                  <a:schemeClr val="bg1"/>
                </a:solidFill>
                <a:latin typeface="Arial Rounded MT Bold" pitchFamily="34" charset="0"/>
              </a:rPr>
              <a:t>The solution</a:t>
            </a:r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>
            <a:off x="4800600" y="6172200"/>
            <a:ext cx="29718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utoUpdateAnimBg="0"/>
      <p:bldP spid="30724" grpId="0" animBg="1" autoUpdateAnimBg="0"/>
      <p:bldP spid="307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000000"/>
            </a:gs>
            <a:gs pos="20000">
              <a:srgbClr val="0A128C"/>
            </a:gs>
            <a:gs pos="35000">
              <a:srgbClr val="181CC7"/>
            </a:gs>
            <a:gs pos="44000">
              <a:srgbClr val="7005D4"/>
            </a:gs>
            <a:gs pos="50000">
              <a:srgbClr val="8C3D91"/>
            </a:gs>
            <a:gs pos="56000">
              <a:srgbClr val="7005D4"/>
            </a:gs>
            <a:gs pos="65000">
              <a:srgbClr val="181CC7"/>
            </a:gs>
            <a:gs pos="80001">
              <a:srgbClr val="0A128C"/>
            </a:gs>
            <a:gs pos="100000">
              <a:srgbClr val="00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1371600"/>
            <a:ext cx="7772400" cy="4724400"/>
          </a:xfrm>
        </p:spPr>
        <p:txBody>
          <a:bodyPr/>
          <a:lstStyle/>
          <a:p>
            <a:r>
              <a:rPr lang="en-GB" sz="4000">
                <a:solidFill>
                  <a:schemeClr val="bg1"/>
                </a:solidFill>
              </a:rPr>
              <a:t>apple</a:t>
            </a:r>
          </a:p>
          <a:p>
            <a:r>
              <a:rPr lang="en-GB" sz="4000">
                <a:solidFill>
                  <a:schemeClr val="bg1"/>
                </a:solidFill>
              </a:rPr>
              <a:t>bone</a:t>
            </a:r>
          </a:p>
          <a:p>
            <a:r>
              <a:rPr lang="en-GB" sz="4000">
                <a:solidFill>
                  <a:schemeClr val="bg1"/>
                </a:solidFill>
              </a:rPr>
              <a:t>book</a:t>
            </a:r>
          </a:p>
          <a:p>
            <a:r>
              <a:rPr lang="en-GB" sz="4000">
                <a:solidFill>
                  <a:schemeClr val="bg1"/>
                </a:solidFill>
              </a:rPr>
              <a:t>boot</a:t>
            </a:r>
          </a:p>
          <a:p>
            <a:r>
              <a:rPr lang="en-GB" sz="4000">
                <a:solidFill>
                  <a:schemeClr val="bg1"/>
                </a:solidFill>
              </a:rPr>
              <a:t>dog</a:t>
            </a:r>
          </a:p>
          <a:p>
            <a:endParaRPr lang="en-GB" sz="4000">
              <a:solidFill>
                <a:schemeClr val="bg1"/>
              </a:solidFill>
            </a:endParaRPr>
          </a:p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7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2" dur="5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7" dur="5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autoUpdateAnimBg="0"/>
    </p:bldLst>
  </p:timing>
</p:sld>
</file>

<file path=ppt/theme/theme1.xml><?xml version="1.0" encoding="utf-8"?>
<a:theme xmlns:a="http://schemas.openxmlformats.org/drawingml/2006/main" name="Dad`s Tie">
  <a:themeElements>
    <a:clrScheme name="Dad`s Tie 2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Dad`s Tie">
      <a:majorFont>
        <a:latin typeface="Times New Roman"/>
        <a:ea typeface=""/>
        <a:cs typeface="Times New Roman"/>
      </a:majorFont>
      <a:minorFont>
        <a:latin typeface="Arial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Dad`s Tie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d`s Tie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`s Ti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`s Tie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`s Tie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`s Tie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Designs\Dad`s Tie.pot</Template>
  <TotalTime>96</TotalTime>
  <Words>175</Words>
  <Application>Microsoft Office PowerPoint</Application>
  <PresentationFormat>On-screen Show (4:3)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Times New Roman</vt:lpstr>
      <vt:lpstr>Arial</vt:lpstr>
      <vt:lpstr>Wingdings</vt:lpstr>
      <vt:lpstr>Trebuchet MS</vt:lpstr>
      <vt:lpstr>Tahoma</vt:lpstr>
      <vt:lpstr>Arial Rounded MT Bold</vt:lpstr>
      <vt:lpstr>Dad`s Tie</vt:lpstr>
      <vt:lpstr>Alphabetical Order</vt:lpstr>
      <vt:lpstr>a b c d e f g h i j k l m n o p q r s t u v w x y z</vt:lpstr>
      <vt:lpstr>How did you do?</vt:lpstr>
      <vt:lpstr>a b c d e f g h i j k l m n o p q r s t u v w x y z</vt:lpstr>
      <vt:lpstr>How did you do?</vt:lpstr>
      <vt:lpstr>a b c d e f g h i j k l m n o p q r s t u v w x y z</vt:lpstr>
      <vt:lpstr>How did you do?</vt:lpstr>
      <vt:lpstr>Challenge.  How quickly can you order these words:</vt:lpstr>
      <vt:lpstr>PowerPoint Presentation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Alphabetical Order</dc:title>
  <dc:creator>Lindsay</dc:creator>
  <cp:lastModifiedBy>Teacher E-Solutions</cp:lastModifiedBy>
  <cp:revision>5</cp:revision>
  <cp:lastPrinted>1601-01-01T00:00:00Z</cp:lastPrinted>
  <dcterms:created xsi:type="dcterms:W3CDTF">2004-09-28T18:28:12Z</dcterms:created>
  <dcterms:modified xsi:type="dcterms:W3CDTF">2019-01-18T16:50:15Z</dcterms:modified>
</cp:coreProperties>
</file>