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FF99FF"/>
    <a:srgbClr val="99CC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2355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2" cy="638"/>
              <a:chOff x="-2" y="1562"/>
              <a:chExt cx="5762" cy="638"/>
            </a:xfrm>
          </p:grpSpPr>
          <p:sp>
            <p:nvSpPr>
              <p:cNvPr id="23556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7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8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59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0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1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2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3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4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5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6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7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8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69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0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1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2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3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574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3575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76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57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98438"/>
            <a:ext cx="7772400" cy="2286000"/>
          </a:xfrm>
        </p:spPr>
        <p:txBody>
          <a:bodyPr anchor="b">
            <a:spAutoFit/>
          </a:bodyPr>
          <a:lstStyle>
            <a:lvl1pPr>
              <a:defRPr sz="7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3578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3579" name="Rectangle 27"/>
          <p:cNvSpPr>
            <a:spLocks noGrp="1" noChangeArrowheads="1"/>
          </p:cNvSpPr>
          <p:nvPr>
            <p:ph type="dt" sz="half" idx="2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23580" name="Rectangle 2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23581" name="Rectangle 2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A9359F34-930A-4360-8313-FC5AD82A0A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B9FE5-4B09-4A57-B5E1-70584A526F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08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6032-3BC3-4DA2-9E71-4C33E9AEE3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05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58B20E-6246-45C7-AE0D-4B43053BFB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2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EC346-7E39-4F28-92B5-E34EDD67509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18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7FE6AD-A94A-4129-BF37-7C8D1F3438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03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5598D-4C4B-4BE2-9642-C0474C94D7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87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54067-87BD-4849-B58E-4A70F7010C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4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9E24D3-7BD1-4B7A-895E-237A5B4F92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0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46811-0721-413B-BD77-E9372E20BD0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33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A4EB8A-BF80-47D6-AC74-09026F45EC4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84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22531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22532" name="Freeform 4"/>
              <p:cNvSpPr>
                <a:spLocks/>
              </p:cNvSpPr>
              <p:nvPr/>
            </p:nvSpPr>
            <p:spPr bwMode="ltGray">
              <a:xfrm rot="-5400000">
                <a:off x="2559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720 h 720"/>
                  <a:gd name="T4" fmla="*/ 1000 w 1000"/>
                  <a:gd name="T5" fmla="*/ 720 h 720"/>
                  <a:gd name="T6" fmla="*/ 1000 w 1000"/>
                  <a:gd name="T7" fmla="*/ 0 h 720"/>
                  <a:gd name="T8" fmla="*/ 0 w 1000"/>
                  <a:gd name="T9" fmla="*/ 0 h 7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3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4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5" name="Freeform 7"/>
              <p:cNvSpPr>
                <a:spLocks/>
              </p:cNvSpPr>
              <p:nvPr/>
            </p:nvSpPr>
            <p:spPr bwMode="ltGray">
              <a:xfrm rot="-5400000">
                <a:off x="-57" y="1752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6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7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8" name="Freeform 10"/>
              <p:cNvSpPr>
                <a:spLocks/>
              </p:cNvSpPr>
              <p:nvPr/>
            </p:nvSpPr>
            <p:spPr bwMode="ltGray">
              <a:xfrm rot="-5400000">
                <a:off x="156" y="1726"/>
                <a:ext cx="632" cy="315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39" name="Freeform 11"/>
              <p:cNvSpPr>
                <a:spLocks/>
              </p:cNvSpPr>
              <p:nvPr/>
            </p:nvSpPr>
            <p:spPr bwMode="ltGray">
              <a:xfrm rot="-5400000">
                <a:off x="3211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0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1" name="Freeform 13"/>
              <p:cNvSpPr>
                <a:spLocks/>
              </p:cNvSpPr>
              <p:nvPr/>
            </p:nvSpPr>
            <p:spPr bwMode="ltGray">
              <a:xfrm rot="-5400000">
                <a:off x="1830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ltGray">
              <a:xfrm rot="-5400000">
                <a:off x="2330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5" name="Freeform 17"/>
              <p:cNvSpPr>
                <a:spLocks/>
              </p:cNvSpPr>
              <p:nvPr/>
            </p:nvSpPr>
            <p:spPr bwMode="ltGray">
              <a:xfrm rot="-5400000">
                <a:off x="4077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6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72 h 317"/>
                  <a:gd name="T4" fmla="*/ 624 w 624"/>
                  <a:gd name="T5" fmla="*/ 272 h 317"/>
                  <a:gd name="T6" fmla="*/ 624 w 624"/>
                  <a:gd name="T7" fmla="*/ 0 h 317"/>
                  <a:gd name="T8" fmla="*/ 0 w 624"/>
                  <a:gd name="T9" fmla="*/ 0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7" name="Freeform 19"/>
              <p:cNvSpPr>
                <a:spLocks/>
              </p:cNvSpPr>
              <p:nvPr/>
            </p:nvSpPr>
            <p:spPr bwMode="ltGray">
              <a:xfrm rot="-5400000">
                <a:off x="4584" y="1747"/>
                <a:ext cx="624" cy="255"/>
              </a:xfrm>
              <a:custGeom>
                <a:avLst/>
                <a:gdLst>
                  <a:gd name="T0" fmla="*/ 0 w 624"/>
                  <a:gd name="T1" fmla="*/ 53 h 370"/>
                  <a:gd name="T2" fmla="*/ 0 w 624"/>
                  <a:gd name="T3" fmla="*/ 325 h 370"/>
                  <a:gd name="T4" fmla="*/ 624 w 624"/>
                  <a:gd name="T5" fmla="*/ 325 h 370"/>
                  <a:gd name="T6" fmla="*/ 624 w 624"/>
                  <a:gd name="T7" fmla="*/ 53 h 370"/>
                  <a:gd name="T8" fmla="*/ 384 w 624"/>
                  <a:gd name="T9" fmla="*/ 8 h 370"/>
                  <a:gd name="T10" fmla="*/ 0 w 624"/>
                  <a:gd name="T11" fmla="*/ 53 h 3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8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9" name="Freeform 21"/>
              <p:cNvSpPr>
                <a:spLocks/>
              </p:cNvSpPr>
              <p:nvPr/>
            </p:nvSpPr>
            <p:spPr bwMode="ltGray">
              <a:xfrm rot="-5400000">
                <a:off x="5084" y="1694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272 h 272"/>
                  <a:gd name="T4" fmla="*/ 240 w 624"/>
                  <a:gd name="T5" fmla="*/ 240 h 272"/>
                  <a:gd name="T6" fmla="*/ 624 w 624"/>
                  <a:gd name="T7" fmla="*/ 272 h 272"/>
                  <a:gd name="T8" fmla="*/ 624 w 624"/>
                  <a:gd name="T9" fmla="*/ 0 h 272"/>
                  <a:gd name="T10" fmla="*/ 0 w 624"/>
                  <a:gd name="T11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0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45 h 362"/>
                  <a:gd name="T2" fmla="*/ 8 w 632"/>
                  <a:gd name="T3" fmla="*/ 317 h 362"/>
                  <a:gd name="T4" fmla="*/ 248 w 632"/>
                  <a:gd name="T5" fmla="*/ 317 h 362"/>
                  <a:gd name="T6" fmla="*/ 632 w 632"/>
                  <a:gd name="T7" fmla="*/ 317 h 362"/>
                  <a:gd name="T8" fmla="*/ 632 w 632"/>
                  <a:gd name="T9" fmla="*/ 45 h 362"/>
                  <a:gd name="T10" fmla="*/ 104 w 632"/>
                  <a:gd name="T11" fmla="*/ 45 h 362"/>
                  <a:gd name="T12" fmla="*/ 8 w 632"/>
                  <a:gd name="T13" fmla="*/ 45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51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196 h 385"/>
                <a:gd name="T2" fmla="*/ 5762 w 5762"/>
                <a:gd name="T3" fmla="*/ 188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196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2553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2554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55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556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557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0B886E54-17D7-4630-8754-6DF4B16F44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en-GB">
                <a:solidFill>
                  <a:schemeClr val="tx1"/>
                </a:solidFill>
                <a:latin typeface="Trebuchet MS" pitchFamily="34" charset="0"/>
              </a:rPr>
              <a:t>Alphabetical Order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>
                <a:effectLst>
                  <a:outerShdw blurRad="38100" dist="38100" dir="2700000" algn="tl">
                    <a:srgbClr val="FFFFFF"/>
                  </a:outerShdw>
                </a:effectLst>
              </a:rPr>
              <a:t>Learning Objective.</a:t>
            </a:r>
          </a:p>
          <a:p>
            <a:r>
              <a:rPr lang="en-GB" b="1"/>
              <a:t>We will be able to order words alphabetically to the 3</a:t>
            </a:r>
            <a:r>
              <a:rPr lang="en-GB" b="1" baseline="30000"/>
              <a:t>rd</a:t>
            </a:r>
            <a:r>
              <a:rPr lang="en-GB" b="1"/>
              <a:t> and 4</a:t>
            </a:r>
            <a:r>
              <a:rPr lang="en-GB" b="1" baseline="30000"/>
              <a:t>th</a:t>
            </a:r>
            <a:r>
              <a:rPr lang="en-GB" b="1"/>
              <a:t> letter.</a:t>
            </a:r>
          </a:p>
          <a:p>
            <a:endParaRPr lang="en-GB" b="1"/>
          </a:p>
        </p:txBody>
      </p:sp>
      <p:pic>
        <p:nvPicPr>
          <p:cNvPr id="20485" name="Picture 5" descr="ed00149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114800"/>
            <a:ext cx="29718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build="p" autoUpdateAnimBg="0"/>
      <p:bldP spid="2048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304800"/>
            <a:ext cx="7772400" cy="1600200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en-GB" sz="4800">
                <a:solidFill>
                  <a:schemeClr val="bg1"/>
                </a:solidFill>
                <a:latin typeface="Tahoma" pitchFamily="34" charset="0"/>
              </a:rPr>
              <a:t>a b c d e f g h i j k l m</a:t>
            </a:r>
            <a:br>
              <a:rPr lang="en-GB" sz="4800">
                <a:solidFill>
                  <a:schemeClr val="bg1"/>
                </a:solidFill>
                <a:latin typeface="Tahoma" pitchFamily="34" charset="0"/>
              </a:rPr>
            </a:br>
            <a:r>
              <a:rPr lang="en-GB" sz="4800">
                <a:solidFill>
                  <a:schemeClr val="bg1"/>
                </a:solidFill>
                <a:latin typeface="Tahoma" pitchFamily="34" charset="0"/>
              </a:rPr>
              <a:t>n o p q r s t u v w x y z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1981200"/>
            <a:ext cx="7772400" cy="4495800"/>
          </a:xfrm>
        </p:spPr>
        <p:txBody>
          <a:bodyPr/>
          <a:lstStyle/>
          <a:p>
            <a:r>
              <a:rPr lang="en-GB"/>
              <a:t>Use the alphabet above to order the words below:</a:t>
            </a:r>
          </a:p>
          <a:p>
            <a:r>
              <a:rPr lang="en-GB"/>
              <a:t>As all the words start with different letters, we can order by the </a:t>
            </a:r>
            <a:r>
              <a:rPr lang="en-GB">
                <a:solidFill>
                  <a:srgbClr val="CC0099"/>
                </a:solidFill>
              </a:rPr>
              <a:t>first</a:t>
            </a:r>
            <a:r>
              <a:rPr lang="en-GB"/>
              <a:t> letter.</a:t>
            </a:r>
          </a:p>
          <a:p>
            <a:pPr algn="ctr">
              <a:buFont typeface="Wingdings" pitchFamily="2" charset="2"/>
              <a:buNone/>
            </a:pPr>
            <a:r>
              <a:rPr lang="en-GB" sz="4000">
                <a:solidFill>
                  <a:srgbClr val="CC0099"/>
                </a:solidFill>
              </a:rPr>
              <a:t>p</a:t>
            </a:r>
            <a:r>
              <a:rPr lang="en-GB" sz="4000"/>
              <a:t>ig 		</a:t>
            </a:r>
            <a:r>
              <a:rPr lang="en-GB" sz="4000">
                <a:solidFill>
                  <a:srgbClr val="CC0099"/>
                </a:solidFill>
              </a:rPr>
              <a:t>c</a:t>
            </a:r>
            <a:r>
              <a:rPr lang="en-GB" sz="4000"/>
              <a:t>at 		</a:t>
            </a:r>
            <a:r>
              <a:rPr lang="en-GB" sz="4000">
                <a:solidFill>
                  <a:srgbClr val="CC0099"/>
                </a:solidFill>
              </a:rPr>
              <a:t>s</a:t>
            </a:r>
            <a:r>
              <a:rPr lang="en-GB" sz="4000"/>
              <a:t>nake</a:t>
            </a:r>
          </a:p>
          <a:p>
            <a:pPr>
              <a:buFont typeface="Wingdings" pitchFamily="2" charset="2"/>
              <a:buNone/>
            </a:pPr>
            <a:endParaRPr lang="en-GB"/>
          </a:p>
          <a:p>
            <a:endParaRPr lang="en-GB"/>
          </a:p>
        </p:txBody>
      </p:sp>
      <p:pic>
        <p:nvPicPr>
          <p:cNvPr id="24580" name="Picture 4" descr="an0434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105400"/>
            <a:ext cx="96678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1" name="Picture 5" descr="an0432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105400"/>
            <a:ext cx="18319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an04293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029200"/>
            <a:ext cx="806450" cy="128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CCFFFF"/>
          </a:solidFill>
        </p:spPr>
        <p:txBody>
          <a:bodyPr/>
          <a:lstStyle/>
          <a:p>
            <a:pPr algn="ctr"/>
            <a:r>
              <a:rPr lang="en-GB" b="1">
                <a:solidFill>
                  <a:srgbClr val="CC0099"/>
                </a:solidFill>
                <a:latin typeface="Tahoma" pitchFamily="34" charset="0"/>
              </a:rPr>
              <a:t>How did you do?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order should be:</a:t>
            </a:r>
          </a:p>
          <a:p>
            <a:pPr algn="ctr">
              <a:buFont typeface="Wingdings" pitchFamily="2" charset="2"/>
              <a:buNone/>
            </a:pPr>
            <a:r>
              <a:rPr lang="en-GB">
                <a:solidFill>
                  <a:srgbClr val="CC0099"/>
                </a:solidFill>
              </a:rPr>
              <a:t>c</a:t>
            </a:r>
            <a:r>
              <a:rPr lang="en-GB"/>
              <a:t>at</a:t>
            </a:r>
          </a:p>
          <a:p>
            <a:pPr algn="ctr">
              <a:buFont typeface="Wingdings" pitchFamily="2" charset="2"/>
              <a:buNone/>
            </a:pPr>
            <a:endParaRPr lang="en-GB"/>
          </a:p>
          <a:p>
            <a:pPr algn="ctr">
              <a:buFont typeface="Wingdings" pitchFamily="2" charset="2"/>
              <a:buNone/>
            </a:pPr>
            <a:r>
              <a:rPr lang="en-GB">
                <a:solidFill>
                  <a:srgbClr val="CC0099"/>
                </a:solidFill>
              </a:rPr>
              <a:t>p</a:t>
            </a:r>
            <a:r>
              <a:rPr lang="en-GB"/>
              <a:t>ig</a:t>
            </a:r>
          </a:p>
          <a:p>
            <a:pPr algn="ctr">
              <a:buFont typeface="Wingdings" pitchFamily="2" charset="2"/>
              <a:buNone/>
            </a:pPr>
            <a:endParaRPr lang="en-GB"/>
          </a:p>
          <a:p>
            <a:pPr algn="ctr">
              <a:buFont typeface="Wingdings" pitchFamily="2" charset="2"/>
              <a:buNone/>
            </a:pPr>
            <a:r>
              <a:rPr lang="en-GB">
                <a:solidFill>
                  <a:srgbClr val="CC0099"/>
                </a:solidFill>
              </a:rPr>
              <a:t>s</a:t>
            </a:r>
            <a:r>
              <a:rPr lang="en-GB"/>
              <a:t>nake</a:t>
            </a:r>
          </a:p>
          <a:p>
            <a:endParaRPr lang="en-GB"/>
          </a:p>
        </p:txBody>
      </p:sp>
      <p:pic>
        <p:nvPicPr>
          <p:cNvPr id="25604" name="Picture 4" descr="an0429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743200"/>
            <a:ext cx="806450" cy="128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5" name="Picture 5" descr="an04320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191000"/>
            <a:ext cx="18319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an04346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410200"/>
            <a:ext cx="96678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Easy? Ok. What happens when all the words start with the </a:t>
            </a:r>
            <a:r>
              <a:rPr lang="en-GB" i="1">
                <a:solidFill>
                  <a:schemeClr val="bg1"/>
                </a:solidFill>
              </a:rPr>
              <a:t>SAME</a:t>
            </a:r>
            <a:r>
              <a:rPr lang="en-GB">
                <a:solidFill>
                  <a:schemeClr val="bg1"/>
                </a:solidFill>
              </a:rPr>
              <a:t> letter?</a:t>
            </a:r>
          </a:p>
          <a:p>
            <a:r>
              <a:rPr lang="en-GB">
                <a:solidFill>
                  <a:schemeClr val="bg1"/>
                </a:solidFill>
              </a:rPr>
              <a:t>You order the words alphabetically according to the </a:t>
            </a:r>
            <a:r>
              <a:rPr lang="en-GB" i="1" u="sng">
                <a:solidFill>
                  <a:srgbClr val="99CCFF"/>
                </a:solidFill>
              </a:rPr>
              <a:t>SECOND</a:t>
            </a:r>
            <a:r>
              <a:rPr lang="en-GB">
                <a:solidFill>
                  <a:srgbClr val="99CCFF"/>
                </a:solidFill>
              </a:rPr>
              <a:t> </a:t>
            </a:r>
            <a:r>
              <a:rPr lang="en-GB">
                <a:solidFill>
                  <a:schemeClr val="bg1"/>
                </a:solidFill>
              </a:rPr>
              <a:t>letter.</a:t>
            </a:r>
          </a:p>
          <a:p>
            <a:pPr algn="ctr">
              <a:buFont typeface="Wingdings" pitchFamily="2" charset="2"/>
              <a:buNone/>
            </a:pPr>
            <a:r>
              <a:rPr lang="en-GB" b="1">
                <a:solidFill>
                  <a:schemeClr val="bg1"/>
                </a:solidFill>
              </a:rPr>
              <a:t>f</a:t>
            </a:r>
            <a:r>
              <a:rPr lang="en-GB" b="1">
                <a:solidFill>
                  <a:srgbClr val="99CCFF"/>
                </a:solidFill>
              </a:rPr>
              <a:t>i</a:t>
            </a:r>
            <a:r>
              <a:rPr lang="en-GB" b="1">
                <a:solidFill>
                  <a:schemeClr val="bg1"/>
                </a:solidFill>
              </a:rPr>
              <a:t>sh		f</a:t>
            </a:r>
            <a:r>
              <a:rPr lang="en-GB" b="1">
                <a:solidFill>
                  <a:srgbClr val="99CCFF"/>
                </a:solidFill>
              </a:rPr>
              <a:t>r</a:t>
            </a:r>
            <a:r>
              <a:rPr lang="en-GB" b="1">
                <a:solidFill>
                  <a:schemeClr val="bg1"/>
                </a:solidFill>
              </a:rPr>
              <a:t>og		f</a:t>
            </a:r>
            <a:r>
              <a:rPr lang="en-GB" b="1">
                <a:solidFill>
                  <a:srgbClr val="99CCFF"/>
                </a:solidFill>
              </a:rPr>
              <a:t>o</a:t>
            </a:r>
            <a:r>
              <a:rPr lang="en-GB" b="1">
                <a:solidFill>
                  <a:schemeClr val="bg1"/>
                </a:solidFill>
              </a:rPr>
              <a:t>x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1173163" y="304800"/>
            <a:ext cx="7772400" cy="1447800"/>
          </a:xfrm>
          <a:solidFill>
            <a:schemeClr val="tx1"/>
          </a:solidFill>
          <a:ln/>
        </p:spPr>
        <p:txBody>
          <a:bodyPr/>
          <a:lstStyle/>
          <a:p>
            <a:pPr algn="ctr"/>
            <a:r>
              <a:rPr lang="en-GB" sz="4800">
                <a:solidFill>
                  <a:schemeClr val="bg1"/>
                </a:solidFill>
                <a:latin typeface="Tahoma" pitchFamily="34" charset="0"/>
              </a:rPr>
              <a:t>a b c d e f g h i j k l m</a:t>
            </a:r>
            <a:br>
              <a:rPr lang="en-GB" sz="4800">
                <a:solidFill>
                  <a:schemeClr val="bg1"/>
                </a:solidFill>
                <a:latin typeface="Tahoma" pitchFamily="34" charset="0"/>
              </a:rPr>
            </a:br>
            <a:r>
              <a:rPr lang="en-GB" sz="4800">
                <a:solidFill>
                  <a:schemeClr val="bg1"/>
                </a:solidFill>
                <a:latin typeface="Tahoma" pitchFamily="34" charset="0"/>
              </a:rPr>
              <a:t>n o p q r s t u v w x y 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b="1">
                <a:solidFill>
                  <a:schemeClr val="bg1"/>
                </a:solidFill>
              </a:rPr>
              <a:t>fish	</a:t>
            </a:r>
          </a:p>
          <a:p>
            <a:pPr algn="ctr">
              <a:buFont typeface="Wingdings" pitchFamily="2" charset="2"/>
              <a:buNone/>
            </a:pPr>
            <a:r>
              <a:rPr lang="en-GB" b="1">
                <a:solidFill>
                  <a:schemeClr val="bg1"/>
                </a:solidFill>
              </a:rPr>
              <a:t>	</a:t>
            </a:r>
          </a:p>
          <a:p>
            <a:pPr algn="ctr">
              <a:buFont typeface="Wingdings" pitchFamily="2" charset="2"/>
              <a:buNone/>
            </a:pPr>
            <a:r>
              <a:rPr lang="en-GB" b="1">
                <a:solidFill>
                  <a:schemeClr val="bg1"/>
                </a:solidFill>
              </a:rPr>
              <a:t>		fox		</a:t>
            </a:r>
          </a:p>
          <a:p>
            <a:pPr algn="ctr">
              <a:buFont typeface="Wingdings" pitchFamily="2" charset="2"/>
              <a:buNone/>
            </a:pPr>
            <a:endParaRPr lang="en-GB" b="1">
              <a:solidFill>
                <a:schemeClr val="bg1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GB" b="1">
                <a:solidFill>
                  <a:schemeClr val="bg1"/>
                </a:solidFill>
              </a:rPr>
              <a:t>frog</a:t>
            </a:r>
          </a:p>
          <a:p>
            <a:pPr>
              <a:buFont typeface="Wingdings" pitchFamily="2" charset="2"/>
              <a:buNone/>
            </a:pPr>
            <a:endParaRPr lang="en-GB">
              <a:solidFill>
                <a:schemeClr val="bg1"/>
              </a:solidFill>
            </a:endParaRP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CC0099"/>
                </a:solidFill>
                <a:latin typeface="Tahoma" pitchFamily="34" charset="0"/>
              </a:rPr>
              <a:t>How did you do?</a:t>
            </a:r>
          </a:p>
        </p:txBody>
      </p:sp>
      <p:pic>
        <p:nvPicPr>
          <p:cNvPr id="27653" name="Picture 5" descr="bd0005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28800"/>
            <a:ext cx="930275" cy="8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 descr="an04304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352800"/>
            <a:ext cx="1801813" cy="8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an0254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724400"/>
            <a:ext cx="1412875" cy="136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the first and second letter are the </a:t>
            </a:r>
            <a:r>
              <a:rPr lang="en-GB" b="1"/>
              <a:t>SAME -</a:t>
            </a:r>
            <a:r>
              <a:rPr lang="en-GB"/>
              <a:t> we order according to the </a:t>
            </a:r>
            <a:r>
              <a:rPr lang="en-GB" b="1" i="1">
                <a:solidFill>
                  <a:srgbClr val="FF99FF"/>
                </a:solidFill>
              </a:rPr>
              <a:t>THIRD</a:t>
            </a:r>
            <a:r>
              <a:rPr lang="en-GB"/>
              <a:t> letter. </a:t>
            </a:r>
          </a:p>
          <a:p>
            <a:pPr algn="ctr">
              <a:buFont typeface="Wingdings" pitchFamily="2" charset="2"/>
              <a:buNone/>
            </a:pPr>
            <a:r>
              <a:rPr lang="en-GB" sz="3600" b="1"/>
              <a:t>bo</a:t>
            </a:r>
            <a:r>
              <a:rPr lang="en-GB" sz="3600" b="1">
                <a:solidFill>
                  <a:srgbClr val="FF99FF"/>
                </a:solidFill>
              </a:rPr>
              <a:t>y</a:t>
            </a:r>
            <a:r>
              <a:rPr lang="en-GB" sz="3600" b="1"/>
              <a:t>		bo</a:t>
            </a:r>
            <a:r>
              <a:rPr lang="en-GB" sz="3600" b="1">
                <a:solidFill>
                  <a:srgbClr val="FF99FF"/>
                </a:solidFill>
              </a:rPr>
              <a:t>o</a:t>
            </a:r>
            <a:r>
              <a:rPr lang="en-GB" sz="3600" b="1"/>
              <a:t>k	bo</a:t>
            </a:r>
            <a:r>
              <a:rPr lang="en-GB" sz="3600" b="1">
                <a:solidFill>
                  <a:srgbClr val="FF99FF"/>
                </a:solidFill>
              </a:rPr>
              <a:t>w</a:t>
            </a:r>
            <a:r>
              <a:rPr lang="en-GB" sz="3600" b="1"/>
              <a:t>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xfrm>
            <a:off x="1173163" y="228600"/>
            <a:ext cx="7772400" cy="1600200"/>
          </a:xfr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shape">
              <a:fillToRect l="50000" t="50000" r="50000" b="50000"/>
            </a:path>
          </a:gra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sz="4800" b="1">
                <a:solidFill>
                  <a:schemeClr val="tx1"/>
                </a:solidFill>
                <a:latin typeface="Tahoma" pitchFamily="34" charset="0"/>
              </a:rPr>
              <a:t>a b c d e f g h i j k l m</a:t>
            </a:r>
            <a:br>
              <a:rPr lang="en-GB" sz="4800" b="1">
                <a:solidFill>
                  <a:schemeClr val="tx1"/>
                </a:solidFill>
                <a:latin typeface="Tahoma" pitchFamily="34" charset="0"/>
              </a:rPr>
            </a:br>
            <a:r>
              <a:rPr lang="en-GB" sz="4800" b="1">
                <a:solidFill>
                  <a:schemeClr val="tx1"/>
                </a:solidFill>
                <a:latin typeface="Tahoma" pitchFamily="34" charset="0"/>
              </a:rPr>
              <a:t>n o p q r s t u v w x y 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FFFF"/>
            </a:gs>
            <a:gs pos="100000">
              <a:schemeClr val="hlink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GB" sz="3600" b="1"/>
              <a:t>bo</a:t>
            </a:r>
            <a:r>
              <a:rPr lang="en-GB" sz="3600" b="1">
                <a:solidFill>
                  <a:srgbClr val="CC0099"/>
                </a:solidFill>
              </a:rPr>
              <a:t>o</a:t>
            </a:r>
            <a:r>
              <a:rPr lang="en-GB" sz="3600" b="1"/>
              <a:t>k</a:t>
            </a:r>
          </a:p>
          <a:p>
            <a:pPr algn="ctr">
              <a:buFont typeface="Wingdings" pitchFamily="2" charset="2"/>
              <a:buNone/>
            </a:pPr>
            <a:endParaRPr lang="en-GB" sz="3600" b="1"/>
          </a:p>
          <a:p>
            <a:pPr algn="ctr">
              <a:buFont typeface="Wingdings" pitchFamily="2" charset="2"/>
              <a:buNone/>
            </a:pPr>
            <a:r>
              <a:rPr lang="en-GB" sz="3600" b="1"/>
              <a:t>bo</a:t>
            </a:r>
            <a:r>
              <a:rPr lang="en-GB" sz="3600" b="1">
                <a:solidFill>
                  <a:srgbClr val="CC0099"/>
                </a:solidFill>
              </a:rPr>
              <a:t>w</a:t>
            </a:r>
            <a:r>
              <a:rPr lang="en-GB" sz="3600" b="1"/>
              <a:t>l</a:t>
            </a:r>
          </a:p>
          <a:p>
            <a:pPr algn="ctr">
              <a:buFont typeface="Wingdings" pitchFamily="2" charset="2"/>
              <a:buNone/>
            </a:pPr>
            <a:r>
              <a:rPr lang="en-GB" sz="3600" b="1"/>
              <a:t>	</a:t>
            </a:r>
          </a:p>
          <a:p>
            <a:pPr algn="ctr">
              <a:buFont typeface="Wingdings" pitchFamily="2" charset="2"/>
              <a:buNone/>
            </a:pPr>
            <a:r>
              <a:rPr lang="en-GB" sz="3600" b="1"/>
              <a:t>bo</a:t>
            </a:r>
            <a:r>
              <a:rPr lang="en-GB" sz="3600" b="1">
                <a:solidFill>
                  <a:srgbClr val="CC0099"/>
                </a:solidFill>
              </a:rPr>
              <a:t>y</a:t>
            </a:r>
          </a:p>
          <a:p>
            <a:endParaRPr lang="en-GB"/>
          </a:p>
        </p:txBody>
      </p:sp>
      <p:pic>
        <p:nvPicPr>
          <p:cNvPr id="29700" name="Picture 4" descr="bd0492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974725" cy="149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bd08049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429000"/>
            <a:ext cx="1100138" cy="100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bd06804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648200"/>
            <a:ext cx="1147763" cy="134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9900CC"/>
                </a:solidFill>
                <a:latin typeface="Tahoma" pitchFamily="34" charset="0"/>
              </a:rPr>
              <a:t>How did you do?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2819400" y="5715000"/>
            <a:ext cx="5867400" cy="533400"/>
          </a:xfrm>
          <a:prstGeom prst="rect">
            <a:avLst/>
          </a:prstGeom>
          <a:solidFill>
            <a:srgbClr val="CC0099"/>
          </a:solidFill>
          <a:ln w="76200">
            <a:solidFill>
              <a:srgbClr val="800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Tahoma" pitchFamily="34" charset="0"/>
              </a:rPr>
              <a:t>And now the </a:t>
            </a:r>
            <a:r>
              <a:rPr lang="en-GB">
                <a:solidFill>
                  <a:schemeClr val="hlink"/>
                </a:solidFill>
                <a:latin typeface="Tahoma" pitchFamily="34" charset="0"/>
              </a:rPr>
              <a:t>CHALLENGE….</a:t>
            </a: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7086600" y="5943600"/>
            <a:ext cx="14478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  <p:bldP spid="29704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228600"/>
            <a:ext cx="7772400" cy="2286000"/>
          </a:xfrm>
          <a:gradFill rotWithShape="0">
            <a:gsLst>
              <a:gs pos="0">
                <a:srgbClr val="8C3D91"/>
              </a:gs>
              <a:gs pos="12000">
                <a:srgbClr val="7005D4"/>
              </a:gs>
              <a:gs pos="30000">
                <a:srgbClr val="181CC7"/>
              </a:gs>
              <a:gs pos="60001">
                <a:srgbClr val="0A128C"/>
              </a:gs>
              <a:gs pos="100000">
                <a:srgbClr val="000000"/>
              </a:gs>
            </a:gsLst>
            <a:lin ang="5400000" scaled="1"/>
          </a:gra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 Rounded MT Bold" pitchFamily="34" charset="0"/>
              </a:rPr>
              <a:t>Challenge. </a:t>
            </a:r>
            <a:br>
              <a:rPr lang="en-GB">
                <a:solidFill>
                  <a:schemeClr val="bg1"/>
                </a:solidFill>
                <a:latin typeface="Arial Rounded MT Bold" pitchFamily="34" charset="0"/>
              </a:rPr>
            </a:br>
            <a:r>
              <a:rPr lang="en-GB">
                <a:solidFill>
                  <a:schemeClr val="bg1"/>
                </a:solidFill>
                <a:latin typeface="Arial Rounded MT Bold" pitchFamily="34" charset="0"/>
              </a:rPr>
              <a:t>How quickly can you order these words: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2362200"/>
            <a:ext cx="7772400" cy="3733800"/>
          </a:xfrm>
        </p:spPr>
        <p:txBody>
          <a:bodyPr/>
          <a:lstStyle/>
          <a:p>
            <a:endParaRPr lang="en-GB"/>
          </a:p>
          <a:p>
            <a:pPr algn="ctr">
              <a:buFont typeface="Wingdings" pitchFamily="2" charset="2"/>
              <a:buNone/>
            </a:pPr>
            <a:r>
              <a:rPr lang="en-GB" sz="4000" b="1">
                <a:solidFill>
                  <a:schemeClr val="tx2"/>
                </a:solidFill>
              </a:rPr>
              <a:t>boot		apple		dog</a:t>
            </a:r>
          </a:p>
          <a:p>
            <a:endParaRPr lang="en-GB" sz="4000" b="1">
              <a:solidFill>
                <a:schemeClr val="tx2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en-GB" sz="4000" b="1">
                <a:solidFill>
                  <a:schemeClr val="tx2"/>
                </a:solidFill>
              </a:rPr>
              <a:t>book		bone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1905000" y="5867400"/>
            <a:ext cx="6096000" cy="595313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1"/>
          </a:gradFill>
          <a:ln w="76200">
            <a:solidFill>
              <a:srgbClr val="99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bg1"/>
                </a:solidFill>
                <a:latin typeface="Arial Rounded MT Bold" pitchFamily="34" charset="0"/>
              </a:rPr>
              <a:t>The solution</a:t>
            </a:r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>
            <a:off x="4800600" y="6172200"/>
            <a:ext cx="29718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  <p:bldP spid="30724" grpId="0" animBg="1" autoUpdateAnimBg="0"/>
      <p:bldP spid="307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0000"/>
            </a:gs>
            <a:gs pos="20000">
              <a:srgbClr val="0A128C"/>
            </a:gs>
            <a:gs pos="35000">
              <a:srgbClr val="181CC7"/>
            </a:gs>
            <a:gs pos="44000">
              <a:srgbClr val="7005D4"/>
            </a:gs>
            <a:gs pos="50000">
              <a:srgbClr val="8C3D91"/>
            </a:gs>
            <a:gs pos="56000">
              <a:srgbClr val="7005D4"/>
            </a:gs>
            <a:gs pos="65000">
              <a:srgbClr val="181CC7"/>
            </a:gs>
            <a:gs pos="80001">
              <a:srgbClr val="0A128C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3163" y="1371600"/>
            <a:ext cx="7772400" cy="4724400"/>
          </a:xfrm>
        </p:spPr>
        <p:txBody>
          <a:bodyPr/>
          <a:lstStyle/>
          <a:p>
            <a:r>
              <a:rPr lang="en-GB" sz="4000">
                <a:solidFill>
                  <a:schemeClr val="bg1"/>
                </a:solidFill>
              </a:rPr>
              <a:t>apple</a:t>
            </a:r>
          </a:p>
          <a:p>
            <a:r>
              <a:rPr lang="en-GB" sz="4000">
                <a:solidFill>
                  <a:schemeClr val="bg1"/>
                </a:solidFill>
              </a:rPr>
              <a:t>bone</a:t>
            </a:r>
          </a:p>
          <a:p>
            <a:r>
              <a:rPr lang="en-GB" sz="4000">
                <a:solidFill>
                  <a:schemeClr val="bg1"/>
                </a:solidFill>
              </a:rPr>
              <a:t>book</a:t>
            </a:r>
          </a:p>
          <a:p>
            <a:r>
              <a:rPr lang="en-GB" sz="4000">
                <a:solidFill>
                  <a:schemeClr val="bg1"/>
                </a:solidFill>
              </a:rPr>
              <a:t>boot</a:t>
            </a:r>
          </a:p>
          <a:p>
            <a:r>
              <a:rPr lang="en-GB" sz="4000">
                <a:solidFill>
                  <a:schemeClr val="bg1"/>
                </a:solidFill>
              </a:rPr>
              <a:t>dog</a:t>
            </a:r>
          </a:p>
          <a:p>
            <a:endParaRPr lang="en-GB" sz="4000">
              <a:solidFill>
                <a:schemeClr val="bg1"/>
              </a:solidFill>
            </a:endParaRPr>
          </a:p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7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2" dur="5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7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theme/theme1.xml><?xml version="1.0" encoding="utf-8"?>
<a:theme xmlns:a="http://schemas.openxmlformats.org/drawingml/2006/main" name="Dad`s Tie">
  <a:themeElements>
    <a:clrScheme name="Dad`s Tie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`s Tie">
      <a:majorFont>
        <a:latin typeface="Times New Roman"/>
        <a:ea typeface=""/>
        <a:cs typeface="Times New Roman"/>
      </a:majorFont>
      <a:minorFont>
        <a:latin typeface="Arial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Dad`s Tie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`s Tie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`s Tie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Designs\Dad`s Tie.pot</Template>
  <TotalTime>96</TotalTime>
  <Words>175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Arial</vt:lpstr>
      <vt:lpstr>Wingdings</vt:lpstr>
      <vt:lpstr>Trebuchet MS</vt:lpstr>
      <vt:lpstr>Tahoma</vt:lpstr>
      <vt:lpstr>Arial Rounded MT Bold</vt:lpstr>
      <vt:lpstr>Dad`s Tie</vt:lpstr>
      <vt:lpstr>Alphabetical Order</vt:lpstr>
      <vt:lpstr>a b c d e f g h i j k l m n o p q r s t u v w x y z</vt:lpstr>
      <vt:lpstr>How did you do?</vt:lpstr>
      <vt:lpstr>a b c d e f g h i j k l m n o p q r s t u v w x y z</vt:lpstr>
      <vt:lpstr>How did you do?</vt:lpstr>
      <vt:lpstr>a b c d e f g h i j k l m n o p q r s t u v w x y z</vt:lpstr>
      <vt:lpstr>How did you do?</vt:lpstr>
      <vt:lpstr>Challenge.  How quickly can you order these words: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Alphabetical Order</dc:title>
  <dc:creator>Lindsay</dc:creator>
  <cp:lastModifiedBy>Teacher E-Solutions</cp:lastModifiedBy>
  <cp:revision>5</cp:revision>
  <cp:lastPrinted>1601-01-01T00:00:00Z</cp:lastPrinted>
  <dcterms:created xsi:type="dcterms:W3CDTF">2004-09-28T18:28:12Z</dcterms:created>
  <dcterms:modified xsi:type="dcterms:W3CDTF">2019-01-18T16:50:15Z</dcterms:modified>
</cp:coreProperties>
</file>