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FF99FF"/>
    <a:srgbClr val="99CC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23555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23556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7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8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9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0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1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4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5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6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7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8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9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0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1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2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3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4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75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6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77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3579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3580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3581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A9359F34-930A-4360-8313-FC5AD82A0A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B9FE5-4B09-4A57-B5E1-70584A526F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0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46032-3BC3-4DA2-9E71-4C33E9AEE3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5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8B20E-6246-45C7-AE0D-4B43053BFB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2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EC346-7E39-4F28-92B5-E34EDD6750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1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7FE6AD-A94A-4129-BF37-7C8D1F3438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0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5598D-4C4B-4BE2-9642-C0474C94D7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8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54067-87BD-4849-B58E-4A70F7010C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3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E24D3-7BD1-4B7A-895E-237A5B4F92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0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46811-0721-413B-BD77-E9372E20BD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3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EB8A-BF80-47D6-AC74-09026F45EC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22531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22532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3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4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5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6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7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8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9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0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1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5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6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7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8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9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0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51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53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54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55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556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55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0B886E54-17D7-4630-8754-6DF4B16F44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chemeClr val="hlink"/>
              </a:gs>
              <a:gs pos="100000">
                <a:schemeClr val="accent1"/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en-GB">
                <a:solidFill>
                  <a:schemeClr val="tx1"/>
                </a:solidFill>
                <a:latin typeface="Trebuchet MS" pitchFamily="34" charset="0"/>
              </a:rPr>
              <a:t>Alphabetical Order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>
                <a:effectLst>
                  <a:outerShdw blurRad="38100" dist="38100" dir="2700000" algn="tl">
                    <a:srgbClr val="FFFFFF"/>
                  </a:outerShdw>
                </a:effectLst>
              </a:rPr>
              <a:t>Learning Objective.</a:t>
            </a:r>
          </a:p>
          <a:p>
            <a:r>
              <a:rPr lang="en-GB" b="1"/>
              <a:t>We will be able to order words alphabetically to the 3</a:t>
            </a:r>
            <a:r>
              <a:rPr lang="en-GB" b="1" baseline="30000"/>
              <a:t>rd</a:t>
            </a:r>
            <a:r>
              <a:rPr lang="en-GB" b="1"/>
              <a:t> and 4</a:t>
            </a:r>
            <a:r>
              <a:rPr lang="en-GB" b="1" baseline="30000"/>
              <a:t>th</a:t>
            </a:r>
            <a:r>
              <a:rPr lang="en-GB" b="1"/>
              <a:t> letter.</a:t>
            </a:r>
          </a:p>
          <a:p>
            <a:endParaRPr lang="en-GB" b="1"/>
          </a:p>
        </p:txBody>
      </p:sp>
      <p:pic>
        <p:nvPicPr>
          <p:cNvPr id="20485" name="Picture 5" descr="ed00149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297180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  <p:bldP spid="2048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304800"/>
            <a:ext cx="7772400" cy="1600200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GB" sz="4800">
                <a:solidFill>
                  <a:schemeClr val="bg1"/>
                </a:solidFill>
                <a:latin typeface="Tahoma" pitchFamily="34" charset="0"/>
              </a:rPr>
              <a:t>a b c d e f g h i j k l m</a:t>
            </a:r>
            <a:br>
              <a:rPr lang="en-GB" sz="4800">
                <a:solidFill>
                  <a:schemeClr val="bg1"/>
                </a:solidFill>
                <a:latin typeface="Tahoma" pitchFamily="34" charset="0"/>
              </a:rPr>
            </a:br>
            <a:r>
              <a:rPr lang="en-GB" sz="4800">
                <a:solidFill>
                  <a:schemeClr val="bg1"/>
                </a:solidFill>
                <a:latin typeface="Tahoma" pitchFamily="34" charset="0"/>
              </a:rPr>
              <a:t>n o p q r s t u v w x y z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981200"/>
            <a:ext cx="7772400" cy="4495800"/>
          </a:xfrm>
        </p:spPr>
        <p:txBody>
          <a:bodyPr/>
          <a:lstStyle/>
          <a:p>
            <a:r>
              <a:rPr lang="en-GB"/>
              <a:t>Use the alphabet above to order the words below:</a:t>
            </a:r>
          </a:p>
          <a:p>
            <a:r>
              <a:rPr lang="en-GB"/>
              <a:t>As all the words start with different letters, we can order by the </a:t>
            </a:r>
            <a:r>
              <a:rPr lang="en-GB">
                <a:solidFill>
                  <a:srgbClr val="CC0099"/>
                </a:solidFill>
              </a:rPr>
              <a:t>first</a:t>
            </a:r>
            <a:r>
              <a:rPr lang="en-GB"/>
              <a:t> letter.</a:t>
            </a:r>
          </a:p>
          <a:p>
            <a:pPr algn="ctr">
              <a:buFont typeface="Wingdings" pitchFamily="2" charset="2"/>
              <a:buNone/>
            </a:pPr>
            <a:r>
              <a:rPr lang="en-GB" sz="4000">
                <a:solidFill>
                  <a:srgbClr val="CC0099"/>
                </a:solidFill>
              </a:rPr>
              <a:t>p</a:t>
            </a:r>
            <a:r>
              <a:rPr lang="en-GB" sz="4000"/>
              <a:t>ig 		</a:t>
            </a:r>
            <a:r>
              <a:rPr lang="en-GB" sz="4000">
                <a:solidFill>
                  <a:srgbClr val="CC0099"/>
                </a:solidFill>
              </a:rPr>
              <a:t>c</a:t>
            </a:r>
            <a:r>
              <a:rPr lang="en-GB" sz="4000"/>
              <a:t>at 		</a:t>
            </a:r>
            <a:r>
              <a:rPr lang="en-GB" sz="4000">
                <a:solidFill>
                  <a:srgbClr val="CC0099"/>
                </a:solidFill>
              </a:rPr>
              <a:t>s</a:t>
            </a:r>
            <a:r>
              <a:rPr lang="en-GB" sz="4000"/>
              <a:t>nake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endParaRPr lang="en-GB"/>
          </a:p>
        </p:txBody>
      </p:sp>
      <p:pic>
        <p:nvPicPr>
          <p:cNvPr id="24580" name="Picture 4" descr="an04346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105400"/>
            <a:ext cx="966788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1" name="Picture 5" descr="an0432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105400"/>
            <a:ext cx="183197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2" name="Picture 6" descr="an04293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029200"/>
            <a:ext cx="806450" cy="128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pPr algn="ctr"/>
            <a:r>
              <a:rPr lang="en-GB" b="1">
                <a:solidFill>
                  <a:srgbClr val="CC0099"/>
                </a:solidFill>
                <a:latin typeface="Tahoma" pitchFamily="34" charset="0"/>
              </a:rPr>
              <a:t>How did you do?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order should be:</a:t>
            </a:r>
          </a:p>
          <a:p>
            <a:pPr algn="ctr">
              <a:buFont typeface="Wingdings" pitchFamily="2" charset="2"/>
              <a:buNone/>
            </a:pPr>
            <a:r>
              <a:rPr lang="en-GB">
                <a:solidFill>
                  <a:srgbClr val="CC0099"/>
                </a:solidFill>
              </a:rPr>
              <a:t>c</a:t>
            </a:r>
            <a:r>
              <a:rPr lang="en-GB"/>
              <a:t>at</a:t>
            </a:r>
          </a:p>
          <a:p>
            <a:pPr algn="ctr">
              <a:buFont typeface="Wingdings" pitchFamily="2" charset="2"/>
              <a:buNone/>
            </a:pPr>
            <a:endParaRPr lang="en-GB"/>
          </a:p>
          <a:p>
            <a:pPr algn="ctr">
              <a:buFont typeface="Wingdings" pitchFamily="2" charset="2"/>
              <a:buNone/>
            </a:pPr>
            <a:r>
              <a:rPr lang="en-GB">
                <a:solidFill>
                  <a:srgbClr val="CC0099"/>
                </a:solidFill>
              </a:rPr>
              <a:t>p</a:t>
            </a:r>
            <a:r>
              <a:rPr lang="en-GB"/>
              <a:t>ig</a:t>
            </a:r>
          </a:p>
          <a:p>
            <a:pPr algn="ctr">
              <a:buFont typeface="Wingdings" pitchFamily="2" charset="2"/>
              <a:buNone/>
            </a:pPr>
            <a:endParaRPr lang="en-GB"/>
          </a:p>
          <a:p>
            <a:pPr algn="ctr">
              <a:buFont typeface="Wingdings" pitchFamily="2" charset="2"/>
              <a:buNone/>
            </a:pPr>
            <a:r>
              <a:rPr lang="en-GB">
                <a:solidFill>
                  <a:srgbClr val="CC0099"/>
                </a:solidFill>
              </a:rPr>
              <a:t>s</a:t>
            </a:r>
            <a:r>
              <a:rPr lang="en-GB"/>
              <a:t>nake</a:t>
            </a:r>
          </a:p>
          <a:p>
            <a:endParaRPr lang="en-GB"/>
          </a:p>
        </p:txBody>
      </p:sp>
      <p:pic>
        <p:nvPicPr>
          <p:cNvPr id="25604" name="Picture 4" descr="an04293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743200"/>
            <a:ext cx="806450" cy="128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5" name="Picture 5" descr="an0432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191000"/>
            <a:ext cx="1831975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6" name="Picture 6" descr="an04346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410200"/>
            <a:ext cx="966788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chemeClr val="bg1"/>
                </a:solidFill>
              </a:rPr>
              <a:t>Easy? Ok. What happens when all the words start with the </a:t>
            </a:r>
            <a:r>
              <a:rPr lang="en-GB" i="1">
                <a:solidFill>
                  <a:schemeClr val="bg1"/>
                </a:solidFill>
              </a:rPr>
              <a:t>SAME</a:t>
            </a:r>
            <a:r>
              <a:rPr lang="en-GB">
                <a:solidFill>
                  <a:schemeClr val="bg1"/>
                </a:solidFill>
              </a:rPr>
              <a:t> letter?</a:t>
            </a:r>
          </a:p>
          <a:p>
            <a:r>
              <a:rPr lang="en-GB">
                <a:solidFill>
                  <a:schemeClr val="bg1"/>
                </a:solidFill>
              </a:rPr>
              <a:t>You order the words alphabetically according to the </a:t>
            </a:r>
            <a:r>
              <a:rPr lang="en-GB" i="1" u="sng">
                <a:solidFill>
                  <a:srgbClr val="99CCFF"/>
                </a:solidFill>
              </a:rPr>
              <a:t>SECOND</a:t>
            </a:r>
            <a:r>
              <a:rPr lang="en-GB">
                <a:solidFill>
                  <a:srgbClr val="99CCFF"/>
                </a:solidFill>
              </a:rPr>
              <a:t> </a:t>
            </a:r>
            <a:r>
              <a:rPr lang="en-GB">
                <a:solidFill>
                  <a:schemeClr val="bg1"/>
                </a:solidFill>
              </a:rPr>
              <a:t>letter.</a:t>
            </a:r>
          </a:p>
          <a:p>
            <a:pPr algn="ctr">
              <a:buFont typeface="Wingdings" pitchFamily="2" charset="2"/>
              <a:buNone/>
            </a:pPr>
            <a:r>
              <a:rPr lang="en-GB" b="1">
                <a:solidFill>
                  <a:schemeClr val="bg1"/>
                </a:solidFill>
              </a:rPr>
              <a:t>f</a:t>
            </a:r>
            <a:r>
              <a:rPr lang="en-GB" b="1">
                <a:solidFill>
                  <a:srgbClr val="99CCFF"/>
                </a:solidFill>
              </a:rPr>
              <a:t>i</a:t>
            </a:r>
            <a:r>
              <a:rPr lang="en-GB" b="1">
                <a:solidFill>
                  <a:schemeClr val="bg1"/>
                </a:solidFill>
              </a:rPr>
              <a:t>sh		f</a:t>
            </a:r>
            <a:r>
              <a:rPr lang="en-GB" b="1">
                <a:solidFill>
                  <a:srgbClr val="99CCFF"/>
                </a:solidFill>
              </a:rPr>
              <a:t>r</a:t>
            </a:r>
            <a:r>
              <a:rPr lang="en-GB" b="1">
                <a:solidFill>
                  <a:schemeClr val="bg1"/>
                </a:solidFill>
              </a:rPr>
              <a:t>og		f</a:t>
            </a:r>
            <a:r>
              <a:rPr lang="en-GB" b="1">
                <a:solidFill>
                  <a:srgbClr val="99CCFF"/>
                </a:solidFill>
              </a:rPr>
              <a:t>o</a:t>
            </a:r>
            <a:r>
              <a:rPr lang="en-GB" b="1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1173163" y="304800"/>
            <a:ext cx="7772400" cy="1447800"/>
          </a:xfrm>
          <a:solidFill>
            <a:schemeClr val="tx1"/>
          </a:solidFill>
          <a:ln/>
        </p:spPr>
        <p:txBody>
          <a:bodyPr/>
          <a:lstStyle/>
          <a:p>
            <a:pPr algn="ctr"/>
            <a:r>
              <a:rPr lang="en-GB" sz="4800">
                <a:solidFill>
                  <a:schemeClr val="bg1"/>
                </a:solidFill>
                <a:latin typeface="Tahoma" pitchFamily="34" charset="0"/>
              </a:rPr>
              <a:t>a b c d e f g h i j k l m</a:t>
            </a:r>
            <a:br>
              <a:rPr lang="en-GB" sz="4800">
                <a:solidFill>
                  <a:schemeClr val="bg1"/>
                </a:solidFill>
                <a:latin typeface="Tahoma" pitchFamily="34" charset="0"/>
              </a:rPr>
            </a:br>
            <a:r>
              <a:rPr lang="en-GB" sz="4800">
                <a:solidFill>
                  <a:schemeClr val="bg1"/>
                </a:solidFill>
                <a:latin typeface="Tahoma" pitchFamily="34" charset="0"/>
              </a:rPr>
              <a:t>n o p q r s t u v w x y 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b="1">
                <a:solidFill>
                  <a:schemeClr val="bg1"/>
                </a:solidFill>
              </a:rPr>
              <a:t>fish	</a:t>
            </a:r>
          </a:p>
          <a:p>
            <a:pPr algn="ctr">
              <a:buFont typeface="Wingdings" pitchFamily="2" charset="2"/>
              <a:buNone/>
            </a:pPr>
            <a:r>
              <a:rPr lang="en-GB" b="1">
                <a:solidFill>
                  <a:schemeClr val="bg1"/>
                </a:solidFill>
              </a:rPr>
              <a:t>	</a:t>
            </a:r>
          </a:p>
          <a:p>
            <a:pPr algn="ctr">
              <a:buFont typeface="Wingdings" pitchFamily="2" charset="2"/>
              <a:buNone/>
            </a:pPr>
            <a:r>
              <a:rPr lang="en-GB" b="1">
                <a:solidFill>
                  <a:schemeClr val="bg1"/>
                </a:solidFill>
              </a:rPr>
              <a:t>		fox		</a:t>
            </a:r>
          </a:p>
          <a:p>
            <a:pPr algn="ctr">
              <a:buFont typeface="Wingdings" pitchFamily="2" charset="2"/>
              <a:buNone/>
            </a:pPr>
            <a:endParaRPr lang="en-GB" b="1">
              <a:solidFill>
                <a:schemeClr val="bg1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GB" b="1">
                <a:solidFill>
                  <a:schemeClr val="bg1"/>
                </a:solidFill>
              </a:rPr>
              <a:t>frog</a:t>
            </a:r>
          </a:p>
          <a:p>
            <a:pPr>
              <a:buFont typeface="Wingdings" pitchFamily="2" charset="2"/>
              <a:buNone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val="CC0099"/>
                </a:solidFill>
                <a:latin typeface="Tahoma" pitchFamily="34" charset="0"/>
              </a:rPr>
              <a:t>How did you do?</a:t>
            </a:r>
          </a:p>
        </p:txBody>
      </p:sp>
      <p:pic>
        <p:nvPicPr>
          <p:cNvPr id="27653" name="Picture 5" descr="bd00056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828800"/>
            <a:ext cx="930275" cy="89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5" name="Picture 7" descr="an04304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352800"/>
            <a:ext cx="1801813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6" name="Picture 8" descr="an02542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724400"/>
            <a:ext cx="1412875" cy="13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When the first and second letter are the </a:t>
            </a:r>
            <a:r>
              <a:rPr lang="en-GB" b="1"/>
              <a:t>SAME -</a:t>
            </a:r>
            <a:r>
              <a:rPr lang="en-GB"/>
              <a:t> we order according to the </a:t>
            </a:r>
            <a:r>
              <a:rPr lang="en-GB" b="1" i="1">
                <a:solidFill>
                  <a:srgbClr val="FF99FF"/>
                </a:solidFill>
              </a:rPr>
              <a:t>THIRD</a:t>
            </a:r>
            <a:r>
              <a:rPr lang="en-GB"/>
              <a:t> letter. </a:t>
            </a:r>
          </a:p>
          <a:p>
            <a:pPr algn="ctr">
              <a:buFont typeface="Wingdings" pitchFamily="2" charset="2"/>
              <a:buNone/>
            </a:pPr>
            <a:r>
              <a:rPr lang="en-GB" sz="3600" b="1"/>
              <a:t>bo</a:t>
            </a:r>
            <a:r>
              <a:rPr lang="en-GB" sz="3600" b="1">
                <a:solidFill>
                  <a:srgbClr val="FF99FF"/>
                </a:solidFill>
              </a:rPr>
              <a:t>y</a:t>
            </a:r>
            <a:r>
              <a:rPr lang="en-GB" sz="3600" b="1"/>
              <a:t>		bo</a:t>
            </a:r>
            <a:r>
              <a:rPr lang="en-GB" sz="3600" b="1">
                <a:solidFill>
                  <a:srgbClr val="FF99FF"/>
                </a:solidFill>
              </a:rPr>
              <a:t>o</a:t>
            </a:r>
            <a:r>
              <a:rPr lang="en-GB" sz="3600" b="1"/>
              <a:t>k	bo</a:t>
            </a:r>
            <a:r>
              <a:rPr lang="en-GB" sz="3600" b="1">
                <a:solidFill>
                  <a:srgbClr val="FF99FF"/>
                </a:solidFill>
              </a:rPr>
              <a:t>w</a:t>
            </a:r>
            <a:r>
              <a:rPr lang="en-GB" sz="3600" b="1"/>
              <a:t>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1173163" y="228600"/>
            <a:ext cx="7772400" cy="1600200"/>
          </a:xfr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4800" b="1">
                <a:solidFill>
                  <a:schemeClr val="tx1"/>
                </a:solidFill>
                <a:latin typeface="Tahoma" pitchFamily="34" charset="0"/>
              </a:rPr>
              <a:t>a b c d e f g h i j k l m</a:t>
            </a:r>
            <a:br>
              <a:rPr lang="en-GB" sz="4800" b="1">
                <a:solidFill>
                  <a:schemeClr val="tx1"/>
                </a:solidFill>
                <a:latin typeface="Tahoma" pitchFamily="34" charset="0"/>
              </a:rPr>
            </a:br>
            <a:r>
              <a:rPr lang="en-GB" sz="4800" b="1">
                <a:solidFill>
                  <a:schemeClr val="tx1"/>
                </a:solidFill>
                <a:latin typeface="Tahoma" pitchFamily="34" charset="0"/>
              </a:rPr>
              <a:t>n o p q r s t u v w x y 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FFFF"/>
            </a:gs>
            <a:gs pos="100000">
              <a:schemeClr val="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3600" b="1"/>
              <a:t>bo</a:t>
            </a:r>
            <a:r>
              <a:rPr lang="en-GB" sz="3600" b="1">
                <a:solidFill>
                  <a:srgbClr val="CC0099"/>
                </a:solidFill>
              </a:rPr>
              <a:t>o</a:t>
            </a:r>
            <a:r>
              <a:rPr lang="en-GB" sz="3600" b="1"/>
              <a:t>k</a:t>
            </a:r>
          </a:p>
          <a:p>
            <a:pPr algn="ctr">
              <a:buFont typeface="Wingdings" pitchFamily="2" charset="2"/>
              <a:buNone/>
            </a:pPr>
            <a:endParaRPr lang="en-GB" sz="3600" b="1"/>
          </a:p>
          <a:p>
            <a:pPr algn="ctr">
              <a:buFont typeface="Wingdings" pitchFamily="2" charset="2"/>
              <a:buNone/>
            </a:pPr>
            <a:r>
              <a:rPr lang="en-GB" sz="3600" b="1"/>
              <a:t>bo</a:t>
            </a:r>
            <a:r>
              <a:rPr lang="en-GB" sz="3600" b="1">
                <a:solidFill>
                  <a:srgbClr val="CC0099"/>
                </a:solidFill>
              </a:rPr>
              <a:t>w</a:t>
            </a:r>
            <a:r>
              <a:rPr lang="en-GB" sz="3600" b="1"/>
              <a:t>l</a:t>
            </a:r>
          </a:p>
          <a:p>
            <a:pPr algn="ctr">
              <a:buFont typeface="Wingdings" pitchFamily="2" charset="2"/>
              <a:buNone/>
            </a:pPr>
            <a:r>
              <a:rPr lang="en-GB" sz="3600" b="1"/>
              <a:t>	</a:t>
            </a:r>
          </a:p>
          <a:p>
            <a:pPr algn="ctr">
              <a:buFont typeface="Wingdings" pitchFamily="2" charset="2"/>
              <a:buNone/>
            </a:pPr>
            <a:r>
              <a:rPr lang="en-GB" sz="3600" b="1"/>
              <a:t>bo</a:t>
            </a:r>
            <a:r>
              <a:rPr lang="en-GB" sz="3600" b="1">
                <a:solidFill>
                  <a:srgbClr val="CC0099"/>
                </a:solidFill>
              </a:rPr>
              <a:t>y</a:t>
            </a:r>
          </a:p>
          <a:p>
            <a:endParaRPr lang="en-GB"/>
          </a:p>
        </p:txBody>
      </p:sp>
      <p:pic>
        <p:nvPicPr>
          <p:cNvPr id="29700" name="Picture 4" descr="bd04923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52600"/>
            <a:ext cx="974725" cy="149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1" name="Picture 5" descr="bd08049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429000"/>
            <a:ext cx="1100138" cy="100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2" name="Picture 6" descr="bd06804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648200"/>
            <a:ext cx="1147763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val="9900CC"/>
                </a:solidFill>
                <a:latin typeface="Tahoma" pitchFamily="34" charset="0"/>
              </a:rPr>
              <a:t>How did you do?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819400" y="5715000"/>
            <a:ext cx="5867400" cy="533400"/>
          </a:xfrm>
          <a:prstGeom prst="rect">
            <a:avLst/>
          </a:prstGeom>
          <a:solidFill>
            <a:srgbClr val="CC0099"/>
          </a:solidFill>
          <a:ln w="76200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Tahoma" pitchFamily="34" charset="0"/>
              </a:rPr>
              <a:t>And now the </a:t>
            </a:r>
            <a:r>
              <a:rPr lang="en-GB">
                <a:solidFill>
                  <a:schemeClr val="hlink"/>
                </a:solidFill>
                <a:latin typeface="Tahoma" pitchFamily="34" charset="0"/>
              </a:rPr>
              <a:t>CHALLENGE….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7086600" y="5943600"/>
            <a:ext cx="14478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  <p:bldP spid="2970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99CCFF"/>
            </a:gs>
            <a:gs pos="50000">
              <a:schemeClr val="bg1"/>
            </a:gs>
            <a:gs pos="100000">
              <a:srgbClr val="99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28600"/>
            <a:ext cx="7772400" cy="2286000"/>
          </a:xfrm>
          <a:gradFill rotWithShape="0">
            <a:gsLst>
              <a:gs pos="0">
                <a:srgbClr val="8C3D91"/>
              </a:gs>
              <a:gs pos="12000">
                <a:srgbClr val="7005D4"/>
              </a:gs>
              <a:gs pos="30000">
                <a:srgbClr val="181CC7"/>
              </a:gs>
              <a:gs pos="60001">
                <a:srgbClr val="0A128C"/>
              </a:gs>
              <a:gs pos="100000">
                <a:srgbClr val="000000"/>
              </a:gs>
            </a:gsLst>
            <a:lin ang="5400000" scaled="1"/>
          </a:gradFill>
          <a:ln w="762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>
                <a:solidFill>
                  <a:schemeClr val="bg1"/>
                </a:solidFill>
                <a:latin typeface="Arial Rounded MT Bold" pitchFamily="34" charset="0"/>
              </a:rPr>
              <a:t>Challenge. </a:t>
            </a:r>
            <a:br>
              <a:rPr lang="en-GB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en-GB">
                <a:solidFill>
                  <a:schemeClr val="bg1"/>
                </a:solidFill>
                <a:latin typeface="Arial Rounded MT Bold" pitchFamily="34" charset="0"/>
              </a:rPr>
              <a:t>How quickly can you order these words: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2362200"/>
            <a:ext cx="7772400" cy="3733800"/>
          </a:xfrm>
        </p:spPr>
        <p:txBody>
          <a:bodyPr/>
          <a:lstStyle/>
          <a:p>
            <a:endParaRPr lang="en-GB"/>
          </a:p>
          <a:p>
            <a:pPr algn="ctr">
              <a:buFont typeface="Wingdings" pitchFamily="2" charset="2"/>
              <a:buNone/>
            </a:pPr>
            <a:r>
              <a:rPr lang="en-GB" sz="4000" b="1">
                <a:solidFill>
                  <a:schemeClr val="tx2"/>
                </a:solidFill>
              </a:rPr>
              <a:t>boot		apple		dog</a:t>
            </a:r>
          </a:p>
          <a:p>
            <a:endParaRPr lang="en-GB" sz="4000" b="1">
              <a:solidFill>
                <a:schemeClr val="tx2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GB" sz="4000" b="1">
                <a:solidFill>
                  <a:schemeClr val="tx2"/>
                </a:solidFill>
              </a:rPr>
              <a:t>book		bone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905000" y="5867400"/>
            <a:ext cx="6096000" cy="595313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1"/>
          </a:gradFill>
          <a:ln w="76200">
            <a:solidFill>
              <a:srgbClr val="99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  <a:latin typeface="Arial Rounded MT Bold" pitchFamily="34" charset="0"/>
              </a:rPr>
              <a:t>The solution</a:t>
            </a:r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4800600" y="6172200"/>
            <a:ext cx="29718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  <p:bldP spid="30724" grpId="0" animBg="1" autoUpdateAnimBg="0"/>
      <p:bldP spid="307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0000"/>
            </a:gs>
            <a:gs pos="20000">
              <a:srgbClr val="0A128C"/>
            </a:gs>
            <a:gs pos="35000">
              <a:srgbClr val="181CC7"/>
            </a:gs>
            <a:gs pos="44000">
              <a:srgbClr val="7005D4"/>
            </a:gs>
            <a:gs pos="50000">
              <a:srgbClr val="8C3D91"/>
            </a:gs>
            <a:gs pos="56000">
              <a:srgbClr val="7005D4"/>
            </a:gs>
            <a:gs pos="65000">
              <a:srgbClr val="181CC7"/>
            </a:gs>
            <a:gs pos="80001">
              <a:srgbClr val="0A128C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371600"/>
            <a:ext cx="7772400" cy="4724400"/>
          </a:xfrm>
        </p:spPr>
        <p:txBody>
          <a:bodyPr/>
          <a:lstStyle/>
          <a:p>
            <a:r>
              <a:rPr lang="en-GB" sz="4000">
                <a:solidFill>
                  <a:schemeClr val="bg1"/>
                </a:solidFill>
              </a:rPr>
              <a:t>apple</a:t>
            </a:r>
          </a:p>
          <a:p>
            <a:r>
              <a:rPr lang="en-GB" sz="4000">
                <a:solidFill>
                  <a:schemeClr val="bg1"/>
                </a:solidFill>
              </a:rPr>
              <a:t>bone</a:t>
            </a:r>
          </a:p>
          <a:p>
            <a:r>
              <a:rPr lang="en-GB" sz="4000">
                <a:solidFill>
                  <a:schemeClr val="bg1"/>
                </a:solidFill>
              </a:rPr>
              <a:t>book</a:t>
            </a:r>
          </a:p>
          <a:p>
            <a:r>
              <a:rPr lang="en-GB" sz="4000">
                <a:solidFill>
                  <a:schemeClr val="bg1"/>
                </a:solidFill>
              </a:rPr>
              <a:t>boot</a:t>
            </a:r>
          </a:p>
          <a:p>
            <a:r>
              <a:rPr lang="en-GB" sz="4000">
                <a:solidFill>
                  <a:schemeClr val="bg1"/>
                </a:solidFill>
              </a:rPr>
              <a:t>dog</a:t>
            </a:r>
          </a:p>
          <a:p>
            <a:endParaRPr lang="en-GB" sz="4000">
              <a:solidFill>
                <a:schemeClr val="bg1"/>
              </a:solidFill>
            </a:endParaRP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Designs\Dad`s Tie.pot</Template>
  <TotalTime>96</TotalTime>
  <Words>175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Times New Roman</vt:lpstr>
      <vt:lpstr>Arial</vt:lpstr>
      <vt:lpstr>Wingdings</vt:lpstr>
      <vt:lpstr>Trebuchet MS</vt:lpstr>
      <vt:lpstr>Tahoma</vt:lpstr>
      <vt:lpstr>Arial Rounded MT Bold</vt:lpstr>
      <vt:lpstr>Dad`s Tie</vt:lpstr>
      <vt:lpstr>Alphabetical Order</vt:lpstr>
      <vt:lpstr>a b c d e f g h i j k l m n o p q r s t u v w x y z</vt:lpstr>
      <vt:lpstr>How did you do?</vt:lpstr>
      <vt:lpstr>a b c d e f g h i j k l m n o p q r s t u v w x y z</vt:lpstr>
      <vt:lpstr>How did you do?</vt:lpstr>
      <vt:lpstr>a b c d e f g h i j k l m n o p q r s t u v w x y z</vt:lpstr>
      <vt:lpstr>How did you do?</vt:lpstr>
      <vt:lpstr>Challenge.  How quickly can you order these words: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Alphabetical Order</dc:title>
  <dc:creator>Lindsay</dc:creator>
  <cp:lastModifiedBy>Teacher E-Solutions</cp:lastModifiedBy>
  <cp:revision>5</cp:revision>
  <cp:lastPrinted>1601-01-01T00:00:00Z</cp:lastPrinted>
  <dcterms:created xsi:type="dcterms:W3CDTF">2004-09-28T18:28:12Z</dcterms:created>
  <dcterms:modified xsi:type="dcterms:W3CDTF">2019-01-18T16:50:15Z</dcterms:modified>
</cp:coreProperties>
</file>