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5F01D-E74F-449F-93C4-452CCE5385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1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A1514-23BA-4717-B2ED-E89B84C1D3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2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048A0-44FC-4500-8CFF-333055A02F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90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21D96CE-0C7E-4296-A091-4AD7851D9F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62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AE3B513-703C-4BDA-A790-C367DC75C7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82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FE764D-67DA-44A5-B201-15D66E69A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2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CC0BE-D7CB-4FC9-AA4C-6CFBC26CB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6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C3D20-09A9-47E7-84C8-A4D29E63ED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0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E7D7B-B8C9-424F-A739-8B91A69169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3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6684A-5F58-487E-B595-BBDBD359E6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5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9E387-AF99-4A95-B3C3-CD9D1BAAAB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7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0D4EA-3741-48B5-9142-1BBAF58A7F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7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48E9A-92B7-4767-8EDF-55943DA0FF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2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8D39B-D86F-474D-8423-7A0A89E2BE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8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C2DD54-DC41-489A-BBC7-EF02B5F326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924800" cy="2743200"/>
          </a:xfrm>
        </p:spPr>
        <p:txBody>
          <a:bodyPr/>
          <a:lstStyle/>
          <a:p>
            <a:r>
              <a:rPr lang="en-US" sz="8000" b="1">
                <a:solidFill>
                  <a:schemeClr val="accent1"/>
                </a:solidFill>
                <a:latin typeface="Comic Sans MS" pitchFamily="66" charset="0"/>
              </a:rPr>
              <a:t>Amsugnolrwydd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6000">
                <a:latin typeface="Comic Sans MS" pitchFamily="66" charset="0"/>
              </a:rPr>
              <a:t>Beth mae’n meddwl?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Rwyt ti’n mynd i arbrofi amsugnolrwydd tywelion papur.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73363"/>
            <a:ext cx="8229600" cy="3184525"/>
          </a:xfrm>
        </p:spPr>
        <p:txBody>
          <a:bodyPr/>
          <a:lstStyle/>
          <a:p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Beth fydd angen ystyried?</a:t>
            </a:r>
          </a:p>
          <a:p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Beth fydd angen newid?</a:t>
            </a:r>
          </a:p>
          <a:p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Beth fydd angen cadw yr un peth er mwyn ei wneud yn brawf têg?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>
                <a:latin typeface="Comic Sans MS" pitchFamily="66" charset="0"/>
              </a:rPr>
              <a:t>Arbrawf tywel papur</a:t>
            </a:r>
            <a:endParaRPr lang="en-US" u="sng">
              <a:latin typeface="Comic Sans MS" pitchFamily="66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800" u="sng">
                <a:solidFill>
                  <a:srgbClr val="000099"/>
                </a:solidFill>
                <a:latin typeface="Comic Sans MS" pitchFamily="66" charset="0"/>
              </a:rPr>
              <a:t>N</a:t>
            </a: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ôd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.Hoffwn wneud arbrawf i weld pa dywel papur sydd fwyaf amsugnol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 u="sng">
                <a:solidFill>
                  <a:srgbClr val="000099"/>
                </a:solidFill>
                <a:latin typeface="Comic Sans MS" pitchFamily="66" charset="0"/>
              </a:rPr>
              <a:t>Rhagfynegiad</a:t>
            </a:r>
            <a:endParaRPr lang="en-US" sz="2800" u="sng">
              <a:solidFill>
                <a:srgbClr val="000099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Beth fydd angen arnom?</a:t>
            </a: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Sut fyddwn yn arbrofi?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Beth fydd angen arsylwi?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u="sng">
                <a:solidFill>
                  <a:srgbClr val="000099"/>
                </a:solidFill>
                <a:latin typeface="Comic Sans MS" pitchFamily="66" charset="0"/>
              </a:rPr>
              <a:t>Beth wnes i ddarganfod?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>
                <a:latin typeface="Comic Sans MS" pitchFamily="66" charset="0"/>
              </a:rPr>
              <a:t>Amsugnolrwydd yw…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0125"/>
            <a:ext cx="8229600" cy="1090613"/>
          </a:xfrm>
        </p:spPr>
        <p:txBody>
          <a:bodyPr/>
          <a:lstStyle/>
          <a:p>
            <a:r>
              <a:rPr lang="en-US" sz="3600">
                <a:solidFill>
                  <a:schemeClr val="accent2"/>
                </a:solidFill>
                <a:latin typeface="Comic Sans MS" pitchFamily="66" charset="0"/>
              </a:rPr>
              <a:t>Gallu deunydd i amsugno hylif .</a:t>
            </a:r>
          </a:p>
          <a:p>
            <a:pPr>
              <a:buFontTx/>
              <a:buNone/>
            </a:pPr>
            <a:endParaRPr lang="en-US" sz="3600">
              <a:solidFill>
                <a:schemeClr val="accent2"/>
              </a:solidFill>
              <a:latin typeface="Comic Sans MS" pitchFamily="66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38200" y="42672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sz="2400">
              <a:latin typeface="Times New Roman" pitchFamily="18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28600" y="4495800"/>
            <a:ext cx="8229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4000">
                <a:solidFill>
                  <a:srgbClr val="800080"/>
                </a:solidFill>
                <a:latin typeface="Comic Sans MS" pitchFamily="66" charset="0"/>
              </a:rPr>
              <a:t>Pa ddeunyddiau wyt ti’n meddwl sy’n amsugnol?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  <p:bldP spid="3789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Pa rai o’r deunyddiau yma sy’n amsugnol?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r>
              <a:rPr lang="en-GB" sz="2800">
                <a:solidFill>
                  <a:srgbClr val="000099"/>
                </a:solidFill>
                <a:latin typeface="Comic Sans MS" pitchFamily="66" charset="0"/>
              </a:rPr>
              <a:t>Pren</a:t>
            </a: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Carped</a:t>
            </a:r>
          </a:p>
          <a:p>
            <a:r>
              <a:rPr lang="en-GB" sz="2800">
                <a:solidFill>
                  <a:srgbClr val="000099"/>
                </a:solidFill>
                <a:latin typeface="Comic Sans MS" pitchFamily="66" charset="0"/>
              </a:rPr>
              <a:t>defnydd</a:t>
            </a: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  <a:p>
            <a:r>
              <a:rPr lang="en-GB" sz="2800">
                <a:solidFill>
                  <a:srgbClr val="000099"/>
                </a:solidFill>
                <a:latin typeface="Comic Sans MS" pitchFamily="66" charset="0"/>
              </a:rPr>
              <a:t>carreg</a:t>
            </a: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Papur</a:t>
            </a: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Metel</a:t>
            </a:r>
          </a:p>
          <a:p>
            <a:r>
              <a:rPr lang="en-GB" sz="2800">
                <a:solidFill>
                  <a:srgbClr val="000099"/>
                </a:solidFill>
                <a:latin typeface="Comic Sans MS" pitchFamily="66" charset="0"/>
              </a:rPr>
              <a:t>tywod</a:t>
            </a: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  <a:p>
            <a:r>
              <a:rPr lang="en-US" sz="2800">
                <a:solidFill>
                  <a:srgbClr val="000099"/>
                </a:solidFill>
                <a:latin typeface="Comic Sans MS" pitchFamily="66" charset="0"/>
              </a:rPr>
              <a:t>Gwydr</a:t>
            </a:r>
          </a:p>
          <a:p>
            <a:pPr>
              <a:buFontTx/>
              <a:buNone/>
            </a:pPr>
            <a:endParaRPr lang="en-US" sz="2800">
              <a:solidFill>
                <a:srgbClr val="000099"/>
              </a:solidFill>
              <a:latin typeface="Comic Sans MS" pitchFamily="66" charset="0"/>
            </a:endParaRPr>
          </a:p>
        </p:txBody>
      </p:sp>
      <p:pic>
        <p:nvPicPr>
          <p:cNvPr id="38916" name="Picture 4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2963" y="1773238"/>
            <a:ext cx="4033837" cy="417988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Tase ti’n sarnu dŵr ar y carped, beth ddigwyddai?</a:t>
            </a:r>
          </a:p>
        </p:txBody>
      </p:sp>
      <p:pic>
        <p:nvPicPr>
          <p:cNvPr id="39939" name="Picture 3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2362200"/>
            <a:ext cx="7162800" cy="40163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1"/>
                </a:solidFill>
                <a:latin typeface="Comic Sans MS" pitchFamily="66" charset="0"/>
              </a:rPr>
              <a:t>Pan ti’n rhoi sbwng yn y bath, beth sy’n digwydd?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>
                <a:solidFill>
                  <a:srgbClr val="6699FF"/>
                </a:solidFill>
                <a:latin typeface="Comic Sans MS" pitchFamily="66" charset="0"/>
              </a:rPr>
              <a:t>Mae’n amsugno’r d</a:t>
            </a:r>
            <a:r>
              <a:rPr lang="en-US">
                <a:solidFill>
                  <a:srgbClr val="6699FF"/>
                </a:solidFill>
                <a:latin typeface="Comic Sans MS" pitchFamily="66" charset="0"/>
              </a:rPr>
              <a:t>ŵr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rgbClr val="6699FF"/>
                </a:solidFill>
                <a:latin typeface="Comic Sans MS" pitchFamily="66" charset="0"/>
              </a:rPr>
              <a:t>Rwyt yn medru ei wasgu allan pan yr wyt ti’n defnyddio’r sbwng  i olchi</a:t>
            </a:r>
            <a:endParaRPr lang="en-US">
              <a:solidFill>
                <a:srgbClr val="6699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6699FF"/>
                </a:solidFill>
                <a:latin typeface="Comic Sans MS" pitchFamily="66" charset="0"/>
              </a:rPr>
              <a:t>A yw’r sbwng yn amsugnol?</a:t>
            </a:r>
          </a:p>
        </p:txBody>
      </p:sp>
      <p:pic>
        <p:nvPicPr>
          <p:cNvPr id="40964" name="Picture 4" descr="sholdersb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94263" y="1851025"/>
            <a:ext cx="3524250" cy="40243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so01862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3375"/>
            <a:ext cx="86868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31913" y="2420938"/>
            <a:ext cx="6481762" cy="1655762"/>
          </a:xfrm>
        </p:spPr>
        <p:txBody>
          <a:bodyPr/>
          <a:lstStyle/>
          <a:p>
            <a:r>
              <a:rPr lang="en-US" sz="5400">
                <a:solidFill>
                  <a:srgbClr val="800080"/>
                </a:solidFill>
                <a:latin typeface="Comic Sans MS" pitchFamily="66" charset="0"/>
              </a:rPr>
              <a:t>A fedri di feddwl am rywbeth amsugnol y defnyddiwn bob dydd?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>
                <a:solidFill>
                  <a:srgbClr val="000099"/>
                </a:solidFill>
                <a:latin typeface="Comic Sans MS" pitchFamily="66" charset="0"/>
              </a:rPr>
              <a:t>Tywelion papur</a:t>
            </a:r>
            <a:endParaRPr lang="en-US" sz="5400" b="1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3838" cy="4525963"/>
          </a:xfrm>
          <a:solidFill>
            <a:srgbClr val="6699FF"/>
          </a:solidFill>
        </p:spPr>
        <p:txBody>
          <a:bodyPr/>
          <a:lstStyle/>
          <a:p>
            <a:r>
              <a:rPr lang="en-US" sz="2800" b="1">
                <a:latin typeface="Comic Sans MS" pitchFamily="66" charset="0"/>
              </a:rPr>
              <a:t>Beth sydd rhaid iddynt fod?</a:t>
            </a:r>
          </a:p>
          <a:p>
            <a:pPr>
              <a:buFontTx/>
              <a:buNone/>
            </a:pPr>
            <a:endParaRPr lang="en-US" sz="2800" b="1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US" sz="2800" b="1">
                <a:solidFill>
                  <a:schemeClr val="accent2"/>
                </a:solidFill>
                <a:latin typeface="Comic Sans MS" pitchFamily="66" charset="0"/>
              </a:rPr>
              <a:t>Amsugnol</a:t>
            </a:r>
          </a:p>
          <a:p>
            <a:pPr algn="ctr">
              <a:buFontTx/>
              <a:buNone/>
            </a:pPr>
            <a:endParaRPr lang="en-US" sz="2800" b="1">
              <a:solidFill>
                <a:schemeClr val="accent2"/>
              </a:solidFill>
              <a:latin typeface="Comic Sans MS" pitchFamily="66" charset="0"/>
            </a:endParaRPr>
          </a:p>
          <a:p>
            <a:r>
              <a:rPr lang="en-US" sz="2800" b="1">
                <a:solidFill>
                  <a:schemeClr val="accent1"/>
                </a:solidFill>
                <a:latin typeface="Comic Sans MS" pitchFamily="66" charset="0"/>
              </a:rPr>
              <a:t>Pam?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99013" y="1600200"/>
            <a:ext cx="3740150" cy="45259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7772400" cy="1143000"/>
          </a:xfrm>
        </p:spPr>
        <p:txBody>
          <a:bodyPr/>
          <a:lstStyle/>
          <a:p>
            <a:r>
              <a:rPr lang="en-US">
                <a:latin typeface="Comic Sans MS" pitchFamily="66" charset="0"/>
              </a:rPr>
              <a:t>Sawl gwahanol math o dywelion papur sydd i gael?</a:t>
            </a:r>
          </a:p>
        </p:txBody>
      </p:sp>
      <p:graphicFrame>
        <p:nvGraphicFramePr>
          <p:cNvPr id="44035" name="Group 3"/>
          <p:cNvGraphicFramePr>
            <a:graphicFrameLocks noGrp="1"/>
          </p:cNvGraphicFramePr>
          <p:nvPr>
            <p:ph type="tbl" idx="1"/>
          </p:nvPr>
        </p:nvGraphicFramePr>
        <p:xfrm>
          <a:off x="762000" y="2895600"/>
          <a:ext cx="7772400" cy="3124200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156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Papur cegin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Papur gweini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Tywel llaw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Papur t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mic Sans MS" pitchFamily="66" charset="0"/>
                        </a:rPr>
                        <a:t>ŷ bach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Comic Sans MS" pitchFamily="66" charset="0"/>
                        </a:rPr>
                        <a:t>Tisw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Comic Sans MS" pitchFamily="66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pitchFamily="66" charset="0"/>
              </a:rPr>
              <a:t>Pa dywel papur sydd fwyaf amsugnol?</a:t>
            </a:r>
          </a:p>
        </p:txBody>
      </p:sp>
      <p:pic>
        <p:nvPicPr>
          <p:cNvPr id="45059" name="Picture 3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32025" y="1684338"/>
            <a:ext cx="4518025" cy="3095625"/>
          </a:xfrm>
          <a:noFill/>
          <a:ln/>
        </p:spPr>
      </p:pic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57200" y="51054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Comic Sans MS" pitchFamily="66" charset="0"/>
              </a:rPr>
              <a:t>Pa un sydd orau i sychu rhywbeth sydd wedi sarnu?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220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Comic Sans MS</vt:lpstr>
      <vt:lpstr>Times New Roman</vt:lpstr>
      <vt:lpstr>Default Design</vt:lpstr>
      <vt:lpstr>Amsugnolrwydd</vt:lpstr>
      <vt:lpstr>Amsugnolrwydd yw…</vt:lpstr>
      <vt:lpstr>Pa rai o’r deunyddiau yma sy’n amsugnol?</vt:lpstr>
      <vt:lpstr>Tase ti’n sarnu dŵr ar y carped, beth ddigwyddai?</vt:lpstr>
      <vt:lpstr>Pan ti’n rhoi sbwng yn y bath, beth sy’n digwydd?</vt:lpstr>
      <vt:lpstr>A fedri di feddwl am rywbeth amsugnol y defnyddiwn bob dydd?</vt:lpstr>
      <vt:lpstr>Tywelion papur</vt:lpstr>
      <vt:lpstr>Sawl gwahanol math o dywelion papur sydd i gael?</vt:lpstr>
      <vt:lpstr>Pa dywel papur sydd fwyaf amsugnol?</vt:lpstr>
      <vt:lpstr>Rwyt ti’n mynd i arbrofi amsugnolrwydd tywelion papur.</vt:lpstr>
      <vt:lpstr>Arbrawf tywel papur</vt:lpstr>
    </vt:vector>
  </TitlesOfParts>
  <Company>Create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Absorbency</dc:title>
  <dc:creator>Rhian Jones</dc:creator>
  <cp:lastModifiedBy>Teacher E-Solutions</cp:lastModifiedBy>
  <cp:revision>6</cp:revision>
  <dcterms:created xsi:type="dcterms:W3CDTF">2007-01-24T18:38:40Z</dcterms:created>
  <dcterms:modified xsi:type="dcterms:W3CDTF">2019-01-18T17:14:52Z</dcterms:modified>
</cp:coreProperties>
</file>