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60" r:id="rId3"/>
    <p:sldId id="257" r:id="rId4"/>
    <p:sldId id="259" r:id="rId5"/>
    <p:sldId id="262" r:id="rId6"/>
    <p:sldId id="261" r:id="rId7"/>
    <p:sldId id="263" r:id="rId8"/>
    <p:sldId id="264" r:id="rId9"/>
    <p:sldId id="265" r:id="rId10"/>
    <p:sldId id="268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616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476163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476164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165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166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167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168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169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170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171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172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173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174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175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176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76177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476178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79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80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81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82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83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84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85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86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87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88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89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90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91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92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93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94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95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96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97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98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199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00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01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02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03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04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05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06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07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08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09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10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11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12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13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14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15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16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17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18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19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20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21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22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23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24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25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26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27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28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29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30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31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32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33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34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35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36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37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38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39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40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41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242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43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44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45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46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47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48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49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50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51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52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53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54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55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56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57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58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59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60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61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62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63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64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65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66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67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68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69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70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71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72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73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74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75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76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77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78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79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80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81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82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83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84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85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86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87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88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89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90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91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92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93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94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95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96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97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298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299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300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301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302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303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304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305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306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307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308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309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310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311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312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76313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76314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pitchFamily="34" charset="0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476315" name="Rectangle 155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476316" name="Rectangle 15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476317" name="Rectangle 15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E953B544-CC26-4480-8F48-476F2EA6343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4763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4763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763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476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76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476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76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6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6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6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313" grpId="0"/>
      <p:bldP spid="476314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63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7631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7631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763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0A5AA-53E5-4107-B2D0-ADA28FB0F48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680366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B2C8E-6B7C-44A4-8F34-3FAA44DF48B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569864"/>
      </p:ext>
    </p:extLst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68523A62-9968-4708-9F24-B1BCA6345F7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10525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F4EFE-67FD-4E0A-8978-62067C5D7B0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862500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83799-7727-4B50-9250-45C4D3C0C11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812672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A471C-FAD8-4A17-9AAB-3B4D14058D7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797937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CD973-3282-4AF9-8773-A7E5D1A4F1F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541655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9E53B-C03A-4F83-B6A9-4B064A49131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592788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996CC-CBD0-4AAA-9C04-C9996CF4563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710519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E9B0A-9D2B-4020-B5D8-E71BD28AE50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674742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50D864-486F-4BD7-B9F9-98E668BCC2F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136155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5138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475139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47514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14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14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14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14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14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14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14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14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14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15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15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15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7515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47515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5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5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5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5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5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6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6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6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6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6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6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6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6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6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6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7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7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7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7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7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7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7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7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7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7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8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8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8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8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8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8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8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8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8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8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9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9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9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9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9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9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9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9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9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19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0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0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0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0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0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0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0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0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0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0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1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1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1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1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1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1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1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1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21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1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2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2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2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2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2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2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2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2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2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2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3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3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3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3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3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3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3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3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3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3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4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4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4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4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4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4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4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4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4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4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5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5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5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5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5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5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5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5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5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5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6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6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6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6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6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6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6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6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6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6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7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7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7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7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7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27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27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27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27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27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28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28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28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28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8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28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28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28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28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75289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75290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475291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475292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itchFamily="34" charset="0"/>
              </a:defRPr>
            </a:lvl1pPr>
          </a:lstStyle>
          <a:p>
            <a:fld id="{0ED76851-EB69-4343-ACF9-6514D4A24E16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75293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4752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47528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7528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475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75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475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75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5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5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5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75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75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5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5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5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5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5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75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5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75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75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5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289" grpId="0"/>
      <p:bldP spid="475293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52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7529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7529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7529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52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7529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7529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7529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52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7529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7529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7529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52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7529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7529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7529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52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7529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7529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7529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google.com/imgres?imgurl=http://www.socialistgroup.org/gpes/images/ms/bird_oil_pollution_040406.jpg&amp;imgrefurl=http://www.socialistgroup.org/gpes/images/ms/&amp;h=210&amp;w=317&amp;sz=54&amp;tbnid=oBCA5-KJDWYJ:&amp;tbnh=74&amp;tbnw=113&amp;hl=en&amp;start=4&amp;prev=/images%3Fq%3Dbird%2Bpollution%26svnum%3D10%26hl%3Den%26lr%3D%26rls%3DGWYA,GWYA:2005-29,GWYA:en%26sa%3DN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Animal Survival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WALT: to know that animal survival is under threat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500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Rhino</a:t>
            </a:r>
          </a:p>
        </p:txBody>
      </p:sp>
      <p:sp>
        <p:nvSpPr>
          <p:cNvPr id="490499" name="Rectangle 3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ja-JP" sz="2800">
                <a:ea typeface="ＭＳ Ｐゴシック" charset="-128"/>
              </a:rPr>
              <a:t>But the existence of this species is increasingly threatened, due to poaching and habitat loss. </a:t>
            </a:r>
            <a:endParaRPr lang="en-GB" sz="2800"/>
          </a:p>
        </p:txBody>
      </p:sp>
      <p:pic>
        <p:nvPicPr>
          <p:cNvPr id="490502" name="Picture 6" descr="Southern white rhinoceros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773238"/>
            <a:ext cx="3960812" cy="3671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81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Marine Turtles</a:t>
            </a:r>
          </a:p>
        </p:txBody>
      </p:sp>
      <p:sp>
        <p:nvSpPr>
          <p:cNvPr id="485382" name="Rectangle 6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2800"/>
              <a:t>Threats like hunting for meat, shell and eggs; habitat destruction; fisheries bycatch; pollution; boat strikes; and introduced predators have wiped out entire turtle populations</a:t>
            </a:r>
          </a:p>
        </p:txBody>
      </p:sp>
      <p:pic>
        <p:nvPicPr>
          <p:cNvPr id="485384" name="Picture 8" descr="Green sea turtle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2349500"/>
            <a:ext cx="4103687" cy="287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Why are these animals facing extinction?</a:t>
            </a:r>
          </a:p>
        </p:txBody>
      </p:sp>
      <p:sp>
        <p:nvSpPr>
          <p:cNvPr id="48947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/>
              <a:t>War torn countries</a:t>
            </a:r>
          </a:p>
          <a:p>
            <a:r>
              <a:rPr lang="en-GB" sz="2800"/>
              <a:t>Hunting and poaching (for sport, their fur, tusks or meat).</a:t>
            </a:r>
          </a:p>
          <a:p>
            <a:r>
              <a:rPr lang="en-GB" sz="2800"/>
              <a:t>Disease</a:t>
            </a:r>
          </a:p>
          <a:p>
            <a:r>
              <a:rPr lang="en-GB" sz="2800"/>
              <a:t>Pollution/chemicals poison the animals.</a:t>
            </a:r>
          </a:p>
          <a:p>
            <a:r>
              <a:rPr lang="en-GB" sz="2800"/>
              <a:t>New predators</a:t>
            </a:r>
          </a:p>
          <a:p>
            <a:r>
              <a:rPr lang="en-GB" sz="2800"/>
              <a:t>Climate change</a:t>
            </a:r>
          </a:p>
          <a:p>
            <a:r>
              <a:rPr lang="en-GB" sz="2800"/>
              <a:t>Destruction of habitat (woodlands cut down, rivers drying up, hedgerows removed).</a:t>
            </a:r>
          </a:p>
          <a:p>
            <a:endParaRPr lang="en-GB" sz="2800"/>
          </a:p>
          <a:p>
            <a:endParaRPr lang="en-GB" sz="2800"/>
          </a:p>
          <a:p>
            <a:endParaRPr lang="en-GB" sz="280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Caring for the Environment </a:t>
            </a:r>
            <a:br>
              <a:rPr lang="en-GB" sz="4000"/>
            </a:br>
            <a:endParaRPr lang="en-GB" sz="4000"/>
          </a:p>
        </p:txBody>
      </p:sp>
      <p:sp>
        <p:nvSpPr>
          <p:cNvPr id="4925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It is in our own best interests to look after the world we live in.</a:t>
            </a:r>
          </a:p>
          <a:p>
            <a:r>
              <a:rPr lang="en-GB"/>
              <a:t>If a habitat is lost or damaged, it has an effect on everything else, even if we do not see or understand it straight away.</a:t>
            </a:r>
          </a:p>
          <a:p>
            <a:r>
              <a:rPr lang="en-GB"/>
              <a:t>Remember - once something becomes extinct, it’s gone forever!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Near us</a:t>
            </a:r>
          </a:p>
        </p:txBody>
      </p:sp>
      <p:sp>
        <p:nvSpPr>
          <p:cNvPr id="4935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Are habitats destroyed where we live?</a:t>
            </a:r>
          </a:p>
          <a:p>
            <a:r>
              <a:rPr lang="en-GB"/>
              <a:t>YES! To make room for motorways and housing estates</a:t>
            </a:r>
          </a:p>
          <a:p>
            <a:r>
              <a:rPr lang="en-GB"/>
              <a:t>What creatures can be hunted for sport?</a:t>
            </a:r>
          </a:p>
          <a:p>
            <a:r>
              <a:rPr lang="en-GB"/>
              <a:t>Rare creatures are still caught and sold as pets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happening to help?</a:t>
            </a:r>
          </a:p>
        </p:txBody>
      </p:sp>
      <p:sp>
        <p:nvSpPr>
          <p:cNvPr id="4945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Zoos, national parks and breeding in captivity means that species of animals are being preserved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can you do?</a:t>
            </a:r>
          </a:p>
        </p:txBody>
      </p:sp>
      <p:sp>
        <p:nvSpPr>
          <p:cNvPr id="4956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Don’t leave litter behind</a:t>
            </a:r>
          </a:p>
          <a:p>
            <a:r>
              <a:rPr lang="en-GB"/>
              <a:t>Don’t damage or destroy trees, hedges and wild grassland- animals have homes too!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6645" name="Picture 5" descr="fur_hur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4813"/>
            <a:ext cx="6769100" cy="522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8693" name="Picture 5" descr="bird_oil_pollution_040406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765175"/>
            <a:ext cx="2447925" cy="160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8697" name="Picture 9" descr="oiledbir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852738"/>
            <a:ext cx="2857500" cy="320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8699" name="Picture 11" descr="thumb_oil-bir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836613"/>
            <a:ext cx="2162175" cy="259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9717" name="Picture 5" descr="baby_dog01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765175"/>
            <a:ext cx="3046413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Some facts</a:t>
            </a:r>
          </a:p>
        </p:txBody>
      </p:sp>
      <p:sp>
        <p:nvSpPr>
          <p:cNvPr id="4730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In 1950, 15% of the world was covered by rainforest. By 2000 it is estimated that only 7% of the rainforest will remain.</a:t>
            </a:r>
          </a:p>
          <a:p>
            <a:r>
              <a:rPr lang="en-GB"/>
              <a:t>By 2042 no rainforests will exist</a:t>
            </a:r>
          </a:p>
          <a:p>
            <a:r>
              <a:rPr lang="en-GB"/>
              <a:t>60% of all living things are found in the Rainforest</a:t>
            </a:r>
          </a:p>
          <a:p>
            <a:r>
              <a:rPr lang="en-GB"/>
              <a:t>There will be no tigers left in the world in 20 years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Introduction</a:t>
            </a:r>
          </a:p>
        </p:txBody>
      </p:sp>
      <p:sp>
        <p:nvSpPr>
          <p:cNvPr id="4423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There has been animal and plant life on the Earth for millions of years</a:t>
            </a:r>
          </a:p>
          <a:p>
            <a:r>
              <a:rPr lang="en-GB"/>
              <a:t>There have been many changes in climate, animals and plants</a:t>
            </a:r>
          </a:p>
          <a:p>
            <a:r>
              <a:rPr lang="en-GB"/>
              <a:t>This has led to the extinction of many animals</a:t>
            </a:r>
          </a:p>
          <a:p>
            <a:r>
              <a:rPr lang="en-GB"/>
              <a:t>Since humans emerged animals and plants are dying out at a greater rate</a:t>
            </a:r>
          </a:p>
          <a:p>
            <a:pPr>
              <a:buFont typeface="Arial" pitchFamily="34" charset="0"/>
              <a:buNone/>
            </a:pPr>
            <a:endParaRPr lang="en-GB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Endangered or Extinct?</a:t>
            </a:r>
          </a:p>
        </p:txBody>
      </p:sp>
      <p:sp>
        <p:nvSpPr>
          <p:cNvPr id="4444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number of people in the world is growing at an alarming rate.</a:t>
            </a:r>
          </a:p>
          <a:p>
            <a:r>
              <a:rPr lang="en-GB"/>
              <a:t>But this is not true for all animals.</a:t>
            </a:r>
          </a:p>
          <a:p>
            <a:r>
              <a:rPr lang="en-GB"/>
              <a:t>In some cases, there are only a few of one type of </a:t>
            </a:r>
            <a:r>
              <a:rPr lang="en-GB" b="1"/>
              <a:t>animal</a:t>
            </a:r>
            <a:r>
              <a:rPr lang="en-GB"/>
              <a:t> left in the wild.</a:t>
            </a:r>
          </a:p>
          <a:p>
            <a:r>
              <a:rPr lang="en-GB"/>
              <a:t>These animals are endangered.</a:t>
            </a:r>
          </a:p>
          <a:p>
            <a:r>
              <a:rPr lang="en-GB"/>
              <a:t>If they die out completely, they become extinct.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Apes</a:t>
            </a:r>
          </a:p>
        </p:txBody>
      </p:sp>
      <p:sp>
        <p:nvSpPr>
          <p:cNvPr id="479237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00200"/>
            <a:ext cx="5062538" cy="4498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/>
              <a:t>Considered humans' closest relatives, great apes are among the world's most fascinating species.</a:t>
            </a:r>
          </a:p>
          <a:p>
            <a:pPr>
              <a:lnSpc>
                <a:spcPct val="90000"/>
              </a:lnSpc>
            </a:pPr>
            <a:r>
              <a:rPr lang="en-GB" sz="2800"/>
              <a:t>Unfortunately, they are also among its most threatened. Great apes of Africa and Asia could face extinction in the next few decades if more is not done to conserve them. </a:t>
            </a:r>
          </a:p>
        </p:txBody>
      </p:sp>
      <p:pic>
        <p:nvPicPr>
          <p:cNvPr id="479239" name="Picture 7" descr="Great apes like gorillas, chimpanzees, and bonobos are threatened by deforestation and poaching.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4163" y="1557338"/>
            <a:ext cx="3276600" cy="4679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821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They live in war-torn regions and are threatened by hunting for the commercial bushmeat trade. </a:t>
            </a:r>
          </a:p>
          <a:p>
            <a:pPr>
              <a:lnSpc>
                <a:spcPct val="90000"/>
              </a:lnSpc>
            </a:pPr>
            <a:r>
              <a:rPr lang="en-GB"/>
              <a:t>Their habitats are being destroyed and diseases such as Ebola.  </a:t>
            </a:r>
          </a:p>
          <a:p>
            <a:pPr>
              <a:lnSpc>
                <a:spcPct val="90000"/>
              </a:lnSpc>
            </a:pPr>
            <a:r>
              <a:rPr lang="en-GB"/>
              <a:t>The orangutan, is also losing much of its habitat to deforestation and deliberate burning to make way for agriculture and oil palm plantations.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60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Elephant</a:t>
            </a:r>
          </a:p>
        </p:txBody>
      </p:sp>
      <p:sp>
        <p:nvSpPr>
          <p:cNvPr id="480261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539750" y="1628775"/>
            <a:ext cx="5040313" cy="4498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/>
              <a:t>Elephants are the largest living land animals, with adults sometimes weighing six tons or more. </a:t>
            </a:r>
          </a:p>
          <a:p>
            <a:pPr>
              <a:lnSpc>
                <a:spcPct val="90000"/>
              </a:lnSpc>
            </a:pPr>
            <a:r>
              <a:rPr lang="en-GB" sz="2800"/>
              <a:t>Elephants are threatened by shrinking living space and poaching for the ivory trade.</a:t>
            </a:r>
          </a:p>
          <a:p>
            <a:pPr>
              <a:lnSpc>
                <a:spcPct val="90000"/>
              </a:lnSpc>
            </a:pPr>
            <a:r>
              <a:rPr lang="en-GB" sz="2800"/>
              <a:t>As habitat shrinks, their huge appetite can bring them more frequently into conflict with people.  </a:t>
            </a:r>
          </a:p>
        </p:txBody>
      </p:sp>
      <p:pic>
        <p:nvPicPr>
          <p:cNvPr id="480263" name="Picture 7" descr="Sumatran elephant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1628775"/>
            <a:ext cx="2974975" cy="4249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Pandas</a:t>
            </a:r>
          </a:p>
        </p:txBody>
      </p:sp>
      <p:sp>
        <p:nvSpPr>
          <p:cNvPr id="483333" name="Rectangle 5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ja-JP" sz="2800">
                <a:ea typeface="ＭＳ Ｐゴシック" charset="-128"/>
              </a:rPr>
              <a:t>It is estimated that as few as 1,600 pandas remain in the wild today. </a:t>
            </a:r>
            <a:endParaRPr lang="en-GB" sz="2800"/>
          </a:p>
        </p:txBody>
      </p:sp>
      <p:pic>
        <p:nvPicPr>
          <p:cNvPr id="483335" name="Picture 7" descr="intro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59338" y="1628775"/>
            <a:ext cx="3960812" cy="3960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Polar bear</a:t>
            </a:r>
          </a:p>
        </p:txBody>
      </p:sp>
      <p:sp>
        <p:nvSpPr>
          <p:cNvPr id="484357" name="Rectangle 5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ja-JP" sz="2800">
                <a:ea typeface="ＭＳ Ｐゴシック" charset="-128"/>
              </a:rPr>
              <a:t>Climate change is causing the disappearance of sea ice from which polar bears hunt their prey.</a:t>
            </a:r>
          </a:p>
          <a:p>
            <a:r>
              <a:rPr lang="en-GB" altLang="ja-JP" sz="2800">
                <a:ea typeface="ＭＳ Ｐゴシック" charset="-128"/>
              </a:rPr>
              <a:t>With less time on the ice to hunt for food and store leaves polar bears hungry.</a:t>
            </a:r>
            <a:endParaRPr lang="en-GB" sz="2800"/>
          </a:p>
        </p:txBody>
      </p:sp>
      <p:pic>
        <p:nvPicPr>
          <p:cNvPr id="484359" name="Picture 7" descr="mock_pic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1700213"/>
            <a:ext cx="4154487" cy="4321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ass">
  <a:themeElements>
    <a:clrScheme name="Compas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77</TotalTime>
  <Words>623</Words>
  <Application>Microsoft Office PowerPoint</Application>
  <PresentationFormat>On-screen Show (4:3)</PresentationFormat>
  <Paragraphs>60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Tahoma</vt:lpstr>
      <vt:lpstr>Times New Roman</vt:lpstr>
      <vt:lpstr>Wingdings</vt:lpstr>
      <vt:lpstr>ＭＳ Ｐゴシック</vt:lpstr>
      <vt:lpstr>Compass</vt:lpstr>
      <vt:lpstr>Animal Survival</vt:lpstr>
      <vt:lpstr>Some facts</vt:lpstr>
      <vt:lpstr>Introduction</vt:lpstr>
      <vt:lpstr>Endangered or Extinct?</vt:lpstr>
      <vt:lpstr>Apes</vt:lpstr>
      <vt:lpstr>PowerPoint Presentation</vt:lpstr>
      <vt:lpstr>Elephant</vt:lpstr>
      <vt:lpstr>Pandas</vt:lpstr>
      <vt:lpstr>Polar bear</vt:lpstr>
      <vt:lpstr>Rhino</vt:lpstr>
      <vt:lpstr>Marine Turtles</vt:lpstr>
      <vt:lpstr>Why are these animals facing extinction?</vt:lpstr>
      <vt:lpstr>Caring for the Environment  </vt:lpstr>
      <vt:lpstr>Near us</vt:lpstr>
      <vt:lpstr>What is happening to help?</vt:lpstr>
      <vt:lpstr>What can you do?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Survival</dc:title>
  <dc:creator>Spud</dc:creator>
  <cp:lastModifiedBy>Teacher E-Solutions</cp:lastModifiedBy>
  <cp:revision>4</cp:revision>
  <cp:lastPrinted>1601-01-01T00:00:00Z</cp:lastPrinted>
  <dcterms:created xsi:type="dcterms:W3CDTF">2005-11-01T19:36:12Z</dcterms:created>
  <dcterms:modified xsi:type="dcterms:W3CDTF">2019-01-18T17:14:55Z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