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94" r:id="rId6"/>
    <p:sldId id="261" r:id="rId7"/>
    <p:sldId id="262" r:id="rId8"/>
    <p:sldId id="263" r:id="rId9"/>
    <p:sldId id="264" r:id="rId10"/>
    <p:sldId id="267" r:id="rId11"/>
    <p:sldId id="273" r:id="rId12"/>
    <p:sldId id="266" r:id="rId13"/>
    <p:sldId id="269" r:id="rId14"/>
    <p:sldId id="295" r:id="rId15"/>
    <p:sldId id="270" r:id="rId16"/>
    <p:sldId id="271" r:id="rId17"/>
    <p:sldId id="274" r:id="rId18"/>
    <p:sldId id="275" r:id="rId19"/>
    <p:sldId id="280" r:id="rId20"/>
    <p:sldId id="297" r:id="rId21"/>
    <p:sldId id="298" r:id="rId22"/>
    <p:sldId id="283" r:id="rId23"/>
    <p:sldId id="291" r:id="rId24"/>
    <p:sldId id="290" r:id="rId25"/>
    <p:sldId id="276" r:id="rId26"/>
    <p:sldId id="282" r:id="rId27"/>
    <p:sldId id="299" r:id="rId28"/>
    <p:sldId id="277" r:id="rId29"/>
    <p:sldId id="278" r:id="rId30"/>
    <p:sldId id="279" r:id="rId31"/>
    <p:sldId id="300" r:id="rId32"/>
    <p:sldId id="281" r:id="rId33"/>
    <p:sldId id="287" r:id="rId34"/>
    <p:sldId id="285" r:id="rId35"/>
    <p:sldId id="288" r:id="rId36"/>
    <p:sldId id="292" r:id="rId37"/>
    <p:sldId id="293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86996" autoAdjust="0"/>
  </p:normalViewPr>
  <p:slideViewPr>
    <p:cSldViewPr>
      <p:cViewPr>
        <p:scale>
          <a:sx n="59" d="100"/>
          <a:sy n="59" d="100"/>
        </p:scale>
        <p:origin x="-13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2C171E-59C1-4CD9-A4F1-D82466CFAB81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8148C3-6937-46E3-8B08-49EC42139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B2B7E-F0E1-4F25-84AE-1DE3488BF03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99626-0A91-4153-BF8D-B57FE32A120C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6E9B8-EBE4-41C4-9E2F-6F72C9EDAAEC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C0DC-87D0-4B58-83A9-8C10DE0401F3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1401-6F1A-43F1-83C7-452ADB0B1F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B690-783F-47C8-833E-814AC5F8E81B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5C15-8C38-4927-89F9-0E9F498E51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7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E197-0CF9-42F5-88E2-2658B37100AC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443-5038-4B26-BB13-EF607DC6EB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12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977D-9A86-43F3-BF24-CE9A3FAC48ED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9486-DBAB-4EAC-9A0D-522944297D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5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9F0-1706-4022-AF30-4B5596DDD2B6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D8F7-BB98-4550-A7C5-C965B14161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0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FCD4-05EC-47CA-82B3-27B8177B0E7C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DB4E-4A7D-40CB-8262-4DA0EABBED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8EEC-F32B-4FBF-9DCF-80733B2AD318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1A71-E15C-4ADF-BB38-A0023B2E9A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8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5529-E84D-49B2-9731-1E51DFED9DFC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C3B9-DE35-4D84-A713-92BE9D813A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EEB7-D797-428D-8564-57B242CD0D5A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5A71-D7C5-464B-9B67-3B9F4FAE14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AEB5-760F-4048-BEE5-135FCC6EDCD0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F164-7B6D-48F5-A32D-2EFA2A9DB0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4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EFC2-FC21-4DF5-BE4E-213CC9A573F0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4419-40A3-4A34-90DB-F04CEC3087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CE671-7AE0-4A55-838C-CFE29A62E8C2}" type="datetimeFigureOut">
              <a:rPr lang="fr-FR"/>
              <a:pPr>
                <a:defRPr/>
              </a:pPr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DEE85-A76B-4EA9-874D-91C4D61440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hyperlink" Target="http://go2.wordpress.com/?id=725X1342&amp;site=amuslimsinvestigation.wordpress.com&amp;url=http://amuslimsinvestigation.files.wordpress.com/2009/12/s-brigham-young-cabinet-card-1pk.jpg&amp;sref=http://amuslimsinvestigation.wordpress.com/2009/12/01/the-new-and-everlasting-covena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partner.viator.com/en/3794/New-Zealand/d24-ttd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beekeeping.co.uk/cms/wp-content/uploads/EFB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honeybeekeeping.co.uk/cms/wp-content/uploads/AFB.jpg" TargetMode="Externa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hyperlink" Target="http://www.pfspbees.org/beefriendly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environment/gallery/2009/jul/02/?picture=34969192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22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Beekeeping /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Apiculture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313" y="39290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Rebecca Lindquist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240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 America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Honey and maple syrup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Mormons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Brigham Young</a:t>
            </a:r>
          </a:p>
        </p:txBody>
      </p:sp>
      <p:pic>
        <p:nvPicPr>
          <p:cNvPr id="11267" name="Picture 11" descr="http://www.rehabsb.org/wp-content/uploads/2009/08/utah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2225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early bee migration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724400" y="6629400"/>
            <a:ext cx="601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http://www.my-discount-hotels.com/beekeeping-supplies-new-zealand.html</a:t>
            </a:r>
          </a:p>
        </p:txBody>
      </p:sp>
      <p:pic>
        <p:nvPicPr>
          <p:cNvPr id="11270" name="Picture 7" descr="New Zealand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2388"/>
            <a:ext cx="23526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New Zealand Trip Advisor - Beekeeping Supplies New Zealan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http://amuslimsinvestigation.files.wordpress.com/2009/12/s-brigham-young-cabinet-card-1pk.jpg?w=300&amp;h=29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410200" y="15240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 Zealand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the road to industrial beekeeping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Skeps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replaced by wooden boxes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1851: Lorenzo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Langstroth’s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1870: first national beekeepers’ convention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1873: Moses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Quinby’s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bellows</a:t>
            </a:r>
          </a:p>
        </p:txBody>
      </p:sp>
      <p:pic>
        <p:nvPicPr>
          <p:cNvPr id="12292" name="Picture 5" descr="Comb foundation was also invented in the 1850'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714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Langstroth's hive was fitted with a comb honey sup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857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572000" y="66294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http://outdoorplace.org/beekeeping/history1.htm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the road to industrial beekeeping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John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Harbison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California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1857: 67 colonies transported by boat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1870: 2,000 colonies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1884: California produced 2,000,000 lbs/year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1909: first bees rented for pollination in New Jersey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90800" y="6629400"/>
            <a:ext cx="655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http://ucanr.org/repository/CAO/landingpage.cfm?article=ca.v050n04p24&amp;fulltext=yes</a:t>
            </a:r>
            <a:endParaRPr lang="en-US" sz="1200"/>
          </a:p>
        </p:txBody>
      </p:sp>
      <p:pic>
        <p:nvPicPr>
          <p:cNvPr id="13317" name="Picture 7" descr="http://ucce.ucdavis.edu/files/repository/calag/img5004p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2004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Beekeeping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9006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Tracheal mite outbreak throughout Europe 1904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Brother Adam, German beekeeping monk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 insemination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Breeds for good colonies, high production, and disease resistance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Chemicals for pest control beginning in 1940s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Honey contamination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343400" y="6629400"/>
            <a:ext cx="487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http://perso.fundp.ac.be/~jvandyck/homage/artcl/EO99princBAen.html</a:t>
            </a:r>
            <a:endParaRPr lang="en-US" sz="1200"/>
          </a:p>
        </p:txBody>
      </p:sp>
      <p:pic>
        <p:nvPicPr>
          <p:cNvPr id="14341" name="Picture 5" descr="http://perso.fundp.ac.be/~jvandyck/homage/artcl/ima/EO99-ph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38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History</a:t>
            </a:r>
          </a:p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State of beekeeping today</a:t>
            </a:r>
          </a:p>
          <a:p>
            <a:pPr lvl="1" eaLnBrk="1" hangingPunct="1"/>
            <a:r>
              <a:rPr lang="en-US" smtClean="0"/>
              <a:t>Problems</a:t>
            </a:r>
          </a:p>
          <a:p>
            <a:pPr lvl="1" eaLnBrk="1" hangingPunct="1"/>
            <a:r>
              <a:rPr lang="en-US" smtClean="0"/>
              <a:t>Benefits</a:t>
            </a:r>
          </a:p>
          <a:p>
            <a:pPr eaLnBrk="1" hangingPunct="1"/>
            <a:r>
              <a:rPr lang="en-US" smtClean="0"/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Beekeeping Today: U.S.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million colonies 1940s, 2.3 million today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70% decrease in total number of beekeeping operations since 1982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Today, 87.7% of colonies are in 1,400 commercial operations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government provides price supports, since 1949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ady to extract a little Heaven 8/08 by MarGogg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057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Honey Production Today: U.S.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Yield increasing 0.5 pound per colony per year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About 50 pounds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Profits: $50 per hive per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 input: about 5 hours per hive per year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4338638" indent="-215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Original input can be paid off in second year</a:t>
            </a:r>
          </a:p>
          <a:p>
            <a:pPr marL="4338638" indent="-215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Nectar from alfalfa and clover, especially Michigan to Montana, also Florida and Texas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114800" y="6629400"/>
            <a:ext cx="533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http://www.flickr.com/photos/23385633@N03/2803270650/in/set-72157606685957698/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 Today: U.S.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6863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the most efficient way to pollinate crops that need pollination: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Almonds, plums, cherries, alfalfa, avocados, vegetable seed, melons, sunflowers, apples, prunes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1/3 of our diet comes from bee-pollinated crops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900,000 colonies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647700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http://www.utsc.utoronto.ca/~wellness/wpp/nutri/main_resources_aa.html</a:t>
            </a:r>
          </a:p>
          <a:p>
            <a:pPr algn="r"/>
            <a:r>
              <a:rPr lang="en-US" sz="1000"/>
              <a:t>http://www.theage.com.au/news/national/drought-dries-up-timbercorps-plans/2007/11/23/1195753307266.html</a:t>
            </a:r>
          </a:p>
        </p:txBody>
      </p:sp>
      <p:pic>
        <p:nvPicPr>
          <p:cNvPr id="18437" name="Picture 2" descr="http://www.utsc.utoronto.ca/~wellness/wpp/nutri/images/food/almond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Timbercorp said the drought had forced it to drop plans to expand its 12,000-hectare almond estate at Wemen, near Robinvale, the second-largest almond farm in the worl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621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257800" y="5334000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Wemen almond farm, the second largest almond farm in the world,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fullbloomapiaries.com/Photo_072405_00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 Today: U.S.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8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Migratory cycles in Pacific Northwest and East Coast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2.42 rentals per hive per year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572000" y="6657975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http://www.fullbloomapiaries.com/pollination.html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Honey: usually blend of honeys, flash-heated, micro-filtered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Growing interest in rarer honeys through organic movement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Falling U.S. honey production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imports 50% more honey that produced</a:t>
            </a:r>
          </a:p>
        </p:txBody>
      </p:sp>
      <p:pic>
        <p:nvPicPr>
          <p:cNvPr id="20484" name="Picture 3" descr="C:\Users\Rebecca\AppData\Local\Microsoft\Windows\Temporary Internet Files\Content.IE5\CCTR2ZGQ\MC90042920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73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/>
              <a:t>History</a:t>
            </a:r>
          </a:p>
          <a:p>
            <a:pPr eaLnBrk="1" hangingPunct="1"/>
            <a:r>
              <a:rPr lang="en-US" smtClean="0"/>
              <a:t>State of beekeeping today</a:t>
            </a:r>
          </a:p>
          <a:p>
            <a:pPr lvl="1" eaLnBrk="1" hangingPunct="1"/>
            <a:r>
              <a:rPr lang="en-US" smtClean="0"/>
              <a:t>Problems</a:t>
            </a:r>
          </a:p>
          <a:p>
            <a:pPr lvl="1" eaLnBrk="1" hangingPunct="1"/>
            <a:r>
              <a:rPr lang="en-US" smtClean="0"/>
              <a:t>Benefits</a:t>
            </a:r>
          </a:p>
          <a:p>
            <a:pPr eaLnBrk="1" hangingPunct="1"/>
            <a:r>
              <a:rPr lang="en-US" smtClean="0"/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Trade: top 10 (2004)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Honey exports		Honey imports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43434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(thousand metric 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Hungary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Uruguay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4648200" y="1600200"/>
          <a:ext cx="4343400" cy="54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12552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Country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Money Spent</a:t>
                      </a:r>
                    </a:p>
                    <a:p>
                      <a:r>
                        <a:rPr lang="en-US" sz="1900" dirty="0" smtClean="0"/>
                        <a:t>(millions</a:t>
                      </a:r>
                      <a:r>
                        <a:rPr lang="en-US" sz="1900" baseline="0" dirty="0" smtClean="0"/>
                        <a:t> of US dollars)</a:t>
                      </a:r>
                      <a:endParaRPr lang="en-US" sz="1900" dirty="0" smtClean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Percentage of total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Germany</a:t>
                      </a:r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230.7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27.5%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67604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United States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149.6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17.8%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U.K.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75.1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8.9%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Japan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65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7.7%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France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54.5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6.5%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Italy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41.6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Spain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31.5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3.7%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Saudi Arabia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26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3.1%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Switzerland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23.1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2.8%</a:t>
                      </a:r>
                      <a:endParaRPr lang="en-US" sz="1900" dirty="0"/>
                    </a:p>
                  </a:txBody>
                  <a:tcPr marT="48440" marB="48440"/>
                </a:tc>
              </a:tr>
              <a:tr h="3929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Netherlands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56</a:t>
                      </a:r>
                      <a:endParaRPr lang="en-US" sz="1900" dirty="0"/>
                    </a:p>
                  </a:txBody>
                  <a:tcPr marT="48440" marB="4844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3.7%</a:t>
                      </a:r>
                      <a:endParaRPr lang="en-US" sz="1900" dirty="0"/>
                    </a:p>
                  </a:txBody>
                  <a:tcPr marT="48440" marB="48440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2400" y="2514600"/>
            <a:ext cx="1447800" cy="7620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5105400"/>
            <a:ext cx="1447800" cy="3810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48200" y="2819400"/>
            <a:ext cx="1447800" cy="4572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History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State of beekeeping today</a:t>
            </a:r>
          </a:p>
          <a:p>
            <a:pPr lvl="1" eaLnBrk="1" hangingPunct="1"/>
            <a:r>
              <a:rPr lang="en-US" b="1" smtClean="0">
                <a:solidFill>
                  <a:srgbClr val="FF6600"/>
                </a:solidFill>
              </a:rPr>
              <a:t>Problems</a:t>
            </a:r>
          </a:p>
          <a:p>
            <a:pPr lvl="1" eaLnBrk="1" hangingPunct="1"/>
            <a:r>
              <a:rPr lang="en-US" smtClean="0"/>
              <a:t>Benefits</a:t>
            </a:r>
          </a:p>
          <a:p>
            <a:pPr eaLnBrk="1" hangingPunct="1"/>
            <a:r>
              <a:rPr lang="en-US" smtClean="0"/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 diseases and mites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1980s: bee mite parasites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Varroa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Foul brood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733800" y="645636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http://wallpaperstock.net/honeycomb-wallpapers_w4679.html</a:t>
            </a:r>
          </a:p>
          <a:p>
            <a:r>
              <a:rPr lang="en-US" sz="1000"/>
              <a:t>http://www.honeybeekeeping.co.uk/cms/beekeeping-news/american-foulbrood-hits-scotland/</a:t>
            </a:r>
          </a:p>
          <a:p>
            <a:endParaRPr lang="en-US" sz="1000"/>
          </a:p>
        </p:txBody>
      </p:sp>
      <p:pic>
        <p:nvPicPr>
          <p:cNvPr id="23557" name="Picture 7" descr="European Foul Brood">
            <a:hlinkClick r:id="rId3" tooltip="European Foul Broo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3528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American Foul Brood">
            <a:hlinkClick r:id="rId5" tooltip="American Foul Brood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429000"/>
            <a:ext cx="257968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Honeycomb wallpap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540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3048000"/>
            <a:ext cx="8077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1028700" algn="ctr"/>
                <a:tab pos="3886200" algn="ctr"/>
                <a:tab pos="6915150" algn="ctr"/>
              </a:tabLst>
              <a:defRPr/>
            </a:pPr>
            <a:r>
              <a:rPr lang="en-US" dirty="0"/>
              <a:t>	</a:t>
            </a:r>
            <a:r>
              <a:rPr lang="en-US" dirty="0">
                <a:latin typeface="+mn-lt"/>
              </a:rPr>
              <a:t>Healthy Honeycomb	American Foul Brood	European Foul Brood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momomax.files.wordpress.com/2007/04/bees-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3124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CCD: Colony Collapse Disorder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causes CCD?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viruses and mites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Pesticides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natural forage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1/3 of colonies in US lost each year since 2006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beekeepers make up losses by splitting colonies or buying new queens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far, prices have not been affected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114800" y="6657975"/>
            <a:ext cx="601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http://momomax.wordpress.com/2007/04/27/honey-stop-fucking-with-the-environment/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2286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beekeeper used to own 18,000 colonies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 $200 per year to maintain a colony to be able to pollinate an almond crop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pallets’ bees are dead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represents $500,000 lost (2500 hives)</a:t>
            </a:r>
          </a:p>
        </p:txBody>
      </p:sp>
      <p:pic>
        <p:nvPicPr>
          <p:cNvPr id="25604" name="Picture 2" descr="empty beekeeper pa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65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beekeepers with bees flying from h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8338"/>
            <a:ext cx="24384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Pesticide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68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Pesticides harm bees’ immune systems, lower learning abilities, make them disoriented, and kill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Growing resistance by bee pests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Pollination:  pesticides kill 11% of California’s bees per year</a:t>
            </a:r>
          </a:p>
        </p:txBody>
      </p:sp>
      <p:pic>
        <p:nvPicPr>
          <p:cNvPr id="26628" name="Picture 3" descr="C:\Users\Rebecca\AppData\Local\Microsoft\Windows\Temporary Internet Files\Content.IE5\ZA8RVQHR\MC90005664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33925"/>
            <a:ext cx="2286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Rebecca\AppData\Local\Microsoft\Windows\Temporary Internet Files\Content.IE5\0DBH54UV\MC90005662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936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 diseases and pesticides: the future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 migration and trade make diseases hard to contain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Growing resistance to pesticides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pesticides on crops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pesticides in colonies</a:t>
            </a:r>
          </a:p>
        </p:txBody>
      </p:sp>
      <p:pic>
        <p:nvPicPr>
          <p:cNvPr id="27652" name="Picture 2" descr="C:\Users\Rebecca\AppData\Local\Microsoft\Windows\Temporary Internet Files\Content.IE5\2143DRYV\MC90014953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8781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History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State of beekeeping today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Problems</a:t>
            </a:r>
          </a:p>
          <a:p>
            <a:pPr lvl="1" eaLnBrk="1" hangingPunct="1"/>
            <a:r>
              <a:rPr lang="en-US" b="1" smtClean="0">
                <a:solidFill>
                  <a:srgbClr val="FF6600"/>
                </a:solidFill>
              </a:rPr>
              <a:t>Benefits</a:t>
            </a:r>
          </a:p>
          <a:p>
            <a:pPr eaLnBrk="1" hangingPunct="1"/>
            <a:r>
              <a:rPr lang="en-US" smtClean="0"/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source of income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6019800" cy="5486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Nepal: honey earns 3.62 times more than crop farming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where land holdings are not sufficient for feeding a family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Ghana: Netherlands Development Organization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Ghana imports 30 tons honey annually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 risks, low initial investment, break even in second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Zimbabwe: “land of milk and honey”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 communal farmers earn $1 million per year ($3,000 per farmer)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Relies on local resources: land, trees, bees</a:t>
            </a:r>
          </a:p>
        </p:txBody>
      </p:sp>
      <p:pic>
        <p:nvPicPr>
          <p:cNvPr id="29700" name="Picture 3" descr="C:\Users\Rebecca\AppData\Local\Microsoft\Windows\Temporary Internet Files\Content.IE5\ZA8RVQHR\MCj018947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2084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Rebecca\AppData\Local\Microsoft\Windows\Temporary Internet Files\Content.IE5\2143DRYV\MCj018942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084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C:\Users\Rebecca\AppData\Local\Microsoft\Windows\Temporary Internet Files\Content.IE5\0DBH54UV\MCj0189352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084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Gender Roles: in past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Hunter-gatherer: men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Ancient Egypt, Greece, Rome: men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Medieval Europe: women, even high class women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Books by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Background: what is beekeeping?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Five products: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6600"/>
                </a:solidFill>
              </a:rPr>
              <a:t>Honey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Beeswax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6600"/>
                </a:solidFill>
              </a:rPr>
              <a:t>Pollination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Queen bees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Packaged bees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652963" y="6477000"/>
            <a:ext cx="578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http://differenceisreal.wordpress.com/2009/03/29/honey-and-skin-care/</a:t>
            </a:r>
          </a:p>
          <a:p>
            <a:pPr eaLnBrk="1" hangingPunct="1"/>
            <a:r>
              <a:rPr lang="en-US" sz="1000"/>
              <a:t>http://blogs.fortlewis.edu/greenfreedom/2009/11/04/honeybees-and-ice-cream/ </a:t>
            </a:r>
          </a:p>
        </p:txBody>
      </p:sp>
      <p:pic>
        <p:nvPicPr>
          <p:cNvPr id="4101" name="Picture 7" descr="http://blogs.fortlewis.edu/greenfreedom/files/2009/11/B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157663"/>
            <a:ext cx="18557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Honey-the amazing benefi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14475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Gender Roles: Today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Tropical Africa: men, except for women with honey pots on ground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Muslim women 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purdah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hives in house walls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U.S.: women mostly hobbyists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Moriah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Yetter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Idaho commercial beekeeper</a:t>
            </a:r>
          </a:p>
        </p:txBody>
      </p:sp>
      <p:pic>
        <p:nvPicPr>
          <p:cNvPr id="31748" name="Picture 2" descr="C:\Users\Rebecca\AppData\Local\Microsoft\Windows\Temporary Internet Files\Content.IE5\2143DRYV\MC90034911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21288"/>
            <a:ext cx="22018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History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State of beekeeping today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Problems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Benefits</a:t>
            </a:r>
          </a:p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Agriculture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Kirk Webster: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Wildness and biodiversity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Horizontal breeding and selection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Mindset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Willie Robson: British beekeeper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Chain Bridge Honey Farm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employees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 to 350 shops: honey and other products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0" y="64770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http://outdoorplace.org/beekeeping/history1.htm</a:t>
            </a:r>
          </a:p>
          <a:p>
            <a:pPr algn="r"/>
            <a:r>
              <a:rPr lang="en-US" sz="1000"/>
              <a:t>http://www.chainbridgehoney.co.uk/</a:t>
            </a:r>
          </a:p>
        </p:txBody>
      </p:sp>
      <p:pic>
        <p:nvPicPr>
          <p:cNvPr id="33797" name="Picture 2" descr="http://ziaqueenbees.com/zia/wp-content/uploads/2010/02/New-Paradigm-KW-3-08-ABJ-p.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0" t="17928" r="11337" b="60249"/>
          <a:stretch>
            <a:fillRect/>
          </a:stretch>
        </p:blipFill>
        <p:spPr bwMode="auto">
          <a:xfrm>
            <a:off x="304800" y="1371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6458" r="64275" b="9375"/>
          <a:stretch>
            <a:fillRect/>
          </a:stretch>
        </p:blipFill>
        <p:spPr bwMode="auto">
          <a:xfrm>
            <a:off x="609600" y="3646488"/>
            <a:ext cx="19050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www.pfspbees.org/BFF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for Sustainable Pollination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600200"/>
            <a:ext cx="5181600" cy="5029200"/>
          </a:xfrm>
        </p:spPr>
        <p:txBody>
          <a:bodyPr rtlCol="0">
            <a:normAutofit lnSpcReduction="10000"/>
          </a:bodyPr>
          <a:lstStyle/>
          <a:p>
            <a:pPr marL="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Encourages farmers to provide more flowering plants to native honey bees and native pollinators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00200" lvl="1" indent="-228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Encourages  bee friendly farming certification</a:t>
            </a:r>
          </a:p>
          <a:p>
            <a:pPr marL="1600200" lvl="1" indent="-228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00200" lvl="1" indent="-228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mention farmers using pesticides.  Hmm…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495800" y="66294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http://www.pfspbees.org/index.htm</a:t>
            </a:r>
          </a:p>
        </p:txBody>
      </p:sp>
      <p:pic>
        <p:nvPicPr>
          <p:cNvPr id="34822" name="Picture 3" descr="http://beesunlimited.com/Media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762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http://beesunlimited.com/Media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762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http://beesunlimited.com/Media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762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" descr="http://www.pfspbees.org/logo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 descr="http://www.pfspbees.org/picture_library/Bee%20Past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333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Agriculture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248400" y="6629400"/>
            <a:ext cx="289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http://www.beesfordevelopment.org/index</a:t>
            </a:r>
            <a:endParaRPr lang="en-US" sz="1200"/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8542" r="67204" b="13542"/>
          <a:stretch>
            <a:fillRect/>
          </a:stretch>
        </p:blipFill>
        <p:spPr bwMode="auto">
          <a:xfrm>
            <a:off x="6964363" y="3581400"/>
            <a:ext cx="16462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3" descr="What we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44792" r="67569" b="21875"/>
          <a:stretch>
            <a:fillRect/>
          </a:stretch>
        </p:blipFill>
        <p:spPr bwMode="auto">
          <a:xfrm>
            <a:off x="404813" y="4191000"/>
            <a:ext cx="18811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44792" r="67204" b="16667"/>
          <a:stretch>
            <a:fillRect/>
          </a:stretch>
        </p:blipFill>
        <p:spPr bwMode="auto">
          <a:xfrm>
            <a:off x="7086600" y="1447800"/>
            <a:ext cx="1752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9048" b="61459"/>
          <a:stretch>
            <a:fillRect/>
          </a:stretch>
        </p:blipFill>
        <p:spPr bwMode="auto">
          <a:xfrm>
            <a:off x="533400" y="4572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874838"/>
            <a:ext cx="4895850" cy="4678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Bees for Development promotes sustainable beekeeping to support livelihoods and to conserve biodiversity.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They aim to assist people living in poor and remote areas of the world, and to raise awareness about the value of beekeeping for sustainable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Agriculture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Locally produced honey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 beekeeping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447800" y="6324600"/>
            <a:ext cx="7696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/>
              <a:t>http://www.guardian.co.uk/environment/gallery/2009/jul/02/week-in-wildlife?picture=349691930</a:t>
            </a:r>
          </a:p>
          <a:p>
            <a:pPr algn="r"/>
            <a:r>
              <a:rPr lang="en-US" sz="1000"/>
              <a:t>http://www.thedailygreen.com/environmental-news/blogs/bees/</a:t>
            </a:r>
          </a:p>
          <a:p>
            <a:pPr algn="r"/>
            <a:r>
              <a:rPr lang="en-US" sz="1000"/>
              <a:t>http://www.cityfarmer.info/2009/08/25/paris-rooftops-swarm-with-bees-as-urban-honey-industry-takes-off/</a:t>
            </a:r>
          </a:p>
        </p:txBody>
      </p:sp>
      <p:pic>
        <p:nvPicPr>
          <p:cNvPr id="36869" name="Picture 2" descr="Week in Wildlife: Urban Beekeeping On East London Rooftops, beekeeper installs new bee hiv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932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http://www.thedailygreen.com/cm/thedailygreen/images/mH/Yeshwant-Chitalkar-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352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0800" y="272415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London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10515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Manhattan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49555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Paris: 300 hives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6874" name="Picture 4" descr="beespari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9812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 toward industrial beekeeping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Growing resistance to antibiotics, threats of pesticides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sustainable options</a:t>
            </a:r>
          </a:p>
        </p:txBody>
      </p:sp>
      <p:pic>
        <p:nvPicPr>
          <p:cNvPr id="37892" name="Picture 3" descr="C:\Users\Rebecca\AppData\Local\Microsoft\Windows\Temporary Internet Files\Content.IE5\0DBH54UV\MC90014978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5414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Users\Rebecca\AppData\Local\Microsoft\Windows\Temporary Internet Files\Content.IE5\0DBH54UV\MC90014978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1143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C:\Users\Rebecca\AppData\Local\Microsoft\Windows\Temporary Internet Files\Content.IE5\CCTR2ZGQ\MC900151207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52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C:\Users\Rebecca\AppData\Local\Microsoft\Windows\Temporary Internet Files\Content.IE5\0DBH54UV\MC90021496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752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3" descr="C:\Users\Rebecca\AppData\Local\Microsoft\Windows\Temporary Internet Files\Content.IE5\0DBH54UV\MC90024070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124325"/>
            <a:ext cx="30146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Works Cited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791200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2009a  Ghana; Reducing Poverty Through Beekeeping. Africa News, September 15.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2009b  Zimbabwe; Beekeeping Can Contribute to Poverty Alleviation. Africa News, November 16.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Borst</a:t>
            </a:r>
            <a:r>
              <a:rPr lang="en-US" sz="3600" dirty="0" smtClean="0"/>
              <a:t>, Peter 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What's new in beekeeping. Part two - scientific beekeeping. American bee journal 149(4):349-351.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Burgett</a:t>
            </a:r>
            <a:r>
              <a:rPr lang="en-US" sz="3600" dirty="0" smtClean="0"/>
              <a:t>, Michael, et al.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2010  U.S. pollination markets: Recent changes and historical perspective. American bee journal 150(1):35-41.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Connor, Larry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2010  The traveling beekeeper: Time for resistant bees--a plan for the individual beekeeper. American bee journal 150(1):66-67.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Crane, Eva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1999  The World History of Beekeeping and Honey Hunting. New York: </a:t>
            </a:r>
            <a:r>
              <a:rPr lang="en-US" sz="3600" dirty="0" err="1" smtClean="0"/>
              <a:t>Routledge</a:t>
            </a:r>
            <a:r>
              <a:rPr lang="en-US" sz="3600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Daberkow</a:t>
            </a:r>
            <a:r>
              <a:rPr lang="en-US" sz="3600" dirty="0" smtClean="0"/>
              <a:t>, Stan, et al.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U.S. honey markets: Recent changes and historical perspective. American bee journal 149(12):1125-1129.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Ellis, Hattie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2004  Sweetness &amp; Light: the Mysterious History of the Honeybee. New York: Harmony Books.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Ezenwa</a:t>
            </a:r>
            <a:r>
              <a:rPr lang="en-US" sz="3600" dirty="0" smtClean="0"/>
              <a:t>, Sylvia A.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Continuing efforts to safeguard U.S. honey imports. Part 1. American bee journal 149(4):366-368.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Flottum</a:t>
            </a:r>
            <a:r>
              <a:rPr lang="en-US" sz="3600" dirty="0" smtClean="0"/>
              <a:t>, Kim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2010  The Cost of Colony Collapse Disorder, as You've Never Seen It Calculated Before. </a:t>
            </a:r>
            <a:r>
              <a:rPr lang="en-US" sz="3600" i="1" dirty="0" smtClean="0"/>
              <a:t>In</a:t>
            </a:r>
            <a:r>
              <a:rPr lang="en-US" sz="3600" dirty="0" smtClean="0"/>
              <a:t> The Beekeeper, Vol. 2010: The Daily Green: The consumer's guide to the green revolution.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Hicks, Cecil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2010  </a:t>
            </a:r>
            <a:r>
              <a:rPr lang="en-US" sz="3600" dirty="0" err="1" smtClean="0"/>
              <a:t>Moriah</a:t>
            </a:r>
            <a:r>
              <a:rPr lang="en-US" sz="3600" dirty="0" smtClean="0"/>
              <a:t> </a:t>
            </a:r>
            <a:r>
              <a:rPr lang="en-US" sz="3600" dirty="0" err="1" smtClean="0"/>
              <a:t>Yetter</a:t>
            </a:r>
            <a:r>
              <a:rPr lang="en-US" sz="3600" dirty="0" smtClean="0"/>
              <a:t>- Idaho commercial beekeeper. American bee journal 150(1):71-73.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New Crop Opportunities Center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2005  Beekeeping and Honey Production. </a:t>
            </a:r>
            <a:r>
              <a:rPr lang="en-US" sz="3600" dirty="0" err="1" smtClean="0"/>
              <a:t>U.o</a:t>
            </a:r>
            <a:r>
              <a:rPr lang="en-US" sz="3600" dirty="0" smtClean="0"/>
              <a:t>. Kentucky, ed.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Partners for Sustainable Pollination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Partners for Sustainable Pollination, Vol. 2010.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Pokhrel</a:t>
            </a:r>
            <a:r>
              <a:rPr lang="en-US" sz="3600" dirty="0" smtClean="0"/>
              <a:t>, </a:t>
            </a:r>
            <a:r>
              <a:rPr lang="en-US" sz="3600" dirty="0" err="1" smtClean="0"/>
              <a:t>Suroj</a:t>
            </a:r>
            <a:endParaRPr lang="en-US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2008  The Ecological Problems and Possible Solutions of Beekeeping in Hills and </a:t>
            </a:r>
            <a:r>
              <a:rPr lang="en-US" sz="3600" dirty="0" err="1" smtClean="0"/>
              <a:t>Terai</a:t>
            </a:r>
            <a:r>
              <a:rPr lang="en-US" sz="3600" dirty="0" smtClean="0"/>
              <a:t> of </a:t>
            </a:r>
            <a:r>
              <a:rPr lang="en-US" sz="3600" dirty="0" err="1" smtClean="0"/>
              <a:t>Chitwan</a:t>
            </a:r>
            <a:r>
              <a:rPr lang="en-US" sz="3600" dirty="0" smtClean="0"/>
              <a:t>, Nepal. The Journal of Agriculture and Environment 9:23-33.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—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Comparative Benefits of Beekeeping Enterprise in </a:t>
            </a:r>
            <a:r>
              <a:rPr lang="en-US" sz="3600" dirty="0" err="1" smtClean="0"/>
              <a:t>Chitwan</a:t>
            </a:r>
            <a:r>
              <a:rPr lang="en-US" sz="3600" dirty="0" smtClean="0"/>
              <a:t>, Nepal. The Journal of Agriculture and Environment 10:39-50.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err="1" smtClean="0"/>
              <a:t>Shrestha</a:t>
            </a:r>
            <a:r>
              <a:rPr lang="en-US" sz="3600" dirty="0" smtClean="0"/>
              <a:t>, </a:t>
            </a:r>
            <a:r>
              <a:rPr lang="en-US" sz="3600" dirty="0" err="1" smtClean="0"/>
              <a:t>Jagadish</a:t>
            </a:r>
            <a:r>
              <a:rPr lang="en-US" sz="3600" dirty="0" smtClean="0"/>
              <a:t> </a:t>
            </a:r>
            <a:r>
              <a:rPr lang="en-US" sz="3600" dirty="0" err="1" smtClean="0"/>
              <a:t>Bhakta</a:t>
            </a:r>
            <a:endParaRPr lang="en-US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2008  Honeybees: The Pollinator Sustaining Crop Diversity. The Journal of Agriculture and Environment 9:90-92.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Siebert, John W.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1980  Beekeeping, Pollination, and Externalities in California Agriculture. American Journal of Agricultural Economics 62(2):165-171.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Webster, Kirk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2008  A New Paradigm for American Beekeeping. American bee journal:257-259.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—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2009  What's missing from the current discussion and work related to bees that is preventing us from making good progress? Part I. American bee journal 149(4):359-362.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Wilson, Bee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2004  The Hive: The Story of the Honeybee and Us. New York: Thomas Dunne Books.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Workman, Daniel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/>
              <a:t>	2007  Top Honey Exporting Countries: Re-</a:t>
            </a:r>
            <a:r>
              <a:rPr lang="en-US" sz="3600" dirty="0" err="1" smtClean="0"/>
              <a:t>labelled</a:t>
            </a:r>
            <a:r>
              <a:rPr lang="en-US" sz="3600" dirty="0" smtClean="0"/>
              <a:t> Bee Product Scams Scream Out for WTO Controls: suite101.com.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6" name="Picture 8" descr="C:\Users\Rebecca\AppData\Local\Microsoft\Windows\Temporary Internet Files\Content.IE5\0DBH54UV\MC9002314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968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:\Users\Rebecca\AppData\Local\Microsoft\Windows\Temporary Internet Files\Content.IE5\ZA8RVQHR\MC90002133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60775"/>
            <a:ext cx="13192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hive: “the birds and the bees”?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50,000 female workers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Hundreds of drones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queen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43250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a beekeeper</a:t>
            </a:r>
          </a:p>
        </p:txBody>
      </p:sp>
      <p:pic>
        <p:nvPicPr>
          <p:cNvPr id="5124" name="Picture 7" descr="http://ag.arizona.edu/pubs/insects/ahb/stagebe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3743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324600" y="6629400"/>
            <a:ext cx="342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http://ag.arizona.edu/pubs/insects/ahb/act3.html</a:t>
            </a:r>
          </a:p>
        </p:txBody>
      </p:sp>
      <p:pic>
        <p:nvPicPr>
          <p:cNvPr id="5126" name="Picture 9" descr="C:\Users\Rebecca\AppData\Local\Microsoft\Windows\Temporary Internet Files\Content.IE5\2143DRYV\MCj0198058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2546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b="1" smtClean="0">
                <a:solidFill>
                  <a:srgbClr val="FF6600"/>
                </a:solidFill>
              </a:rPr>
              <a:t>History</a:t>
            </a:r>
          </a:p>
          <a:p>
            <a:pPr eaLnBrk="1" hangingPunct="1"/>
            <a:r>
              <a:rPr lang="en-US" smtClean="0"/>
              <a:t>State of beekeeping today</a:t>
            </a:r>
          </a:p>
          <a:p>
            <a:pPr lvl="1" eaLnBrk="1" hangingPunct="1"/>
            <a:r>
              <a:rPr lang="en-US" smtClean="0"/>
              <a:t>Problems</a:t>
            </a:r>
          </a:p>
          <a:p>
            <a:pPr lvl="1" eaLnBrk="1" hangingPunct="1"/>
            <a:r>
              <a:rPr lang="en-US" smtClean="0"/>
              <a:t>Benefits</a:t>
            </a:r>
          </a:p>
          <a:p>
            <a:pPr eaLnBrk="1" hangingPunct="1"/>
            <a:r>
              <a:rPr lang="en-US" smtClean="0"/>
              <a:t>Beekeeping and sustainability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 evolution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54292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Bees’ ancestors evolved 207 to 220 million years ago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Now: 22,000 species of bees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 species of honeybee</a:t>
            </a:r>
          </a:p>
        </p:txBody>
      </p:sp>
      <p:pic>
        <p:nvPicPr>
          <p:cNvPr id="7172" name="Picture 6" descr="C:\Users\Rebecca\AppData\Local\Microsoft\Windows\Temporary Internet Files\Content.IE5\ZA8RVQHR\MC90008849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2837">
            <a:off x="509588" y="1603375"/>
            <a:ext cx="18303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Rebecca\AppData\Local\Microsoft\Windows\Temporary Internet Files\Content.IE5\0DBH54UV\MC90002248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8684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21531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gathering honey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Ancient times: cave paintings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Hunter-gatherers today (or at least during the late 1900s)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!Kung: a “sacramental adventure”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Mbuti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hunting season as a time of festivity and magic </a:t>
            </a:r>
          </a:p>
        </p:txBody>
      </p:sp>
      <p:pic>
        <p:nvPicPr>
          <p:cNvPr id="8196" name="Picture 2" descr="http://www.mdbee.com/images/cave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4214" r="35031" b="3088"/>
          <a:stretch>
            <a:fillRect/>
          </a:stretch>
        </p:blipFill>
        <p:spPr bwMode="auto">
          <a:xfrm>
            <a:off x="5929313" y="1600200"/>
            <a:ext cx="28432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429250" y="4800600"/>
            <a:ext cx="3714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Mesolithic rock painting showing honey collection from a wild nest</a:t>
            </a:r>
          </a:p>
          <a:p>
            <a:pPr eaLnBrk="1" hangingPunct="1"/>
            <a:r>
              <a:rPr lang="en-US" sz="1600"/>
              <a:t>Valencia, Spain</a:t>
            </a:r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r>
              <a:rPr lang="en-US" sz="1000"/>
              <a:t>http://www.mdbee.com/articles/cavepainting.html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early beekeeping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Egypt: 2400 BC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for the wealthy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the bee for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Pharoah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Greeks and Romans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Offered to the gods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Aristotle and Virgil described beekeeping</a:t>
            </a:r>
          </a:p>
        </p:txBody>
      </p:sp>
      <p:pic>
        <p:nvPicPr>
          <p:cNvPr id="9220" name="Picture 5" descr="http://dodona777.files.wordpress.com/2009/03/rush-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466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419600" y="6629400"/>
            <a:ext cx="601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http://dodona777.wordpress.com/2009/03/26/honey-bees-about-to-become-extinct/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of beekeeping: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early beekeeping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 and Russia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Holes in trees or hanging hollow logs, AD 400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skep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Beeswax and Christianity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1800, honey became more expensive than sugar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181600" y="6477000"/>
            <a:ext cx="396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http://www.beeclass.com/dts/briefhistory.htm</a:t>
            </a:r>
          </a:p>
          <a:p>
            <a:r>
              <a:rPr lang="en-US" sz="1000"/>
              <a:t>http://www.biobees.com/british_beekeeping/british_beekeeping.html</a:t>
            </a:r>
          </a:p>
        </p:txBody>
      </p:sp>
      <p:pic>
        <p:nvPicPr>
          <p:cNvPr id="10245" name="Picture 5" descr="http://www.beeclass.com/dts/briefh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206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www.biobees.com/british_beekeeping/british_beekeeping_html_m69061e5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489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ekeeping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Beekeeping PowerPoint</Template>
  <TotalTime>705</TotalTime>
  <Words>1198</Words>
  <Application>Microsoft Office PowerPoint</Application>
  <PresentationFormat>On-screen Show (4:3)</PresentationFormat>
  <Paragraphs>356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Beekeeping PowerPoint</vt:lpstr>
      <vt:lpstr>Beekeeping / Apiculture</vt:lpstr>
      <vt:lpstr>Outline</vt:lpstr>
      <vt:lpstr>Background: what is beekeeping?</vt:lpstr>
      <vt:lpstr>A hive: “the birds and the bees”?</vt:lpstr>
      <vt:lpstr>Outline</vt:lpstr>
      <vt:lpstr>History of beekeeping: evolution</vt:lpstr>
      <vt:lpstr>History of beekeeping:    gathering honey</vt:lpstr>
      <vt:lpstr>History of beekeeping:    early beekeeping</vt:lpstr>
      <vt:lpstr>History of beekeeping:  early beekeeping</vt:lpstr>
      <vt:lpstr>History of beekeeping:    early bee migration</vt:lpstr>
      <vt:lpstr>History of beekeeping:   the road to industrial beekeeping</vt:lpstr>
      <vt:lpstr>History of beekeeping:   the road to industrial beekeeping</vt:lpstr>
      <vt:lpstr>Scientific Beekeeping</vt:lpstr>
      <vt:lpstr>Outline</vt:lpstr>
      <vt:lpstr>Beekeeping Today: U.S.</vt:lpstr>
      <vt:lpstr>Honey Production Today: U.S.</vt:lpstr>
      <vt:lpstr>Pollination Today: U.S.</vt:lpstr>
      <vt:lpstr>Pollination Today: U.S.</vt:lpstr>
      <vt:lpstr>Trade</vt:lpstr>
      <vt:lpstr>Global Trade: top 10 (2004) Honey exports  Honey imports</vt:lpstr>
      <vt:lpstr>Outline</vt:lpstr>
      <vt:lpstr>Bee diseases and mites</vt:lpstr>
      <vt:lpstr>CCD: Colony Collapse Disorder</vt:lpstr>
      <vt:lpstr>CCD</vt:lpstr>
      <vt:lpstr>Pesticide Issues</vt:lpstr>
      <vt:lpstr>Bee diseases and pesticides: the future</vt:lpstr>
      <vt:lpstr>Outline</vt:lpstr>
      <vt:lpstr>Additional source of income</vt:lpstr>
      <vt:lpstr>Gender Roles: in past</vt:lpstr>
      <vt:lpstr>Gender Roles: Today</vt:lpstr>
      <vt:lpstr>Outline</vt:lpstr>
      <vt:lpstr>Sustainable Agriculture</vt:lpstr>
      <vt:lpstr>Partners for Sustainable Pollination</vt:lpstr>
      <vt:lpstr>Sustainable Agriculture</vt:lpstr>
      <vt:lpstr>Sustainable Agriculture</vt:lpstr>
      <vt:lpstr>Conclusions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Beekeeping / Apiculture</dc:title>
  <dc:creator>Rebecca Lindquist</dc:creator>
  <cp:lastModifiedBy>Teacher E-Solutions</cp:lastModifiedBy>
  <cp:revision>68</cp:revision>
  <dcterms:created xsi:type="dcterms:W3CDTF">2010-04-17T20:49:58Z</dcterms:created>
  <dcterms:modified xsi:type="dcterms:W3CDTF">2019-01-15T12:42:35Z</dcterms:modified>
</cp:coreProperties>
</file>