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8" r:id="rId3"/>
    <p:sldId id="257" r:id="rId4"/>
    <p:sldId id="259" r:id="rId5"/>
    <p:sldId id="294" r:id="rId6"/>
    <p:sldId id="261" r:id="rId7"/>
    <p:sldId id="262" r:id="rId8"/>
    <p:sldId id="263" r:id="rId9"/>
    <p:sldId id="264" r:id="rId10"/>
    <p:sldId id="267" r:id="rId11"/>
    <p:sldId id="273" r:id="rId12"/>
    <p:sldId id="266" r:id="rId13"/>
    <p:sldId id="269" r:id="rId14"/>
    <p:sldId id="295" r:id="rId15"/>
    <p:sldId id="270" r:id="rId16"/>
    <p:sldId id="271" r:id="rId17"/>
    <p:sldId id="274" r:id="rId18"/>
    <p:sldId id="275" r:id="rId19"/>
    <p:sldId id="280" r:id="rId20"/>
    <p:sldId id="297" r:id="rId21"/>
    <p:sldId id="298" r:id="rId22"/>
    <p:sldId id="283" r:id="rId23"/>
    <p:sldId id="291" r:id="rId24"/>
    <p:sldId id="290" r:id="rId25"/>
    <p:sldId id="276" r:id="rId26"/>
    <p:sldId id="282" r:id="rId27"/>
    <p:sldId id="299" r:id="rId28"/>
    <p:sldId id="277" r:id="rId29"/>
    <p:sldId id="278" r:id="rId30"/>
    <p:sldId id="279" r:id="rId31"/>
    <p:sldId id="300" r:id="rId32"/>
    <p:sldId id="281" r:id="rId33"/>
    <p:sldId id="287" r:id="rId34"/>
    <p:sldId id="285" r:id="rId35"/>
    <p:sldId id="288" r:id="rId36"/>
    <p:sldId id="292" r:id="rId37"/>
    <p:sldId id="293" r:id="rId38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4" autoAdjust="0"/>
    <p:restoredTop sz="86996" autoAdjust="0"/>
  </p:normalViewPr>
  <p:slideViewPr>
    <p:cSldViewPr>
      <p:cViewPr>
        <p:scale>
          <a:sx n="59" d="100"/>
          <a:sy n="59" d="100"/>
        </p:scale>
        <p:origin x="-139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81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D2C171E-59C1-4CD9-A4F1-D82466CFAB81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E8148C3-6937-46E3-8B08-49EC42139E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811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92B2B7E-F0E1-4F25-84AE-1DE3488BF039}" type="slidenum">
              <a:rPr lang="en-US" smtClean="0"/>
              <a:pPr eaLnBrk="1" hangingPunct="1"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0299626-0A91-4153-BF8D-B57FE32A120C}" type="slidenum">
              <a:rPr lang="en-US" smtClean="0"/>
              <a:pPr eaLnBrk="1" hangingPunct="1"/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C66E9B8-EBE4-41C4-9E2F-6F72C9EDAAEC}" type="slidenum">
              <a:rPr lang="en-US" smtClean="0"/>
              <a:pPr eaLnBrk="1" hangingPunct="1"/>
              <a:t>33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1C0DC-87D0-4B58-83A9-8C10DE0401F3}" type="datetimeFigureOut">
              <a:rPr lang="fr-FR"/>
              <a:pPr>
                <a:defRPr/>
              </a:pPr>
              <a:t>15/01/2019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71401-6F1A-43F1-83C7-452ADB0B1F3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899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0B690-783F-47C8-833E-814AC5F8E81B}" type="datetimeFigureOut">
              <a:rPr lang="fr-FR"/>
              <a:pPr>
                <a:defRPr/>
              </a:pPr>
              <a:t>15/01/2019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E5C15-8C38-4927-89F9-0E9F498E510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2077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AE197-0CF9-42F5-88E2-2658B37100AC}" type="datetimeFigureOut">
              <a:rPr lang="fr-FR"/>
              <a:pPr>
                <a:defRPr/>
              </a:pPr>
              <a:t>15/01/2019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A6443-5038-4B26-BB13-EF607DC6EBF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0129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5977D-9A86-43F3-BF24-CE9A3FAC48ED}" type="datetimeFigureOut">
              <a:rPr lang="fr-FR"/>
              <a:pPr>
                <a:defRPr/>
              </a:pPr>
              <a:t>15/01/2019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49486-DBAB-4EAC-9A0D-522944297DC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525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8B9F0-1706-4022-AF30-4B5596DDD2B6}" type="datetimeFigureOut">
              <a:rPr lang="fr-FR"/>
              <a:pPr>
                <a:defRPr/>
              </a:pPr>
              <a:t>15/01/2019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4D8F7-BB98-4550-A7C5-C965B14161B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1905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0FCD4-05EC-47CA-82B3-27B8177B0E7C}" type="datetimeFigureOut">
              <a:rPr lang="fr-FR"/>
              <a:pPr>
                <a:defRPr/>
              </a:pPr>
              <a:t>15/01/2019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FDB4E-4A7D-40CB-8262-4DA0EABBED0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746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F8EEC-F32B-4FBF-9DCF-80733B2AD318}" type="datetimeFigureOut">
              <a:rPr lang="fr-FR"/>
              <a:pPr>
                <a:defRPr/>
              </a:pPr>
              <a:t>15/01/2019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31A71-E15C-4ADF-BB38-A0023B2E9A9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488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75529-E84D-49B2-9731-1E51DFED9DFC}" type="datetimeFigureOut">
              <a:rPr lang="fr-FR"/>
              <a:pPr>
                <a:defRPr/>
              </a:pPr>
              <a:t>15/01/2019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DC3B9-DE35-4D84-A713-92BE9D813AE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577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FEEB7-D797-428D-8564-57B242CD0D5A}" type="datetimeFigureOut">
              <a:rPr lang="fr-FR"/>
              <a:pPr>
                <a:defRPr/>
              </a:pPr>
              <a:t>15/01/2019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C5A71-D7C5-464B-9B67-3B9F4FAE145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832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8AEB5-760F-4048-BEE5-135FCC6EDCD0}" type="datetimeFigureOut">
              <a:rPr lang="fr-FR"/>
              <a:pPr>
                <a:defRPr/>
              </a:pPr>
              <a:t>15/01/2019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5F164-7B6D-48F5-A32D-2EFA2A9DB0E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2460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0EFC2-FC21-4DF5-BE4E-213CC9A573F0}" type="datetimeFigureOut">
              <a:rPr lang="fr-FR"/>
              <a:pPr>
                <a:defRPr/>
              </a:pPr>
              <a:t>15/01/2019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44419-40A3-4A34-90DB-F04CEC3087C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0973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D7CE671-7AE0-4A55-838C-CFE29A62E8C2}" type="datetimeFigureOut">
              <a:rPr lang="fr-FR"/>
              <a:pPr>
                <a:defRPr/>
              </a:pPr>
              <a:t>15/01/2019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0DEE85-A76B-4EA9-874D-91C4D614402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png"/><Relationship Id="rId7" Type="http://schemas.openxmlformats.org/officeDocument/2006/relationships/hyperlink" Target="http://go2.wordpress.com/?id=725X1342&amp;site=amuslimsinvestigation.wordpress.com&amp;url=http://amuslimsinvestigation.files.wordpress.com/2009/12/s-brigham-young-cabinet-card-1pk.jpg&amp;sref=http://amuslimsinvestigation.wordpress.com/2009/12/01/the-new-and-everlasting-covenant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hyperlink" Target="http://www.partner.viator.com/en/3794/New-Zealand/d24-ttd" TargetMode="Externa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neybeekeeping.co.uk/cms/wp-content/uploads/EFB.jpg" TargetMode="External"/><Relationship Id="rId7" Type="http://schemas.openxmlformats.org/officeDocument/2006/relationships/image" Target="../media/image3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hyperlink" Target="http://www.honeybeekeeping.co.uk/cms/wp-content/uploads/AFB.jpg" TargetMode="Externa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3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hyperlink" Target="http://www.pfspbees.org/beefriendly.htm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uardian.co.uk/environment/gallery/2009/jul/02/?picture=349691924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7" Type="http://schemas.openxmlformats.org/officeDocument/2006/relationships/image" Target="../media/image59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2263"/>
            <a:ext cx="7772400" cy="14700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Beekeeping /</a:t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Apiculture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57313" y="3929063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By Rebecca Lindquist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1524000"/>
            <a:ext cx="611505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North America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Honey and maple syrup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Mormons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Brigham Young</a:t>
            </a:r>
          </a:p>
        </p:txBody>
      </p:sp>
      <p:pic>
        <p:nvPicPr>
          <p:cNvPr id="11267" name="Picture 11" descr="http://www.rehabsb.org/wp-content/uploads/2009/08/utah_ma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505200"/>
            <a:ext cx="2222500" cy="249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274638"/>
            <a:ext cx="8186737" cy="114300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History of beekeeping: </a:t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early bee migration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4724400" y="6629400"/>
            <a:ext cx="6019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/>
              <a:t>http://www.my-discount-hotels.com/beekeeping-supplies-new-zealand.html</a:t>
            </a:r>
          </a:p>
        </p:txBody>
      </p:sp>
      <p:pic>
        <p:nvPicPr>
          <p:cNvPr id="11270" name="Picture 7" descr="New Zealand Ma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592388"/>
            <a:ext cx="2352675" cy="24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5" descr="New Zealand Trip Advisor - Beekeeping Supplies New Zealand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495800"/>
            <a:ext cx="26670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9" descr="http://amuslimsinvestigation.files.wordpress.com/2009/12/s-brigham-young-cabinet-card-1pk.jpg?w=300&amp;h=294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124200"/>
            <a:ext cx="20574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space réservé du contenu 2"/>
          <p:cNvSpPr txBox="1">
            <a:spLocks/>
          </p:cNvSpPr>
          <p:nvPr/>
        </p:nvSpPr>
        <p:spPr bwMode="auto">
          <a:xfrm>
            <a:off x="5410200" y="1524000"/>
            <a:ext cx="2895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New Zealand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History of beekeeping:</a:t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the road to industrial beekeeping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38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Skeps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replaced by wooden boxes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1851: Lorenzo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Langstroth’s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supers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1870: first national beekeepers’ convention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1873: Moses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Quinby’s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bellows</a:t>
            </a:r>
          </a:p>
        </p:txBody>
      </p:sp>
      <p:pic>
        <p:nvPicPr>
          <p:cNvPr id="12292" name="Picture 5" descr="Comb foundation was also invented in the 1850'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962400"/>
            <a:ext cx="17145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2" descr="Langstroth's hive was fitted with a comb honey super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505200"/>
            <a:ext cx="28575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5"/>
          <p:cNvSpPr>
            <a:spLocks noChangeArrowheads="1"/>
          </p:cNvSpPr>
          <p:nvPr/>
        </p:nvSpPr>
        <p:spPr bwMode="auto">
          <a:xfrm>
            <a:off x="4572000" y="6629400"/>
            <a:ext cx="4572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1000"/>
              <a:t>http://outdoorplace.org/beekeeping/history1.htm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History of beekeeping:</a:t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the road to industrial beekeeping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276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John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Harbison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and California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1857: 67 colonies transported by boat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1870: 2,000 colonies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1884: California produced 2,000,000 lbs/year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1909: first bees rented for pollination in New Jersey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2590800" y="6629400"/>
            <a:ext cx="65532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1000"/>
              <a:t>http://ucanr.org/repository/CAO/landingpage.cfm?article=ca.v050n04p24&amp;fulltext=yes</a:t>
            </a:r>
            <a:endParaRPr lang="en-US" sz="1200"/>
          </a:p>
        </p:txBody>
      </p:sp>
      <p:pic>
        <p:nvPicPr>
          <p:cNvPr id="13317" name="Picture 7" descr="http://ucce.ucdavis.edu/files/repository/calag/img5004p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343400"/>
            <a:ext cx="3200400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Scientific Beekeeping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90061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Tracheal mite outbreak throughout Europe 1904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Brother Adam, German beekeeping monk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Artificial insemination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Breeds for good colonies, high production, and disease resistance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Chemicals for pest control beginning in 1940s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Honey contamination</a:t>
            </a: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4343400" y="6629400"/>
            <a:ext cx="4876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1000"/>
              <a:t>http://perso.fundp.ac.be/~jvandyck/homage/artcl/EO99princBAen.html</a:t>
            </a:r>
            <a:endParaRPr lang="en-US" sz="1200"/>
          </a:p>
        </p:txBody>
      </p:sp>
      <p:pic>
        <p:nvPicPr>
          <p:cNvPr id="14341" name="Picture 5" descr="http://perso.fundp.ac.be/~jvandyck/homage/artcl/ima/EO99-photo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371600"/>
            <a:ext cx="32385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1536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31975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/>
              <a:t>Background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History</a:t>
            </a:r>
          </a:p>
          <a:p>
            <a:pPr eaLnBrk="1" hangingPunct="1"/>
            <a:r>
              <a:rPr lang="en-US" b="1" smtClean="0">
                <a:solidFill>
                  <a:srgbClr val="FF6600"/>
                </a:solidFill>
              </a:rPr>
              <a:t>State of beekeeping today</a:t>
            </a:r>
          </a:p>
          <a:p>
            <a:pPr lvl="1" eaLnBrk="1" hangingPunct="1"/>
            <a:r>
              <a:rPr lang="en-US" smtClean="0"/>
              <a:t>Problems</a:t>
            </a:r>
          </a:p>
          <a:p>
            <a:pPr lvl="1" eaLnBrk="1" hangingPunct="1"/>
            <a:r>
              <a:rPr lang="en-US" smtClean="0"/>
              <a:t>Benefits</a:t>
            </a:r>
          </a:p>
          <a:p>
            <a:pPr eaLnBrk="1" hangingPunct="1"/>
            <a:r>
              <a:rPr lang="en-US" smtClean="0"/>
              <a:t>Beekeeping and sustainability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186737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Beekeeping Today: U.S.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71750" y="1600200"/>
            <a:ext cx="6115050" cy="45259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 million colonies 1940s, 2.3 million today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70% decrease in total number of beekeeping operations since 1982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Today, 87.7% of colonies are in 1,400 commercial operations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U.S. government provides price supports, since 1949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Ready to extract a little Heaven 8/08 by MarGogg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276600"/>
            <a:ext cx="40576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Honey Production Today: U.S.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6720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Yield increasing 0.5 pound per colony per year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About 50 pounds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Profits: $50 per hive per year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Time input: about 5 hours per hive per year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dirty="0" smtClean="0"/>
          </a:p>
          <a:p>
            <a:pPr marL="4338638" indent="-215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Original input can be paid off in second year</a:t>
            </a:r>
          </a:p>
          <a:p>
            <a:pPr marL="4338638" indent="-215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Nectar from alfalfa and clover, especially Michigan to Montana, also Florida and Texas</a:t>
            </a:r>
          </a:p>
        </p:txBody>
      </p:sp>
      <p:sp>
        <p:nvSpPr>
          <p:cNvPr id="17413" name="TextBox 4"/>
          <p:cNvSpPr txBox="1">
            <a:spLocks noChangeArrowheads="1"/>
          </p:cNvSpPr>
          <p:nvPr/>
        </p:nvSpPr>
        <p:spPr bwMode="auto">
          <a:xfrm>
            <a:off x="4114800" y="6629400"/>
            <a:ext cx="5334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/>
              <a:t>http://www.flickr.com/photos/23385633@N03/2803270650/in/set-72157606685957698/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Pollination Today: U.S.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6863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Still the most efficient way to pollinate crops that need pollination: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Almonds, plums, cherries, alfalfa, avocados, vegetable seed, melons, sunflowers, apples, prunes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1/3 of our diet comes from bee-pollinated crops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900,000 colonies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04800" y="6477000"/>
            <a:ext cx="8839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1000"/>
              <a:t>http://www.utsc.utoronto.ca/~wellness/wpp/nutri/main_resources_aa.html</a:t>
            </a:r>
          </a:p>
          <a:p>
            <a:pPr algn="r"/>
            <a:r>
              <a:rPr lang="en-US" sz="1000"/>
              <a:t>http://www.theage.com.au/news/national/drought-dries-up-timbercorps-plans/2007/11/23/1195753307266.html</a:t>
            </a:r>
          </a:p>
        </p:txBody>
      </p:sp>
      <p:pic>
        <p:nvPicPr>
          <p:cNvPr id="18437" name="Picture 2" descr="http://www.utsc.utoronto.ca/~wellness/wpp/nutri/images/food/almonds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143000"/>
            <a:ext cx="19621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4" descr="Timbercorp said the drought had forced it to drop plans to expand its 12,000-hectare almond estate at Wemen, near Robinvale, the second-largest almond farm in the world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276600"/>
            <a:ext cx="362108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TextBox 7"/>
          <p:cNvSpPr txBox="1">
            <a:spLocks noChangeArrowheads="1"/>
          </p:cNvSpPr>
          <p:nvPr/>
        </p:nvSpPr>
        <p:spPr bwMode="auto">
          <a:xfrm>
            <a:off x="5257800" y="5334000"/>
            <a:ext cx="3581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/>
              <a:t>Wemen almond farm, the second largest almond farm in the world, Australia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http://www.fullbloomapiaries.com/Photo_072405_004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514600"/>
            <a:ext cx="495300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Pollination Today: U.S.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6863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Migratory cycles in Pacific Northwest and East Coast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2.42 rentals per hive per year</a:t>
            </a:r>
          </a:p>
        </p:txBody>
      </p:sp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4572000" y="6657975"/>
            <a:ext cx="4572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1000"/>
              <a:t>http://www.fullbloomapiaries.com/pollination.html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Trade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71600"/>
            <a:ext cx="7772400" cy="5105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Honey: usually blend of honeys, flash-heated, micro-filtered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Growing interest in rarer honeys through organic movement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Falling U.S. honey production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U.S. imports 50% more honey that produced</a:t>
            </a:r>
          </a:p>
        </p:txBody>
      </p:sp>
      <p:pic>
        <p:nvPicPr>
          <p:cNvPr id="20484" name="Picture 3" descr="C:\Users\Rebecca\AppData\Local\Microsoft\Windows\Temporary Internet Files\Content.IE5\CCTR2ZGQ\MC900429205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52400"/>
            <a:ext cx="18732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457200" y="1831975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/>
              <a:t>Background</a:t>
            </a:r>
          </a:p>
          <a:p>
            <a:pPr eaLnBrk="1" hangingPunct="1"/>
            <a:r>
              <a:rPr lang="en-US" smtClean="0"/>
              <a:t>History</a:t>
            </a:r>
          </a:p>
          <a:p>
            <a:pPr eaLnBrk="1" hangingPunct="1"/>
            <a:r>
              <a:rPr lang="en-US" smtClean="0"/>
              <a:t>State of beekeeping today</a:t>
            </a:r>
          </a:p>
          <a:p>
            <a:pPr lvl="1" eaLnBrk="1" hangingPunct="1"/>
            <a:r>
              <a:rPr lang="en-US" smtClean="0"/>
              <a:t>Problems</a:t>
            </a:r>
          </a:p>
          <a:p>
            <a:pPr lvl="1" eaLnBrk="1" hangingPunct="1"/>
            <a:r>
              <a:rPr lang="en-US" smtClean="0"/>
              <a:t>Benefits</a:t>
            </a:r>
          </a:p>
          <a:p>
            <a:pPr eaLnBrk="1" hangingPunct="1"/>
            <a:r>
              <a:rPr lang="en-US" smtClean="0"/>
              <a:t>Beekeeping and sustainability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Global Trade: top 10 (2004)</a:t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Honey exports		Honey imports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52400" y="1600200"/>
          <a:ext cx="4343400" cy="462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447800"/>
                <a:gridCol w="1447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Country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Weight (thousand metric tons)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Percentage of total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China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81.3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24.2%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Argentina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65.2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18.6%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Mexico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6.9%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Germany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6.6%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Brazil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6.2%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Vietnam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4.6%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Hungary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4.4%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Canada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4.2%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Uruguay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India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3.1%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Content Placeholder 6"/>
          <p:cNvGraphicFramePr>
            <a:graphicFrameLocks/>
          </p:cNvGraphicFramePr>
          <p:nvPr/>
        </p:nvGraphicFramePr>
        <p:xfrm>
          <a:off x="4648200" y="1600200"/>
          <a:ext cx="4343400" cy="5467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447800"/>
                <a:gridCol w="1447800"/>
              </a:tblGrid>
              <a:tr h="1255205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Country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Money Spent</a:t>
                      </a:r>
                    </a:p>
                    <a:p>
                      <a:r>
                        <a:rPr lang="en-US" sz="1900" dirty="0" smtClean="0"/>
                        <a:t>(millions</a:t>
                      </a:r>
                      <a:r>
                        <a:rPr lang="en-US" sz="1900" baseline="0" dirty="0" smtClean="0"/>
                        <a:t> of US dollars)</a:t>
                      </a:r>
                      <a:endParaRPr lang="en-US" sz="1900" dirty="0" smtClean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Percentage of total</a:t>
                      </a:r>
                      <a:endParaRPr lang="en-US" sz="1900" dirty="0"/>
                    </a:p>
                  </a:txBody>
                  <a:tcPr marT="48440" marB="48440"/>
                </a:tc>
              </a:tr>
              <a:tr h="39290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Germany</a:t>
                      </a:r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230.7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27.5%</a:t>
                      </a:r>
                      <a:endParaRPr lang="en-US" sz="1900" dirty="0"/>
                    </a:p>
                  </a:txBody>
                  <a:tcPr marT="48440" marB="48440"/>
                </a:tc>
              </a:tr>
              <a:tr h="676042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United States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149.6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17.8%</a:t>
                      </a:r>
                      <a:endParaRPr lang="en-US" sz="1900" dirty="0"/>
                    </a:p>
                  </a:txBody>
                  <a:tcPr marT="48440" marB="48440"/>
                </a:tc>
              </a:tr>
              <a:tr h="39290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U.K.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75.1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8.9%</a:t>
                      </a:r>
                      <a:endParaRPr lang="en-US" sz="1900" dirty="0"/>
                    </a:p>
                  </a:txBody>
                  <a:tcPr marT="48440" marB="48440"/>
                </a:tc>
              </a:tr>
              <a:tr h="39290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Japan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65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7.7%</a:t>
                      </a:r>
                      <a:endParaRPr lang="en-US" sz="1900" dirty="0"/>
                    </a:p>
                  </a:txBody>
                  <a:tcPr marT="48440" marB="48440"/>
                </a:tc>
              </a:tr>
              <a:tr h="39290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France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54.5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6.5%</a:t>
                      </a:r>
                      <a:endParaRPr lang="en-US" sz="1900" dirty="0"/>
                    </a:p>
                  </a:txBody>
                  <a:tcPr marT="48440" marB="48440"/>
                </a:tc>
              </a:tr>
              <a:tr h="39290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Italy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41.6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5%</a:t>
                      </a:r>
                      <a:endParaRPr lang="en-US" sz="1900" dirty="0"/>
                    </a:p>
                  </a:txBody>
                  <a:tcPr marT="48440" marB="48440"/>
                </a:tc>
              </a:tr>
              <a:tr h="39290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Spain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31.5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3.7%</a:t>
                      </a:r>
                      <a:endParaRPr lang="en-US" sz="1900" dirty="0"/>
                    </a:p>
                  </a:txBody>
                  <a:tcPr marT="48440" marB="48440"/>
                </a:tc>
              </a:tr>
              <a:tr h="39290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Saudi Arabia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26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3.1%</a:t>
                      </a:r>
                      <a:endParaRPr lang="en-US" sz="1900" dirty="0"/>
                    </a:p>
                  </a:txBody>
                  <a:tcPr marT="48440" marB="48440"/>
                </a:tc>
              </a:tr>
              <a:tr h="39290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Switzerland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23.1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2.8%</a:t>
                      </a:r>
                      <a:endParaRPr lang="en-US" sz="1900" dirty="0"/>
                    </a:p>
                  </a:txBody>
                  <a:tcPr marT="48440" marB="48440"/>
                </a:tc>
              </a:tr>
              <a:tr h="392900"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Netherlands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56</a:t>
                      </a:r>
                      <a:endParaRPr lang="en-US" sz="1900" dirty="0"/>
                    </a:p>
                  </a:txBody>
                  <a:tcPr marT="48440" marB="48440"/>
                </a:tc>
                <a:tc>
                  <a:txBody>
                    <a:bodyPr/>
                    <a:lstStyle/>
                    <a:p>
                      <a:r>
                        <a:rPr lang="en-US" sz="1900" dirty="0" smtClean="0"/>
                        <a:t>3.7%</a:t>
                      </a:r>
                      <a:endParaRPr lang="en-US" sz="1900" dirty="0"/>
                    </a:p>
                  </a:txBody>
                  <a:tcPr marT="48440" marB="48440"/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152400" y="2514600"/>
            <a:ext cx="1447800" cy="762000"/>
          </a:xfrm>
          <a:prstGeom prst="round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52400" y="5105400"/>
            <a:ext cx="1447800" cy="381000"/>
          </a:xfrm>
          <a:prstGeom prst="round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4648200" y="2819400"/>
            <a:ext cx="1447800" cy="457200"/>
          </a:xfrm>
          <a:prstGeom prst="round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22531" name="Espace réservé du contenu 2"/>
          <p:cNvSpPr>
            <a:spLocks noGrp="1"/>
          </p:cNvSpPr>
          <p:nvPr>
            <p:ph idx="1"/>
          </p:nvPr>
        </p:nvSpPr>
        <p:spPr>
          <a:xfrm>
            <a:off x="457200" y="1831975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/>
              <a:t>Background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History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State of beekeeping today</a:t>
            </a:r>
          </a:p>
          <a:p>
            <a:pPr lvl="1" eaLnBrk="1" hangingPunct="1"/>
            <a:r>
              <a:rPr lang="en-US" b="1" smtClean="0">
                <a:solidFill>
                  <a:srgbClr val="FF6600"/>
                </a:solidFill>
              </a:rPr>
              <a:t>Problems</a:t>
            </a:r>
          </a:p>
          <a:p>
            <a:pPr lvl="1" eaLnBrk="1" hangingPunct="1"/>
            <a:r>
              <a:rPr lang="en-US" smtClean="0"/>
              <a:t>Benefits</a:t>
            </a:r>
          </a:p>
          <a:p>
            <a:pPr eaLnBrk="1" hangingPunct="1"/>
            <a:r>
              <a:rPr lang="en-US" smtClean="0"/>
              <a:t>Beekeeping and sustainability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Bee diseases and mites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9200"/>
            <a:ext cx="8153400" cy="1981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1980s: bee mite parasites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Varroa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mite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Foul brood</a:t>
            </a:r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3733800" y="6456363"/>
            <a:ext cx="65532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/>
              <a:t>http://wallpaperstock.net/honeycomb-wallpapers_w4679.html</a:t>
            </a:r>
          </a:p>
          <a:p>
            <a:r>
              <a:rPr lang="en-US" sz="1000"/>
              <a:t>http://www.honeybeekeeping.co.uk/cms/beekeeping-news/american-foulbrood-hits-scotland/</a:t>
            </a:r>
          </a:p>
          <a:p>
            <a:endParaRPr lang="en-US" sz="1000"/>
          </a:p>
        </p:txBody>
      </p:sp>
      <p:pic>
        <p:nvPicPr>
          <p:cNvPr id="23557" name="Picture 7" descr="European Foul Brood">
            <a:hlinkClick r:id="rId3" tooltip="European Foul Brood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63" y="3352800"/>
            <a:ext cx="2446337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9" descr="American Foul Brood">
            <a:hlinkClick r:id="rId5" tooltip="American Foul Brood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913" y="3429000"/>
            <a:ext cx="2579687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2" descr="Honeycomb wallpaper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52800"/>
            <a:ext cx="25400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85800" y="3048000"/>
            <a:ext cx="8077200" cy="381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tabLst>
                <a:tab pos="1028700" algn="ctr"/>
                <a:tab pos="3886200" algn="ctr"/>
                <a:tab pos="6915150" algn="ctr"/>
              </a:tabLst>
              <a:defRPr/>
            </a:pPr>
            <a:r>
              <a:rPr lang="en-US" dirty="0"/>
              <a:t>	</a:t>
            </a:r>
            <a:r>
              <a:rPr lang="en-US" dirty="0">
                <a:latin typeface="+mn-lt"/>
              </a:rPr>
              <a:t>Healthy Honeycomb	American Foul Brood	European Foul Brood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http://momomax.files.wordpress.com/2007/04/bees-l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52600"/>
            <a:ext cx="3124200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186737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CCD: Colony Collapse Disorder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71800" y="1600200"/>
            <a:ext cx="5715000" cy="52578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What causes CCD?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Multiple viruses and mites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Pesticides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Lack of natural forage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About 1/3 of colonies in US lost each year since 2006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Industrial beekeepers make up losses by splitting colonies or buying new queens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 far, prices have not been affected</a:t>
            </a: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4114800" y="6657975"/>
            <a:ext cx="6019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/>
              <a:t>http://momomax.wordpress.com/2007/04/27/honey-stop-fucking-with-the-environment/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CCD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14400"/>
            <a:ext cx="8153400" cy="22860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This beekeeper used to own 18,000 colonies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Costs $200 per year to maintain a colony to be able to pollinate an almond crop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These pallets’ bees are dead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This represents $500,000 lost (2500 hives)</a:t>
            </a:r>
          </a:p>
        </p:txBody>
      </p:sp>
      <p:pic>
        <p:nvPicPr>
          <p:cNvPr id="25604" name="Picture 2" descr="empty beekeeper palle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276600"/>
            <a:ext cx="36576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4" descr="beekeepers with bees flying from hiv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208338"/>
            <a:ext cx="2438400" cy="311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Pesticide Issues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772400" cy="46863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Pesticides harm bees’ immune systems, lower learning abilities, make them disoriented, and kill them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Growing resistance by bee pests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Pollination:  pesticides kill 11% of California’s bees per year</a:t>
            </a:r>
          </a:p>
        </p:txBody>
      </p:sp>
      <p:pic>
        <p:nvPicPr>
          <p:cNvPr id="26628" name="Picture 3" descr="C:\Users\Rebecca\AppData\Local\Microsoft\Windows\Temporary Internet Files\Content.IE5\ZA8RVQHR\MC900056647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733925"/>
            <a:ext cx="22860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3" descr="C:\Users\Rebecca\AppData\Local\Microsoft\Windows\Temporary Internet Files\Content.IE5\0DBH54UV\MC900056621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648200"/>
            <a:ext cx="1936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3255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Bee diseases and pesticides: the future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71750" y="1600200"/>
            <a:ext cx="6115050" cy="495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Bee migration and trade make diseases hard to contain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Growing resistance to pesticides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More pesticides on crops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More pesticides in colonies</a:t>
            </a:r>
          </a:p>
        </p:txBody>
      </p:sp>
      <p:pic>
        <p:nvPicPr>
          <p:cNvPr id="27652" name="Picture 2" descr="C:\Users\Rebecca\AppData\Local\Microsoft\Windows\Temporary Internet Files\Content.IE5\2143DRYV\MC900149538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343400"/>
            <a:ext cx="2878138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28675" name="Espace réservé du contenu 2"/>
          <p:cNvSpPr>
            <a:spLocks noGrp="1"/>
          </p:cNvSpPr>
          <p:nvPr>
            <p:ph idx="1"/>
          </p:nvPr>
        </p:nvSpPr>
        <p:spPr>
          <a:xfrm>
            <a:off x="457200" y="1831975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/>
              <a:t>Background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History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State of beekeeping today</a:t>
            </a:r>
          </a:p>
          <a:p>
            <a:pPr lvl="1" eaLnBrk="1" hangingPunct="1"/>
            <a:r>
              <a:rPr lang="en-US" smtClean="0">
                <a:solidFill>
                  <a:srgbClr val="000000"/>
                </a:solidFill>
              </a:rPr>
              <a:t>Problems</a:t>
            </a:r>
          </a:p>
          <a:p>
            <a:pPr lvl="1" eaLnBrk="1" hangingPunct="1"/>
            <a:r>
              <a:rPr lang="en-US" b="1" smtClean="0">
                <a:solidFill>
                  <a:srgbClr val="FF6600"/>
                </a:solidFill>
              </a:rPr>
              <a:t>Benefits</a:t>
            </a:r>
          </a:p>
          <a:p>
            <a:pPr eaLnBrk="1" hangingPunct="1"/>
            <a:r>
              <a:rPr lang="en-US" smtClean="0"/>
              <a:t>Beekeeping and sustainability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Additional source of income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71600"/>
            <a:ext cx="6019800" cy="5486400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Nepal: honey earns 3.62 times more than crop farming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Important where land holdings are not sufficient for feeding a family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Ghana: Netherlands Development Organization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Ghana imports 30 tons honey annually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Lower risks, low initial investment, break even in second year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Zimbabwe: “land of milk and honey”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300 communal farmers earn $1 million per year ($3,000 per farmer)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Relies on local resources: land, trees, bees</a:t>
            </a:r>
          </a:p>
        </p:txBody>
      </p:sp>
      <p:pic>
        <p:nvPicPr>
          <p:cNvPr id="29700" name="Picture 3" descr="C:\Users\Rebecca\AppData\Local\Microsoft\Windows\Temporary Internet Files\Content.IE5\ZA8RVQHR\MCj018947200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048000"/>
            <a:ext cx="208438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4" descr="C:\Users\Rebecca\AppData\Local\Microsoft\Windows\Temporary Internet Files\Content.IE5\2143DRYV\MCj01894220000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371600"/>
            <a:ext cx="208438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5" descr="C:\Users\Rebecca\AppData\Local\Microsoft\Windows\Temporary Internet Files\Content.IE5\0DBH54UV\MCj01893520000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648200"/>
            <a:ext cx="208438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186737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Gender Roles: in past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71750" y="1600200"/>
            <a:ext cx="611505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Hunter-gatherer: men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Ancient Egypt, Greece, Rome: men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Medieval Europe: women, even high class women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Books by 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274638"/>
            <a:ext cx="8186737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Background: what is beekeeping?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71750" y="1600200"/>
            <a:ext cx="611505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Five products: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rgbClr val="FF6600"/>
                </a:solidFill>
              </a:rPr>
              <a:t>Honey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Beeswax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rgbClr val="FF6600"/>
                </a:solidFill>
              </a:rPr>
              <a:t>Pollination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Queen bees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Packaged bees</a:t>
            </a:r>
          </a:p>
        </p:txBody>
      </p:sp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4652963" y="6477000"/>
            <a:ext cx="57864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/>
              <a:t>http://differenceisreal.wordpress.com/2009/03/29/honey-and-skin-care/</a:t>
            </a:r>
          </a:p>
          <a:p>
            <a:pPr eaLnBrk="1" hangingPunct="1"/>
            <a:r>
              <a:rPr lang="en-US" sz="1000"/>
              <a:t>http://blogs.fortlewis.edu/greenfreedom/2009/11/04/honeybees-and-ice-cream/ </a:t>
            </a:r>
          </a:p>
        </p:txBody>
      </p:sp>
      <p:pic>
        <p:nvPicPr>
          <p:cNvPr id="4101" name="Picture 7" descr="http://blogs.fortlewis.edu/greenfreedom/files/2009/11/Be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4157663"/>
            <a:ext cx="1855787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5" descr="Honey-the amazing benefit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1514475"/>
            <a:ext cx="189547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186737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Gender Roles: Today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71750" y="1600200"/>
            <a:ext cx="611505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Tropical Africa: men, except for women with honey pots on ground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Muslim women in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purdah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hives in house walls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U.S.: women mostly hobbyists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Moriah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Yetter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Idaho commercial beekeeper</a:t>
            </a:r>
          </a:p>
        </p:txBody>
      </p:sp>
      <p:pic>
        <p:nvPicPr>
          <p:cNvPr id="31748" name="Picture 2" descr="C:\Users\Rebecca\AppData\Local\Microsoft\Windows\Temporary Internet Files\Content.IE5\2143DRYV\MC900349117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221288"/>
            <a:ext cx="2201863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32771" name="Espace réservé du contenu 2"/>
          <p:cNvSpPr>
            <a:spLocks noGrp="1"/>
          </p:cNvSpPr>
          <p:nvPr>
            <p:ph idx="1"/>
          </p:nvPr>
        </p:nvSpPr>
        <p:spPr>
          <a:xfrm>
            <a:off x="457200" y="1831975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/>
              <a:t>Background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History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State of beekeeping today</a:t>
            </a:r>
          </a:p>
          <a:p>
            <a:pPr lvl="1" eaLnBrk="1" hangingPunct="1"/>
            <a:r>
              <a:rPr lang="en-US" smtClean="0">
                <a:solidFill>
                  <a:srgbClr val="000000"/>
                </a:solidFill>
              </a:rPr>
              <a:t>Problems</a:t>
            </a:r>
          </a:p>
          <a:p>
            <a:pPr lvl="1" eaLnBrk="1" hangingPunct="1"/>
            <a:r>
              <a:rPr lang="en-US" smtClean="0">
                <a:solidFill>
                  <a:srgbClr val="000000"/>
                </a:solidFill>
              </a:rPr>
              <a:t>Benefits</a:t>
            </a:r>
          </a:p>
          <a:p>
            <a:pPr eaLnBrk="1" hangingPunct="1"/>
            <a:r>
              <a:rPr lang="en-US" b="1" smtClean="0">
                <a:solidFill>
                  <a:srgbClr val="FF6600"/>
                </a:solidFill>
              </a:rPr>
              <a:t>Beekeeping and sustainability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186737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Sustainable Agriculture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71750" y="1600200"/>
            <a:ext cx="6115050" cy="45259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Kirk Webster: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Wildness and biodiversity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Horizontal breeding and selection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Mindset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Willie Robson: British beekeeper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Chain Bridge Honey Farm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15 employees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Deliver to 350 shops: honey and other products</a:t>
            </a:r>
          </a:p>
          <a:p>
            <a:pPr lvl="1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4572000" y="6477000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1000"/>
              <a:t>http://outdoorplace.org/beekeeping/history1.htm</a:t>
            </a:r>
          </a:p>
          <a:p>
            <a:pPr algn="r"/>
            <a:r>
              <a:rPr lang="en-US" sz="1000"/>
              <a:t>http://www.chainbridgehoney.co.uk/</a:t>
            </a:r>
          </a:p>
        </p:txBody>
      </p:sp>
      <p:pic>
        <p:nvPicPr>
          <p:cNvPr id="33797" name="Picture 2" descr="http://ziaqueenbees.com/zia/wp-content/uploads/2010/02/New-Paradigm-KW-3-08-ABJ-p.25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90" t="17928" r="11337" b="60249"/>
          <a:stretch>
            <a:fillRect/>
          </a:stretch>
        </p:blipFill>
        <p:spPr bwMode="auto">
          <a:xfrm>
            <a:off x="304800" y="1371600"/>
            <a:ext cx="2057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7" t="36458" r="64275" b="9375"/>
          <a:stretch>
            <a:fillRect/>
          </a:stretch>
        </p:blipFill>
        <p:spPr bwMode="auto">
          <a:xfrm>
            <a:off x="609600" y="3646488"/>
            <a:ext cx="1905000" cy="283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7" descr="http://www.pfspbees.org/BFF_Logo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5052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186737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Partners for Sustainable Pollination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38400" y="1600200"/>
            <a:ext cx="5181600" cy="5029200"/>
          </a:xfrm>
        </p:spPr>
        <p:txBody>
          <a:bodyPr rtlCol="0">
            <a:normAutofit lnSpcReduction="10000"/>
          </a:bodyPr>
          <a:lstStyle/>
          <a:p>
            <a:pPr marL="0" lvl="1" indent="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Encourages farmers to provide more flowering plants to native honey bees and native pollinators</a:t>
            </a:r>
          </a:p>
          <a:p>
            <a:pPr marL="0" lvl="1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600200" lvl="1" indent="-2286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Encourages  bee friendly farming certification</a:t>
            </a:r>
          </a:p>
          <a:p>
            <a:pPr marL="1600200" lvl="1" indent="-2286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600200" lvl="1" indent="-2286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Does not mention farmers using pesticides.  Hmm…</a:t>
            </a:r>
          </a:p>
        </p:txBody>
      </p:sp>
      <p:sp>
        <p:nvSpPr>
          <p:cNvPr id="34821" name="Rectangle 3"/>
          <p:cNvSpPr>
            <a:spLocks noChangeArrowheads="1"/>
          </p:cNvSpPr>
          <p:nvPr/>
        </p:nvSpPr>
        <p:spPr bwMode="auto">
          <a:xfrm>
            <a:off x="4495800" y="6629400"/>
            <a:ext cx="4572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1000"/>
              <a:t>http://www.pfspbees.org/index.htm</a:t>
            </a:r>
          </a:p>
        </p:txBody>
      </p:sp>
      <p:pic>
        <p:nvPicPr>
          <p:cNvPr id="34822" name="Picture 3" descr="http://beesunlimited.com/Media/transparent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-76200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5" descr="http://beesunlimited.com/Media/transparent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-76200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7" descr="http://beesunlimited.com/Media/transparent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-76200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3" descr="http://www.pfspbees.org/logome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Picture 5" descr="http://www.pfspbees.org/picture_library/Bee%20Pastur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352800"/>
            <a:ext cx="333375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186737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Sustainable Agriculture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6248400" y="6629400"/>
            <a:ext cx="2895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1000"/>
              <a:t>http://www.beesfordevelopment.org/index</a:t>
            </a:r>
            <a:endParaRPr lang="en-US" sz="1200"/>
          </a:p>
        </p:txBody>
      </p:sp>
      <p:pic>
        <p:nvPicPr>
          <p:cNvPr id="3584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7" t="38542" r="67204" b="13542"/>
          <a:stretch>
            <a:fillRect/>
          </a:stretch>
        </p:blipFill>
        <p:spPr bwMode="auto">
          <a:xfrm>
            <a:off x="6964363" y="3581400"/>
            <a:ext cx="1646237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13" descr="What we D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1981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1" t="44792" r="67569" b="21875"/>
          <a:stretch>
            <a:fillRect/>
          </a:stretch>
        </p:blipFill>
        <p:spPr bwMode="auto">
          <a:xfrm>
            <a:off x="404813" y="4191000"/>
            <a:ext cx="1881187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1" t="44792" r="67204" b="16667"/>
          <a:stretch>
            <a:fillRect/>
          </a:stretch>
        </p:blipFill>
        <p:spPr bwMode="auto">
          <a:xfrm>
            <a:off x="7086600" y="1447800"/>
            <a:ext cx="17526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58" r="49048" b="61459"/>
          <a:stretch>
            <a:fillRect/>
          </a:stretch>
        </p:blipFill>
        <p:spPr bwMode="auto">
          <a:xfrm>
            <a:off x="533400" y="457200"/>
            <a:ext cx="6629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7400" y="1874838"/>
            <a:ext cx="4895850" cy="4678362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Bees for Development promotes sustainable beekeeping to support livelihoods and to conserve biodiversity.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They aim to assist people living in poor and remote areas of the world, and to raise awareness about the value of beekeeping for sustainable development.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186737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Sustainable Agriculture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71750" y="1600200"/>
            <a:ext cx="611505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Locally produced honey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Urban beekeeping</a:t>
            </a:r>
          </a:p>
        </p:txBody>
      </p:sp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1447800" y="6324600"/>
            <a:ext cx="76962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1000"/>
              <a:t>http://www.guardian.co.uk/environment/gallery/2009/jul/02/week-in-wildlife?picture=349691930</a:t>
            </a:r>
          </a:p>
          <a:p>
            <a:pPr algn="r"/>
            <a:r>
              <a:rPr lang="en-US" sz="1000"/>
              <a:t>http://www.thedailygreen.com/environmental-news/blogs/bees/</a:t>
            </a:r>
          </a:p>
          <a:p>
            <a:pPr algn="r"/>
            <a:r>
              <a:rPr lang="en-US" sz="1000"/>
              <a:t>http://www.cityfarmer.info/2009/08/25/paris-rooftops-swarm-with-bees-as-urban-honey-industry-takes-off/</a:t>
            </a:r>
          </a:p>
        </p:txBody>
      </p:sp>
      <p:pic>
        <p:nvPicPr>
          <p:cNvPr id="36869" name="Picture 2" descr="Week in Wildlife: Urban Beekeeping On East London Rooftops, beekeeper installs new bee hiv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048000"/>
            <a:ext cx="393223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2" descr="http://www.thedailygreen.com/cm/thedailygreen/images/mH/Yeshwant-Chitalkar-d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429000"/>
            <a:ext cx="3352800" cy="262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400800" y="2724150"/>
            <a:ext cx="2057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lvl="1"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London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2800" y="3105150"/>
            <a:ext cx="2057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lvl="1"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Manhattan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2495550"/>
            <a:ext cx="2057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lvl="1"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Paris: 300 hives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36874" name="Picture 4" descr="beesparis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19400"/>
            <a:ext cx="1981200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Conclusions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905000"/>
            <a:ext cx="8458200" cy="2514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Trend toward industrial beekeeping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Growing resistance to antibiotics, threats of pesticides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More sustainable options</a:t>
            </a:r>
          </a:p>
        </p:txBody>
      </p:sp>
      <p:pic>
        <p:nvPicPr>
          <p:cNvPr id="37892" name="Picture 3" descr="C:\Users\Rebecca\AppData\Local\Microsoft\Windows\Temporary Internet Files\Content.IE5\0DBH54UV\MC900149782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04800"/>
            <a:ext cx="1541463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6" descr="C:\Users\Rebecca\AppData\Local\Microsoft\Windows\Temporary Internet Files\Content.IE5\0DBH54UV\MC900149783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8600"/>
            <a:ext cx="11430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7" descr="C:\Users\Rebecca\AppData\Local\Microsoft\Windows\Temporary Internet Files\Content.IE5\CCTR2ZGQ\MC900151207[1]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648200"/>
            <a:ext cx="15240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9" descr="C:\Users\Rebecca\AppData\Local\Microsoft\Windows\Temporary Internet Files\Content.IE5\0DBH54UV\MC900214965[1].wm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724400"/>
            <a:ext cx="17526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13" descr="C:\Users\Rebecca\AppData\Local\Microsoft\Windows\Temporary Internet Files\Content.IE5\0DBH54UV\MC900240709[1].wm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4124325"/>
            <a:ext cx="3014662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Works Cited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66800"/>
            <a:ext cx="8153400" cy="5791200"/>
          </a:xfrm>
        </p:spPr>
        <p:txBody>
          <a:bodyPr rtlCol="0">
            <a:normAutofit fontScale="25000" lnSpcReduction="2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2009a  Ghana; Reducing Poverty Through Beekeeping. Africa News, September 15.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2009b  Zimbabwe; Beekeeping Can Contribute to Poverty Alleviation. Africa News, November 16.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err="1" smtClean="0"/>
              <a:t>Borst</a:t>
            </a:r>
            <a:r>
              <a:rPr lang="en-US" sz="3600" dirty="0" smtClean="0"/>
              <a:t>, Peter L.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2009  What's new in beekeeping. Part two - scientific beekeeping. American bee journal 149(4):349-351.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err="1" smtClean="0"/>
              <a:t>Burgett</a:t>
            </a:r>
            <a:r>
              <a:rPr lang="en-US" sz="3600" dirty="0" smtClean="0"/>
              <a:t>, Michael, et al.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2010  U.S. pollination markets: Recent changes and historical perspective. American bee journal 150(1):35-41.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Connor, Larry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2010  The traveling beekeeper: Time for resistant bees--a plan for the individual beekeeper. American bee journal 150(1):66-67.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Crane, Eva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1999  The World History of Beekeeping and Honey Hunting. New York: </a:t>
            </a:r>
            <a:r>
              <a:rPr lang="en-US" sz="3600" dirty="0" err="1" smtClean="0"/>
              <a:t>Routledge</a:t>
            </a:r>
            <a:r>
              <a:rPr lang="en-US" sz="3600" dirty="0" smtClean="0"/>
              <a:t>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err="1" smtClean="0"/>
              <a:t>Daberkow</a:t>
            </a:r>
            <a:r>
              <a:rPr lang="en-US" sz="3600" dirty="0" smtClean="0"/>
              <a:t>, Stan, et al.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2009  U.S. honey markets: Recent changes and historical perspective. American bee journal 149(12):1125-1129.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Ellis, Hattie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2004  Sweetness &amp; Light: the Mysterious History of the Honeybee. New York: Harmony Books.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err="1" smtClean="0"/>
              <a:t>Ezenwa</a:t>
            </a:r>
            <a:r>
              <a:rPr lang="en-US" sz="3600" dirty="0" smtClean="0"/>
              <a:t>, Sylvia A.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2009  Continuing efforts to safeguard U.S. honey imports. Part 1. American bee journal 149(4):366-368.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err="1" smtClean="0"/>
              <a:t>Flottum</a:t>
            </a:r>
            <a:r>
              <a:rPr lang="en-US" sz="3600" dirty="0" smtClean="0"/>
              <a:t>, Kim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2010  The Cost of Colony Collapse Disorder, as You've Never Seen It Calculated Before. </a:t>
            </a:r>
            <a:r>
              <a:rPr lang="en-US" sz="3600" i="1" dirty="0" smtClean="0"/>
              <a:t>In</a:t>
            </a:r>
            <a:r>
              <a:rPr lang="en-US" sz="3600" dirty="0" smtClean="0"/>
              <a:t> The Beekeeper, Vol. 2010: The Daily Green: The consumer's guide to the green revolution.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Hicks, Cecil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2010  </a:t>
            </a:r>
            <a:r>
              <a:rPr lang="en-US" sz="3600" dirty="0" err="1" smtClean="0"/>
              <a:t>Moriah</a:t>
            </a:r>
            <a:r>
              <a:rPr lang="en-US" sz="3600" dirty="0" smtClean="0"/>
              <a:t> </a:t>
            </a:r>
            <a:r>
              <a:rPr lang="en-US" sz="3600" dirty="0" err="1" smtClean="0"/>
              <a:t>Yetter</a:t>
            </a:r>
            <a:r>
              <a:rPr lang="en-US" sz="3600" dirty="0" smtClean="0"/>
              <a:t>- Idaho commercial beekeeper. American bee journal 150(1):71-73.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New Crop Opportunities Center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2005  Beekeeping and Honey Production. </a:t>
            </a:r>
            <a:r>
              <a:rPr lang="en-US" sz="3600" dirty="0" err="1" smtClean="0"/>
              <a:t>U.o</a:t>
            </a:r>
            <a:r>
              <a:rPr lang="en-US" sz="3600" dirty="0" smtClean="0"/>
              <a:t>. Kentucky, ed.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Partners for Sustainable Pollination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2009  Partners for Sustainable Pollination, Vol. 2010.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err="1" smtClean="0"/>
              <a:t>Pokhrel</a:t>
            </a:r>
            <a:r>
              <a:rPr lang="en-US" sz="3600" dirty="0" smtClean="0"/>
              <a:t>, </a:t>
            </a:r>
            <a:r>
              <a:rPr lang="en-US" sz="3600" dirty="0" err="1" smtClean="0"/>
              <a:t>Suroj</a:t>
            </a:r>
            <a:endParaRPr lang="en-US" sz="3600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2008  The Ecological Problems and Possible Solutions of Beekeeping in Hills and </a:t>
            </a:r>
            <a:r>
              <a:rPr lang="en-US" sz="3600" dirty="0" err="1" smtClean="0"/>
              <a:t>Terai</a:t>
            </a:r>
            <a:r>
              <a:rPr lang="en-US" sz="3600" dirty="0" smtClean="0"/>
              <a:t> of </a:t>
            </a:r>
            <a:r>
              <a:rPr lang="en-US" sz="3600" dirty="0" err="1" smtClean="0"/>
              <a:t>Chitwan</a:t>
            </a:r>
            <a:r>
              <a:rPr lang="en-US" sz="3600" dirty="0" smtClean="0"/>
              <a:t>, Nepal. The Journal of Agriculture and Environment 9:23-33.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—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2009  Comparative Benefits of Beekeeping Enterprise in </a:t>
            </a:r>
            <a:r>
              <a:rPr lang="en-US" sz="3600" dirty="0" err="1" smtClean="0"/>
              <a:t>Chitwan</a:t>
            </a:r>
            <a:r>
              <a:rPr lang="en-US" sz="3600" dirty="0" smtClean="0"/>
              <a:t>, Nepal. The Journal of Agriculture and Environment 10:39-50.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err="1" smtClean="0"/>
              <a:t>Shrestha</a:t>
            </a:r>
            <a:r>
              <a:rPr lang="en-US" sz="3600" dirty="0" smtClean="0"/>
              <a:t>, </a:t>
            </a:r>
            <a:r>
              <a:rPr lang="en-US" sz="3600" dirty="0" err="1" smtClean="0"/>
              <a:t>Jagadish</a:t>
            </a:r>
            <a:r>
              <a:rPr lang="en-US" sz="3600" dirty="0" smtClean="0"/>
              <a:t> </a:t>
            </a:r>
            <a:r>
              <a:rPr lang="en-US" sz="3600" dirty="0" err="1" smtClean="0"/>
              <a:t>Bhakta</a:t>
            </a:r>
            <a:endParaRPr lang="en-US" sz="3600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2008  Honeybees: The Pollinator Sustaining Crop Diversity. The Journal of Agriculture and Environment 9:90-92.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Siebert, John W.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1980  Beekeeping, Pollination, and Externalities in California Agriculture. American Journal of Agricultural Economics 62(2):165-171.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Webster, Kirk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2008  A New Paradigm for American Beekeeping. American bee journal:257-259.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—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2009  What's missing from the current discussion and work related to bees that is preventing us from making good progress? Part I. American bee journal 149(4):359-362.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Wilson, Bee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2004  The Hive: The Story of the Honeybee and Us. New York: Thomas Dunne Books.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Workman, Daniel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3600" dirty="0" smtClean="0"/>
              <a:t>	2007  Top Honey Exporting Countries: Re-</a:t>
            </a:r>
            <a:r>
              <a:rPr lang="en-US" sz="3600" dirty="0" err="1" smtClean="0"/>
              <a:t>labelled</a:t>
            </a:r>
            <a:r>
              <a:rPr lang="en-US" sz="3600" dirty="0" smtClean="0"/>
              <a:t> Bee Product Scams Scream Out for WTO Controls: suite101.com.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8916" name="Picture 8" descr="C:\Users\Rebecca\AppData\Local\Microsoft\Windows\Temporary Internet Files\Content.IE5\0DBH54UV\MC900231476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6200"/>
            <a:ext cx="29686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 descr="C:\Users\Rebecca\AppData\Local\Microsoft\Windows\Temporary Internet Files\Content.IE5\ZA8RVQHR\MC900021337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660775"/>
            <a:ext cx="1319213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hive: “the birds and the bees”?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50,000 female workers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Hundreds of drones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 queen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576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143250" indent="-1714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 a beekeeper</a:t>
            </a:r>
          </a:p>
        </p:txBody>
      </p:sp>
      <p:pic>
        <p:nvPicPr>
          <p:cNvPr id="5124" name="Picture 7" descr="http://ag.arizona.edu/pubs/insects/ahb/stagebee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1785938"/>
            <a:ext cx="3743325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6324600" y="6629400"/>
            <a:ext cx="3429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/>
              <a:t>http://ag.arizona.edu/pubs/insects/ahb/act3.html</a:t>
            </a:r>
          </a:p>
        </p:txBody>
      </p:sp>
      <p:pic>
        <p:nvPicPr>
          <p:cNvPr id="5126" name="Picture 9" descr="C:\Users\Rebecca\AppData\Local\Microsoft\Windows\Temporary Internet Files\Content.IE5\2143DRYV\MCj01980580000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4143375"/>
            <a:ext cx="254635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1831975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/>
              <a:t>Background</a:t>
            </a:r>
          </a:p>
          <a:p>
            <a:pPr eaLnBrk="1" hangingPunct="1"/>
            <a:r>
              <a:rPr lang="en-US" b="1" smtClean="0">
                <a:solidFill>
                  <a:srgbClr val="FF6600"/>
                </a:solidFill>
              </a:rPr>
              <a:t>History</a:t>
            </a:r>
          </a:p>
          <a:p>
            <a:pPr eaLnBrk="1" hangingPunct="1"/>
            <a:r>
              <a:rPr lang="en-US" smtClean="0"/>
              <a:t>State of beekeeping today</a:t>
            </a:r>
          </a:p>
          <a:p>
            <a:pPr lvl="1" eaLnBrk="1" hangingPunct="1"/>
            <a:r>
              <a:rPr lang="en-US" smtClean="0"/>
              <a:t>Problems</a:t>
            </a:r>
          </a:p>
          <a:p>
            <a:pPr lvl="1" eaLnBrk="1" hangingPunct="1"/>
            <a:r>
              <a:rPr lang="en-US" smtClean="0"/>
              <a:t>Benefits</a:t>
            </a:r>
          </a:p>
          <a:p>
            <a:pPr eaLnBrk="1" hangingPunct="1"/>
            <a:r>
              <a:rPr lang="en-US" smtClean="0"/>
              <a:t>Beekeeping and sustainability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274638"/>
            <a:ext cx="8186737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History of beekeeping: evolution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71750" y="1600200"/>
            <a:ext cx="542925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Bees’ ancestors evolved 207 to 220 million years ago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Now: 22,000 species of bees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9 species of honeybee</a:t>
            </a:r>
          </a:p>
        </p:txBody>
      </p:sp>
      <p:pic>
        <p:nvPicPr>
          <p:cNvPr id="7172" name="Picture 6" descr="C:\Users\Rebecca\AppData\Local\Microsoft\Windows\Temporary Internet Files\Content.IE5\ZA8RVQHR\MC900088492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02837">
            <a:off x="509588" y="1603375"/>
            <a:ext cx="1830387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8" descr="C:\Users\Rebecca\AppData\Local\Microsoft\Windows\Temporary Internet Files\Content.IE5\0DBH54UV\MC900022481[1]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495800"/>
            <a:ext cx="1868488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274638"/>
            <a:ext cx="8215312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4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History of beekeeping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n-US" sz="4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gathering honey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4471988" cy="45259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Ancient times: cave paintings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Hunter-gatherers today (or at least during the late 1900s)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!Kung: a “sacramental adventure”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Mbuti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hunting season as a time of festivity and magic </a:t>
            </a:r>
          </a:p>
        </p:txBody>
      </p:sp>
      <p:pic>
        <p:nvPicPr>
          <p:cNvPr id="8196" name="Picture 2" descr="http://www.mdbee.com/images/cavepaint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" t="4214" r="35031" b="3088"/>
          <a:stretch>
            <a:fillRect/>
          </a:stretch>
        </p:blipFill>
        <p:spPr bwMode="auto">
          <a:xfrm>
            <a:off x="5929313" y="1600200"/>
            <a:ext cx="2843212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5429250" y="4800600"/>
            <a:ext cx="37147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/>
              <a:t>Mesolithic rock painting showing honey collection from a wild nest</a:t>
            </a:r>
          </a:p>
          <a:p>
            <a:pPr eaLnBrk="1" hangingPunct="1"/>
            <a:r>
              <a:rPr lang="en-US" sz="1600"/>
              <a:t>Valencia, Spain</a:t>
            </a:r>
            <a:endParaRPr lang="en-US" sz="1200"/>
          </a:p>
          <a:p>
            <a:pPr eaLnBrk="1" hangingPunct="1"/>
            <a:endParaRPr lang="en-US" sz="1200"/>
          </a:p>
          <a:p>
            <a:pPr eaLnBrk="1" hangingPunct="1"/>
            <a:endParaRPr lang="en-US" sz="1200"/>
          </a:p>
          <a:p>
            <a:pPr eaLnBrk="1" hangingPunct="1"/>
            <a:endParaRPr lang="en-US" sz="1200"/>
          </a:p>
          <a:p>
            <a:pPr eaLnBrk="1" hangingPunct="1"/>
            <a:endParaRPr lang="en-US" sz="1200"/>
          </a:p>
          <a:p>
            <a:pPr eaLnBrk="1" hangingPunct="1"/>
            <a:endParaRPr lang="en-US" sz="1200"/>
          </a:p>
          <a:p>
            <a:pPr eaLnBrk="1" hangingPunct="1"/>
            <a:endParaRPr lang="en-US" sz="1200"/>
          </a:p>
          <a:p>
            <a:pPr eaLnBrk="1" hangingPunct="1"/>
            <a:r>
              <a:rPr lang="en-US" sz="1000"/>
              <a:t>http://www.mdbee.com/articles/cavepainting.html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63" y="274638"/>
            <a:ext cx="8186737" cy="1143000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History of beekeeping: </a:t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early beekeeping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71750" y="1600200"/>
            <a:ext cx="611505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Egypt: 2400 BC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Food for the wealthy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Importance of the bee for the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Pharoah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Greeks and Romans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Offered to the gods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Aristotle and Virgil described beekeeping</a:t>
            </a:r>
          </a:p>
        </p:txBody>
      </p:sp>
      <p:pic>
        <p:nvPicPr>
          <p:cNvPr id="9220" name="Picture 5" descr="http://dodona777.files.wordpress.com/2009/03/rush-b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133600"/>
            <a:ext cx="1466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4419600" y="6629400"/>
            <a:ext cx="6019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/>
              <a:t>http://dodona777.wordpress.com/2009/03/26/honey-bees-about-to-become-extinct/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History of beekeeping:</a:t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early beekeeping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5259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Europe and Russia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Holes in trees or hanging hollow logs, AD 400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skep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Beeswax and Christianity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Mead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After 1800, honey became more expensive than sugar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5181600" y="6477000"/>
            <a:ext cx="39624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000"/>
              <a:t>http://www.beeclass.com/dts/briefhistory.htm</a:t>
            </a:r>
          </a:p>
          <a:p>
            <a:r>
              <a:rPr lang="en-US" sz="1000"/>
              <a:t>http://www.biobees.com/british_beekeeping/british_beekeeping.html</a:t>
            </a:r>
          </a:p>
        </p:txBody>
      </p:sp>
      <p:pic>
        <p:nvPicPr>
          <p:cNvPr id="10245" name="Picture 5" descr="http://www.beeclass.com/dts/briefh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57200"/>
            <a:ext cx="22066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7" descr="http://www.biobees.com/british_beekeeping/british_beekeeping_html_m69061e56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810000"/>
            <a:ext cx="248920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ekeeping PowerPo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Beekeeping PowerPoint</Template>
  <TotalTime>705</TotalTime>
  <Words>1198</Words>
  <Application>Microsoft Office PowerPoint</Application>
  <PresentationFormat>On-screen Show (4:3)</PresentationFormat>
  <Paragraphs>356</Paragraphs>
  <Slides>37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Beekeeping PowerPoint</vt:lpstr>
      <vt:lpstr>Beekeeping / Apiculture</vt:lpstr>
      <vt:lpstr>Outline</vt:lpstr>
      <vt:lpstr>Background: what is beekeeping?</vt:lpstr>
      <vt:lpstr>A hive: “the birds and the bees”?</vt:lpstr>
      <vt:lpstr>Outline</vt:lpstr>
      <vt:lpstr>History of beekeeping: evolution</vt:lpstr>
      <vt:lpstr>History of beekeeping:    gathering honey</vt:lpstr>
      <vt:lpstr>History of beekeeping:    early beekeeping</vt:lpstr>
      <vt:lpstr>History of beekeeping:  early beekeeping</vt:lpstr>
      <vt:lpstr>History of beekeeping:    early bee migration</vt:lpstr>
      <vt:lpstr>History of beekeeping:   the road to industrial beekeeping</vt:lpstr>
      <vt:lpstr>History of beekeeping:   the road to industrial beekeeping</vt:lpstr>
      <vt:lpstr>Scientific Beekeeping</vt:lpstr>
      <vt:lpstr>Outline</vt:lpstr>
      <vt:lpstr>Beekeeping Today: U.S.</vt:lpstr>
      <vt:lpstr>Honey Production Today: U.S.</vt:lpstr>
      <vt:lpstr>Pollination Today: U.S.</vt:lpstr>
      <vt:lpstr>Pollination Today: U.S.</vt:lpstr>
      <vt:lpstr>Trade</vt:lpstr>
      <vt:lpstr>Global Trade: top 10 (2004) Honey exports  Honey imports</vt:lpstr>
      <vt:lpstr>Outline</vt:lpstr>
      <vt:lpstr>Bee diseases and mites</vt:lpstr>
      <vt:lpstr>CCD: Colony Collapse Disorder</vt:lpstr>
      <vt:lpstr>CCD</vt:lpstr>
      <vt:lpstr>Pesticide Issues</vt:lpstr>
      <vt:lpstr>Bee diseases and pesticides: the future</vt:lpstr>
      <vt:lpstr>Outline</vt:lpstr>
      <vt:lpstr>Additional source of income</vt:lpstr>
      <vt:lpstr>Gender Roles: in past</vt:lpstr>
      <vt:lpstr>Gender Roles: Today</vt:lpstr>
      <vt:lpstr>Outline</vt:lpstr>
      <vt:lpstr>Sustainable Agriculture</vt:lpstr>
      <vt:lpstr>Partners for Sustainable Pollination</vt:lpstr>
      <vt:lpstr>Sustainable Agriculture</vt:lpstr>
      <vt:lpstr>Sustainable Agriculture</vt:lpstr>
      <vt:lpstr>Conclusions</vt:lpstr>
      <vt:lpstr>Works Cited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Beekeeping / Apiculture</dc:title>
  <dc:creator>Rebecca Lindquist</dc:creator>
  <cp:lastModifiedBy>Teacher E-Solutions</cp:lastModifiedBy>
  <cp:revision>68</cp:revision>
  <dcterms:created xsi:type="dcterms:W3CDTF">2010-04-17T20:49:58Z</dcterms:created>
  <dcterms:modified xsi:type="dcterms:W3CDTF">2019-01-15T12:42:35Z</dcterms:modified>
</cp:coreProperties>
</file>