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66FF66"/>
    <a:srgbClr val="00CC00"/>
    <a:srgbClr val="33CC33"/>
    <a:srgbClr val="009900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1ECD26-C0F2-4E8C-B9A5-161FAA1F8E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52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D15C6-0D7D-4756-B74E-76CBA961DD25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2C4BDF-0AF2-454C-80D0-39B0E176F6FE}" type="slidenum">
              <a:rPr lang="en-GB"/>
              <a:pPr/>
              <a:t>10</a:t>
            </a:fld>
            <a:endParaRPr lang="en-GB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C0B73-D55D-49F6-BF9D-430391D8168A}" type="slidenum">
              <a:rPr lang="en-GB"/>
              <a:pPr/>
              <a:t>11</a:t>
            </a:fld>
            <a:endParaRPr lang="en-GB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5B9B5-7DE0-4DE7-BE41-09D9BA2B2512}" type="slidenum">
              <a:rPr lang="en-GB"/>
              <a:pPr/>
              <a:t>12</a:t>
            </a:fld>
            <a:endParaRPr lang="en-GB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11CDC-1215-4F17-AF4C-88710402D31E}" type="slidenum">
              <a:rPr lang="en-GB"/>
              <a:pPr/>
              <a:t>13</a:t>
            </a:fld>
            <a:endParaRPr lang="en-GB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AF1FE-668F-4482-BAB3-BC7826C29DEE}" type="slidenum">
              <a:rPr lang="en-GB"/>
              <a:pPr/>
              <a:t>14</a:t>
            </a:fld>
            <a:endParaRPr lang="en-GB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E60AA-FB70-4069-B3FC-9F571B5DBE11}" type="slidenum">
              <a:rPr lang="en-GB"/>
              <a:pPr/>
              <a:t>2</a:t>
            </a:fld>
            <a:endParaRPr lang="en-GB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43F51-43F6-4F30-BE74-38B18B04153B}" type="slidenum">
              <a:rPr lang="en-GB"/>
              <a:pPr/>
              <a:t>3</a:t>
            </a:fld>
            <a:endParaRPr lang="en-GB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4CB54-B699-463F-A143-0C440EDF8537}" type="slidenum">
              <a:rPr lang="en-GB"/>
              <a:pPr/>
              <a:t>4</a:t>
            </a:fld>
            <a:endParaRPr lang="en-GB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4DA63-497B-46DB-ABFC-586FE1988741}" type="slidenum">
              <a:rPr lang="en-GB"/>
              <a:pPr/>
              <a:t>5</a:t>
            </a:fld>
            <a:endParaRPr lang="en-GB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156C5F-1993-4784-B46B-926EB37D5E17}" type="slidenum">
              <a:rPr lang="en-GB"/>
              <a:pPr/>
              <a:t>6</a:t>
            </a:fld>
            <a:endParaRPr lang="en-GB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19DC7-461B-4D0E-B0EA-825A44D2A6E2}" type="slidenum">
              <a:rPr lang="en-GB"/>
              <a:pPr/>
              <a:t>7</a:t>
            </a:fld>
            <a:endParaRPr lang="en-GB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1ED364-257C-4E2A-80C2-3152BE158C66}" type="slidenum">
              <a:rPr lang="en-GB"/>
              <a:pPr/>
              <a:t>8</a:t>
            </a:fld>
            <a:endParaRPr lang="en-GB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903D60-86D0-4264-995D-8F4E49BB027B}" type="slidenum">
              <a:rPr lang="en-GB"/>
              <a:pPr/>
              <a:t>9</a:t>
            </a:fld>
            <a:endParaRPr lang="en-GB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53427-FEBD-49A5-9FBA-417327CC31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04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27A64-2895-4952-9746-0CF5048F2A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3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5F3B9-B555-4DE3-B2ED-281F1AC2CE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17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0E45A-17EB-49B8-86E5-DA466C378C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6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8D24D-4337-4775-9783-62DC27B1A4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29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21B14-5E02-4CC5-B269-13B7766CE4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6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D6621-93DD-40D2-BA14-2C63E66A797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54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D5409-EC11-45A0-99AD-4DE59C1532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5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5A5AE-3353-4E30-A86C-44AC0D115D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0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B1C7D-1BF8-4BBC-80EA-07611357EF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98F34-0D52-43AA-8E80-F17AE128CD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07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7B8A5E-4CA0-4B79-9D77-F509C64FC4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audio" Target="../media/audio2.wav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audio" Target="../media/audio5.wav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905000" y="2667000"/>
            <a:ext cx="4975225" cy="10064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Tahoma" pitchFamily="34" charset="0"/>
              </a:rPr>
              <a:t>Apostrophes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889125" y="4376738"/>
            <a:ext cx="5060950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Tahoma" pitchFamily="34" charset="0"/>
              </a:rPr>
              <a:t>can be used to show possession</a:t>
            </a:r>
          </a:p>
        </p:txBody>
      </p:sp>
      <p:pic>
        <p:nvPicPr>
          <p:cNvPr id="2052" name="Picture 4" descr="j039572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5105400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50925" y="1023938"/>
            <a:ext cx="2757488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latin typeface="Tahoma" pitchFamily="34" charset="0"/>
              </a:rPr>
              <a:t>Well done so far.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7175500" cy="9144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5400">
                <a:solidFill>
                  <a:schemeClr val="bg1"/>
                </a:solidFill>
                <a:latin typeface="Tahoma" pitchFamily="34" charset="0"/>
              </a:rPr>
              <a:t>Not all plurals end in s!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22325" y="3714750"/>
            <a:ext cx="1419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children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438400" y="4572000"/>
            <a:ext cx="735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fish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657600" y="3429000"/>
            <a:ext cx="868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men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990600" y="5562600"/>
            <a:ext cx="12271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people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029200" y="5029200"/>
            <a:ext cx="111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sheep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400800" y="3886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39" grpId="0" animBg="1" autoUpdateAnimBg="0"/>
      <p:bldP spid="14340" grpId="0" autoUpdateAnimBg="0"/>
      <p:bldP spid="14341" grpId="0" autoUpdateAnimBg="0"/>
      <p:bldP spid="14342" grpId="0" autoUpdateAnimBg="0"/>
      <p:bldP spid="14343" grpId="0" autoUpdateAnimBg="0"/>
      <p:bldP spid="14344" grpId="0" autoUpdateAnimBg="0"/>
      <p:bldP spid="143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65125" y="1454150"/>
            <a:ext cx="7816850" cy="39687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Tahoma" pitchFamily="34" charset="0"/>
              </a:rPr>
              <a:t>Write each sentence using apostrophes to show possession.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4629150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field belonging to the sheep.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5667375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classroom belonging to the children.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7200" y="49530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 autoUpdateAnimBg="0"/>
      <p:bldP spid="15364" grpId="0" animBg="1" autoUpdateAnimBg="0"/>
      <p:bldP spid="15366" grpId="0" animBg="1" autoUpdateAnimBg="0"/>
      <p:bldP spid="1536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4343400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river belonging to the fish.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4824413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cheese belonging to the mice.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" y="3276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28600" y="4495800"/>
            <a:ext cx="4721225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trophy belonging to the men.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28600" y="50292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pic>
        <p:nvPicPr>
          <p:cNvPr id="16394" name="Picture 10" descr="j0284166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0"/>
            <a:ext cx="157638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animBg="1" autoUpdateAnimBg="0"/>
      <p:bldP spid="16389" grpId="0" animBg="1" autoUpdateAnimBg="0"/>
      <p:bldP spid="16391" grpId="0" autoUpdateAnimBg="0"/>
      <p:bldP spid="1639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93725" y="1328738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b="1">
              <a:latin typeface="Tahoma" pitchFamily="34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69925" y="947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b="1">
              <a:latin typeface="Tahoma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54213" y="304800"/>
            <a:ext cx="5233987" cy="579438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>
                <a:solidFill>
                  <a:srgbClr val="993300"/>
                </a:solidFill>
                <a:latin typeface="Tahoma" pitchFamily="34" charset="0"/>
              </a:rPr>
              <a:t>So good work everyone !</a:t>
            </a:r>
          </a:p>
        </p:txBody>
      </p:sp>
      <p:pic>
        <p:nvPicPr>
          <p:cNvPr id="11269" name="Picture 5" descr="pe02745_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914400"/>
            <a:ext cx="4573587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74725" y="2927350"/>
            <a:ext cx="6661150" cy="641350"/>
          </a:xfrm>
          <a:prstGeom prst="rect">
            <a:avLst/>
          </a:prstGeom>
          <a:solidFill>
            <a:srgbClr val="99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9933"/>
                </a:solidFill>
                <a:latin typeface="Tahoma" pitchFamily="34" charset="0"/>
              </a:rPr>
              <a:t>Something to watch out for: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98525" y="4068763"/>
            <a:ext cx="3468688" cy="7016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b="1">
                <a:solidFill>
                  <a:srgbClr val="6600FF"/>
                </a:solidFill>
                <a:latin typeface="Myriad Web Pro" pitchFamily="34" charset="0"/>
              </a:rPr>
              <a:t>The lady’s car.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029200"/>
            <a:ext cx="3613150" cy="7016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b="1">
                <a:solidFill>
                  <a:srgbClr val="6600FF"/>
                </a:solidFill>
                <a:latin typeface="Myriad Web Pro" pitchFamily="34" charset="0"/>
              </a:rPr>
              <a:t>The ladies’ car.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876800" y="4038600"/>
            <a:ext cx="3890963" cy="19208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b="1">
                <a:solidFill>
                  <a:srgbClr val="0000FF"/>
                </a:solidFill>
                <a:latin typeface="Myriad Web Pro" pitchFamily="34" charset="0"/>
              </a:rPr>
              <a:t>Can you explain</a:t>
            </a:r>
          </a:p>
          <a:p>
            <a:r>
              <a:rPr lang="en-GB" sz="4000" b="1">
                <a:solidFill>
                  <a:srgbClr val="0000FF"/>
                </a:solidFill>
                <a:latin typeface="Myriad Web Pro" pitchFamily="34" charset="0"/>
              </a:rPr>
              <a:t>the difference</a:t>
            </a:r>
          </a:p>
          <a:p>
            <a:r>
              <a:rPr lang="en-GB" sz="4000" b="1">
                <a:solidFill>
                  <a:srgbClr val="0000FF"/>
                </a:solidFill>
                <a:latin typeface="Myriad Web Pro" pitchFamily="34" charset="0"/>
              </a:rPr>
              <a:t>to a friend?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514600" y="4038600"/>
            <a:ext cx="9144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2667000" y="4953000"/>
            <a:ext cx="9144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autoUpdateAnimBg="0"/>
      <p:bldP spid="11268" grpId="0" animBg="1" autoUpdateAnimBg="0"/>
      <p:bldP spid="11270" grpId="0" animBg="1" autoUpdateAnimBg="0"/>
      <p:bldP spid="11271" grpId="0" animBg="1" autoUpdateAnimBg="0"/>
      <p:bldP spid="11272" grpId="0" animBg="1" autoUpdateAnimBg="0"/>
      <p:bldP spid="11273" grpId="0" animBg="1" autoUpdateAnimBg="0"/>
      <p:bldP spid="11274" grpId="0" animBg="1"/>
      <p:bldP spid="112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251075" y="2727325"/>
            <a:ext cx="4630738" cy="701675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b="1">
                <a:solidFill>
                  <a:srgbClr val="009900"/>
                </a:solidFill>
                <a:latin typeface="Tahoma" pitchFamily="34" charset="0"/>
              </a:rPr>
              <a:t>end of slide show</a:t>
            </a:r>
          </a:p>
        </p:txBody>
      </p:sp>
      <p:pic>
        <p:nvPicPr>
          <p:cNvPr id="17411" name="Picture 3" descr="j023632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4343400"/>
            <a:ext cx="1684337" cy="156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050925" y="1023938"/>
            <a:ext cx="6219825" cy="82232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In this lesson you will learn that apostrophes</a:t>
            </a:r>
          </a:p>
          <a:p>
            <a:r>
              <a:rPr lang="en-GB">
                <a:latin typeface="Tahoma" pitchFamily="34" charset="0"/>
              </a:rPr>
              <a:t>show possession.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066800" y="2590800"/>
            <a:ext cx="6192838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Tahoma" pitchFamily="34" charset="0"/>
              </a:rPr>
              <a:t>For example, the girl’s hat. OR  Erin’s jacket.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66800" y="3733800"/>
            <a:ext cx="4224338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Tahoma" pitchFamily="34" charset="0"/>
              </a:rPr>
              <a:t>Add ‘s to the end of the word.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animBg="1" autoUpdateAnimBg="0"/>
      <p:bldP spid="512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65125" y="1454150"/>
            <a:ext cx="7816850" cy="39687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Tahoma" pitchFamily="34" charset="0"/>
              </a:rPr>
              <a:t>Write each sentence using apostrophes to show possession.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3775075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ball belongs to Daniel.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4365625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web belongs to the spider.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3400" y="49530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  <p:pic>
        <p:nvPicPr>
          <p:cNvPr id="6153" name="Picture 9" descr="AG00373_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0"/>
            <a:ext cx="1200150" cy="115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  <p:bldP spid="6147" grpId="0" animBg="1" autoUpdateAnimBg="0"/>
      <p:bldP spid="6148" grpId="0" animBg="1" autoUpdateAnimBg="0"/>
      <p:bldP spid="6149" grpId="0" animBg="1" autoUpdateAnimBg="0"/>
      <p:bldP spid="6150" grpId="0" animBg="1" autoUpdateAnimBg="0"/>
      <p:bldP spid="6151" grpId="0" animBg="1" autoUpdateAnimBg="0"/>
      <p:bldP spid="61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65125" y="1454150"/>
            <a:ext cx="7816850" cy="39687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Tahoma" pitchFamily="34" charset="0"/>
              </a:rPr>
              <a:t>Write each sentence using apostrophes to show possession.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4427538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basket belongs to the lady.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4214813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collar belongs to the dog.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49530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  <p:pic>
        <p:nvPicPr>
          <p:cNvPr id="7177" name="Picture 9" descr="AG00373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0"/>
            <a:ext cx="1200150" cy="115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1" grpId="0" animBg="1" autoUpdateAnimBg="0"/>
      <p:bldP spid="7172" grpId="0" animBg="1" autoUpdateAnimBg="0"/>
      <p:bldP spid="7174" grpId="0" animBg="1" autoUpdateAnimBg="0"/>
      <p:bldP spid="71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1143000"/>
            <a:ext cx="4552950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house of Poppy and Callum.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8600" y="2743200"/>
            <a:ext cx="4921250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jacket belonging to the doctor.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8600" y="3276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4495800"/>
            <a:ext cx="4621213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rattle belonging to the baby.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pic>
        <p:nvPicPr>
          <p:cNvPr id="8203" name="Picture 11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246187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 autoUpdateAnimBg="0"/>
      <p:bldP spid="8196" grpId="0" animBg="1" autoUpdateAnimBg="0"/>
      <p:bldP spid="8198" grpId="0" animBg="1" autoUpdateAnimBg="0"/>
      <p:bldP spid="8200" grpId="0" autoUpdateAnimBg="0"/>
      <p:bldP spid="82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050925" y="1023938"/>
            <a:ext cx="2757488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latin typeface="Tahoma" pitchFamily="34" charset="0"/>
              </a:rPr>
              <a:t>Well done so far.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8094663" cy="9144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5400">
                <a:solidFill>
                  <a:schemeClr val="bg1"/>
                </a:solidFill>
                <a:latin typeface="Tahoma" pitchFamily="34" charset="0"/>
              </a:rPr>
              <a:t>What about plural nouns 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2325" y="3714750"/>
            <a:ext cx="1338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doctors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38400" y="4572000"/>
            <a:ext cx="911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boys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657600" y="3429000"/>
            <a:ext cx="1209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ghosts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90600" y="5562600"/>
            <a:ext cx="1376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animals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029200" y="5029200"/>
            <a:ext cx="15144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teachers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3886200"/>
            <a:ext cx="830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6600FF"/>
                </a:solidFill>
                <a:latin typeface="Tahoma" pitchFamily="34" charset="0"/>
              </a:rPr>
              <a:t>girls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nimBg="1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MCj0409993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76250"/>
            <a:ext cx="62293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49300" y="2590800"/>
            <a:ext cx="7645400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Tahoma" pitchFamily="34" charset="0"/>
              </a:rPr>
              <a:t>If there is more than one owner, we add ‘ to the plural.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28738" y="5334000"/>
            <a:ext cx="6486525" cy="9144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5400" b="1">
                <a:solidFill>
                  <a:srgbClr val="0000FF"/>
                </a:solidFill>
                <a:latin typeface="Tahoma" pitchFamily="34" charset="0"/>
              </a:rPr>
              <a:t>The soldiers’ tank.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410200" y="5410200"/>
            <a:ext cx="5334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6" name="Picture 6" descr="MCj0333302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3" y="2997200"/>
            <a:ext cx="1855787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MCj03333040000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79713"/>
            <a:ext cx="1482725" cy="239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MCj0333336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319463"/>
            <a:ext cx="2519362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 descr="MCj03333300000[1]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636838"/>
            <a:ext cx="1704975" cy="255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nimBg="1" autoUpdateAnimBg="0"/>
      <p:bldP spid="102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5125" y="1454150"/>
            <a:ext cx="7816850" cy="39687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chemeClr val="bg1"/>
                </a:solidFill>
                <a:latin typeface="Tahoma" pitchFamily="34" charset="0"/>
              </a:rPr>
              <a:t>Write each sentence using apostrophes to show possession.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4359275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ball belonging to the boys.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4267200"/>
            <a:ext cx="4960938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cave belonging to the dragons.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3400" y="49530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nimBg="1" autoUpdateAnimBg="0"/>
      <p:bldP spid="12292" grpId="0" animBg="1" autoUpdateAnimBg="0"/>
      <p:bldP spid="12294" grpId="0" animBg="1" autoUpdateAnimBg="0"/>
      <p:bldP spid="122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41325" y="566738"/>
            <a:ext cx="2625725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Interactive task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4643438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school belonging to the kids.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5195888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books belonging to the teachers.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28600" y="32766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553200" y="60960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6600FF"/>
                </a:solidFill>
                <a:latin typeface="Tahoma" pitchFamily="34" charset="0"/>
              </a:rPr>
              <a:t>Well done !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" y="4495800"/>
            <a:ext cx="5734050" cy="4572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Tahoma" pitchFamily="34" charset="0"/>
              </a:rPr>
              <a:t>The community belonging to the citizens.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8600" y="5029200"/>
            <a:ext cx="77724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>
              <a:latin typeface="Tahoma" pitchFamily="34" charset="0"/>
            </a:endParaRPr>
          </a:p>
          <a:p>
            <a:endParaRPr lang="en-GB">
              <a:latin typeface="Tahoma" pitchFamily="34" charset="0"/>
            </a:endParaRPr>
          </a:p>
        </p:txBody>
      </p:sp>
      <p:pic>
        <p:nvPicPr>
          <p:cNvPr id="13322" name="Picture 10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246187" cy="14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animBg="1" autoUpdateAnimBg="0"/>
      <p:bldP spid="13317" grpId="0" animBg="1" autoUpdateAnimBg="0"/>
      <p:bldP spid="13319" grpId="0" autoUpdateAnimBg="0"/>
      <p:bldP spid="13320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329</Words>
  <Application>Microsoft Office PowerPoint</Application>
  <PresentationFormat>On-screen Show (4:3)</PresentationFormat>
  <Paragraphs>81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Tahoma</vt:lpstr>
      <vt:lpstr>Myriad Web Pro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mcintyre home enterprise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reubenmcintyre</dc:creator>
  <cp:lastModifiedBy>Teacher E-Solutions</cp:lastModifiedBy>
  <cp:revision>2</cp:revision>
  <dcterms:created xsi:type="dcterms:W3CDTF">2007-01-25T18:39:54Z</dcterms:created>
  <dcterms:modified xsi:type="dcterms:W3CDTF">2019-01-18T16:50:21Z</dcterms:modified>
</cp:coreProperties>
</file>