
<file path=[Content_Types].xml><?xml version="1.0" encoding="utf-8"?>
<Types xmlns="http://schemas.openxmlformats.org/package/2006/content-types"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wav" ContentType="audio/wav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5" r:id="rId10"/>
    <p:sldId id="266" r:id="rId11"/>
    <p:sldId id="267" r:id="rId12"/>
    <p:sldId id="268" r:id="rId13"/>
    <p:sldId id="263" r:id="rId14"/>
    <p:sldId id="269" r:id="rId15"/>
  </p:sldIdLst>
  <p:sldSz cx="9144000" cy="6858000" type="screen4x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CCCCFF"/>
    <a:srgbClr val="66FF66"/>
    <a:srgbClr val="00CC00"/>
    <a:srgbClr val="33CC33"/>
    <a:srgbClr val="009900"/>
    <a:srgbClr val="CCECFF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2787"/>
    <p:restoredTop sz="90929"/>
  </p:normalViewPr>
  <p:slideViewPr>
    <p:cSldViewPr>
      <p:cViewPr varScale="1">
        <p:scale>
          <a:sx n="41" d="100"/>
          <a:sy n="41" d="100"/>
        </p:scale>
        <p:origin x="-283" y="-6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GB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GB"/>
          </a:p>
        </p:txBody>
      </p:sp>
      <p:sp>
        <p:nvSpPr>
          <p:cNvPr id="3076" name="Rectangle 4"/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GB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AE1ECD26-C0F2-4E8C-B9A5-161FAA1F8E03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3115288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D5D15C6-0D7D-4756-B74E-76CBA961DD25}" type="slidenum">
              <a:rPr lang="en-GB"/>
              <a:pPr/>
              <a:t>1</a:t>
            </a:fld>
            <a:endParaRPr lang="en-GB"/>
          </a:p>
        </p:txBody>
      </p:sp>
      <p:sp>
        <p:nvSpPr>
          <p:cNvPr id="4098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F2C4BDF-0AF2-454C-80D0-39B0E176F6FE}" type="slidenum">
              <a:rPr lang="en-GB"/>
              <a:pPr/>
              <a:t>10</a:t>
            </a:fld>
            <a:endParaRPr lang="en-GB"/>
          </a:p>
        </p:txBody>
      </p:sp>
      <p:sp>
        <p:nvSpPr>
          <p:cNvPr id="26626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5CC0B73-D55D-49F6-BF9D-430391D8168A}" type="slidenum">
              <a:rPr lang="en-GB"/>
              <a:pPr/>
              <a:t>11</a:t>
            </a:fld>
            <a:endParaRPr lang="en-GB"/>
          </a:p>
        </p:txBody>
      </p:sp>
      <p:sp>
        <p:nvSpPr>
          <p:cNvPr id="27650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155B9B5-7DE0-4DE7-BE41-09D9BA2B2512}" type="slidenum">
              <a:rPr lang="en-GB"/>
              <a:pPr/>
              <a:t>12</a:t>
            </a:fld>
            <a:endParaRPr lang="en-GB"/>
          </a:p>
        </p:txBody>
      </p:sp>
      <p:sp>
        <p:nvSpPr>
          <p:cNvPr id="28674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3A11CDC-1215-4F17-AF4C-88710402D31E}" type="slidenum">
              <a:rPr lang="en-GB"/>
              <a:pPr/>
              <a:t>13</a:t>
            </a:fld>
            <a:endParaRPr lang="en-GB"/>
          </a:p>
        </p:txBody>
      </p:sp>
      <p:sp>
        <p:nvSpPr>
          <p:cNvPr id="29698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6BAF1FE-668F-4482-BAB3-BC7826C29DEE}" type="slidenum">
              <a:rPr lang="en-GB"/>
              <a:pPr/>
              <a:t>14</a:t>
            </a:fld>
            <a:endParaRPr lang="en-GB"/>
          </a:p>
        </p:txBody>
      </p:sp>
      <p:sp>
        <p:nvSpPr>
          <p:cNvPr id="30722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81E60AA-FB70-4069-B3FC-9F571B5DBE11}" type="slidenum">
              <a:rPr lang="en-GB"/>
              <a:pPr/>
              <a:t>2</a:t>
            </a:fld>
            <a:endParaRPr lang="en-GB"/>
          </a:p>
        </p:txBody>
      </p:sp>
      <p:sp>
        <p:nvSpPr>
          <p:cNvPr id="18434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E743F51-43F6-4F30-BE74-38B18B04153B}" type="slidenum">
              <a:rPr lang="en-GB"/>
              <a:pPr/>
              <a:t>3</a:t>
            </a:fld>
            <a:endParaRPr lang="en-GB"/>
          </a:p>
        </p:txBody>
      </p:sp>
      <p:sp>
        <p:nvSpPr>
          <p:cNvPr id="19458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554CB54-B699-463F-A143-0C440EDF8537}" type="slidenum">
              <a:rPr lang="en-GB"/>
              <a:pPr/>
              <a:t>4</a:t>
            </a:fld>
            <a:endParaRPr lang="en-GB"/>
          </a:p>
        </p:txBody>
      </p:sp>
      <p:sp>
        <p:nvSpPr>
          <p:cNvPr id="20482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144DA63-497B-46DB-ABFC-586FE1988741}" type="slidenum">
              <a:rPr lang="en-GB"/>
              <a:pPr/>
              <a:t>5</a:t>
            </a:fld>
            <a:endParaRPr lang="en-GB"/>
          </a:p>
        </p:txBody>
      </p:sp>
      <p:sp>
        <p:nvSpPr>
          <p:cNvPr id="21506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8156C5F-1993-4784-B46B-926EB37D5E17}" type="slidenum">
              <a:rPr lang="en-GB"/>
              <a:pPr/>
              <a:t>6</a:t>
            </a:fld>
            <a:endParaRPr lang="en-GB"/>
          </a:p>
        </p:txBody>
      </p:sp>
      <p:sp>
        <p:nvSpPr>
          <p:cNvPr id="22530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7E19DC7-461B-4D0E-B0EA-825A44D2A6E2}" type="slidenum">
              <a:rPr lang="en-GB"/>
              <a:pPr/>
              <a:t>7</a:t>
            </a:fld>
            <a:endParaRPr lang="en-GB"/>
          </a:p>
        </p:txBody>
      </p:sp>
      <p:sp>
        <p:nvSpPr>
          <p:cNvPr id="23554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01ED364-257C-4E2A-80C2-3152BE158C66}" type="slidenum">
              <a:rPr lang="en-GB"/>
              <a:pPr/>
              <a:t>8</a:t>
            </a:fld>
            <a:endParaRPr lang="en-GB"/>
          </a:p>
        </p:txBody>
      </p:sp>
      <p:sp>
        <p:nvSpPr>
          <p:cNvPr id="24578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2903D60-86D0-4264-995D-8F4E49BB027B}" type="slidenum">
              <a:rPr lang="en-GB"/>
              <a:pPr/>
              <a:t>9</a:t>
            </a:fld>
            <a:endParaRPr lang="en-GB"/>
          </a:p>
        </p:txBody>
      </p:sp>
      <p:sp>
        <p:nvSpPr>
          <p:cNvPr id="25602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FD53427-FEBD-49A5-9FBA-417327CC31EC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140498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D827A64-2895-4952-9746-0CF5048F2A88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733973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765F3B9-B555-4DE3-B2ED-281F1AC2CE7D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281740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040E45A-17EB-49B8-86E5-DA466C378C64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772621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4C8D24D-4337-4775-9783-62DC27B1A4A9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022930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521B14-5E02-4CC5-B269-13B7766CE426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963664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E4D6621-93DD-40D2-BA14-2C63E66A7972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615443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06D5409-EC11-45A0-99AD-4DE59C153232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715115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705A5AE-3353-4E30-A86C-44AC0D115D58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397003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E6B1C7D-1BF8-4BBC-80EA-07611357EF2B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60238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AE98F34-0D52-43AA-8E80-F17AE128CDE6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430754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GB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GB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CA7B8A5E-4CA0-4B79-9D77-F509C64FC4AF}" type="slidenum">
              <a:rPr lang="en-GB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.gif"/><Relationship Id="rId4" Type="http://schemas.openxmlformats.org/officeDocument/2006/relationships/audio" Target="../media/audio2.wav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Relationship Id="rId4" Type="http://schemas.openxmlformats.org/officeDocument/2006/relationships/audio" Target="../media/audio2.wav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Relationship Id="rId4" Type="http://schemas.openxmlformats.org/officeDocument/2006/relationships/audio" Target="../media/audio3.wav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gif"/><Relationship Id="rId5" Type="http://schemas.openxmlformats.org/officeDocument/2006/relationships/audio" Target="../media/audio6.wav"/><Relationship Id="rId4" Type="http://schemas.openxmlformats.org/officeDocument/2006/relationships/audio" Target="../media/audio3.wav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audio" Target="../media/audio4.wav"/><Relationship Id="rId7" Type="http://schemas.openxmlformats.org/officeDocument/2006/relationships/image" Target="../media/image10.wmf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Relationship Id="rId6" Type="http://schemas.openxmlformats.org/officeDocument/2006/relationships/audio" Target="../media/audio5.wav"/><Relationship Id="rId5" Type="http://schemas.openxmlformats.org/officeDocument/2006/relationships/audio" Target="../media/audio8.wav"/><Relationship Id="rId4" Type="http://schemas.openxmlformats.org/officeDocument/2006/relationships/audio" Target="../media/audio7.wav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1.gif"/><Relationship Id="rId4" Type="http://schemas.openxmlformats.org/officeDocument/2006/relationships/audio" Target="../media/audio5.wav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audio" Target="../media/audio2.wav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.gif"/><Relationship Id="rId5" Type="http://schemas.openxmlformats.org/officeDocument/2006/relationships/audio" Target="../media/audio4.wav"/><Relationship Id="rId4" Type="http://schemas.openxmlformats.org/officeDocument/2006/relationships/audio" Target="../media/audio3.wav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gif"/><Relationship Id="rId4" Type="http://schemas.openxmlformats.org/officeDocument/2006/relationships/audio" Target="../media/audio3.wav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gif"/><Relationship Id="rId4" Type="http://schemas.openxmlformats.org/officeDocument/2006/relationships/audio" Target="../media/audio3.wav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4" Type="http://schemas.openxmlformats.org/officeDocument/2006/relationships/audio" Target="../media/audio2.wav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wmf"/><Relationship Id="rId3" Type="http://schemas.openxmlformats.org/officeDocument/2006/relationships/audio" Target="../media/audio2.wav"/><Relationship Id="rId7" Type="http://schemas.openxmlformats.org/officeDocument/2006/relationships/image" Target="../media/image6.w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wmf"/><Relationship Id="rId5" Type="http://schemas.openxmlformats.org/officeDocument/2006/relationships/image" Target="../media/image4.wmf"/><Relationship Id="rId4" Type="http://schemas.openxmlformats.org/officeDocument/2006/relationships/audio" Target="../media/audio5.wav"/><Relationship Id="rId9" Type="http://schemas.openxmlformats.org/officeDocument/2006/relationships/image" Target="../media/image8.w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Relationship Id="rId4" Type="http://schemas.openxmlformats.org/officeDocument/2006/relationships/audio" Target="../media/audio3.wav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gif"/><Relationship Id="rId4" Type="http://schemas.openxmlformats.org/officeDocument/2006/relationships/audio" Target="../media/audio3.wav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33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2"/>
          <p:cNvSpPr txBox="1">
            <a:spLocks noChangeArrowheads="1"/>
          </p:cNvSpPr>
          <p:nvPr/>
        </p:nvSpPr>
        <p:spPr bwMode="auto">
          <a:xfrm>
            <a:off x="1905000" y="2667000"/>
            <a:ext cx="4975225" cy="1006475"/>
          </a:xfrm>
          <a:prstGeom prst="rect">
            <a:avLst/>
          </a:prstGeom>
          <a:solidFill>
            <a:srgbClr val="FF66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GB" sz="6000" b="1">
                <a:latin typeface="Tahoma" pitchFamily="34" charset="0"/>
              </a:rPr>
              <a:t>Apostrophes</a:t>
            </a:r>
          </a:p>
        </p:txBody>
      </p:sp>
      <p:sp>
        <p:nvSpPr>
          <p:cNvPr id="2051" name="Text Box 3"/>
          <p:cNvSpPr txBox="1">
            <a:spLocks noChangeArrowheads="1"/>
          </p:cNvSpPr>
          <p:nvPr/>
        </p:nvSpPr>
        <p:spPr bwMode="auto">
          <a:xfrm>
            <a:off x="1889125" y="4376738"/>
            <a:ext cx="5060950" cy="457200"/>
          </a:xfrm>
          <a:prstGeom prst="rect">
            <a:avLst/>
          </a:prstGeom>
          <a:solidFill>
            <a:srgbClr val="FF66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GB" b="1">
                <a:solidFill>
                  <a:schemeClr val="bg1"/>
                </a:solidFill>
                <a:latin typeface="Tahoma" pitchFamily="34" charset="0"/>
              </a:rPr>
              <a:t>can be used to show possession</a:t>
            </a:r>
          </a:p>
        </p:txBody>
      </p:sp>
      <p:pic>
        <p:nvPicPr>
          <p:cNvPr id="2052" name="Picture 4" descr="j0395724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43350" y="5105400"/>
            <a:ext cx="1257300" cy="1257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1" grpId="0" animBg="1" autoUpdateAnimBg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993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 Box 2"/>
          <p:cNvSpPr txBox="1">
            <a:spLocks noChangeArrowheads="1"/>
          </p:cNvSpPr>
          <p:nvPr/>
        </p:nvSpPr>
        <p:spPr bwMode="auto">
          <a:xfrm>
            <a:off x="1050925" y="1023938"/>
            <a:ext cx="2757488" cy="457200"/>
          </a:xfrm>
          <a:prstGeom prst="rect">
            <a:avLst/>
          </a:prstGeom>
          <a:solidFill>
            <a:srgbClr val="FF66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GB" b="1">
                <a:latin typeface="Tahoma" pitchFamily="34" charset="0"/>
              </a:rPr>
              <a:t>Well done so far.</a:t>
            </a:r>
          </a:p>
        </p:txBody>
      </p:sp>
      <p:sp>
        <p:nvSpPr>
          <p:cNvPr id="14339" name="Text Box 3"/>
          <p:cNvSpPr txBox="1">
            <a:spLocks noChangeArrowheads="1"/>
          </p:cNvSpPr>
          <p:nvPr/>
        </p:nvSpPr>
        <p:spPr bwMode="auto">
          <a:xfrm>
            <a:off x="457200" y="2133600"/>
            <a:ext cx="7175500" cy="914400"/>
          </a:xfrm>
          <a:prstGeom prst="rect">
            <a:avLst/>
          </a:prstGeom>
          <a:solidFill>
            <a:srgbClr val="FF66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GB" sz="5400">
                <a:solidFill>
                  <a:schemeClr val="bg1"/>
                </a:solidFill>
                <a:latin typeface="Tahoma" pitchFamily="34" charset="0"/>
              </a:rPr>
              <a:t>Not all plurals end in s!</a:t>
            </a:r>
          </a:p>
        </p:txBody>
      </p:sp>
      <p:sp>
        <p:nvSpPr>
          <p:cNvPr id="14340" name="Text Box 4"/>
          <p:cNvSpPr txBox="1">
            <a:spLocks noChangeArrowheads="1"/>
          </p:cNvSpPr>
          <p:nvPr/>
        </p:nvSpPr>
        <p:spPr bwMode="auto">
          <a:xfrm>
            <a:off x="822325" y="3714750"/>
            <a:ext cx="141922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GB" sz="2800">
                <a:solidFill>
                  <a:srgbClr val="6600FF"/>
                </a:solidFill>
                <a:latin typeface="Tahoma" pitchFamily="34" charset="0"/>
              </a:rPr>
              <a:t>children</a:t>
            </a:r>
          </a:p>
        </p:txBody>
      </p:sp>
      <p:sp>
        <p:nvSpPr>
          <p:cNvPr id="14341" name="Text Box 5"/>
          <p:cNvSpPr txBox="1">
            <a:spLocks noChangeArrowheads="1"/>
          </p:cNvSpPr>
          <p:nvPr/>
        </p:nvSpPr>
        <p:spPr bwMode="auto">
          <a:xfrm>
            <a:off x="2438400" y="4572000"/>
            <a:ext cx="73501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GB" sz="2800">
                <a:solidFill>
                  <a:srgbClr val="6600FF"/>
                </a:solidFill>
                <a:latin typeface="Tahoma" pitchFamily="34" charset="0"/>
              </a:rPr>
              <a:t>fish</a:t>
            </a:r>
          </a:p>
        </p:txBody>
      </p:sp>
      <p:sp>
        <p:nvSpPr>
          <p:cNvPr id="14342" name="Text Box 6"/>
          <p:cNvSpPr txBox="1">
            <a:spLocks noChangeArrowheads="1"/>
          </p:cNvSpPr>
          <p:nvPr/>
        </p:nvSpPr>
        <p:spPr bwMode="auto">
          <a:xfrm>
            <a:off x="3657600" y="3429000"/>
            <a:ext cx="86836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GB" sz="2800">
                <a:solidFill>
                  <a:srgbClr val="6600FF"/>
                </a:solidFill>
                <a:latin typeface="Tahoma" pitchFamily="34" charset="0"/>
              </a:rPr>
              <a:t>men</a:t>
            </a:r>
          </a:p>
        </p:txBody>
      </p:sp>
      <p:sp>
        <p:nvSpPr>
          <p:cNvPr id="14343" name="Text Box 7"/>
          <p:cNvSpPr txBox="1">
            <a:spLocks noChangeArrowheads="1"/>
          </p:cNvSpPr>
          <p:nvPr/>
        </p:nvSpPr>
        <p:spPr bwMode="auto">
          <a:xfrm>
            <a:off x="990600" y="5562600"/>
            <a:ext cx="1227138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GB" sz="2800">
                <a:solidFill>
                  <a:srgbClr val="6600FF"/>
                </a:solidFill>
                <a:latin typeface="Tahoma" pitchFamily="34" charset="0"/>
              </a:rPr>
              <a:t>people</a:t>
            </a:r>
          </a:p>
        </p:txBody>
      </p:sp>
      <p:sp>
        <p:nvSpPr>
          <p:cNvPr id="14344" name="Text Box 8"/>
          <p:cNvSpPr txBox="1">
            <a:spLocks noChangeArrowheads="1"/>
          </p:cNvSpPr>
          <p:nvPr/>
        </p:nvSpPr>
        <p:spPr bwMode="auto">
          <a:xfrm>
            <a:off x="5029200" y="5029200"/>
            <a:ext cx="1112838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GB" sz="2800">
                <a:solidFill>
                  <a:srgbClr val="6600FF"/>
                </a:solidFill>
                <a:latin typeface="Tahoma" pitchFamily="34" charset="0"/>
              </a:rPr>
              <a:t>sheep</a:t>
            </a:r>
          </a:p>
        </p:txBody>
      </p:sp>
      <p:sp>
        <p:nvSpPr>
          <p:cNvPr id="14345" name="Text Box 9"/>
          <p:cNvSpPr txBox="1">
            <a:spLocks noChangeArrowheads="1"/>
          </p:cNvSpPr>
          <p:nvPr/>
        </p:nvSpPr>
        <p:spPr bwMode="auto">
          <a:xfrm>
            <a:off x="6400800" y="3886200"/>
            <a:ext cx="9144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GB" sz="2800">
                <a:solidFill>
                  <a:srgbClr val="6600FF"/>
                </a:solidFill>
                <a:latin typeface="Tahoma" pitchFamily="34" charset="0"/>
              </a:rPr>
              <a:t>mice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43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43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43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43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9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0" fill="hold"/>
                                        <p:tgtEl>
                                          <p:spTgt spid="143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0" fill="hold"/>
                                        <p:tgtEl>
                                          <p:spTgt spid="143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9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0" fill="hold"/>
                                        <p:tgtEl>
                                          <p:spTgt spid="143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0" fill="hold"/>
                                        <p:tgtEl>
                                          <p:spTgt spid="143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9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0" fill="hold"/>
                                        <p:tgtEl>
                                          <p:spTgt spid="143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0" fill="hold"/>
                                        <p:tgtEl>
                                          <p:spTgt spid="143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9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0" fill="hold"/>
                                        <p:tgtEl>
                                          <p:spTgt spid="143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0" fill="hold"/>
                                        <p:tgtEl>
                                          <p:spTgt spid="143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9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0" fill="hold"/>
                                        <p:tgtEl>
                                          <p:spTgt spid="143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0" fill="hold"/>
                                        <p:tgtEl>
                                          <p:spTgt spid="143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19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0" fill="hold"/>
                                        <p:tgtEl>
                                          <p:spTgt spid="143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0" fill="hold"/>
                                        <p:tgtEl>
                                          <p:spTgt spid="143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8" grpId="0" animBg="1" autoUpdateAnimBg="0"/>
      <p:bldP spid="14339" grpId="0" animBg="1" autoUpdateAnimBg="0"/>
      <p:bldP spid="14340" grpId="0" autoUpdateAnimBg="0"/>
      <p:bldP spid="14341" grpId="0" autoUpdateAnimBg="0"/>
      <p:bldP spid="14342" grpId="0" autoUpdateAnimBg="0"/>
      <p:bldP spid="14343" grpId="0" autoUpdateAnimBg="0"/>
      <p:bldP spid="14344" grpId="0" autoUpdateAnimBg="0"/>
      <p:bldP spid="14345" grpId="0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folHlink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 Box 2"/>
          <p:cNvSpPr txBox="1">
            <a:spLocks noChangeArrowheads="1"/>
          </p:cNvSpPr>
          <p:nvPr/>
        </p:nvSpPr>
        <p:spPr bwMode="auto">
          <a:xfrm>
            <a:off x="441325" y="566738"/>
            <a:ext cx="2625725" cy="457200"/>
          </a:xfrm>
          <a:prstGeom prst="rect">
            <a:avLst/>
          </a:prstGeom>
          <a:solidFill>
            <a:srgbClr val="CC99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GB" b="1">
                <a:solidFill>
                  <a:srgbClr val="6600FF"/>
                </a:solidFill>
                <a:latin typeface="Tahoma" pitchFamily="34" charset="0"/>
              </a:rPr>
              <a:t>Interactive task</a:t>
            </a:r>
          </a:p>
        </p:txBody>
      </p:sp>
      <p:sp>
        <p:nvSpPr>
          <p:cNvPr id="15363" name="Text Box 3"/>
          <p:cNvSpPr txBox="1">
            <a:spLocks noChangeArrowheads="1"/>
          </p:cNvSpPr>
          <p:nvPr/>
        </p:nvSpPr>
        <p:spPr bwMode="auto">
          <a:xfrm>
            <a:off x="365125" y="1454150"/>
            <a:ext cx="7816850" cy="396875"/>
          </a:xfrm>
          <a:prstGeom prst="rect">
            <a:avLst/>
          </a:prstGeom>
          <a:solidFill>
            <a:srgbClr val="FF9933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GB" sz="2000" b="1">
                <a:solidFill>
                  <a:schemeClr val="bg1"/>
                </a:solidFill>
                <a:latin typeface="Tahoma" pitchFamily="34" charset="0"/>
              </a:rPr>
              <a:t>Write each sentence using apostrophes to show possession.</a:t>
            </a:r>
          </a:p>
        </p:txBody>
      </p:sp>
      <p:sp>
        <p:nvSpPr>
          <p:cNvPr id="15364" name="Text Box 4"/>
          <p:cNvSpPr txBox="1">
            <a:spLocks noChangeArrowheads="1"/>
          </p:cNvSpPr>
          <p:nvPr/>
        </p:nvSpPr>
        <p:spPr bwMode="auto">
          <a:xfrm>
            <a:off x="381000" y="2209800"/>
            <a:ext cx="4629150" cy="457200"/>
          </a:xfrm>
          <a:prstGeom prst="rect">
            <a:avLst/>
          </a:prstGeom>
          <a:solidFill>
            <a:srgbClr val="CCCC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GB">
                <a:latin typeface="Tahoma" pitchFamily="34" charset="0"/>
              </a:rPr>
              <a:t>The field belonging to the sheep.</a:t>
            </a:r>
          </a:p>
        </p:txBody>
      </p:sp>
      <p:sp>
        <p:nvSpPr>
          <p:cNvPr id="15365" name="Text Box 5"/>
          <p:cNvSpPr txBox="1">
            <a:spLocks noChangeArrowheads="1"/>
          </p:cNvSpPr>
          <p:nvPr/>
        </p:nvSpPr>
        <p:spPr bwMode="auto">
          <a:xfrm>
            <a:off x="457200" y="2895600"/>
            <a:ext cx="7772400" cy="82232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GB">
              <a:latin typeface="Tahoma" pitchFamily="34" charset="0"/>
            </a:endParaRPr>
          </a:p>
          <a:p>
            <a:endParaRPr lang="en-GB">
              <a:latin typeface="Tahoma" pitchFamily="34" charset="0"/>
            </a:endParaRPr>
          </a:p>
        </p:txBody>
      </p:sp>
      <p:sp>
        <p:nvSpPr>
          <p:cNvPr id="15366" name="Text Box 6"/>
          <p:cNvSpPr txBox="1">
            <a:spLocks noChangeArrowheads="1"/>
          </p:cNvSpPr>
          <p:nvPr/>
        </p:nvSpPr>
        <p:spPr bwMode="auto">
          <a:xfrm>
            <a:off x="381000" y="4267200"/>
            <a:ext cx="5667375" cy="457200"/>
          </a:xfrm>
          <a:prstGeom prst="rect">
            <a:avLst/>
          </a:prstGeom>
          <a:solidFill>
            <a:srgbClr val="CCCC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GB">
                <a:latin typeface="Tahoma" pitchFamily="34" charset="0"/>
              </a:rPr>
              <a:t>The classroom belonging to the children.</a:t>
            </a:r>
          </a:p>
        </p:txBody>
      </p:sp>
      <p:sp>
        <p:nvSpPr>
          <p:cNvPr id="15367" name="Text Box 7"/>
          <p:cNvSpPr txBox="1">
            <a:spLocks noChangeArrowheads="1"/>
          </p:cNvSpPr>
          <p:nvPr/>
        </p:nvSpPr>
        <p:spPr bwMode="auto">
          <a:xfrm>
            <a:off x="457200" y="4953000"/>
            <a:ext cx="7772400" cy="82232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GB">
              <a:latin typeface="Tahoma" pitchFamily="34" charset="0"/>
            </a:endParaRPr>
          </a:p>
          <a:p>
            <a:endParaRPr lang="en-GB">
              <a:latin typeface="Tahoma" pitchFamily="34" charset="0"/>
            </a:endParaRPr>
          </a:p>
        </p:txBody>
      </p:sp>
      <p:sp>
        <p:nvSpPr>
          <p:cNvPr id="15368" name="Text Box 8"/>
          <p:cNvSpPr txBox="1">
            <a:spLocks noChangeArrowheads="1"/>
          </p:cNvSpPr>
          <p:nvPr/>
        </p:nvSpPr>
        <p:spPr bwMode="auto">
          <a:xfrm>
            <a:off x="6553200" y="6096000"/>
            <a:ext cx="19018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GB" b="1">
                <a:solidFill>
                  <a:srgbClr val="6600FF"/>
                </a:solidFill>
                <a:latin typeface="Tahoma" pitchFamily="34" charset="0"/>
              </a:rPr>
              <a:t>Well done 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153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53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53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53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53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53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53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53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5368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C99FF"/>
                                      </p:to>
                                    </p:animClr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2" grpId="0" animBg="1" autoUpdateAnimBg="0"/>
      <p:bldP spid="15363" grpId="0" animBg="1" autoUpdateAnimBg="0"/>
      <p:bldP spid="15364" grpId="0" animBg="1" autoUpdateAnimBg="0"/>
      <p:bldP spid="15366" grpId="0" animBg="1" autoUpdateAnimBg="0"/>
      <p:bldP spid="15368" grpId="0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folHlink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Box 2"/>
          <p:cNvSpPr txBox="1">
            <a:spLocks noChangeArrowheads="1"/>
          </p:cNvSpPr>
          <p:nvPr/>
        </p:nvSpPr>
        <p:spPr bwMode="auto">
          <a:xfrm>
            <a:off x="441325" y="566738"/>
            <a:ext cx="2625725" cy="457200"/>
          </a:xfrm>
          <a:prstGeom prst="rect">
            <a:avLst/>
          </a:prstGeom>
          <a:solidFill>
            <a:srgbClr val="CC99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GB" b="1">
                <a:solidFill>
                  <a:srgbClr val="6600FF"/>
                </a:solidFill>
                <a:latin typeface="Tahoma" pitchFamily="34" charset="0"/>
              </a:rPr>
              <a:t>Interactive task</a:t>
            </a:r>
          </a:p>
        </p:txBody>
      </p:sp>
      <p:sp>
        <p:nvSpPr>
          <p:cNvPr id="16387" name="Text Box 3"/>
          <p:cNvSpPr txBox="1">
            <a:spLocks noChangeArrowheads="1"/>
          </p:cNvSpPr>
          <p:nvPr/>
        </p:nvSpPr>
        <p:spPr bwMode="auto">
          <a:xfrm>
            <a:off x="228600" y="1143000"/>
            <a:ext cx="4343400" cy="457200"/>
          </a:xfrm>
          <a:prstGeom prst="rect">
            <a:avLst/>
          </a:prstGeom>
          <a:solidFill>
            <a:srgbClr val="CCCC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GB">
                <a:latin typeface="Tahoma" pitchFamily="34" charset="0"/>
              </a:rPr>
              <a:t>The river belonging to the fish.</a:t>
            </a:r>
          </a:p>
        </p:txBody>
      </p:sp>
      <p:sp>
        <p:nvSpPr>
          <p:cNvPr id="16388" name="Text Box 4"/>
          <p:cNvSpPr txBox="1">
            <a:spLocks noChangeArrowheads="1"/>
          </p:cNvSpPr>
          <p:nvPr/>
        </p:nvSpPr>
        <p:spPr bwMode="auto">
          <a:xfrm>
            <a:off x="228600" y="1676400"/>
            <a:ext cx="7772400" cy="82232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GB">
              <a:latin typeface="Tahoma" pitchFamily="34" charset="0"/>
            </a:endParaRPr>
          </a:p>
          <a:p>
            <a:endParaRPr lang="en-GB">
              <a:latin typeface="Tahoma" pitchFamily="34" charset="0"/>
            </a:endParaRPr>
          </a:p>
        </p:txBody>
      </p:sp>
      <p:sp>
        <p:nvSpPr>
          <p:cNvPr id="16389" name="Text Box 5"/>
          <p:cNvSpPr txBox="1">
            <a:spLocks noChangeArrowheads="1"/>
          </p:cNvSpPr>
          <p:nvPr/>
        </p:nvSpPr>
        <p:spPr bwMode="auto">
          <a:xfrm>
            <a:off x="228600" y="2743200"/>
            <a:ext cx="4824413" cy="457200"/>
          </a:xfrm>
          <a:prstGeom prst="rect">
            <a:avLst/>
          </a:prstGeom>
          <a:solidFill>
            <a:srgbClr val="CCCC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GB">
                <a:latin typeface="Tahoma" pitchFamily="34" charset="0"/>
              </a:rPr>
              <a:t>The cheese belonging to the mice.</a:t>
            </a:r>
          </a:p>
        </p:txBody>
      </p:sp>
      <p:sp>
        <p:nvSpPr>
          <p:cNvPr id="16390" name="Text Box 6"/>
          <p:cNvSpPr txBox="1">
            <a:spLocks noChangeArrowheads="1"/>
          </p:cNvSpPr>
          <p:nvPr/>
        </p:nvSpPr>
        <p:spPr bwMode="auto">
          <a:xfrm>
            <a:off x="228600" y="3276600"/>
            <a:ext cx="7772400" cy="82232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GB">
              <a:latin typeface="Tahoma" pitchFamily="34" charset="0"/>
            </a:endParaRPr>
          </a:p>
          <a:p>
            <a:endParaRPr lang="en-GB">
              <a:latin typeface="Tahoma" pitchFamily="34" charset="0"/>
            </a:endParaRPr>
          </a:p>
        </p:txBody>
      </p:sp>
      <p:sp>
        <p:nvSpPr>
          <p:cNvPr id="16391" name="Text Box 7"/>
          <p:cNvSpPr txBox="1">
            <a:spLocks noChangeArrowheads="1"/>
          </p:cNvSpPr>
          <p:nvPr/>
        </p:nvSpPr>
        <p:spPr bwMode="auto">
          <a:xfrm>
            <a:off x="6553200" y="6096000"/>
            <a:ext cx="19018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GB" b="1">
                <a:solidFill>
                  <a:srgbClr val="6600FF"/>
                </a:solidFill>
                <a:latin typeface="Tahoma" pitchFamily="34" charset="0"/>
              </a:rPr>
              <a:t>Well done !</a:t>
            </a:r>
          </a:p>
        </p:txBody>
      </p:sp>
      <p:sp>
        <p:nvSpPr>
          <p:cNvPr id="16392" name="Text Box 8"/>
          <p:cNvSpPr txBox="1">
            <a:spLocks noChangeArrowheads="1"/>
          </p:cNvSpPr>
          <p:nvPr/>
        </p:nvSpPr>
        <p:spPr bwMode="auto">
          <a:xfrm>
            <a:off x="228600" y="4495800"/>
            <a:ext cx="4721225" cy="457200"/>
          </a:xfrm>
          <a:prstGeom prst="rect">
            <a:avLst/>
          </a:prstGeom>
          <a:solidFill>
            <a:srgbClr val="CCCC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GB">
                <a:latin typeface="Tahoma" pitchFamily="34" charset="0"/>
              </a:rPr>
              <a:t>The trophy belonging to the men.</a:t>
            </a:r>
          </a:p>
        </p:txBody>
      </p:sp>
      <p:sp>
        <p:nvSpPr>
          <p:cNvPr id="16393" name="Text Box 9"/>
          <p:cNvSpPr txBox="1">
            <a:spLocks noChangeArrowheads="1"/>
          </p:cNvSpPr>
          <p:nvPr/>
        </p:nvSpPr>
        <p:spPr bwMode="auto">
          <a:xfrm>
            <a:off x="228600" y="5029200"/>
            <a:ext cx="7772400" cy="82232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GB">
              <a:latin typeface="Tahoma" pitchFamily="34" charset="0"/>
            </a:endParaRPr>
          </a:p>
          <a:p>
            <a:endParaRPr lang="en-GB">
              <a:latin typeface="Tahoma" pitchFamily="34" charset="0"/>
            </a:endParaRPr>
          </a:p>
        </p:txBody>
      </p:sp>
      <p:pic>
        <p:nvPicPr>
          <p:cNvPr id="16394" name="Picture 10" descr="j0284166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67613" y="0"/>
            <a:ext cx="1576387" cy="1676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63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163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163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639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639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63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63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6391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C99FF"/>
                                      </p:to>
                                    </p:animClr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6" grpId="0" animBg="1" autoUpdateAnimBg="0"/>
      <p:bldP spid="16387" grpId="0" animBg="1" autoUpdateAnimBg="0"/>
      <p:bldP spid="16389" grpId="0" animBg="1" autoUpdateAnimBg="0"/>
      <p:bldP spid="16391" grpId="0" autoUpdateAnimBg="0"/>
      <p:bldP spid="16392" grpId="0" animBg="1" autoUpdateAnimBg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EC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 Box 2"/>
          <p:cNvSpPr txBox="1">
            <a:spLocks noChangeArrowheads="1"/>
          </p:cNvSpPr>
          <p:nvPr/>
        </p:nvSpPr>
        <p:spPr bwMode="auto">
          <a:xfrm>
            <a:off x="593725" y="1328738"/>
            <a:ext cx="75596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 b="1">
              <a:latin typeface="Tahoma" pitchFamily="34" charset="0"/>
            </a:endParaRPr>
          </a:p>
        </p:txBody>
      </p:sp>
      <p:sp>
        <p:nvSpPr>
          <p:cNvPr id="11267" name="Text Box 3"/>
          <p:cNvSpPr txBox="1">
            <a:spLocks noChangeArrowheads="1"/>
          </p:cNvSpPr>
          <p:nvPr/>
        </p:nvSpPr>
        <p:spPr bwMode="auto">
          <a:xfrm>
            <a:off x="669925" y="947738"/>
            <a:ext cx="1841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en-US" b="1">
              <a:latin typeface="Tahoma" pitchFamily="34" charset="0"/>
            </a:endParaRPr>
          </a:p>
        </p:txBody>
      </p:sp>
      <p:sp>
        <p:nvSpPr>
          <p:cNvPr id="11268" name="Text Box 4"/>
          <p:cNvSpPr txBox="1">
            <a:spLocks noChangeArrowheads="1"/>
          </p:cNvSpPr>
          <p:nvPr/>
        </p:nvSpPr>
        <p:spPr bwMode="auto">
          <a:xfrm>
            <a:off x="1954213" y="304800"/>
            <a:ext cx="5233987" cy="579438"/>
          </a:xfrm>
          <a:prstGeom prst="rect">
            <a:avLst/>
          </a:prstGeom>
          <a:solidFill>
            <a:srgbClr val="FF9933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GB" sz="3200" b="1">
                <a:solidFill>
                  <a:srgbClr val="993300"/>
                </a:solidFill>
                <a:latin typeface="Tahoma" pitchFamily="34" charset="0"/>
              </a:rPr>
              <a:t>So good work everyone !</a:t>
            </a:r>
          </a:p>
        </p:txBody>
      </p:sp>
      <p:pic>
        <p:nvPicPr>
          <p:cNvPr id="11269" name="Picture 5" descr="pe02745_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4413" y="914400"/>
            <a:ext cx="4573587" cy="2079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270" name="Text Box 6"/>
          <p:cNvSpPr txBox="1">
            <a:spLocks noChangeArrowheads="1"/>
          </p:cNvSpPr>
          <p:nvPr/>
        </p:nvSpPr>
        <p:spPr bwMode="auto">
          <a:xfrm>
            <a:off x="974725" y="2927350"/>
            <a:ext cx="6661150" cy="641350"/>
          </a:xfrm>
          <a:prstGeom prst="rect">
            <a:avLst/>
          </a:prstGeom>
          <a:solidFill>
            <a:srgbClr val="9933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GB" sz="3600" b="1">
                <a:solidFill>
                  <a:srgbClr val="FF9933"/>
                </a:solidFill>
                <a:latin typeface="Tahoma" pitchFamily="34" charset="0"/>
              </a:rPr>
              <a:t>Something to watch out for:</a:t>
            </a:r>
          </a:p>
        </p:txBody>
      </p:sp>
      <p:sp>
        <p:nvSpPr>
          <p:cNvPr id="11271" name="Text Box 7"/>
          <p:cNvSpPr txBox="1">
            <a:spLocks noChangeArrowheads="1"/>
          </p:cNvSpPr>
          <p:nvPr/>
        </p:nvSpPr>
        <p:spPr bwMode="auto">
          <a:xfrm>
            <a:off x="898525" y="4068763"/>
            <a:ext cx="3468688" cy="701675"/>
          </a:xfrm>
          <a:prstGeom prst="rect">
            <a:avLst/>
          </a:prstGeom>
          <a:solidFill>
            <a:srgbClr val="CCCC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GB" sz="4000" b="1">
                <a:solidFill>
                  <a:srgbClr val="6600FF"/>
                </a:solidFill>
                <a:latin typeface="Myriad Web Pro" pitchFamily="34" charset="0"/>
              </a:rPr>
              <a:t>The lady’s car.</a:t>
            </a:r>
          </a:p>
        </p:txBody>
      </p:sp>
      <p:sp>
        <p:nvSpPr>
          <p:cNvPr id="11272" name="Text Box 8"/>
          <p:cNvSpPr txBox="1">
            <a:spLocks noChangeArrowheads="1"/>
          </p:cNvSpPr>
          <p:nvPr/>
        </p:nvSpPr>
        <p:spPr bwMode="auto">
          <a:xfrm>
            <a:off x="914400" y="5029200"/>
            <a:ext cx="3613150" cy="701675"/>
          </a:xfrm>
          <a:prstGeom prst="rect">
            <a:avLst/>
          </a:prstGeom>
          <a:solidFill>
            <a:srgbClr val="CCCC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GB" sz="4000" b="1">
                <a:solidFill>
                  <a:srgbClr val="6600FF"/>
                </a:solidFill>
                <a:latin typeface="Myriad Web Pro" pitchFamily="34" charset="0"/>
              </a:rPr>
              <a:t>The ladies’ car.</a:t>
            </a:r>
          </a:p>
        </p:txBody>
      </p:sp>
      <p:sp>
        <p:nvSpPr>
          <p:cNvPr id="11273" name="Text Box 9"/>
          <p:cNvSpPr txBox="1">
            <a:spLocks noChangeArrowheads="1"/>
          </p:cNvSpPr>
          <p:nvPr/>
        </p:nvSpPr>
        <p:spPr bwMode="auto">
          <a:xfrm>
            <a:off x="4876800" y="4038600"/>
            <a:ext cx="3890963" cy="1920875"/>
          </a:xfrm>
          <a:prstGeom prst="rect">
            <a:avLst/>
          </a:prstGeom>
          <a:solidFill>
            <a:srgbClr val="CCCC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GB" sz="4000" b="1">
                <a:solidFill>
                  <a:srgbClr val="0000FF"/>
                </a:solidFill>
                <a:latin typeface="Myriad Web Pro" pitchFamily="34" charset="0"/>
              </a:rPr>
              <a:t>Can you explain</a:t>
            </a:r>
          </a:p>
          <a:p>
            <a:r>
              <a:rPr lang="en-GB" sz="4000" b="1">
                <a:solidFill>
                  <a:srgbClr val="0000FF"/>
                </a:solidFill>
                <a:latin typeface="Myriad Web Pro" pitchFamily="34" charset="0"/>
              </a:rPr>
              <a:t>the difference</a:t>
            </a:r>
          </a:p>
          <a:p>
            <a:r>
              <a:rPr lang="en-GB" sz="4000" b="1">
                <a:solidFill>
                  <a:srgbClr val="0000FF"/>
                </a:solidFill>
                <a:latin typeface="Myriad Web Pro" pitchFamily="34" charset="0"/>
              </a:rPr>
              <a:t>to a friend?</a:t>
            </a:r>
          </a:p>
        </p:txBody>
      </p:sp>
      <p:sp>
        <p:nvSpPr>
          <p:cNvPr id="11274" name="Oval 10"/>
          <p:cNvSpPr>
            <a:spLocks noChangeArrowheads="1"/>
          </p:cNvSpPr>
          <p:nvPr/>
        </p:nvSpPr>
        <p:spPr bwMode="auto">
          <a:xfrm>
            <a:off x="2514600" y="4038600"/>
            <a:ext cx="914400" cy="762000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75" name="Oval 11"/>
          <p:cNvSpPr>
            <a:spLocks noChangeArrowheads="1"/>
          </p:cNvSpPr>
          <p:nvPr/>
        </p:nvSpPr>
        <p:spPr bwMode="auto">
          <a:xfrm>
            <a:off x="2667000" y="4953000"/>
            <a:ext cx="914400" cy="762000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2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2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1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2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2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9" dur="500"/>
                                        <p:tgtEl>
                                          <p:spTgt spid="1126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a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12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12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gunshot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112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1127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1127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112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112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6" grpId="0" autoUpdateAnimBg="0"/>
      <p:bldP spid="11267" grpId="0" autoUpdateAnimBg="0"/>
      <p:bldP spid="11268" grpId="0" animBg="1" autoUpdateAnimBg="0"/>
      <p:bldP spid="11270" grpId="0" animBg="1" autoUpdateAnimBg="0"/>
      <p:bldP spid="11271" grpId="0" animBg="1" autoUpdateAnimBg="0"/>
      <p:bldP spid="11272" grpId="0" animBg="1" autoUpdateAnimBg="0"/>
      <p:bldP spid="11273" grpId="0" animBg="1" autoUpdateAnimBg="0"/>
      <p:bldP spid="11274" grpId="0" animBg="1"/>
      <p:bldP spid="11275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6FF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ext Box 2"/>
          <p:cNvSpPr txBox="1">
            <a:spLocks noChangeArrowheads="1"/>
          </p:cNvSpPr>
          <p:nvPr/>
        </p:nvSpPr>
        <p:spPr bwMode="auto">
          <a:xfrm>
            <a:off x="2251075" y="2727325"/>
            <a:ext cx="4630738" cy="701675"/>
          </a:xfrm>
          <a:prstGeom prst="rect">
            <a:avLst/>
          </a:prstGeom>
          <a:solidFill>
            <a:srgbClr val="33CC33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GB" sz="4000" b="1">
                <a:solidFill>
                  <a:srgbClr val="009900"/>
                </a:solidFill>
                <a:latin typeface="Tahoma" pitchFamily="34" charset="0"/>
              </a:rPr>
              <a:t>end of slide show</a:t>
            </a:r>
          </a:p>
        </p:txBody>
      </p:sp>
      <p:pic>
        <p:nvPicPr>
          <p:cNvPr id="17411" name="Picture 3" descr="j0236322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29038" y="4343400"/>
            <a:ext cx="1684337" cy="15605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174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174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74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74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0" grpId="0" animBg="1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993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2"/>
          <p:cNvSpPr txBox="1">
            <a:spLocks noChangeArrowheads="1"/>
          </p:cNvSpPr>
          <p:nvPr/>
        </p:nvSpPr>
        <p:spPr bwMode="auto">
          <a:xfrm>
            <a:off x="1050925" y="1023938"/>
            <a:ext cx="6219825" cy="822325"/>
          </a:xfrm>
          <a:prstGeom prst="rect">
            <a:avLst/>
          </a:prstGeom>
          <a:solidFill>
            <a:srgbClr val="FF66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GB">
                <a:latin typeface="Tahoma" pitchFamily="34" charset="0"/>
              </a:rPr>
              <a:t>In this lesson you will learn that apostrophes</a:t>
            </a:r>
          </a:p>
          <a:p>
            <a:r>
              <a:rPr lang="en-GB">
                <a:latin typeface="Tahoma" pitchFamily="34" charset="0"/>
              </a:rPr>
              <a:t>show possession.</a:t>
            </a:r>
          </a:p>
        </p:txBody>
      </p:sp>
      <p:sp>
        <p:nvSpPr>
          <p:cNvPr id="5123" name="Text Box 3"/>
          <p:cNvSpPr txBox="1">
            <a:spLocks noChangeArrowheads="1"/>
          </p:cNvSpPr>
          <p:nvPr/>
        </p:nvSpPr>
        <p:spPr bwMode="auto">
          <a:xfrm>
            <a:off x="1066800" y="2590800"/>
            <a:ext cx="6192838" cy="457200"/>
          </a:xfrm>
          <a:prstGeom prst="rect">
            <a:avLst/>
          </a:prstGeom>
          <a:solidFill>
            <a:srgbClr val="FF66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GB">
                <a:solidFill>
                  <a:schemeClr val="bg1"/>
                </a:solidFill>
                <a:latin typeface="Tahoma" pitchFamily="34" charset="0"/>
              </a:rPr>
              <a:t>For example, the girl’s hat. OR  Erin’s jacket.</a:t>
            </a:r>
          </a:p>
        </p:txBody>
      </p:sp>
      <p:sp>
        <p:nvSpPr>
          <p:cNvPr id="5124" name="Text Box 4"/>
          <p:cNvSpPr txBox="1">
            <a:spLocks noChangeArrowheads="1"/>
          </p:cNvSpPr>
          <p:nvPr/>
        </p:nvSpPr>
        <p:spPr bwMode="auto">
          <a:xfrm>
            <a:off x="1066800" y="3733800"/>
            <a:ext cx="4224338" cy="457200"/>
          </a:xfrm>
          <a:prstGeom prst="rect">
            <a:avLst/>
          </a:prstGeom>
          <a:solidFill>
            <a:srgbClr val="FF66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GB">
                <a:solidFill>
                  <a:schemeClr val="bg1"/>
                </a:solidFill>
                <a:latin typeface="Tahoma" pitchFamily="34" charset="0"/>
              </a:rPr>
              <a:t>Add ‘s to the end of the word.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1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1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2" grpId="0" animBg="1" autoUpdateAnimBg="0"/>
      <p:bldP spid="5123" grpId="0" animBg="1" autoUpdateAnimBg="0"/>
      <p:bldP spid="5124" grpId="0" animBg="1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folHlink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2"/>
          <p:cNvSpPr txBox="1">
            <a:spLocks noChangeArrowheads="1"/>
          </p:cNvSpPr>
          <p:nvPr/>
        </p:nvSpPr>
        <p:spPr bwMode="auto">
          <a:xfrm>
            <a:off x="441325" y="566738"/>
            <a:ext cx="2625725" cy="457200"/>
          </a:xfrm>
          <a:prstGeom prst="rect">
            <a:avLst/>
          </a:prstGeom>
          <a:solidFill>
            <a:srgbClr val="CC99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GB" b="1">
                <a:solidFill>
                  <a:srgbClr val="6600FF"/>
                </a:solidFill>
                <a:latin typeface="Tahoma" pitchFamily="34" charset="0"/>
              </a:rPr>
              <a:t>Interactive task</a:t>
            </a:r>
          </a:p>
        </p:txBody>
      </p:sp>
      <p:sp>
        <p:nvSpPr>
          <p:cNvPr id="6147" name="Text Box 3"/>
          <p:cNvSpPr txBox="1">
            <a:spLocks noChangeArrowheads="1"/>
          </p:cNvSpPr>
          <p:nvPr/>
        </p:nvSpPr>
        <p:spPr bwMode="auto">
          <a:xfrm>
            <a:off x="365125" y="1454150"/>
            <a:ext cx="7816850" cy="396875"/>
          </a:xfrm>
          <a:prstGeom prst="rect">
            <a:avLst/>
          </a:prstGeom>
          <a:solidFill>
            <a:srgbClr val="FF9933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GB" sz="2000" b="1">
                <a:solidFill>
                  <a:schemeClr val="bg1"/>
                </a:solidFill>
                <a:latin typeface="Tahoma" pitchFamily="34" charset="0"/>
              </a:rPr>
              <a:t>Write each sentence using apostrophes to show possession.</a:t>
            </a:r>
          </a:p>
        </p:txBody>
      </p:sp>
      <p:sp>
        <p:nvSpPr>
          <p:cNvPr id="6148" name="Text Box 4"/>
          <p:cNvSpPr txBox="1">
            <a:spLocks noChangeArrowheads="1"/>
          </p:cNvSpPr>
          <p:nvPr/>
        </p:nvSpPr>
        <p:spPr bwMode="auto">
          <a:xfrm>
            <a:off x="381000" y="2209800"/>
            <a:ext cx="3775075" cy="457200"/>
          </a:xfrm>
          <a:prstGeom prst="rect">
            <a:avLst/>
          </a:prstGeom>
          <a:solidFill>
            <a:srgbClr val="CCCC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GB">
                <a:latin typeface="Tahoma" pitchFamily="34" charset="0"/>
              </a:rPr>
              <a:t>The ball belongs to Daniel.</a:t>
            </a:r>
          </a:p>
        </p:txBody>
      </p:sp>
      <p:sp>
        <p:nvSpPr>
          <p:cNvPr id="6149" name="Text Box 5"/>
          <p:cNvSpPr txBox="1">
            <a:spLocks noChangeArrowheads="1"/>
          </p:cNvSpPr>
          <p:nvPr/>
        </p:nvSpPr>
        <p:spPr bwMode="auto">
          <a:xfrm>
            <a:off x="457200" y="2895600"/>
            <a:ext cx="7772400" cy="82232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GB">
              <a:latin typeface="Tahoma" pitchFamily="34" charset="0"/>
            </a:endParaRPr>
          </a:p>
          <a:p>
            <a:endParaRPr lang="en-GB">
              <a:latin typeface="Tahoma" pitchFamily="34" charset="0"/>
            </a:endParaRPr>
          </a:p>
        </p:txBody>
      </p:sp>
      <p:sp>
        <p:nvSpPr>
          <p:cNvPr id="6150" name="Text Box 6"/>
          <p:cNvSpPr txBox="1">
            <a:spLocks noChangeArrowheads="1"/>
          </p:cNvSpPr>
          <p:nvPr/>
        </p:nvSpPr>
        <p:spPr bwMode="auto">
          <a:xfrm>
            <a:off x="381000" y="4267200"/>
            <a:ext cx="4365625" cy="457200"/>
          </a:xfrm>
          <a:prstGeom prst="rect">
            <a:avLst/>
          </a:prstGeom>
          <a:solidFill>
            <a:srgbClr val="CCCC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GB">
                <a:latin typeface="Tahoma" pitchFamily="34" charset="0"/>
              </a:rPr>
              <a:t>The web belongs to the spider.</a:t>
            </a:r>
          </a:p>
        </p:txBody>
      </p:sp>
      <p:sp>
        <p:nvSpPr>
          <p:cNvPr id="6151" name="Text Box 7"/>
          <p:cNvSpPr txBox="1">
            <a:spLocks noChangeArrowheads="1"/>
          </p:cNvSpPr>
          <p:nvPr/>
        </p:nvSpPr>
        <p:spPr bwMode="auto">
          <a:xfrm>
            <a:off x="533400" y="4953000"/>
            <a:ext cx="7772400" cy="82232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GB">
              <a:latin typeface="Tahoma" pitchFamily="34" charset="0"/>
            </a:endParaRPr>
          </a:p>
          <a:p>
            <a:endParaRPr lang="en-GB">
              <a:latin typeface="Tahoma" pitchFamily="34" charset="0"/>
            </a:endParaRPr>
          </a:p>
        </p:txBody>
      </p:sp>
      <p:sp>
        <p:nvSpPr>
          <p:cNvPr id="6152" name="Text Box 8"/>
          <p:cNvSpPr txBox="1">
            <a:spLocks noChangeArrowheads="1"/>
          </p:cNvSpPr>
          <p:nvPr/>
        </p:nvSpPr>
        <p:spPr bwMode="auto">
          <a:xfrm>
            <a:off x="6553200" y="6096000"/>
            <a:ext cx="19018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GB" b="1">
                <a:solidFill>
                  <a:srgbClr val="6600FF"/>
                </a:solidFill>
                <a:latin typeface="Tahoma" pitchFamily="34" charset="0"/>
              </a:rPr>
              <a:t>Well done !</a:t>
            </a:r>
          </a:p>
        </p:txBody>
      </p:sp>
      <p:pic>
        <p:nvPicPr>
          <p:cNvPr id="6153" name="Picture 9" descr="AG00373_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43850" y="0"/>
            <a:ext cx="1200150" cy="11541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61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61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6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6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61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61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1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61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152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C99FF"/>
                                      </p:to>
                                    </p:animClr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61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61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61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61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la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6" grpId="0" animBg="1" autoUpdateAnimBg="0"/>
      <p:bldP spid="6147" grpId="0" animBg="1" autoUpdateAnimBg="0"/>
      <p:bldP spid="6148" grpId="0" animBg="1" autoUpdateAnimBg="0"/>
      <p:bldP spid="6149" grpId="0" animBg="1" autoUpdateAnimBg="0"/>
      <p:bldP spid="6150" grpId="0" animBg="1" autoUpdateAnimBg="0"/>
      <p:bldP spid="6151" grpId="0" animBg="1" autoUpdateAnimBg="0"/>
      <p:bldP spid="6152" grpId="0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folHlink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2"/>
          <p:cNvSpPr txBox="1">
            <a:spLocks noChangeArrowheads="1"/>
          </p:cNvSpPr>
          <p:nvPr/>
        </p:nvSpPr>
        <p:spPr bwMode="auto">
          <a:xfrm>
            <a:off x="441325" y="566738"/>
            <a:ext cx="2625725" cy="457200"/>
          </a:xfrm>
          <a:prstGeom prst="rect">
            <a:avLst/>
          </a:prstGeom>
          <a:solidFill>
            <a:srgbClr val="CC99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GB" b="1">
                <a:solidFill>
                  <a:srgbClr val="6600FF"/>
                </a:solidFill>
                <a:latin typeface="Tahoma" pitchFamily="34" charset="0"/>
              </a:rPr>
              <a:t>Interactive task</a:t>
            </a:r>
          </a:p>
        </p:txBody>
      </p:sp>
      <p:sp>
        <p:nvSpPr>
          <p:cNvPr id="7171" name="Text Box 3"/>
          <p:cNvSpPr txBox="1">
            <a:spLocks noChangeArrowheads="1"/>
          </p:cNvSpPr>
          <p:nvPr/>
        </p:nvSpPr>
        <p:spPr bwMode="auto">
          <a:xfrm>
            <a:off x="365125" y="1454150"/>
            <a:ext cx="7816850" cy="396875"/>
          </a:xfrm>
          <a:prstGeom prst="rect">
            <a:avLst/>
          </a:prstGeom>
          <a:solidFill>
            <a:srgbClr val="FF9933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GB" sz="2000" b="1">
                <a:solidFill>
                  <a:schemeClr val="bg1"/>
                </a:solidFill>
                <a:latin typeface="Tahoma" pitchFamily="34" charset="0"/>
              </a:rPr>
              <a:t>Write each sentence using apostrophes to show possession.</a:t>
            </a:r>
          </a:p>
        </p:txBody>
      </p:sp>
      <p:sp>
        <p:nvSpPr>
          <p:cNvPr id="7172" name="Text Box 4"/>
          <p:cNvSpPr txBox="1">
            <a:spLocks noChangeArrowheads="1"/>
          </p:cNvSpPr>
          <p:nvPr/>
        </p:nvSpPr>
        <p:spPr bwMode="auto">
          <a:xfrm>
            <a:off x="381000" y="2209800"/>
            <a:ext cx="4427538" cy="457200"/>
          </a:xfrm>
          <a:prstGeom prst="rect">
            <a:avLst/>
          </a:prstGeom>
          <a:solidFill>
            <a:srgbClr val="CCCC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GB">
                <a:latin typeface="Tahoma" pitchFamily="34" charset="0"/>
              </a:rPr>
              <a:t>The basket belongs to the lady.</a:t>
            </a:r>
          </a:p>
        </p:txBody>
      </p:sp>
      <p:sp>
        <p:nvSpPr>
          <p:cNvPr id="7173" name="Text Box 5"/>
          <p:cNvSpPr txBox="1">
            <a:spLocks noChangeArrowheads="1"/>
          </p:cNvSpPr>
          <p:nvPr/>
        </p:nvSpPr>
        <p:spPr bwMode="auto">
          <a:xfrm>
            <a:off x="457200" y="2895600"/>
            <a:ext cx="7772400" cy="82232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GB">
              <a:latin typeface="Tahoma" pitchFamily="34" charset="0"/>
            </a:endParaRPr>
          </a:p>
          <a:p>
            <a:endParaRPr lang="en-GB">
              <a:latin typeface="Tahoma" pitchFamily="34" charset="0"/>
            </a:endParaRPr>
          </a:p>
        </p:txBody>
      </p:sp>
      <p:sp>
        <p:nvSpPr>
          <p:cNvPr id="7174" name="Text Box 6"/>
          <p:cNvSpPr txBox="1">
            <a:spLocks noChangeArrowheads="1"/>
          </p:cNvSpPr>
          <p:nvPr/>
        </p:nvSpPr>
        <p:spPr bwMode="auto">
          <a:xfrm>
            <a:off x="381000" y="4267200"/>
            <a:ext cx="4214813" cy="457200"/>
          </a:xfrm>
          <a:prstGeom prst="rect">
            <a:avLst/>
          </a:prstGeom>
          <a:solidFill>
            <a:srgbClr val="CCCC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GB">
                <a:latin typeface="Tahoma" pitchFamily="34" charset="0"/>
              </a:rPr>
              <a:t>The collar belongs to the dog.</a:t>
            </a:r>
          </a:p>
        </p:txBody>
      </p:sp>
      <p:sp>
        <p:nvSpPr>
          <p:cNvPr id="7175" name="Text Box 7"/>
          <p:cNvSpPr txBox="1">
            <a:spLocks noChangeArrowheads="1"/>
          </p:cNvSpPr>
          <p:nvPr/>
        </p:nvSpPr>
        <p:spPr bwMode="auto">
          <a:xfrm>
            <a:off x="457200" y="4953000"/>
            <a:ext cx="7772400" cy="82232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GB">
              <a:latin typeface="Tahoma" pitchFamily="34" charset="0"/>
            </a:endParaRPr>
          </a:p>
          <a:p>
            <a:endParaRPr lang="en-GB">
              <a:latin typeface="Tahoma" pitchFamily="34" charset="0"/>
            </a:endParaRPr>
          </a:p>
        </p:txBody>
      </p:sp>
      <p:sp>
        <p:nvSpPr>
          <p:cNvPr id="7176" name="Text Box 8"/>
          <p:cNvSpPr txBox="1">
            <a:spLocks noChangeArrowheads="1"/>
          </p:cNvSpPr>
          <p:nvPr/>
        </p:nvSpPr>
        <p:spPr bwMode="auto">
          <a:xfrm>
            <a:off x="6553200" y="6096000"/>
            <a:ext cx="19018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GB" b="1">
                <a:solidFill>
                  <a:srgbClr val="6600FF"/>
                </a:solidFill>
                <a:latin typeface="Tahoma" pitchFamily="34" charset="0"/>
              </a:rPr>
              <a:t>Well done !</a:t>
            </a:r>
          </a:p>
        </p:txBody>
      </p:sp>
      <p:pic>
        <p:nvPicPr>
          <p:cNvPr id="7177" name="Picture 9" descr="AG00373_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43850" y="0"/>
            <a:ext cx="1200150" cy="11541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71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71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7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7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71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71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71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71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176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C99FF"/>
                                      </p:to>
                                    </p:animClr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0" grpId="0" animBg="1" autoUpdateAnimBg="0"/>
      <p:bldP spid="7171" grpId="0" animBg="1" autoUpdateAnimBg="0"/>
      <p:bldP spid="7172" grpId="0" animBg="1" autoUpdateAnimBg="0"/>
      <p:bldP spid="7174" grpId="0" animBg="1" autoUpdateAnimBg="0"/>
      <p:bldP spid="7176" grpId="0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folHlink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2"/>
          <p:cNvSpPr txBox="1">
            <a:spLocks noChangeArrowheads="1"/>
          </p:cNvSpPr>
          <p:nvPr/>
        </p:nvSpPr>
        <p:spPr bwMode="auto">
          <a:xfrm>
            <a:off x="441325" y="566738"/>
            <a:ext cx="2625725" cy="457200"/>
          </a:xfrm>
          <a:prstGeom prst="rect">
            <a:avLst/>
          </a:prstGeom>
          <a:solidFill>
            <a:srgbClr val="CC99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GB" b="1">
                <a:solidFill>
                  <a:srgbClr val="6600FF"/>
                </a:solidFill>
                <a:latin typeface="Tahoma" pitchFamily="34" charset="0"/>
              </a:rPr>
              <a:t>Interactive task</a:t>
            </a:r>
          </a:p>
        </p:txBody>
      </p:sp>
      <p:sp>
        <p:nvSpPr>
          <p:cNvPr id="8196" name="Text Box 4"/>
          <p:cNvSpPr txBox="1">
            <a:spLocks noChangeArrowheads="1"/>
          </p:cNvSpPr>
          <p:nvPr/>
        </p:nvSpPr>
        <p:spPr bwMode="auto">
          <a:xfrm>
            <a:off x="228600" y="1143000"/>
            <a:ext cx="4552950" cy="457200"/>
          </a:xfrm>
          <a:prstGeom prst="rect">
            <a:avLst/>
          </a:prstGeom>
          <a:solidFill>
            <a:srgbClr val="CCCC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GB">
                <a:latin typeface="Tahoma" pitchFamily="34" charset="0"/>
              </a:rPr>
              <a:t>The house of Poppy and Callum.</a:t>
            </a:r>
          </a:p>
        </p:txBody>
      </p:sp>
      <p:sp>
        <p:nvSpPr>
          <p:cNvPr id="8197" name="Text Box 5"/>
          <p:cNvSpPr txBox="1">
            <a:spLocks noChangeArrowheads="1"/>
          </p:cNvSpPr>
          <p:nvPr/>
        </p:nvSpPr>
        <p:spPr bwMode="auto">
          <a:xfrm>
            <a:off x="228600" y="1676400"/>
            <a:ext cx="7772400" cy="82232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GB">
              <a:latin typeface="Tahoma" pitchFamily="34" charset="0"/>
            </a:endParaRPr>
          </a:p>
          <a:p>
            <a:endParaRPr lang="en-GB">
              <a:latin typeface="Tahoma" pitchFamily="34" charset="0"/>
            </a:endParaRPr>
          </a:p>
        </p:txBody>
      </p:sp>
      <p:sp>
        <p:nvSpPr>
          <p:cNvPr id="8198" name="Text Box 6"/>
          <p:cNvSpPr txBox="1">
            <a:spLocks noChangeArrowheads="1"/>
          </p:cNvSpPr>
          <p:nvPr/>
        </p:nvSpPr>
        <p:spPr bwMode="auto">
          <a:xfrm>
            <a:off x="228600" y="2743200"/>
            <a:ext cx="4921250" cy="457200"/>
          </a:xfrm>
          <a:prstGeom prst="rect">
            <a:avLst/>
          </a:prstGeom>
          <a:solidFill>
            <a:srgbClr val="CCCC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GB">
                <a:latin typeface="Tahoma" pitchFamily="34" charset="0"/>
              </a:rPr>
              <a:t>The jacket belonging to the doctor.</a:t>
            </a:r>
          </a:p>
        </p:txBody>
      </p:sp>
      <p:sp>
        <p:nvSpPr>
          <p:cNvPr id="8199" name="Text Box 7"/>
          <p:cNvSpPr txBox="1">
            <a:spLocks noChangeArrowheads="1"/>
          </p:cNvSpPr>
          <p:nvPr/>
        </p:nvSpPr>
        <p:spPr bwMode="auto">
          <a:xfrm>
            <a:off x="228600" y="3276600"/>
            <a:ext cx="7772400" cy="82232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GB">
              <a:latin typeface="Tahoma" pitchFamily="34" charset="0"/>
            </a:endParaRPr>
          </a:p>
          <a:p>
            <a:endParaRPr lang="en-GB">
              <a:latin typeface="Tahoma" pitchFamily="34" charset="0"/>
            </a:endParaRPr>
          </a:p>
        </p:txBody>
      </p:sp>
      <p:sp>
        <p:nvSpPr>
          <p:cNvPr id="8200" name="Text Box 8"/>
          <p:cNvSpPr txBox="1">
            <a:spLocks noChangeArrowheads="1"/>
          </p:cNvSpPr>
          <p:nvPr/>
        </p:nvSpPr>
        <p:spPr bwMode="auto">
          <a:xfrm>
            <a:off x="6553200" y="6096000"/>
            <a:ext cx="19018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GB" b="1">
                <a:solidFill>
                  <a:srgbClr val="6600FF"/>
                </a:solidFill>
                <a:latin typeface="Tahoma" pitchFamily="34" charset="0"/>
              </a:rPr>
              <a:t>Well done !</a:t>
            </a:r>
          </a:p>
        </p:txBody>
      </p:sp>
      <p:sp>
        <p:nvSpPr>
          <p:cNvPr id="8201" name="Text Box 9"/>
          <p:cNvSpPr txBox="1">
            <a:spLocks noChangeArrowheads="1"/>
          </p:cNvSpPr>
          <p:nvPr/>
        </p:nvSpPr>
        <p:spPr bwMode="auto">
          <a:xfrm>
            <a:off x="228600" y="4495800"/>
            <a:ext cx="4621213" cy="457200"/>
          </a:xfrm>
          <a:prstGeom prst="rect">
            <a:avLst/>
          </a:prstGeom>
          <a:solidFill>
            <a:srgbClr val="CCCC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GB">
                <a:latin typeface="Tahoma" pitchFamily="34" charset="0"/>
              </a:rPr>
              <a:t>The rattle belonging to the baby.</a:t>
            </a:r>
          </a:p>
        </p:txBody>
      </p:sp>
      <p:sp>
        <p:nvSpPr>
          <p:cNvPr id="8202" name="Text Box 10"/>
          <p:cNvSpPr txBox="1">
            <a:spLocks noChangeArrowheads="1"/>
          </p:cNvSpPr>
          <p:nvPr/>
        </p:nvSpPr>
        <p:spPr bwMode="auto">
          <a:xfrm>
            <a:off x="228600" y="5029200"/>
            <a:ext cx="7772400" cy="82232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GB">
              <a:latin typeface="Tahoma" pitchFamily="34" charset="0"/>
            </a:endParaRPr>
          </a:p>
          <a:p>
            <a:endParaRPr lang="en-GB">
              <a:latin typeface="Tahoma" pitchFamily="34" charset="0"/>
            </a:endParaRPr>
          </a:p>
        </p:txBody>
      </p:sp>
      <p:pic>
        <p:nvPicPr>
          <p:cNvPr id="8203" name="Picture 11" descr="AG00315_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97813" y="0"/>
            <a:ext cx="1246187" cy="1406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8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8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82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82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82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82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82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200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C99FF"/>
                                      </p:to>
                                    </p:animClr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4" grpId="0" animBg="1" autoUpdateAnimBg="0"/>
      <p:bldP spid="8196" grpId="0" animBg="1" autoUpdateAnimBg="0"/>
      <p:bldP spid="8198" grpId="0" animBg="1" autoUpdateAnimBg="0"/>
      <p:bldP spid="8200" grpId="0" autoUpdateAnimBg="0"/>
      <p:bldP spid="8201" grpId="0" animBg="1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993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2"/>
          <p:cNvSpPr txBox="1">
            <a:spLocks noChangeArrowheads="1"/>
          </p:cNvSpPr>
          <p:nvPr/>
        </p:nvSpPr>
        <p:spPr bwMode="auto">
          <a:xfrm>
            <a:off x="1050925" y="1023938"/>
            <a:ext cx="2757488" cy="457200"/>
          </a:xfrm>
          <a:prstGeom prst="rect">
            <a:avLst/>
          </a:prstGeom>
          <a:solidFill>
            <a:srgbClr val="FF66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GB" b="1">
                <a:latin typeface="Tahoma" pitchFamily="34" charset="0"/>
              </a:rPr>
              <a:t>Well done so far.</a:t>
            </a:r>
          </a:p>
        </p:txBody>
      </p:sp>
      <p:sp>
        <p:nvSpPr>
          <p:cNvPr id="9219" name="Text Box 3"/>
          <p:cNvSpPr txBox="1">
            <a:spLocks noChangeArrowheads="1"/>
          </p:cNvSpPr>
          <p:nvPr/>
        </p:nvSpPr>
        <p:spPr bwMode="auto">
          <a:xfrm>
            <a:off x="457200" y="2133600"/>
            <a:ext cx="8094663" cy="914400"/>
          </a:xfrm>
          <a:prstGeom prst="rect">
            <a:avLst/>
          </a:prstGeom>
          <a:solidFill>
            <a:srgbClr val="FF66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GB" sz="5400">
                <a:solidFill>
                  <a:schemeClr val="bg1"/>
                </a:solidFill>
                <a:latin typeface="Tahoma" pitchFamily="34" charset="0"/>
              </a:rPr>
              <a:t>What about plural nouns !</a:t>
            </a:r>
          </a:p>
        </p:txBody>
      </p:sp>
      <p:sp>
        <p:nvSpPr>
          <p:cNvPr id="9220" name="Text Box 4"/>
          <p:cNvSpPr txBox="1">
            <a:spLocks noChangeArrowheads="1"/>
          </p:cNvSpPr>
          <p:nvPr/>
        </p:nvSpPr>
        <p:spPr bwMode="auto">
          <a:xfrm>
            <a:off x="822325" y="3714750"/>
            <a:ext cx="133826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GB" sz="2800">
                <a:solidFill>
                  <a:srgbClr val="6600FF"/>
                </a:solidFill>
                <a:latin typeface="Tahoma" pitchFamily="34" charset="0"/>
              </a:rPr>
              <a:t>doctors</a:t>
            </a:r>
          </a:p>
        </p:txBody>
      </p:sp>
      <p:sp>
        <p:nvSpPr>
          <p:cNvPr id="9221" name="Text Box 5"/>
          <p:cNvSpPr txBox="1">
            <a:spLocks noChangeArrowheads="1"/>
          </p:cNvSpPr>
          <p:nvPr/>
        </p:nvSpPr>
        <p:spPr bwMode="auto">
          <a:xfrm>
            <a:off x="2438400" y="4572000"/>
            <a:ext cx="91122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GB" sz="2800">
                <a:solidFill>
                  <a:srgbClr val="6600FF"/>
                </a:solidFill>
                <a:latin typeface="Tahoma" pitchFamily="34" charset="0"/>
              </a:rPr>
              <a:t>boys</a:t>
            </a:r>
          </a:p>
        </p:txBody>
      </p:sp>
      <p:sp>
        <p:nvSpPr>
          <p:cNvPr id="9222" name="Text Box 6"/>
          <p:cNvSpPr txBox="1">
            <a:spLocks noChangeArrowheads="1"/>
          </p:cNvSpPr>
          <p:nvPr/>
        </p:nvSpPr>
        <p:spPr bwMode="auto">
          <a:xfrm>
            <a:off x="3657600" y="3429000"/>
            <a:ext cx="120967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GB" sz="2800">
                <a:solidFill>
                  <a:srgbClr val="6600FF"/>
                </a:solidFill>
                <a:latin typeface="Tahoma" pitchFamily="34" charset="0"/>
              </a:rPr>
              <a:t>ghosts</a:t>
            </a:r>
          </a:p>
        </p:txBody>
      </p:sp>
      <p:sp>
        <p:nvSpPr>
          <p:cNvPr id="9223" name="Text Box 7"/>
          <p:cNvSpPr txBox="1">
            <a:spLocks noChangeArrowheads="1"/>
          </p:cNvSpPr>
          <p:nvPr/>
        </p:nvSpPr>
        <p:spPr bwMode="auto">
          <a:xfrm>
            <a:off x="990600" y="5562600"/>
            <a:ext cx="137636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GB" sz="2800">
                <a:solidFill>
                  <a:srgbClr val="6600FF"/>
                </a:solidFill>
                <a:latin typeface="Tahoma" pitchFamily="34" charset="0"/>
              </a:rPr>
              <a:t>animals</a:t>
            </a:r>
          </a:p>
        </p:txBody>
      </p:sp>
      <p:sp>
        <p:nvSpPr>
          <p:cNvPr id="9224" name="Text Box 8"/>
          <p:cNvSpPr txBox="1">
            <a:spLocks noChangeArrowheads="1"/>
          </p:cNvSpPr>
          <p:nvPr/>
        </p:nvSpPr>
        <p:spPr bwMode="auto">
          <a:xfrm>
            <a:off x="5029200" y="5029200"/>
            <a:ext cx="151447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GB" sz="2800">
                <a:solidFill>
                  <a:srgbClr val="6600FF"/>
                </a:solidFill>
                <a:latin typeface="Tahoma" pitchFamily="34" charset="0"/>
              </a:rPr>
              <a:t>teachers</a:t>
            </a:r>
          </a:p>
        </p:txBody>
      </p:sp>
      <p:sp>
        <p:nvSpPr>
          <p:cNvPr id="9225" name="Text Box 9"/>
          <p:cNvSpPr txBox="1">
            <a:spLocks noChangeArrowheads="1"/>
          </p:cNvSpPr>
          <p:nvPr/>
        </p:nvSpPr>
        <p:spPr bwMode="auto">
          <a:xfrm>
            <a:off x="6400800" y="3886200"/>
            <a:ext cx="83026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GB" sz="2800">
                <a:solidFill>
                  <a:srgbClr val="6600FF"/>
                </a:solidFill>
                <a:latin typeface="Tahoma" pitchFamily="34" charset="0"/>
              </a:rPr>
              <a:t>girls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2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2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92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92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9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0" fill="hold"/>
                                        <p:tgtEl>
                                          <p:spTgt spid="92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0" fill="hold"/>
                                        <p:tgtEl>
                                          <p:spTgt spid="92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9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0" fill="hold"/>
                                        <p:tgtEl>
                                          <p:spTgt spid="92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0" fill="hold"/>
                                        <p:tgtEl>
                                          <p:spTgt spid="92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9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0" fill="hold"/>
                                        <p:tgtEl>
                                          <p:spTgt spid="92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0" fill="hold"/>
                                        <p:tgtEl>
                                          <p:spTgt spid="92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9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0" fill="hold"/>
                                        <p:tgtEl>
                                          <p:spTgt spid="92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0" fill="hold"/>
                                        <p:tgtEl>
                                          <p:spTgt spid="92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9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0" fill="hold"/>
                                        <p:tgtEl>
                                          <p:spTgt spid="92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0" fill="hold"/>
                                        <p:tgtEl>
                                          <p:spTgt spid="92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19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0" fill="hold"/>
                                        <p:tgtEl>
                                          <p:spTgt spid="92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0" fill="hold"/>
                                        <p:tgtEl>
                                          <p:spTgt spid="92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8" grpId="0" animBg="1" autoUpdateAnimBg="0"/>
      <p:bldP spid="9219" grpId="0" animBg="1" autoUpdateAnimBg="0"/>
      <p:bldP spid="9220" grpId="0" autoUpdateAnimBg="0"/>
      <p:bldP spid="9221" grpId="0" autoUpdateAnimBg="0"/>
      <p:bldP spid="9222" grpId="0" autoUpdateAnimBg="0"/>
      <p:bldP spid="9223" grpId="0" autoUpdateAnimBg="0"/>
      <p:bldP spid="9224" grpId="0" autoUpdateAnimBg="0"/>
      <p:bldP spid="9225" grpId="0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5" name="Picture 5" descr="MCj04099930000[1]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5875" y="476250"/>
            <a:ext cx="6229350" cy="3438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242" name="Text Box 2"/>
          <p:cNvSpPr txBox="1">
            <a:spLocks noChangeArrowheads="1"/>
          </p:cNvSpPr>
          <p:nvPr/>
        </p:nvSpPr>
        <p:spPr bwMode="auto">
          <a:xfrm>
            <a:off x="749300" y="2590800"/>
            <a:ext cx="7645400" cy="457200"/>
          </a:xfrm>
          <a:prstGeom prst="rect">
            <a:avLst/>
          </a:prstGeom>
          <a:solidFill>
            <a:srgbClr val="FF66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GB">
                <a:solidFill>
                  <a:schemeClr val="bg1"/>
                </a:solidFill>
                <a:latin typeface="Tahoma" pitchFamily="34" charset="0"/>
              </a:rPr>
              <a:t>If there is more than one owner, we add ‘ to the plural.</a:t>
            </a:r>
          </a:p>
        </p:txBody>
      </p:sp>
      <p:sp>
        <p:nvSpPr>
          <p:cNvPr id="10243" name="Text Box 3"/>
          <p:cNvSpPr txBox="1">
            <a:spLocks noChangeArrowheads="1"/>
          </p:cNvSpPr>
          <p:nvPr/>
        </p:nvSpPr>
        <p:spPr bwMode="auto">
          <a:xfrm>
            <a:off x="1328738" y="5334000"/>
            <a:ext cx="6486525" cy="914400"/>
          </a:xfrm>
          <a:prstGeom prst="rect">
            <a:avLst/>
          </a:prstGeom>
          <a:solidFill>
            <a:srgbClr val="FF66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GB" sz="5400" b="1">
                <a:solidFill>
                  <a:srgbClr val="0000FF"/>
                </a:solidFill>
                <a:latin typeface="Tahoma" pitchFamily="34" charset="0"/>
              </a:rPr>
              <a:t>The soldiers’ tank.</a:t>
            </a:r>
          </a:p>
        </p:txBody>
      </p:sp>
      <p:sp>
        <p:nvSpPr>
          <p:cNvPr id="10244" name="Oval 4"/>
          <p:cNvSpPr>
            <a:spLocks noChangeArrowheads="1"/>
          </p:cNvSpPr>
          <p:nvPr/>
        </p:nvSpPr>
        <p:spPr bwMode="auto">
          <a:xfrm>
            <a:off x="5410200" y="5410200"/>
            <a:ext cx="533400" cy="457200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10246" name="Picture 6" descr="MCj03333020000[1]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08713" y="2997200"/>
            <a:ext cx="1855787" cy="2162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47" name="Picture 7" descr="MCj03333040000[1]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59338" y="2779713"/>
            <a:ext cx="1482725" cy="23955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48" name="Picture 8" descr="MCj03333360000[1]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4438" y="3319463"/>
            <a:ext cx="2519362" cy="18811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49" name="Picture 9" descr="MCj03333300000[1]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6013" y="2636838"/>
            <a:ext cx="1704975" cy="25542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2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2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02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02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2" grpId="0" animBg="1" autoUpdateAnimBg="0"/>
      <p:bldP spid="10243" grpId="0" animBg="1" autoUpdateAnimBg="0"/>
      <p:bldP spid="1024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folHlink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ext Box 2"/>
          <p:cNvSpPr txBox="1">
            <a:spLocks noChangeArrowheads="1"/>
          </p:cNvSpPr>
          <p:nvPr/>
        </p:nvSpPr>
        <p:spPr bwMode="auto">
          <a:xfrm>
            <a:off x="441325" y="566738"/>
            <a:ext cx="2625725" cy="457200"/>
          </a:xfrm>
          <a:prstGeom prst="rect">
            <a:avLst/>
          </a:prstGeom>
          <a:solidFill>
            <a:srgbClr val="CC99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GB" b="1">
                <a:solidFill>
                  <a:srgbClr val="6600FF"/>
                </a:solidFill>
                <a:latin typeface="Tahoma" pitchFamily="34" charset="0"/>
              </a:rPr>
              <a:t>Interactive task</a:t>
            </a:r>
          </a:p>
        </p:txBody>
      </p:sp>
      <p:sp>
        <p:nvSpPr>
          <p:cNvPr id="12291" name="Text Box 3"/>
          <p:cNvSpPr txBox="1">
            <a:spLocks noChangeArrowheads="1"/>
          </p:cNvSpPr>
          <p:nvPr/>
        </p:nvSpPr>
        <p:spPr bwMode="auto">
          <a:xfrm>
            <a:off x="365125" y="1454150"/>
            <a:ext cx="7816850" cy="396875"/>
          </a:xfrm>
          <a:prstGeom prst="rect">
            <a:avLst/>
          </a:prstGeom>
          <a:solidFill>
            <a:srgbClr val="FF9933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GB" sz="2000" b="1">
                <a:solidFill>
                  <a:schemeClr val="bg1"/>
                </a:solidFill>
                <a:latin typeface="Tahoma" pitchFamily="34" charset="0"/>
              </a:rPr>
              <a:t>Write each sentence using apostrophes to show possession.</a:t>
            </a:r>
          </a:p>
        </p:txBody>
      </p:sp>
      <p:sp>
        <p:nvSpPr>
          <p:cNvPr id="12292" name="Text Box 4"/>
          <p:cNvSpPr txBox="1">
            <a:spLocks noChangeArrowheads="1"/>
          </p:cNvSpPr>
          <p:nvPr/>
        </p:nvSpPr>
        <p:spPr bwMode="auto">
          <a:xfrm>
            <a:off x="381000" y="2209800"/>
            <a:ext cx="4359275" cy="457200"/>
          </a:xfrm>
          <a:prstGeom prst="rect">
            <a:avLst/>
          </a:prstGeom>
          <a:solidFill>
            <a:srgbClr val="CCCC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GB">
                <a:latin typeface="Tahoma" pitchFamily="34" charset="0"/>
              </a:rPr>
              <a:t>The ball belonging to the boys.</a:t>
            </a:r>
          </a:p>
        </p:txBody>
      </p:sp>
      <p:sp>
        <p:nvSpPr>
          <p:cNvPr id="12293" name="Text Box 5"/>
          <p:cNvSpPr txBox="1">
            <a:spLocks noChangeArrowheads="1"/>
          </p:cNvSpPr>
          <p:nvPr/>
        </p:nvSpPr>
        <p:spPr bwMode="auto">
          <a:xfrm>
            <a:off x="457200" y="2895600"/>
            <a:ext cx="7772400" cy="82232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GB">
              <a:latin typeface="Tahoma" pitchFamily="34" charset="0"/>
            </a:endParaRPr>
          </a:p>
          <a:p>
            <a:endParaRPr lang="en-GB">
              <a:latin typeface="Tahoma" pitchFamily="34" charset="0"/>
            </a:endParaRPr>
          </a:p>
        </p:txBody>
      </p:sp>
      <p:sp>
        <p:nvSpPr>
          <p:cNvPr id="12294" name="Text Box 6"/>
          <p:cNvSpPr txBox="1">
            <a:spLocks noChangeArrowheads="1"/>
          </p:cNvSpPr>
          <p:nvPr/>
        </p:nvSpPr>
        <p:spPr bwMode="auto">
          <a:xfrm>
            <a:off x="381000" y="4267200"/>
            <a:ext cx="4960938" cy="457200"/>
          </a:xfrm>
          <a:prstGeom prst="rect">
            <a:avLst/>
          </a:prstGeom>
          <a:solidFill>
            <a:srgbClr val="CCCC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GB">
                <a:latin typeface="Tahoma" pitchFamily="34" charset="0"/>
              </a:rPr>
              <a:t>The cave belonging to the dragons.</a:t>
            </a:r>
          </a:p>
        </p:txBody>
      </p:sp>
      <p:sp>
        <p:nvSpPr>
          <p:cNvPr id="12295" name="Text Box 7"/>
          <p:cNvSpPr txBox="1">
            <a:spLocks noChangeArrowheads="1"/>
          </p:cNvSpPr>
          <p:nvPr/>
        </p:nvSpPr>
        <p:spPr bwMode="auto">
          <a:xfrm>
            <a:off x="533400" y="4953000"/>
            <a:ext cx="7772400" cy="82232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GB">
              <a:latin typeface="Tahoma" pitchFamily="34" charset="0"/>
            </a:endParaRPr>
          </a:p>
          <a:p>
            <a:endParaRPr lang="en-GB">
              <a:latin typeface="Tahoma" pitchFamily="34" charset="0"/>
            </a:endParaRPr>
          </a:p>
        </p:txBody>
      </p:sp>
      <p:sp>
        <p:nvSpPr>
          <p:cNvPr id="12296" name="Text Box 8"/>
          <p:cNvSpPr txBox="1">
            <a:spLocks noChangeArrowheads="1"/>
          </p:cNvSpPr>
          <p:nvPr/>
        </p:nvSpPr>
        <p:spPr bwMode="auto">
          <a:xfrm>
            <a:off x="6553200" y="6096000"/>
            <a:ext cx="19018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GB" b="1">
                <a:solidFill>
                  <a:srgbClr val="6600FF"/>
                </a:solidFill>
                <a:latin typeface="Tahoma" pitchFamily="34" charset="0"/>
              </a:rPr>
              <a:t>Well done 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1229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229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22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22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22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22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22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22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2296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C99FF"/>
                                      </p:to>
                                    </p:animClr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0" grpId="0" animBg="1" autoUpdateAnimBg="0"/>
      <p:bldP spid="12291" grpId="0" animBg="1" autoUpdateAnimBg="0"/>
      <p:bldP spid="12292" grpId="0" animBg="1" autoUpdateAnimBg="0"/>
      <p:bldP spid="12294" grpId="0" animBg="1" autoUpdateAnimBg="0"/>
      <p:bldP spid="12296" grpId="0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folHlink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 Box 2"/>
          <p:cNvSpPr txBox="1">
            <a:spLocks noChangeArrowheads="1"/>
          </p:cNvSpPr>
          <p:nvPr/>
        </p:nvSpPr>
        <p:spPr bwMode="auto">
          <a:xfrm>
            <a:off x="441325" y="566738"/>
            <a:ext cx="2625725" cy="457200"/>
          </a:xfrm>
          <a:prstGeom prst="rect">
            <a:avLst/>
          </a:prstGeom>
          <a:solidFill>
            <a:srgbClr val="CC99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GB" b="1">
                <a:solidFill>
                  <a:srgbClr val="6600FF"/>
                </a:solidFill>
                <a:latin typeface="Tahoma" pitchFamily="34" charset="0"/>
              </a:rPr>
              <a:t>Interactive task</a:t>
            </a:r>
          </a:p>
        </p:txBody>
      </p:sp>
      <p:sp>
        <p:nvSpPr>
          <p:cNvPr id="13315" name="Text Box 3"/>
          <p:cNvSpPr txBox="1">
            <a:spLocks noChangeArrowheads="1"/>
          </p:cNvSpPr>
          <p:nvPr/>
        </p:nvSpPr>
        <p:spPr bwMode="auto">
          <a:xfrm>
            <a:off x="228600" y="1143000"/>
            <a:ext cx="4643438" cy="457200"/>
          </a:xfrm>
          <a:prstGeom prst="rect">
            <a:avLst/>
          </a:prstGeom>
          <a:solidFill>
            <a:srgbClr val="CCCC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GB">
                <a:latin typeface="Tahoma" pitchFamily="34" charset="0"/>
              </a:rPr>
              <a:t>The school belonging to the kids.</a:t>
            </a:r>
          </a:p>
        </p:txBody>
      </p:sp>
      <p:sp>
        <p:nvSpPr>
          <p:cNvPr id="13316" name="Text Box 4"/>
          <p:cNvSpPr txBox="1">
            <a:spLocks noChangeArrowheads="1"/>
          </p:cNvSpPr>
          <p:nvPr/>
        </p:nvSpPr>
        <p:spPr bwMode="auto">
          <a:xfrm>
            <a:off x="228600" y="1676400"/>
            <a:ext cx="7772400" cy="82232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GB">
              <a:latin typeface="Tahoma" pitchFamily="34" charset="0"/>
            </a:endParaRPr>
          </a:p>
          <a:p>
            <a:endParaRPr lang="en-GB">
              <a:latin typeface="Tahoma" pitchFamily="34" charset="0"/>
            </a:endParaRPr>
          </a:p>
        </p:txBody>
      </p:sp>
      <p:sp>
        <p:nvSpPr>
          <p:cNvPr id="13317" name="Text Box 5"/>
          <p:cNvSpPr txBox="1">
            <a:spLocks noChangeArrowheads="1"/>
          </p:cNvSpPr>
          <p:nvPr/>
        </p:nvSpPr>
        <p:spPr bwMode="auto">
          <a:xfrm>
            <a:off x="228600" y="2743200"/>
            <a:ext cx="5195888" cy="457200"/>
          </a:xfrm>
          <a:prstGeom prst="rect">
            <a:avLst/>
          </a:prstGeom>
          <a:solidFill>
            <a:srgbClr val="CCCC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GB">
                <a:latin typeface="Tahoma" pitchFamily="34" charset="0"/>
              </a:rPr>
              <a:t>The books belonging to the teachers.</a:t>
            </a:r>
          </a:p>
        </p:txBody>
      </p:sp>
      <p:sp>
        <p:nvSpPr>
          <p:cNvPr id="13318" name="Text Box 6"/>
          <p:cNvSpPr txBox="1">
            <a:spLocks noChangeArrowheads="1"/>
          </p:cNvSpPr>
          <p:nvPr/>
        </p:nvSpPr>
        <p:spPr bwMode="auto">
          <a:xfrm>
            <a:off x="228600" y="3276600"/>
            <a:ext cx="7772400" cy="82232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GB">
              <a:latin typeface="Tahoma" pitchFamily="34" charset="0"/>
            </a:endParaRPr>
          </a:p>
          <a:p>
            <a:endParaRPr lang="en-GB">
              <a:latin typeface="Tahoma" pitchFamily="34" charset="0"/>
            </a:endParaRPr>
          </a:p>
        </p:txBody>
      </p:sp>
      <p:sp>
        <p:nvSpPr>
          <p:cNvPr id="13319" name="Text Box 7"/>
          <p:cNvSpPr txBox="1">
            <a:spLocks noChangeArrowheads="1"/>
          </p:cNvSpPr>
          <p:nvPr/>
        </p:nvSpPr>
        <p:spPr bwMode="auto">
          <a:xfrm>
            <a:off x="6553200" y="6096000"/>
            <a:ext cx="19018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GB" b="1">
                <a:solidFill>
                  <a:srgbClr val="6600FF"/>
                </a:solidFill>
                <a:latin typeface="Tahoma" pitchFamily="34" charset="0"/>
              </a:rPr>
              <a:t>Well done !</a:t>
            </a:r>
          </a:p>
        </p:txBody>
      </p:sp>
      <p:sp>
        <p:nvSpPr>
          <p:cNvPr id="13320" name="Text Box 8"/>
          <p:cNvSpPr txBox="1">
            <a:spLocks noChangeArrowheads="1"/>
          </p:cNvSpPr>
          <p:nvPr/>
        </p:nvSpPr>
        <p:spPr bwMode="auto">
          <a:xfrm>
            <a:off x="228600" y="4495800"/>
            <a:ext cx="5734050" cy="457200"/>
          </a:xfrm>
          <a:prstGeom prst="rect">
            <a:avLst/>
          </a:prstGeom>
          <a:solidFill>
            <a:srgbClr val="CCCC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GB">
                <a:latin typeface="Tahoma" pitchFamily="34" charset="0"/>
              </a:rPr>
              <a:t>The community belonging to the citizens.</a:t>
            </a:r>
          </a:p>
        </p:txBody>
      </p:sp>
      <p:sp>
        <p:nvSpPr>
          <p:cNvPr id="13321" name="Text Box 9"/>
          <p:cNvSpPr txBox="1">
            <a:spLocks noChangeArrowheads="1"/>
          </p:cNvSpPr>
          <p:nvPr/>
        </p:nvSpPr>
        <p:spPr bwMode="auto">
          <a:xfrm>
            <a:off x="228600" y="5029200"/>
            <a:ext cx="7772400" cy="82232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GB">
              <a:latin typeface="Tahoma" pitchFamily="34" charset="0"/>
            </a:endParaRPr>
          </a:p>
          <a:p>
            <a:endParaRPr lang="en-GB">
              <a:latin typeface="Tahoma" pitchFamily="34" charset="0"/>
            </a:endParaRPr>
          </a:p>
        </p:txBody>
      </p:sp>
      <p:pic>
        <p:nvPicPr>
          <p:cNvPr id="13322" name="Picture 10" descr="AG00315_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97813" y="0"/>
            <a:ext cx="1246187" cy="1406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33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133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133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33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33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33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33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3319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C99FF"/>
                                      </p:to>
                                    </p:animClr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4" grpId="0" animBg="1" autoUpdateAnimBg="0"/>
      <p:bldP spid="13315" grpId="0" animBg="1" autoUpdateAnimBg="0"/>
      <p:bldP spid="13317" grpId="0" animBg="1" autoUpdateAnimBg="0"/>
      <p:bldP spid="13319" grpId="0" autoUpdateAnimBg="0"/>
      <p:bldP spid="13320" grpId="0" animBg="1" autoUpdateAnimBg="0"/>
    </p:bldLst>
  </p:timing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120</TotalTime>
  <Words>329</Words>
  <Application>Microsoft Office PowerPoint</Application>
  <PresentationFormat>On-screen Show (4:3)</PresentationFormat>
  <Paragraphs>81</Paragraphs>
  <Slides>14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8" baseType="lpstr">
      <vt:lpstr>Times New Roman</vt:lpstr>
      <vt:lpstr>Tahoma</vt:lpstr>
      <vt:lpstr>Myriad Web Pro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mcintyre home enterprise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reubenmcintyre</dc:creator>
  <cp:lastModifiedBy>Teacher E-Solutions</cp:lastModifiedBy>
  <cp:revision>2</cp:revision>
  <dcterms:created xsi:type="dcterms:W3CDTF">2007-01-25T18:39:54Z</dcterms:created>
  <dcterms:modified xsi:type="dcterms:W3CDTF">2019-01-18T16:50:21Z</dcterms:modified>
</cp:coreProperties>
</file>