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70" r:id="rId4"/>
    <p:sldId id="282" r:id="rId5"/>
    <p:sldId id="280" r:id="rId6"/>
    <p:sldId id="284" r:id="rId7"/>
    <p:sldId id="285" r:id="rId8"/>
    <p:sldId id="257" r:id="rId9"/>
    <p:sldId id="258" r:id="rId10"/>
    <p:sldId id="259" r:id="rId11"/>
    <p:sldId id="261" r:id="rId12"/>
    <p:sldId id="262" r:id="rId13"/>
    <p:sldId id="264" r:id="rId14"/>
    <p:sldId id="265" r:id="rId15"/>
    <p:sldId id="266" r:id="rId16"/>
    <p:sldId id="267" r:id="rId17"/>
    <p:sldId id="268" r:id="rId18"/>
    <p:sldId id="269" r:id="rId19"/>
    <p:sldId id="271" r:id="rId20"/>
    <p:sldId id="272" r:id="rId21"/>
    <p:sldId id="273" r:id="rId22"/>
    <p:sldId id="274" r:id="rId23"/>
    <p:sldId id="275" r:id="rId24"/>
    <p:sldId id="277" r:id="rId25"/>
    <p:sldId id="278" r:id="rId26"/>
    <p:sldId id="279" r:id="rId27"/>
    <p:sldId id="281" r:id="rId28"/>
    <p:sldId id="276" r:id="rId29"/>
    <p:sldId id="260" r:id="rId30"/>
    <p:sldId id="283" r:id="rId3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58" y="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1D1D837-AF2F-4B26-AB07-C9395A654942}" type="datetimeFigureOut">
              <a:rPr lang="en-US"/>
              <a:pPr>
                <a:defRPr/>
              </a:pPr>
              <a:t>1/15/2019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1467220-14F6-447D-B2F6-E4CFADCA0E2B}" type="slidenum">
              <a:rPr lang="en-US"/>
              <a:pPr>
                <a:defRPr/>
              </a:pPr>
              <a:t>‹#›</a:t>
            </a:fld>
            <a:endParaRPr lang="en-US"/>
          </a:p>
        </p:txBody>
      </p:sp>
    </p:spTree>
    <p:extLst>
      <p:ext uri="{BB962C8B-B14F-4D97-AF65-F5344CB8AC3E}">
        <p14:creationId xmlns:p14="http://schemas.microsoft.com/office/powerpoint/2010/main" val="890840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EFAD30F-78B1-47F0-B519-1C8D1CA3EEBF}" type="datetimeFigureOut">
              <a:rPr lang="en-US"/>
              <a:pPr>
                <a:defRPr/>
              </a:pPr>
              <a:t>1/15/2019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3EDAC39-5F71-4911-A770-459644EEF55B}" type="slidenum">
              <a:rPr lang="en-US"/>
              <a:pPr>
                <a:defRPr/>
              </a:pPr>
              <a:t>‹#›</a:t>
            </a:fld>
            <a:endParaRPr lang="en-US"/>
          </a:p>
        </p:txBody>
      </p:sp>
    </p:spTree>
    <p:extLst>
      <p:ext uri="{BB962C8B-B14F-4D97-AF65-F5344CB8AC3E}">
        <p14:creationId xmlns:p14="http://schemas.microsoft.com/office/powerpoint/2010/main" val="4055492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EB69EA9-8A91-424C-AC65-3D07620F11EB}" type="datetimeFigureOut">
              <a:rPr lang="en-US"/>
              <a:pPr>
                <a:defRPr/>
              </a:pPr>
              <a:t>1/15/2019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C0CF80D-B15C-46C1-B128-480A43640962}" type="slidenum">
              <a:rPr lang="en-US"/>
              <a:pPr>
                <a:defRPr/>
              </a:pPr>
              <a:t>‹#›</a:t>
            </a:fld>
            <a:endParaRPr lang="en-US"/>
          </a:p>
        </p:txBody>
      </p:sp>
    </p:spTree>
    <p:extLst>
      <p:ext uri="{BB962C8B-B14F-4D97-AF65-F5344CB8AC3E}">
        <p14:creationId xmlns:p14="http://schemas.microsoft.com/office/powerpoint/2010/main" val="4286173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22A76A0-F061-47A6-9536-36E81D0F6065}" type="datetimeFigureOut">
              <a:rPr lang="en-US"/>
              <a:pPr>
                <a:defRPr/>
              </a:pPr>
              <a:t>1/15/2019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AC8D430-7119-426B-8DA5-30BC6172B2A5}" type="slidenum">
              <a:rPr lang="en-US"/>
              <a:pPr>
                <a:defRPr/>
              </a:pPr>
              <a:t>‹#›</a:t>
            </a:fld>
            <a:endParaRPr lang="en-US"/>
          </a:p>
        </p:txBody>
      </p:sp>
    </p:spTree>
    <p:extLst>
      <p:ext uri="{BB962C8B-B14F-4D97-AF65-F5344CB8AC3E}">
        <p14:creationId xmlns:p14="http://schemas.microsoft.com/office/powerpoint/2010/main" val="2446285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F13CC10-67D7-4DF6-AEB1-43BB3E34CE69}" type="datetimeFigureOut">
              <a:rPr lang="en-US"/>
              <a:pPr>
                <a:defRPr/>
              </a:pPr>
              <a:t>1/15/2019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A66EF77-2FD0-41A3-A787-327DA4D71337}" type="slidenum">
              <a:rPr lang="en-US"/>
              <a:pPr>
                <a:defRPr/>
              </a:pPr>
              <a:t>‹#›</a:t>
            </a:fld>
            <a:endParaRPr lang="en-US"/>
          </a:p>
        </p:txBody>
      </p:sp>
    </p:spTree>
    <p:extLst>
      <p:ext uri="{BB962C8B-B14F-4D97-AF65-F5344CB8AC3E}">
        <p14:creationId xmlns:p14="http://schemas.microsoft.com/office/powerpoint/2010/main" val="1362702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9CF577A5-E383-4CC9-AD3B-2D29F34AA9A5}" type="datetimeFigureOut">
              <a:rPr lang="en-US"/>
              <a:pPr>
                <a:defRPr/>
              </a:pPr>
              <a:t>1/15/2019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007CB63-1D18-4B5C-BFD0-A0DA0F279792}" type="slidenum">
              <a:rPr lang="en-US"/>
              <a:pPr>
                <a:defRPr/>
              </a:pPr>
              <a:t>‹#›</a:t>
            </a:fld>
            <a:endParaRPr lang="en-US"/>
          </a:p>
        </p:txBody>
      </p:sp>
    </p:spTree>
    <p:extLst>
      <p:ext uri="{BB962C8B-B14F-4D97-AF65-F5344CB8AC3E}">
        <p14:creationId xmlns:p14="http://schemas.microsoft.com/office/powerpoint/2010/main" val="772450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78825DA2-3EAA-487A-A4E8-EC770E3026AE}" type="datetimeFigureOut">
              <a:rPr lang="en-US"/>
              <a:pPr>
                <a:defRPr/>
              </a:pPr>
              <a:t>1/15/2019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A7EABF7-8553-45E5-AE9B-E87DD800FF57}" type="slidenum">
              <a:rPr lang="en-US"/>
              <a:pPr>
                <a:defRPr/>
              </a:pPr>
              <a:t>‹#›</a:t>
            </a:fld>
            <a:endParaRPr lang="en-US"/>
          </a:p>
        </p:txBody>
      </p:sp>
    </p:spTree>
    <p:extLst>
      <p:ext uri="{BB962C8B-B14F-4D97-AF65-F5344CB8AC3E}">
        <p14:creationId xmlns:p14="http://schemas.microsoft.com/office/powerpoint/2010/main" val="3296737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EB41E52-FF1B-4AD2-BA9C-08E93FCC9088}" type="datetimeFigureOut">
              <a:rPr lang="en-US"/>
              <a:pPr>
                <a:defRPr/>
              </a:pPr>
              <a:t>1/15/2019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32DAEDD-D6D4-49D1-B0E8-592835536EDD}" type="slidenum">
              <a:rPr lang="en-US"/>
              <a:pPr>
                <a:defRPr/>
              </a:pPr>
              <a:t>‹#›</a:t>
            </a:fld>
            <a:endParaRPr lang="en-US"/>
          </a:p>
        </p:txBody>
      </p:sp>
    </p:spTree>
    <p:extLst>
      <p:ext uri="{BB962C8B-B14F-4D97-AF65-F5344CB8AC3E}">
        <p14:creationId xmlns:p14="http://schemas.microsoft.com/office/powerpoint/2010/main" val="1352779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9E73534-3251-45AE-B362-57379A953305}" type="datetimeFigureOut">
              <a:rPr lang="en-US"/>
              <a:pPr>
                <a:defRPr/>
              </a:pPr>
              <a:t>1/15/2019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C612ADD-4CD6-4D21-925F-C9511B8CD922}" type="slidenum">
              <a:rPr lang="en-US"/>
              <a:pPr>
                <a:defRPr/>
              </a:pPr>
              <a:t>‹#›</a:t>
            </a:fld>
            <a:endParaRPr lang="en-US"/>
          </a:p>
        </p:txBody>
      </p:sp>
    </p:spTree>
    <p:extLst>
      <p:ext uri="{BB962C8B-B14F-4D97-AF65-F5344CB8AC3E}">
        <p14:creationId xmlns:p14="http://schemas.microsoft.com/office/powerpoint/2010/main" val="2175118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238265F-A5B0-48CB-96CA-5FA376A71E13}" type="datetimeFigureOut">
              <a:rPr lang="en-US"/>
              <a:pPr>
                <a:defRPr/>
              </a:pPr>
              <a:t>1/15/2019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66086C2-8DFC-46B6-8972-6AF04D8676A3}" type="slidenum">
              <a:rPr lang="en-US"/>
              <a:pPr>
                <a:defRPr/>
              </a:pPr>
              <a:t>‹#›</a:t>
            </a:fld>
            <a:endParaRPr lang="en-US"/>
          </a:p>
        </p:txBody>
      </p:sp>
    </p:spTree>
    <p:extLst>
      <p:ext uri="{BB962C8B-B14F-4D97-AF65-F5344CB8AC3E}">
        <p14:creationId xmlns:p14="http://schemas.microsoft.com/office/powerpoint/2010/main" val="526082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031AC44-1560-44A7-89B3-6DA3015C12B5}" type="datetimeFigureOut">
              <a:rPr lang="en-US"/>
              <a:pPr>
                <a:defRPr/>
              </a:pPr>
              <a:t>1/15/2019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6AF84F8-8808-4A5B-82C0-111647634320}" type="slidenum">
              <a:rPr lang="en-US"/>
              <a:pPr>
                <a:defRPr/>
              </a:pPr>
              <a:t>‹#›</a:t>
            </a:fld>
            <a:endParaRPr lang="en-US"/>
          </a:p>
        </p:txBody>
      </p:sp>
    </p:spTree>
    <p:extLst>
      <p:ext uri="{BB962C8B-B14F-4D97-AF65-F5344CB8AC3E}">
        <p14:creationId xmlns:p14="http://schemas.microsoft.com/office/powerpoint/2010/main" val="3533638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5FB2CF17-424A-4F02-A806-62750AFA13D0}" type="datetimeFigureOut">
              <a:rPr lang="en-US"/>
              <a:pPr>
                <a:defRPr/>
              </a:pPr>
              <a:t>1/15/2019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D4697A09-8A6E-4EB7-8BCB-2EC4988491A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hyperlink" Target="http://library.enaca.org/Shrimp/Case/Thematic/FinalMangrove.pdf" TargetMode="External"/><Relationship Id="rId13" Type="http://schemas.openxmlformats.org/officeDocument/2006/relationships/hyperlink" Target="http://www.fao.org/fi/glossary/aquaculture/" TargetMode="External"/><Relationship Id="rId3" Type="http://schemas.openxmlformats.org/officeDocument/2006/relationships/hyperlink" Target="http://www.crc.uri.edu/index.php?themeid=1" TargetMode="External"/><Relationship Id="rId7" Type="http://schemas.openxmlformats.org/officeDocument/2006/relationships/hyperlink" Target="http://library.enaca.org/Shrimp/Publications/FAO_Macrobrachium_manual_2003.pdf" TargetMode="External"/><Relationship Id="rId12" Type="http://schemas.openxmlformats.org/officeDocument/2006/relationships/hyperlink" Target="http://www.fao.org/fishery/countrysector/naso_belize/en" TargetMode="External"/><Relationship Id="rId2" Type="http://schemas.openxmlformats.org/officeDocument/2006/relationships/hyperlink" Target="http://www.unep.org/yearbook/2006/069.asp" TargetMode="External"/><Relationship Id="rId1" Type="http://schemas.openxmlformats.org/officeDocument/2006/relationships/slideLayout" Target="../slideLayouts/slideLayout2.xml"/><Relationship Id="rId6" Type="http://schemas.openxmlformats.org/officeDocument/2006/relationships/hyperlink" Target="http://www.oceaneconomics.org/LMR/Aquaculture/aquaTerms.asp" TargetMode="External"/><Relationship Id="rId11" Type="http://schemas.openxmlformats.org/officeDocument/2006/relationships/hyperlink" Target="http://www.fao.org/fishery/countrysector/FI-CP_TT/en" TargetMode="External"/><Relationship Id="rId5" Type="http://schemas.openxmlformats.org/officeDocument/2006/relationships/hyperlink" Target="http://aquaculture.noaa.gov/what/welcome.html" TargetMode="External"/><Relationship Id="rId15" Type="http://schemas.openxmlformats.org/officeDocument/2006/relationships/hyperlink" Target="http://www.fao.org/fishery/countrysector/naso_costarica/en" TargetMode="External"/><Relationship Id="rId10" Type="http://schemas.openxmlformats.org/officeDocument/2006/relationships/hyperlink" Target="http://aquanic.org/species/tilapia/documents/s6.pdf" TargetMode="External"/><Relationship Id="rId4" Type="http://schemas.openxmlformats.org/officeDocument/2006/relationships/hyperlink" Target="http://www.oceaneconomics.org/LMR/Aquaculture/" TargetMode="External"/><Relationship Id="rId9" Type="http://schemas.openxmlformats.org/officeDocument/2006/relationships/hyperlink" Target="http://web.archive.org/web/20060206103254/www-mkb.slu.se/mkb/rakodling/Shrimp-webb.pdf" TargetMode="External"/><Relationship Id="rId14" Type="http://schemas.openxmlformats.org/officeDocument/2006/relationships/hyperlink" Target="http://www.dfo-mpo.gc.ca/aquaculture/ref/aqua-es2009-eng.ht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fao.org/focus/e/fisheries/aqua.htm" TargetMode="External"/><Relationship Id="rId2" Type="http://schemas.openxmlformats.org/officeDocument/2006/relationships/hyperlink" Target="http://www.cdc.gov/ncidod/EID/vol3no4/garrett.ht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pPr eaLnBrk="1" hangingPunct="1"/>
            <a:r>
              <a:rPr lang="en-US" smtClean="0"/>
              <a:t>AQUACULTURE &amp; MARICULTURE</a:t>
            </a:r>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endParaRPr lang="en-US" smtClean="0"/>
          </a:p>
        </p:txBody>
      </p:sp>
      <p:pic>
        <p:nvPicPr>
          <p:cNvPr id="2052" name="Picture 4" descr="mariculture.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3657600"/>
            <a:ext cx="3549650" cy="234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4" descr="Salmo_salar_GLERL_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381000"/>
            <a:ext cx="4800600" cy="198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304800" y="304800"/>
            <a:ext cx="8382000" cy="6248400"/>
          </a:xfrm>
        </p:spPr>
        <p:txBody>
          <a:bodyPr/>
          <a:lstStyle/>
          <a:p>
            <a:pPr marL="342900" lvl="1" indent="-342900" eaLnBrk="1" hangingPunct="1">
              <a:buFont typeface="Arial" charset="0"/>
              <a:buChar char="•"/>
            </a:pPr>
            <a:r>
              <a:rPr lang="en-US" smtClean="0"/>
              <a:t>Hence, mariculture is a more efficient user of primary productivity than the farming of livestock.</a:t>
            </a:r>
          </a:p>
          <a:p>
            <a:pPr marL="342900" lvl="1" indent="-342900" eaLnBrk="1" hangingPunct="1">
              <a:buFont typeface="Arial" charset="0"/>
              <a:buChar char="•"/>
            </a:pPr>
            <a:r>
              <a:rPr lang="en-US" smtClean="0"/>
              <a:t>Brackish water aquaculture production is dominated y shrimp but also includes finfish &amp; molluscs.</a:t>
            </a:r>
          </a:p>
          <a:p>
            <a:pPr marL="342900" lvl="1" indent="-342900" eaLnBrk="1" hangingPunct="1">
              <a:buFont typeface="Arial" charset="0"/>
              <a:buChar char="•"/>
            </a:pPr>
            <a:r>
              <a:rPr lang="en-US" smtClean="0"/>
              <a:t>Marine aquaculture is dominated by seaweed (Japanese kelp), and molluscs, Pacific cupped oyster and salmon.</a:t>
            </a:r>
          </a:p>
          <a:p>
            <a:pPr eaLnBrk="1" hangingPunct="1"/>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smtClean="0"/>
              <a:t>Top mariculture species in 2000</a:t>
            </a:r>
          </a:p>
        </p:txBody>
      </p:sp>
      <p:graphicFrame>
        <p:nvGraphicFramePr>
          <p:cNvPr id="5" name="Content Placeholder 4"/>
          <p:cNvGraphicFramePr>
            <a:graphicFrameLocks noGrp="1"/>
          </p:cNvGraphicFramePr>
          <p:nvPr>
            <p:ph idx="1"/>
          </p:nvPr>
        </p:nvGraphicFramePr>
        <p:xfrm>
          <a:off x="457200" y="1600200"/>
          <a:ext cx="8229600" cy="3657600"/>
        </p:xfrm>
        <a:graphic>
          <a:graphicData uri="http://schemas.openxmlformats.org/drawingml/2006/table">
            <a:tbl>
              <a:tblPr firstRow="1" bandRow="1">
                <a:tableStyleId>{073A0DAA-6AF3-43AB-8588-CEC1D06C72B9}</a:tableStyleId>
              </a:tblPr>
              <a:tblGrid>
                <a:gridCol w="2057400"/>
                <a:gridCol w="2057400"/>
                <a:gridCol w="2057400"/>
                <a:gridCol w="2057400"/>
              </a:tblGrid>
              <a:tr h="707923">
                <a:tc>
                  <a:txBody>
                    <a:bodyPr/>
                    <a:lstStyle/>
                    <a:p>
                      <a:r>
                        <a:rPr lang="en-US" sz="1800" dirty="0" smtClean="0"/>
                        <a:t>Species</a:t>
                      </a:r>
                      <a:endParaRPr lang="en-US" sz="1800" dirty="0"/>
                    </a:p>
                  </a:txBody>
                  <a:tcPr/>
                </a:tc>
                <a:tc>
                  <a:txBody>
                    <a:bodyPr/>
                    <a:lstStyle/>
                    <a:p>
                      <a:r>
                        <a:rPr lang="en-US" sz="1800" dirty="0" smtClean="0"/>
                        <a:t>Annual</a:t>
                      </a:r>
                      <a:r>
                        <a:rPr lang="en-US" sz="1800" baseline="0" dirty="0" smtClean="0"/>
                        <a:t> production (</a:t>
                      </a:r>
                      <a:r>
                        <a:rPr lang="en-US" sz="1800" baseline="0" dirty="0" err="1" smtClean="0"/>
                        <a:t>tonnes</a:t>
                      </a:r>
                      <a:r>
                        <a:rPr lang="en-US" sz="1800" baseline="0" dirty="0" smtClean="0"/>
                        <a:t>)</a:t>
                      </a:r>
                      <a:endParaRPr lang="en-US" sz="1800" dirty="0"/>
                    </a:p>
                  </a:txBody>
                  <a:tcPr/>
                </a:tc>
                <a:tc>
                  <a:txBody>
                    <a:bodyPr/>
                    <a:lstStyle/>
                    <a:p>
                      <a:r>
                        <a:rPr lang="en-US" sz="1800" dirty="0" smtClean="0"/>
                        <a:t>Culture</a:t>
                      </a:r>
                      <a:r>
                        <a:rPr lang="en-US" sz="1800" baseline="0" dirty="0" smtClean="0"/>
                        <a:t> environment</a:t>
                      </a:r>
                      <a:endParaRPr lang="en-US" sz="1800" dirty="0"/>
                    </a:p>
                  </a:txBody>
                  <a:tcPr/>
                </a:tc>
                <a:tc>
                  <a:txBody>
                    <a:bodyPr/>
                    <a:lstStyle/>
                    <a:p>
                      <a:r>
                        <a:rPr lang="en-US" sz="1800" dirty="0" smtClean="0"/>
                        <a:t>Top two countries</a:t>
                      </a:r>
                      <a:endParaRPr lang="en-US" sz="1800" dirty="0"/>
                    </a:p>
                  </a:txBody>
                  <a:tcPr/>
                </a:tc>
              </a:tr>
              <a:tr h="410146">
                <a:tc>
                  <a:txBody>
                    <a:bodyPr/>
                    <a:lstStyle/>
                    <a:p>
                      <a:r>
                        <a:rPr lang="en-US" sz="1800" dirty="0" smtClean="0"/>
                        <a:t>Japanese kelp</a:t>
                      </a:r>
                      <a:endParaRPr lang="en-US" sz="1800" dirty="0"/>
                    </a:p>
                  </a:txBody>
                  <a:tcPr/>
                </a:tc>
                <a:tc>
                  <a:txBody>
                    <a:bodyPr/>
                    <a:lstStyle/>
                    <a:p>
                      <a:r>
                        <a:rPr lang="en-US" sz="1800" dirty="0" smtClean="0"/>
                        <a:t>4,580,056</a:t>
                      </a:r>
                      <a:endParaRPr lang="en-US" sz="1800" dirty="0"/>
                    </a:p>
                  </a:txBody>
                  <a:tcPr/>
                </a:tc>
                <a:tc>
                  <a:txBody>
                    <a:bodyPr/>
                    <a:lstStyle/>
                    <a:p>
                      <a:r>
                        <a:rPr lang="en-US" sz="1800" dirty="0" smtClean="0"/>
                        <a:t>M</a:t>
                      </a:r>
                      <a:endParaRPr lang="en-US" sz="1800" dirty="0"/>
                    </a:p>
                  </a:txBody>
                  <a:tcPr/>
                </a:tc>
                <a:tc>
                  <a:txBody>
                    <a:bodyPr/>
                    <a:lstStyle/>
                    <a:p>
                      <a:r>
                        <a:rPr lang="en-US" sz="1800" dirty="0" smtClean="0"/>
                        <a:t>China, Japan</a:t>
                      </a:r>
                      <a:endParaRPr lang="en-US" sz="1800" dirty="0"/>
                    </a:p>
                  </a:txBody>
                  <a:tcPr/>
                </a:tc>
              </a:tr>
              <a:tr h="410146">
                <a:tc>
                  <a:txBody>
                    <a:bodyPr/>
                    <a:lstStyle/>
                    <a:p>
                      <a:r>
                        <a:rPr lang="en-US" sz="1800" dirty="0" smtClean="0"/>
                        <a:t>Atlantic</a:t>
                      </a:r>
                      <a:r>
                        <a:rPr lang="en-US" sz="1800" baseline="0" dirty="0" smtClean="0"/>
                        <a:t> salmon</a:t>
                      </a:r>
                      <a:endParaRPr lang="en-US" sz="1800" dirty="0"/>
                    </a:p>
                  </a:txBody>
                  <a:tcPr/>
                </a:tc>
                <a:tc>
                  <a:txBody>
                    <a:bodyPr/>
                    <a:lstStyle/>
                    <a:p>
                      <a:r>
                        <a:rPr lang="en-US" sz="1800" dirty="0" smtClean="0"/>
                        <a:t>883,448</a:t>
                      </a:r>
                      <a:endParaRPr lang="en-US" sz="1800" dirty="0"/>
                    </a:p>
                  </a:txBody>
                  <a:tcPr/>
                </a:tc>
                <a:tc>
                  <a:txBody>
                    <a:bodyPr/>
                    <a:lstStyle/>
                    <a:p>
                      <a:r>
                        <a:rPr lang="en-US" sz="1800" dirty="0" smtClean="0"/>
                        <a:t>M,B</a:t>
                      </a:r>
                      <a:endParaRPr lang="en-US" sz="1800" dirty="0"/>
                    </a:p>
                  </a:txBody>
                  <a:tcPr/>
                </a:tc>
                <a:tc>
                  <a:txBody>
                    <a:bodyPr/>
                    <a:lstStyle/>
                    <a:p>
                      <a:r>
                        <a:rPr lang="en-US" sz="1800" dirty="0" smtClean="0"/>
                        <a:t>Norway,</a:t>
                      </a:r>
                      <a:r>
                        <a:rPr lang="en-US" sz="1800" baseline="0" dirty="0" smtClean="0"/>
                        <a:t> Chile</a:t>
                      </a:r>
                      <a:endParaRPr lang="en-US" sz="1800" dirty="0"/>
                    </a:p>
                  </a:txBody>
                  <a:tcPr/>
                </a:tc>
              </a:tr>
              <a:tr h="410146">
                <a:tc>
                  <a:txBody>
                    <a:bodyPr/>
                    <a:lstStyle/>
                    <a:p>
                      <a:r>
                        <a:rPr lang="en-US" sz="1800" dirty="0" err="1" smtClean="0"/>
                        <a:t>Whiteleg</a:t>
                      </a:r>
                      <a:r>
                        <a:rPr lang="en-US" sz="1800" dirty="0" smtClean="0"/>
                        <a:t> shrimp</a:t>
                      </a:r>
                      <a:endParaRPr lang="en-US" sz="1800" dirty="0"/>
                    </a:p>
                  </a:txBody>
                  <a:tcPr/>
                </a:tc>
                <a:tc>
                  <a:txBody>
                    <a:bodyPr/>
                    <a:lstStyle/>
                    <a:p>
                      <a:r>
                        <a:rPr lang="en-US" sz="1800" dirty="0" smtClean="0"/>
                        <a:t>143,737</a:t>
                      </a:r>
                      <a:endParaRPr lang="en-US" sz="1800" dirty="0"/>
                    </a:p>
                  </a:txBody>
                  <a:tcPr/>
                </a:tc>
                <a:tc>
                  <a:txBody>
                    <a:bodyPr/>
                    <a:lstStyle/>
                    <a:p>
                      <a:r>
                        <a:rPr lang="en-US" sz="1800" dirty="0" smtClean="0"/>
                        <a:t>M,B</a:t>
                      </a:r>
                      <a:endParaRPr lang="en-US" sz="1800" dirty="0"/>
                    </a:p>
                  </a:txBody>
                  <a:tcPr/>
                </a:tc>
                <a:tc>
                  <a:txBody>
                    <a:bodyPr/>
                    <a:lstStyle/>
                    <a:p>
                      <a:r>
                        <a:rPr lang="en-US" sz="1800" dirty="0" smtClean="0"/>
                        <a:t>Ecuador, Mexico</a:t>
                      </a:r>
                      <a:endParaRPr lang="en-US" sz="1800" dirty="0"/>
                    </a:p>
                  </a:txBody>
                  <a:tcPr/>
                </a:tc>
              </a:tr>
              <a:tr h="707923">
                <a:tc>
                  <a:txBody>
                    <a:bodyPr/>
                    <a:lstStyle/>
                    <a:p>
                      <a:r>
                        <a:rPr lang="en-US" sz="1800" dirty="0" smtClean="0"/>
                        <a:t>Peruvian calico scallop</a:t>
                      </a:r>
                      <a:endParaRPr lang="en-US" sz="1800" dirty="0"/>
                    </a:p>
                  </a:txBody>
                  <a:tcPr/>
                </a:tc>
                <a:tc>
                  <a:txBody>
                    <a:bodyPr/>
                    <a:lstStyle/>
                    <a:p>
                      <a:r>
                        <a:rPr lang="en-US" sz="1800" dirty="0" smtClean="0"/>
                        <a:t>21,295</a:t>
                      </a:r>
                      <a:endParaRPr lang="en-US" sz="1800" dirty="0"/>
                    </a:p>
                  </a:txBody>
                  <a:tcPr/>
                </a:tc>
                <a:tc>
                  <a:txBody>
                    <a:bodyPr/>
                    <a:lstStyle/>
                    <a:p>
                      <a:r>
                        <a:rPr lang="en-US" sz="1800" dirty="0" smtClean="0"/>
                        <a:t>M</a:t>
                      </a:r>
                      <a:endParaRPr lang="en-US" sz="1800" dirty="0"/>
                    </a:p>
                  </a:txBody>
                  <a:tcPr/>
                </a:tc>
                <a:tc>
                  <a:txBody>
                    <a:bodyPr/>
                    <a:lstStyle/>
                    <a:p>
                      <a:r>
                        <a:rPr lang="en-US" sz="1800" dirty="0" smtClean="0"/>
                        <a:t>Chile, Peru</a:t>
                      </a:r>
                      <a:endParaRPr lang="en-US" sz="1800" dirty="0"/>
                    </a:p>
                  </a:txBody>
                  <a:tcPr/>
                </a:tc>
              </a:tr>
              <a:tr h="1011317">
                <a:tc>
                  <a:txBody>
                    <a:bodyPr/>
                    <a:lstStyle/>
                    <a:p>
                      <a:r>
                        <a:rPr lang="en-US" sz="1800" dirty="0" smtClean="0"/>
                        <a:t>Japanese</a:t>
                      </a:r>
                      <a:r>
                        <a:rPr lang="en-US" sz="1800" baseline="0" dirty="0" smtClean="0"/>
                        <a:t> flounder/Bastard halibut</a:t>
                      </a:r>
                      <a:endParaRPr lang="en-US" sz="1800" dirty="0"/>
                    </a:p>
                  </a:txBody>
                  <a:tcPr/>
                </a:tc>
                <a:tc>
                  <a:txBody>
                    <a:bodyPr/>
                    <a:lstStyle/>
                    <a:p>
                      <a:r>
                        <a:rPr lang="en-US" sz="1800" dirty="0" smtClean="0"/>
                        <a:t>21,202</a:t>
                      </a:r>
                      <a:endParaRPr lang="en-US" sz="1800" dirty="0"/>
                    </a:p>
                  </a:txBody>
                  <a:tcPr/>
                </a:tc>
                <a:tc>
                  <a:txBody>
                    <a:bodyPr/>
                    <a:lstStyle/>
                    <a:p>
                      <a:r>
                        <a:rPr lang="en-US" sz="1800" dirty="0" smtClean="0"/>
                        <a:t>M</a:t>
                      </a:r>
                      <a:endParaRPr lang="en-US" sz="1800" dirty="0"/>
                    </a:p>
                  </a:txBody>
                  <a:tcPr/>
                </a:tc>
                <a:tc>
                  <a:txBody>
                    <a:bodyPr/>
                    <a:lstStyle/>
                    <a:p>
                      <a:r>
                        <a:rPr lang="en-US" sz="1800" dirty="0" smtClean="0"/>
                        <a:t>Rep.</a:t>
                      </a:r>
                      <a:r>
                        <a:rPr lang="en-US" sz="1800" baseline="0" dirty="0" smtClean="0"/>
                        <a:t> of Korea, Japan</a:t>
                      </a:r>
                      <a:endParaRPr lang="en-US" sz="1800" dirty="0"/>
                    </a:p>
                  </a:txBody>
                  <a:tcPr/>
                </a:tc>
              </a:tr>
            </a:tbl>
          </a:graphicData>
        </a:graphic>
      </p:graphicFrame>
      <p:sp>
        <p:nvSpPr>
          <p:cNvPr id="12328" name="TextBox 5"/>
          <p:cNvSpPr txBox="1">
            <a:spLocks noChangeArrowheads="1"/>
          </p:cNvSpPr>
          <p:nvPr/>
        </p:nvSpPr>
        <p:spPr bwMode="auto">
          <a:xfrm>
            <a:off x="4572000" y="5486400"/>
            <a:ext cx="2057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t>M – marine</a:t>
            </a:r>
          </a:p>
          <a:p>
            <a:pPr eaLnBrk="1" hangingPunct="1"/>
            <a:r>
              <a:rPr lang="en-US"/>
              <a:t>B - brackish water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274638"/>
            <a:ext cx="8229600" cy="563562"/>
          </a:xfrm>
        </p:spPr>
        <p:txBody>
          <a:bodyPr/>
          <a:lstStyle/>
          <a:p>
            <a:pPr eaLnBrk="1" hangingPunct="1"/>
            <a:r>
              <a:rPr lang="en-US" smtClean="0"/>
              <a:t>METHODS</a:t>
            </a:r>
          </a:p>
        </p:txBody>
      </p:sp>
      <p:sp>
        <p:nvSpPr>
          <p:cNvPr id="3" name="Content Placeholder 2"/>
          <p:cNvSpPr>
            <a:spLocks noGrp="1"/>
          </p:cNvSpPr>
          <p:nvPr>
            <p:ph idx="1"/>
          </p:nvPr>
        </p:nvSpPr>
        <p:spPr>
          <a:xfrm>
            <a:off x="228600" y="1066800"/>
            <a:ext cx="8610600" cy="5486400"/>
          </a:xfrm>
        </p:spPr>
        <p:txBody>
          <a:bodyPr/>
          <a:lstStyle/>
          <a:p>
            <a:pPr marL="514350" indent="-514350" eaLnBrk="1" hangingPunct="1">
              <a:buFont typeface="+mj-lt"/>
              <a:buAutoNum type="alphaUcPeriod"/>
              <a:defRPr/>
            </a:pPr>
            <a:r>
              <a:rPr lang="en-US" sz="2800" dirty="0" smtClean="0"/>
              <a:t>For </a:t>
            </a:r>
            <a:r>
              <a:rPr lang="en-US" sz="2800" dirty="0" err="1" smtClean="0"/>
              <a:t>molluscs</a:t>
            </a:r>
            <a:r>
              <a:rPr lang="en-US" sz="2800" dirty="0" smtClean="0"/>
              <a:t>:</a:t>
            </a:r>
          </a:p>
          <a:p>
            <a:pPr marL="971550" lvl="1" indent="-571500" eaLnBrk="1" hangingPunct="1">
              <a:buFont typeface="+mj-lt"/>
              <a:buAutoNum type="romanLcPeriod"/>
              <a:defRPr/>
            </a:pPr>
            <a:r>
              <a:rPr lang="en-US" sz="2400" dirty="0" smtClean="0"/>
              <a:t>Vertical/rack culture</a:t>
            </a:r>
          </a:p>
          <a:p>
            <a:pPr marL="971550" lvl="1" indent="-571500" eaLnBrk="1" hangingPunct="1">
              <a:buFont typeface="+mj-lt"/>
              <a:buAutoNum type="romanLcPeriod"/>
              <a:defRPr/>
            </a:pPr>
            <a:r>
              <a:rPr lang="en-US" sz="2400" dirty="0" smtClean="0"/>
              <a:t>Hanging culture</a:t>
            </a:r>
          </a:p>
          <a:p>
            <a:pPr marL="971550" lvl="1" indent="-571500" eaLnBrk="1" hangingPunct="1">
              <a:buFont typeface="+mj-lt"/>
              <a:buAutoNum type="romanLcPeriod"/>
              <a:defRPr/>
            </a:pPr>
            <a:r>
              <a:rPr lang="en-US" sz="2400" dirty="0" smtClean="0"/>
              <a:t>Bottom culture</a:t>
            </a:r>
          </a:p>
          <a:p>
            <a:pPr marL="971550" lvl="1" indent="-571500" eaLnBrk="1" hangingPunct="1">
              <a:buFont typeface="+mj-lt"/>
              <a:buAutoNum type="romanLcPeriod"/>
              <a:defRPr/>
            </a:pPr>
            <a:r>
              <a:rPr lang="en-US" sz="2400" dirty="0" smtClean="0"/>
              <a:t>Land-based tank culture</a:t>
            </a:r>
          </a:p>
          <a:p>
            <a:pPr marL="971550" lvl="1" indent="-571500" eaLnBrk="1" hangingPunct="1">
              <a:buFont typeface="+mj-lt"/>
              <a:buAutoNum type="romanLcPeriod"/>
              <a:defRPr/>
            </a:pPr>
            <a:r>
              <a:rPr lang="en-US" sz="2400" dirty="0" smtClean="0"/>
              <a:t>Sea ranching</a:t>
            </a:r>
          </a:p>
          <a:p>
            <a:pPr marL="571500" indent="-571500" eaLnBrk="1" hangingPunct="1">
              <a:buFont typeface="+mj-lt"/>
              <a:buAutoNum type="alphaUcPeriod"/>
              <a:defRPr/>
            </a:pPr>
            <a:r>
              <a:rPr lang="en-US" sz="2800" dirty="0" smtClean="0"/>
              <a:t>For crustaceans:</a:t>
            </a:r>
          </a:p>
          <a:p>
            <a:pPr marL="971550" lvl="1" indent="-571500" eaLnBrk="1" hangingPunct="1">
              <a:buFont typeface="+mj-lt"/>
              <a:buAutoNum type="romanLcPeriod"/>
              <a:defRPr/>
            </a:pPr>
            <a:r>
              <a:rPr lang="en-US" sz="2400" dirty="0" smtClean="0"/>
              <a:t>Pond culture</a:t>
            </a:r>
          </a:p>
          <a:p>
            <a:pPr marL="971550" lvl="1" indent="-571500" eaLnBrk="1" hangingPunct="1">
              <a:buFont typeface="+mj-lt"/>
              <a:buAutoNum type="romanLcPeriod"/>
              <a:defRPr/>
            </a:pPr>
            <a:r>
              <a:rPr lang="en-US" sz="2400" dirty="0" smtClean="0"/>
              <a:t>Raceway culture</a:t>
            </a:r>
          </a:p>
          <a:p>
            <a:pPr marL="971550" lvl="1" indent="-571500" eaLnBrk="1" hangingPunct="1">
              <a:buFont typeface="+mj-lt"/>
              <a:buAutoNum type="romanLcPeriod"/>
              <a:defRPr/>
            </a:pPr>
            <a:r>
              <a:rPr lang="en-US" sz="2400" dirty="0" smtClean="0"/>
              <a:t>Cage culture</a:t>
            </a:r>
          </a:p>
          <a:p>
            <a:pPr marL="971550" lvl="1" indent="-571500" eaLnBrk="1" hangingPunct="1">
              <a:buFont typeface="+mj-lt"/>
              <a:buAutoNum type="romanLcPeriod"/>
              <a:defRPr/>
            </a:pPr>
            <a:r>
              <a:rPr lang="en-US" sz="2400" dirty="0" smtClean="0"/>
              <a:t>Sea ranching</a:t>
            </a:r>
            <a:endParaRPr lang="en-US"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304800" y="304800"/>
            <a:ext cx="8610600" cy="6248400"/>
          </a:xfrm>
        </p:spPr>
        <p:txBody>
          <a:bodyPr/>
          <a:lstStyle/>
          <a:p>
            <a:pPr marL="514350" indent="-514350" eaLnBrk="1" hangingPunct="1">
              <a:buFont typeface="Calibri" pitchFamily="34" charset="0"/>
              <a:buAutoNum type="alphaUcPeriod" startAt="3"/>
            </a:pPr>
            <a:r>
              <a:rPr lang="en-US" sz="2800" smtClean="0"/>
              <a:t>For marine aquatic plants</a:t>
            </a:r>
          </a:p>
          <a:p>
            <a:pPr marL="971550" lvl="1" indent="-571500" eaLnBrk="1" hangingPunct="1">
              <a:buFont typeface="Calibri" pitchFamily="34" charset="0"/>
              <a:buAutoNum type="romanLcPeriod"/>
            </a:pPr>
            <a:r>
              <a:rPr lang="en-US" sz="2400" smtClean="0"/>
              <a:t>Suspended culture (longline, raft, net)</a:t>
            </a:r>
          </a:p>
          <a:p>
            <a:pPr marL="971550" lvl="1" indent="-571500" eaLnBrk="1" hangingPunct="1">
              <a:buFont typeface="Calibri" pitchFamily="34" charset="0"/>
              <a:buAutoNum type="romanLcPeriod"/>
            </a:pPr>
            <a:r>
              <a:rPr lang="en-US" sz="2400" smtClean="0"/>
              <a:t>Bottom culture</a:t>
            </a:r>
          </a:p>
          <a:p>
            <a:pPr marL="971550" lvl="1" indent="-571500" eaLnBrk="1" hangingPunct="1">
              <a:buFont typeface="Calibri" pitchFamily="34" charset="0"/>
              <a:buAutoNum type="romanLcPeriod"/>
            </a:pPr>
            <a:r>
              <a:rPr lang="en-US" sz="2400" smtClean="0"/>
              <a:t>Tank culture</a:t>
            </a:r>
          </a:p>
          <a:p>
            <a:pPr marL="514350" indent="-514350" eaLnBrk="1" hangingPunct="1">
              <a:buFont typeface="Calibri" pitchFamily="34" charset="0"/>
              <a:buAutoNum type="alphaUcPeriod" startAt="3"/>
            </a:pPr>
            <a:r>
              <a:rPr lang="en-US" sz="2800" smtClean="0"/>
              <a:t>For finfish</a:t>
            </a:r>
          </a:p>
          <a:p>
            <a:pPr marL="971550" lvl="1" indent="-571500" eaLnBrk="1" hangingPunct="1">
              <a:buFont typeface="Calibri" pitchFamily="34" charset="0"/>
              <a:buAutoNum type="romanLcPeriod" startAt="3"/>
            </a:pPr>
            <a:r>
              <a:rPr lang="en-US" sz="2400" smtClean="0"/>
              <a:t>Cage culture (inshore &amp; offshore)</a:t>
            </a:r>
          </a:p>
          <a:p>
            <a:pPr marL="971550" lvl="1" indent="-571500" eaLnBrk="1" hangingPunct="1">
              <a:buFont typeface="Calibri" pitchFamily="34" charset="0"/>
              <a:buAutoNum type="romanLcPeriod" startAt="3"/>
            </a:pPr>
            <a:r>
              <a:rPr lang="en-US" sz="2400" smtClean="0"/>
              <a:t>Pen culture</a:t>
            </a:r>
          </a:p>
          <a:p>
            <a:pPr marL="971550" lvl="1" indent="-571500" eaLnBrk="1" hangingPunct="1">
              <a:buFont typeface="Calibri" pitchFamily="34" charset="0"/>
              <a:buAutoNum type="romanLcPeriod" startAt="3"/>
            </a:pPr>
            <a:r>
              <a:rPr lang="en-US" sz="2400" smtClean="0"/>
              <a:t>Pond &amp; raceway culture (flow-through &amp; recirculation systems)</a:t>
            </a:r>
          </a:p>
          <a:p>
            <a:pPr marL="971550" lvl="1" indent="-571500" eaLnBrk="1" hangingPunct="1">
              <a:buFont typeface="Calibri" pitchFamily="34" charset="0"/>
              <a:buAutoNum type="romanLcPeriod" startAt="3"/>
            </a:pPr>
            <a:r>
              <a:rPr lang="en-US" sz="2400" smtClean="0"/>
              <a:t>Sea ranching</a:t>
            </a:r>
          </a:p>
          <a:p>
            <a:pPr marL="971550" lvl="1" indent="-571500" eaLnBrk="1" hangingPunct="1">
              <a:buFont typeface="Calibri" pitchFamily="34" charset="0"/>
              <a:buAutoNum type="romanLcPeriod" startAt="3"/>
            </a:pPr>
            <a:endParaRPr lang="en-US" sz="2400" smtClean="0"/>
          </a:p>
          <a:p>
            <a:pPr marL="971550" lvl="1" indent="-571500" eaLnBrk="1" hangingPunct="1">
              <a:buFont typeface="Arial" charset="0"/>
              <a:buNone/>
            </a:pPr>
            <a:r>
              <a:rPr lang="en-US" sz="2400" smtClean="0"/>
              <a:t>For each method – broodstock, seed supply &amp; growout will be considered as they all have different effects on biodiversity.</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457200" y="381000"/>
            <a:ext cx="8229600" cy="5943600"/>
          </a:xfrm>
        </p:spPr>
        <p:txBody>
          <a:bodyPr/>
          <a:lstStyle/>
          <a:p>
            <a:pPr eaLnBrk="1" hangingPunct="1"/>
            <a:r>
              <a:rPr lang="en-US" smtClean="0"/>
              <a:t>Polyculture – growing of 2/more species belonging to different trophic levels in the same system.</a:t>
            </a:r>
          </a:p>
          <a:p>
            <a:pPr lvl="1" eaLnBrk="1" hangingPunct="1"/>
            <a:r>
              <a:rPr lang="en-US" smtClean="0"/>
              <a:t>Grouper &amp; mud crab grown in ponds</a:t>
            </a:r>
          </a:p>
          <a:p>
            <a:pPr lvl="1" eaLnBrk="1" hangingPunct="1"/>
            <a:r>
              <a:rPr lang="en-US" smtClean="0"/>
              <a:t>Sea scallops are suspended from salmon net pens</a:t>
            </a:r>
          </a:p>
          <a:p>
            <a:pPr lvl="1" eaLnBrk="1" hangingPunct="1"/>
            <a:r>
              <a:rPr lang="en-US" smtClean="0"/>
              <a:t>Ezo scallop, Japanese kelp &amp; sea cucumber are cultured w/ open water structures like net cages.</a:t>
            </a:r>
          </a:p>
          <a:p>
            <a:pPr eaLnBrk="1" hangingPunct="1"/>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274638"/>
            <a:ext cx="8229600" cy="639762"/>
          </a:xfrm>
        </p:spPr>
        <p:txBody>
          <a:bodyPr/>
          <a:lstStyle/>
          <a:p>
            <a:pPr eaLnBrk="1" hangingPunct="1"/>
            <a:r>
              <a:rPr lang="en-US" smtClean="0"/>
              <a:t>MOLLUSC CULTURE</a:t>
            </a:r>
          </a:p>
        </p:txBody>
      </p:sp>
      <p:sp>
        <p:nvSpPr>
          <p:cNvPr id="16387" name="Content Placeholder 2"/>
          <p:cNvSpPr>
            <a:spLocks noGrp="1"/>
          </p:cNvSpPr>
          <p:nvPr>
            <p:ph idx="1"/>
          </p:nvPr>
        </p:nvSpPr>
        <p:spPr>
          <a:xfrm>
            <a:off x="304800" y="1219200"/>
            <a:ext cx="8534400" cy="5334000"/>
          </a:xfrm>
        </p:spPr>
        <p:txBody>
          <a:bodyPr/>
          <a:lstStyle/>
          <a:p>
            <a:pPr eaLnBrk="1" hangingPunct="1"/>
            <a:r>
              <a:rPr lang="en-US" smtClean="0"/>
              <a:t>Done in tropical &amp; temperate regions depending on species.</a:t>
            </a:r>
          </a:p>
          <a:p>
            <a:pPr eaLnBrk="1" hangingPunct="1"/>
            <a:r>
              <a:rPr lang="en-US" smtClean="0"/>
              <a:t>Oysters, scallops &amp; mussels dominate temperate mariculture while the tropical areas the same species are cultured at a low &amp; local commercial scale.</a:t>
            </a:r>
          </a:p>
          <a:p>
            <a:pPr eaLnBrk="1" hangingPunct="1"/>
            <a:endParaRPr 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p:cNvSpPr>
            <a:spLocks noGrp="1"/>
          </p:cNvSpPr>
          <p:nvPr>
            <p:ph idx="1"/>
          </p:nvPr>
        </p:nvSpPr>
        <p:spPr>
          <a:xfrm>
            <a:off x="457200" y="304800"/>
            <a:ext cx="8229600" cy="6172200"/>
          </a:xfrm>
        </p:spPr>
        <p:txBody>
          <a:bodyPr/>
          <a:lstStyle/>
          <a:p>
            <a:pPr eaLnBrk="1" hangingPunct="1">
              <a:defRPr/>
            </a:pPr>
            <a:r>
              <a:rPr lang="en-US" b="1" u="sng" dirty="0" err="1" smtClean="0">
                <a:solidFill>
                  <a:schemeClr val="accent6">
                    <a:lumMod val="50000"/>
                  </a:schemeClr>
                </a:solidFill>
              </a:rPr>
              <a:t>Broodstock</a:t>
            </a:r>
            <a:r>
              <a:rPr lang="en-US" b="1" u="sng" dirty="0" smtClean="0">
                <a:solidFill>
                  <a:schemeClr val="accent6">
                    <a:lumMod val="50000"/>
                  </a:schemeClr>
                </a:solidFill>
              </a:rPr>
              <a:t> ( ) &amp; seed supply</a:t>
            </a:r>
          </a:p>
          <a:p>
            <a:pPr lvl="1" eaLnBrk="1" hangingPunct="1">
              <a:defRPr/>
            </a:pPr>
            <a:r>
              <a:rPr lang="en-US" dirty="0" smtClean="0"/>
              <a:t>Bivalve </a:t>
            </a:r>
            <a:r>
              <a:rPr lang="en-US" dirty="0" err="1" smtClean="0"/>
              <a:t>mollusc</a:t>
            </a:r>
            <a:r>
              <a:rPr lang="en-US" dirty="0" smtClean="0"/>
              <a:t> larvae (spat) – collected from natural grounds (what effects can this have?) using suitable materials to which larvae adhere or “set”, or are produced by artificial </a:t>
            </a:r>
            <a:r>
              <a:rPr lang="en-US" dirty="0" err="1" smtClean="0"/>
              <a:t>fertilisation</a:t>
            </a:r>
            <a:r>
              <a:rPr lang="en-US" dirty="0" smtClean="0"/>
              <a:t> in hatcheries.</a:t>
            </a:r>
          </a:p>
          <a:p>
            <a:pPr lvl="1" eaLnBrk="1" hangingPunct="1">
              <a:defRPr/>
            </a:pPr>
            <a:r>
              <a:rPr lang="en-US" dirty="0" smtClean="0"/>
              <a:t>The latter technique allows much genetic control over the genetic make-up of the stock, as well as transport of larvae to distant grow-out facilities.</a:t>
            </a:r>
          </a:p>
          <a:p>
            <a:pPr lvl="1" eaLnBrk="1" hangingPunct="1">
              <a:defRPr/>
            </a:pPr>
            <a:r>
              <a:rPr lang="en-US" dirty="0" smtClean="0"/>
              <a:t>Parental stock comes from natural environments. Their spawning is induced in captivity. Thus likely that offspring retain genetic diversity of parental stock.</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a:xfrm>
            <a:off x="304800" y="381000"/>
            <a:ext cx="8534400" cy="6248400"/>
          </a:xfrm>
        </p:spPr>
        <p:txBody>
          <a:bodyPr/>
          <a:lstStyle/>
          <a:p>
            <a:pPr marL="342900" lvl="1" indent="-342900" eaLnBrk="1" hangingPunct="1">
              <a:buFont typeface="Arial" charset="0"/>
              <a:buChar char="•"/>
            </a:pPr>
            <a:r>
              <a:rPr lang="en-US" smtClean="0"/>
              <a:t>Due to high fecundity of molluscs, only a few organisms are required to sustain seed production. What can this cause?</a:t>
            </a:r>
          </a:p>
          <a:p>
            <a:pPr marL="742950" lvl="2" indent="-342900" eaLnBrk="1" hangingPunct="1">
              <a:buFont typeface="Wingdings" pitchFamily="2" charset="2"/>
              <a:buChar char="§"/>
            </a:pPr>
            <a:r>
              <a:rPr lang="en-US" smtClean="0"/>
              <a:t> This is a practice which may cause negative effects on genetic diversity of reared population.  </a:t>
            </a:r>
          </a:p>
          <a:p>
            <a:pPr marL="742950" lvl="2" indent="-342900" eaLnBrk="1" hangingPunct="1">
              <a:buFont typeface="Wingdings" pitchFamily="2" charset="2"/>
              <a:buChar char="§"/>
            </a:pPr>
            <a:r>
              <a:rPr lang="en-US" smtClean="0"/>
              <a:t>Studies are being conducted to define the required number of broodstock in order to maintain genetic diversity.</a:t>
            </a:r>
          </a:p>
          <a:p>
            <a:pPr eaLnBrk="1" hangingPunct="1"/>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14339">
                                            <p:txEl>
                                              <p:pRg st="1" end="1"/>
                                            </p:txEl>
                                          </p:spTgt>
                                        </p:tgtEl>
                                        <p:attrNameLst>
                                          <p:attrName>style.visibility</p:attrName>
                                        </p:attrNameLst>
                                      </p:cBhvr>
                                      <p:to>
                                        <p:strVal val="visible"/>
                                      </p:to>
                                    </p:set>
                                    <p:animEffect transition="in" filter="box(in)">
                                      <p:cBhvr>
                                        <p:cTn id="7" dur="500"/>
                                        <p:tgtEl>
                                          <p:spTgt spid="14339">
                                            <p:txEl>
                                              <p:pRg st="1" end="1"/>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14339">
                                            <p:txEl>
                                              <p:pRg st="2" end="2"/>
                                            </p:txEl>
                                          </p:spTgt>
                                        </p:tgtEl>
                                        <p:attrNameLst>
                                          <p:attrName>style.visibility</p:attrName>
                                        </p:attrNameLst>
                                      </p:cBhvr>
                                      <p:to>
                                        <p:strVal val="visible"/>
                                      </p:to>
                                    </p:set>
                                    <p:animEffect transition="in" filter="box(in)">
                                      <p:cBhvr>
                                        <p:cTn id="10" dur="500"/>
                                        <p:tgtEl>
                                          <p:spTgt spid="1433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p:cNvSpPr>
            <a:spLocks noGrp="1"/>
          </p:cNvSpPr>
          <p:nvPr>
            <p:ph idx="1"/>
          </p:nvPr>
        </p:nvSpPr>
        <p:spPr>
          <a:xfrm>
            <a:off x="304800" y="381000"/>
            <a:ext cx="8610600" cy="6096000"/>
          </a:xfrm>
        </p:spPr>
        <p:txBody>
          <a:bodyPr/>
          <a:lstStyle/>
          <a:p>
            <a:pPr eaLnBrk="1" hangingPunct="1">
              <a:defRPr/>
            </a:pPr>
            <a:r>
              <a:rPr lang="en-US" b="1" u="sng" dirty="0" err="1" smtClean="0">
                <a:solidFill>
                  <a:schemeClr val="accent6">
                    <a:lumMod val="50000"/>
                  </a:schemeClr>
                </a:solidFill>
              </a:rPr>
              <a:t>Growout</a:t>
            </a:r>
            <a:r>
              <a:rPr lang="en-US" b="1" u="sng" dirty="0" smtClean="0">
                <a:solidFill>
                  <a:schemeClr val="accent6">
                    <a:lumMod val="50000"/>
                  </a:schemeClr>
                </a:solidFill>
              </a:rPr>
              <a:t> </a:t>
            </a:r>
            <a:endParaRPr lang="en-US" dirty="0" smtClean="0"/>
          </a:p>
          <a:p>
            <a:pPr lvl="1" eaLnBrk="1" hangingPunct="1">
              <a:defRPr/>
            </a:pPr>
            <a:r>
              <a:rPr lang="en-US" dirty="0" smtClean="0"/>
              <a:t>Larvae that have attached/ “set” to their substrate are grown in: </a:t>
            </a:r>
          </a:p>
          <a:p>
            <a:pPr lvl="2" eaLnBrk="1" hangingPunct="1">
              <a:defRPr/>
            </a:pPr>
            <a:r>
              <a:rPr lang="en-US" dirty="0" smtClean="0"/>
              <a:t>hanging culture (suspended from floating rafts or floating </a:t>
            </a:r>
            <a:r>
              <a:rPr lang="en-US" dirty="0" err="1" smtClean="0"/>
              <a:t>longlines</a:t>
            </a:r>
            <a:r>
              <a:rPr lang="en-US" dirty="0" smtClean="0"/>
              <a:t> on strings, trays, stacks or mesh bags), </a:t>
            </a:r>
          </a:p>
          <a:p>
            <a:pPr lvl="2" eaLnBrk="1" hangingPunct="1">
              <a:defRPr/>
            </a:pPr>
            <a:r>
              <a:rPr lang="en-US" dirty="0" smtClean="0"/>
              <a:t>vertical or rack culture (sticks or posts are staked on the bottom  &amp; act directly as a growing medium or support racks, or platforms)</a:t>
            </a:r>
          </a:p>
          <a:p>
            <a:pPr lvl="2" eaLnBrk="1" hangingPunct="1">
              <a:defRPr/>
            </a:pPr>
            <a:r>
              <a:rPr lang="en-US" dirty="0" smtClean="0"/>
              <a:t>Bottom culture (shells, stones, rocks, cement slabs etc. added to the bottom provide attachment sites)</a:t>
            </a:r>
          </a:p>
          <a:p>
            <a:pPr lvl="2" eaLnBrk="1" hangingPunct="1">
              <a:defRPr/>
            </a:pPr>
            <a:r>
              <a:rPr lang="en-US" dirty="0" smtClean="0"/>
              <a:t>In land-based systems (mostly for sea-ranching)</a:t>
            </a:r>
          </a:p>
          <a:p>
            <a:pPr lvl="2" eaLnBrk="1" hangingPunct="1">
              <a:buFont typeface="Arial" charset="0"/>
              <a:buNone/>
              <a:defRPr/>
            </a:pPr>
            <a:endParaRPr lang="en-US" dirty="0" smtClean="0"/>
          </a:p>
          <a:p>
            <a:pPr lvl="2" eaLnBrk="1" hangingPunct="1">
              <a:buFont typeface="Arial" charset="0"/>
              <a:buNone/>
              <a:defRPr/>
            </a:pPr>
            <a:r>
              <a:rPr lang="en-US" dirty="0" smtClean="0"/>
              <a:t>Hanging culture is the most common method of oyster, mussel &amp; scallop culture.</a:t>
            </a:r>
          </a:p>
          <a:p>
            <a:pPr eaLnBrk="1" hangingPunct="1">
              <a:defRPr/>
            </a:pPr>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endParaRPr lang="en-US" smtClean="0"/>
          </a:p>
        </p:txBody>
      </p:sp>
      <p:sp>
        <p:nvSpPr>
          <p:cNvPr id="20483" name="Content Placeholder 2"/>
          <p:cNvSpPr>
            <a:spLocks noGrp="1"/>
          </p:cNvSpPr>
          <p:nvPr>
            <p:ph idx="1"/>
          </p:nvPr>
        </p:nvSpPr>
        <p:spPr/>
        <p:txBody>
          <a:bodyPr/>
          <a:lstStyle/>
          <a:p>
            <a:r>
              <a:rPr lang="en-US" smtClean="0"/>
              <a:t>Aquaculture – used to restore &amp; replace overfished stocks of molluscs.</a:t>
            </a:r>
          </a:p>
          <a:p>
            <a:r>
              <a:rPr lang="en-US" smtClean="0"/>
              <a:t>In overfished stocks, a restoration mgt plan should be adopted to conserve natural genetic diversity as the expansion of mariculture increases the risk on wild popns.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smtClean="0"/>
              <a:t>AQUACULTURE</a:t>
            </a:r>
          </a:p>
        </p:txBody>
      </p:sp>
      <p:sp>
        <p:nvSpPr>
          <p:cNvPr id="3075" name="Content Placeholder 2"/>
          <p:cNvSpPr>
            <a:spLocks noGrp="1"/>
          </p:cNvSpPr>
          <p:nvPr>
            <p:ph idx="1"/>
          </p:nvPr>
        </p:nvSpPr>
        <p:spPr>
          <a:xfrm>
            <a:off x="228600" y="1600200"/>
            <a:ext cx="8686800" cy="4953000"/>
          </a:xfrm>
        </p:spPr>
        <p:txBody>
          <a:bodyPr/>
          <a:lstStyle/>
          <a:p>
            <a:pPr eaLnBrk="1" hangingPunct="1"/>
            <a:r>
              <a:rPr lang="en-US" smtClean="0"/>
              <a:t>The broad term “</a:t>
            </a:r>
            <a:r>
              <a:rPr lang="en-US" b="1" u="sng" smtClean="0"/>
              <a:t>aquaculture</a:t>
            </a:r>
            <a:r>
              <a:rPr lang="en-US" smtClean="0"/>
              <a:t>” refers to the breeding, rearing, and harvesting of plants and animals in all types of water environments, including ponds, rivers, lakes, and the ocean.</a:t>
            </a:r>
          </a:p>
          <a:p>
            <a:pPr eaLnBrk="1" hangingPunct="1"/>
            <a:r>
              <a:rPr lang="en-US" smtClean="0"/>
              <a:t>The breeding &amp; rearing of fish, shellfish, or plants in ponds, enclosures, or other forms of confinement in fresh/marine waters for direct harvest of the product.</a:t>
            </a:r>
          </a:p>
          <a:p>
            <a:pPr eaLnBrk="1" hangingPunct="1"/>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FINFISH</a:t>
            </a:r>
          </a:p>
        </p:txBody>
      </p:sp>
      <p:sp>
        <p:nvSpPr>
          <p:cNvPr id="21507" name="Content Placeholder 2"/>
          <p:cNvSpPr>
            <a:spLocks noGrp="1"/>
          </p:cNvSpPr>
          <p:nvPr>
            <p:ph idx="1"/>
          </p:nvPr>
        </p:nvSpPr>
        <p:spPr/>
        <p:txBody>
          <a:bodyPr/>
          <a:lstStyle/>
          <a:p>
            <a:r>
              <a:rPr lang="en-US" smtClean="0"/>
              <a:t>Is practiced in both temperate &amp; tropical waters.</a:t>
            </a:r>
          </a:p>
          <a:p>
            <a:pPr>
              <a:buFont typeface="Arial" charset="0"/>
              <a:buNone/>
            </a:pPr>
            <a:r>
              <a:rPr lang="en-US" smtClean="0"/>
              <a:t>Examples include catadromous  (lives in fresh water and enters salt water to spawn. Most of the eels are catadromous) and marine fish.</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lstStyle/>
          <a:p>
            <a:pPr>
              <a:defRPr/>
            </a:pPr>
            <a:r>
              <a:rPr lang="en-US" b="1" u="sng" dirty="0" err="1" smtClean="0">
                <a:solidFill>
                  <a:schemeClr val="accent6">
                    <a:lumMod val="50000"/>
                  </a:schemeClr>
                </a:solidFill>
              </a:rPr>
              <a:t>Broodstock</a:t>
            </a:r>
            <a:r>
              <a:rPr lang="en-US" b="1" u="sng" dirty="0" smtClean="0">
                <a:solidFill>
                  <a:schemeClr val="accent6">
                    <a:lumMod val="50000"/>
                  </a:schemeClr>
                </a:solidFill>
              </a:rPr>
              <a:t> &amp; seed supply</a:t>
            </a:r>
          </a:p>
          <a:p>
            <a:pPr lvl="1">
              <a:defRPr/>
            </a:pPr>
            <a:r>
              <a:rPr lang="en-US" dirty="0" smtClean="0"/>
              <a:t>Two main categories of </a:t>
            </a:r>
            <a:r>
              <a:rPr lang="en-US" dirty="0" err="1" smtClean="0"/>
              <a:t>broodstock</a:t>
            </a:r>
            <a:r>
              <a:rPr lang="en-US" dirty="0" smtClean="0"/>
              <a:t>: domesticated &amp; a mixture ‘</a:t>
            </a:r>
            <a:r>
              <a:rPr lang="en-US" dirty="0" err="1" smtClean="0"/>
              <a:t>tween</a:t>
            </a:r>
            <a:r>
              <a:rPr lang="en-US" dirty="0" smtClean="0"/>
              <a:t> wild &amp; domesticated.</a:t>
            </a:r>
          </a:p>
          <a:p>
            <a:pPr>
              <a:defRPr/>
            </a:pPr>
            <a:r>
              <a:rPr lang="en-US" dirty="0" smtClean="0"/>
              <a:t>When domesticated </a:t>
            </a:r>
            <a:r>
              <a:rPr lang="en-US" dirty="0" err="1" smtClean="0"/>
              <a:t>broodstock</a:t>
            </a:r>
            <a:r>
              <a:rPr lang="en-US" dirty="0" smtClean="0"/>
              <a:t> is used – concern over conservation of genetic diversity.</a:t>
            </a:r>
          </a:p>
          <a:p>
            <a:pPr>
              <a:defRPr/>
            </a:pPr>
            <a:r>
              <a:rPr lang="en-US" dirty="0" smtClean="0"/>
              <a:t>Less impact is expected on genetic diversity if wild fish are used in combination with domesticated animals.</a:t>
            </a:r>
          </a:p>
          <a:p>
            <a:pPr>
              <a:defRPr/>
            </a:pPr>
            <a:r>
              <a:rPr lang="en-US" dirty="0" smtClean="0"/>
              <a:t>However, it puts pressure on wild stocks by promoting capture of wild organisms.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p:cNvSpPr>
            <a:spLocks noGrp="1"/>
          </p:cNvSpPr>
          <p:nvPr>
            <p:ph idx="1"/>
          </p:nvPr>
        </p:nvSpPr>
        <p:spPr>
          <a:xfrm>
            <a:off x="304800" y="304800"/>
            <a:ext cx="8534400" cy="6172200"/>
          </a:xfrm>
        </p:spPr>
        <p:txBody>
          <a:bodyPr/>
          <a:lstStyle/>
          <a:p>
            <a:r>
              <a:rPr lang="en-US" smtClean="0"/>
              <a:t>Most important finfish are grown from larvae or “fry” produced by controlled reproduction in hatcheries.</a:t>
            </a:r>
          </a:p>
          <a:p>
            <a:r>
              <a:rPr lang="en-US" smtClean="0"/>
              <a:t>Collection of fry from natural environment affects recruitment into wild popns by reducing the parental stocks.  In the case of Atlantic glass eel, this could lead to collapse of natural reprod’ve stocks.</a:t>
            </a:r>
          </a:p>
          <a:p>
            <a:r>
              <a:rPr lang="en-US" smtClean="0"/>
              <a:t>In Mediterranean, Asian &amp; L. American countries, seed is still being collected from the wild.</a:t>
            </a:r>
          </a:p>
          <a:p>
            <a:endParaRPr 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p:cNvSpPr>
            <a:spLocks noGrp="1"/>
          </p:cNvSpPr>
          <p:nvPr>
            <p:ph idx="1"/>
          </p:nvPr>
        </p:nvSpPr>
        <p:spPr>
          <a:xfrm>
            <a:off x="304800" y="228600"/>
            <a:ext cx="8610600" cy="6324600"/>
          </a:xfrm>
        </p:spPr>
        <p:txBody>
          <a:bodyPr/>
          <a:lstStyle/>
          <a:p>
            <a:r>
              <a:rPr lang="en-US" smtClean="0"/>
              <a:t>Experiments are under way to produce transgenic fish (genetically modified fish) to enhance performance under growout condition.</a:t>
            </a:r>
          </a:p>
          <a:p>
            <a:r>
              <a:rPr lang="en-US" smtClean="0"/>
              <a:t>Special care must be taken to prevent broodstocks from mixing with wild popns.</a:t>
            </a:r>
          </a:p>
          <a:p>
            <a:r>
              <a:rPr lang="en-US" smtClean="0"/>
              <a:t>The common practice of transfer of broodstock &amp; fry ‘tween different regions of the globe could have an effect on biodiversity through introduction of allochthonous species (</a:t>
            </a:r>
            <a:r>
              <a:rPr lang="en-US" sz="2800" smtClean="0"/>
              <a:t>exotic/</a:t>
            </a:r>
            <a:r>
              <a:rPr lang="en-US" sz="2800" i="1" smtClean="0"/>
              <a:t>pertaining to organisms or organic sediments in a given ecosystem that originated in another system</a:t>
            </a:r>
            <a:r>
              <a:rPr lang="en-US" sz="2800" smtClean="0"/>
              <a:t>. </a:t>
            </a:r>
            <a:r>
              <a:rPr lang="en-US" smtClean="0"/>
              <a:t>), diseases &amp; other related impacts.</a:t>
            </a:r>
            <a:br>
              <a:rPr lang="en-US" smtClean="0"/>
            </a:br>
            <a:endParaRPr lang="en-US"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a:spLocks noGrp="1"/>
          </p:cNvSpPr>
          <p:nvPr>
            <p:ph idx="1"/>
          </p:nvPr>
        </p:nvSpPr>
        <p:spPr>
          <a:xfrm>
            <a:off x="304800" y="304800"/>
            <a:ext cx="8534400" cy="6172200"/>
          </a:xfrm>
        </p:spPr>
        <p:txBody>
          <a:bodyPr/>
          <a:lstStyle/>
          <a:p>
            <a:r>
              <a:rPr lang="en-US" smtClean="0"/>
              <a:t>Growout </a:t>
            </a:r>
          </a:p>
          <a:p>
            <a:pPr lvl="1"/>
            <a:r>
              <a:rPr lang="en-US" smtClean="0"/>
              <a:t>For most of the major finfish spp., fertilised eggs are incubated until hatching and then conditioned to artificial feed in tanks before transfer to growout facilities (pens, cages, large tanks)</a:t>
            </a:r>
          </a:p>
          <a:p>
            <a:pPr lvl="1"/>
            <a:r>
              <a:rPr lang="en-US" smtClean="0"/>
              <a:t>Cage culture – 2 categories: inshore &amp; offshore cages. Can be either floating, fixed or submerged.</a:t>
            </a:r>
          </a:p>
          <a:p>
            <a:pPr lvl="1"/>
            <a:r>
              <a:rPr lang="en-US" smtClean="0"/>
              <a:t>Inshore – located in protected &amp; usually shallow areas with less water circulation than offshore cages.</a:t>
            </a:r>
          </a:p>
          <a:p>
            <a:pPr lvl="1"/>
            <a:r>
              <a:rPr lang="en-US" smtClean="0"/>
              <a:t>Offshore cages – located in deep water &amp; open areas w/ less protection from storms but with better water exchange.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10600" cy="6400800"/>
          </a:xfrm>
        </p:spPr>
        <p:txBody>
          <a:bodyPr/>
          <a:lstStyle/>
          <a:p>
            <a:r>
              <a:rPr lang="en-US" smtClean="0"/>
              <a:t>Cage-reared fish are fed supplemental or artificial diets depending on stocking density &amp; the level of technology applied.</a:t>
            </a:r>
          </a:p>
          <a:p>
            <a:r>
              <a:rPr lang="en-US" smtClean="0"/>
              <a:t>In inshore cages, possible impacts include:</a:t>
            </a:r>
          </a:p>
          <a:p>
            <a:pPr lvl="1"/>
            <a:r>
              <a:rPr lang="en-US" smtClean="0"/>
              <a:t>Water quality degradation</a:t>
            </a:r>
          </a:p>
          <a:p>
            <a:pPr lvl="1"/>
            <a:r>
              <a:rPr lang="en-US" smtClean="0"/>
              <a:t>Transfer of disease</a:t>
            </a:r>
          </a:p>
          <a:p>
            <a:pPr lvl="1"/>
            <a:r>
              <a:rPr lang="en-US" smtClean="0"/>
              <a:t>Alteration of benthic community biodiversity</a:t>
            </a:r>
          </a:p>
          <a:p>
            <a:pPr lvl="1"/>
            <a:r>
              <a:rPr lang="en-US" smtClean="0"/>
              <a:t>Input of antibiotics, antifouling &amp; other chemicals</a:t>
            </a:r>
          </a:p>
          <a:p>
            <a:pPr lvl="1"/>
            <a:r>
              <a:rPr lang="en-US" smtClean="0"/>
              <a:t>Risk of escapes</a:t>
            </a:r>
          </a:p>
          <a:p>
            <a:r>
              <a:rPr lang="en-US" smtClean="0"/>
              <a:t>Impacts can be minimised how?</a:t>
            </a:r>
          </a:p>
          <a:p>
            <a:pPr lvl="1"/>
            <a:r>
              <a:rPr lang="en-US" smtClean="0"/>
              <a:t>by proper mgt?, site selection? &amp; continuous monitoring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ox(in)">
                                      <p:cBhvr>
                                        <p:cTn id="7" dur="500"/>
                                        <p:tgtEl>
                                          <p:spTgt spid="3">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ox(in)">
                                      <p:cBhvr>
                                        <p:cTn id="12" dur="500"/>
                                        <p:tgtEl>
                                          <p:spTgt spid="3">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ox(in)">
                                      <p:cBhvr>
                                        <p:cTn id="17" dur="500"/>
                                        <p:tgtEl>
                                          <p:spTgt spid="3">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ox(in)">
                                      <p:cBhvr>
                                        <p:cTn id="22" dur="500"/>
                                        <p:tgtEl>
                                          <p:spTgt spid="3">
                                            <p:txEl>
                                              <p:pRg st="5" end="5"/>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blinds(horizontal)">
                                      <p:cBhvr>
                                        <p:cTn id="32" dur="500"/>
                                        <p:tgtEl>
                                          <p:spTgt spid="3">
                                            <p:txEl>
                                              <p:pRg st="7" end="7"/>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blinds(horizontal)">
                                      <p:cBhvr>
                                        <p:cTn id="3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z="4000" smtClean="0"/>
              <a:t>NEGATIVE IMPACTS OF MARICULTURE ON THE ENVIRONMENT</a:t>
            </a:r>
          </a:p>
        </p:txBody>
      </p:sp>
      <p:sp>
        <p:nvSpPr>
          <p:cNvPr id="27651" name="Content Placeholder 2"/>
          <p:cNvSpPr>
            <a:spLocks noGrp="1"/>
          </p:cNvSpPr>
          <p:nvPr>
            <p:ph idx="1"/>
          </p:nvPr>
        </p:nvSpPr>
        <p:spPr/>
        <p:txBody>
          <a:bodyPr/>
          <a:lstStyle/>
          <a:p>
            <a:r>
              <a:rPr lang="en-US" smtClean="0"/>
              <a:t>Find out 4/5 negative impacts</a:t>
            </a:r>
          </a:p>
          <a:p>
            <a:r>
              <a:rPr lang="en-US" smtClean="0"/>
              <a:t>How they are mitigated against/avoided or controlled.</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endParaRPr lang="en-US" smtClean="0"/>
          </a:p>
        </p:txBody>
      </p:sp>
      <p:pic>
        <p:nvPicPr>
          <p:cNvPr id="28675"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533650" y="2243138"/>
            <a:ext cx="4076700" cy="3238500"/>
          </a:xfrm>
        </p:spPr>
      </p:pic>
      <p:sp>
        <p:nvSpPr>
          <p:cNvPr id="28676" name="Rectangle 5"/>
          <p:cNvSpPr>
            <a:spLocks noChangeArrowheads="1"/>
          </p:cNvSpPr>
          <p:nvPr/>
        </p:nvSpPr>
        <p:spPr bwMode="auto">
          <a:xfrm>
            <a:off x="533400" y="609600"/>
            <a:ext cx="69342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t>This hatching system consists of a 300 litre rectangular hatching tank and two 120 litre circular tanks, one for collecting larvae and one to house a biofilter</a:t>
            </a:r>
          </a:p>
        </p:txBody>
      </p:sp>
      <p:sp>
        <p:nvSpPr>
          <p:cNvPr id="28677" name="Rectangle 6"/>
          <p:cNvSpPr>
            <a:spLocks noChangeArrowheads="1"/>
          </p:cNvSpPr>
          <p:nvPr/>
        </p:nvSpPr>
        <p:spPr bwMode="auto">
          <a:xfrm>
            <a:off x="762000" y="6096000"/>
            <a:ext cx="6934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600"/>
              <a:t>http://library.enaca.org/Shrimp/Publications/FAO_Macrobrachium_manual_2003.pdf</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smtClean="0"/>
              <a:t>GLOSSARY</a:t>
            </a:r>
          </a:p>
        </p:txBody>
      </p:sp>
      <p:sp>
        <p:nvSpPr>
          <p:cNvPr id="29699" name="Content Placeholder 2"/>
          <p:cNvSpPr>
            <a:spLocks noGrp="1"/>
          </p:cNvSpPr>
          <p:nvPr>
            <p:ph idx="1"/>
          </p:nvPr>
        </p:nvSpPr>
        <p:spPr/>
        <p:txBody>
          <a:bodyPr/>
          <a:lstStyle/>
          <a:p>
            <a:r>
              <a:rPr lang="en-US" sz="1600" smtClean="0"/>
              <a:t>Stocking density  </a:t>
            </a:r>
            <a:r>
              <a:rPr lang="en-US" sz="1600" b="1" smtClean="0"/>
              <a:t>: </a:t>
            </a:r>
            <a:r>
              <a:rPr lang="en-US" sz="1600" smtClean="0"/>
              <a:t>Usually an expression of the number of fish per unit area or weight of fish per unit of volume of water at stocking.</a:t>
            </a:r>
          </a:p>
          <a:p>
            <a:r>
              <a:rPr lang="en-US" sz="1600" smtClean="0"/>
              <a:t>Stocking (a)  </a:t>
            </a:r>
            <a:r>
              <a:rPr lang="en-US" sz="1600" b="1" smtClean="0"/>
              <a:t>Definition(s): </a:t>
            </a:r>
            <a:r>
              <a:rPr lang="en-US" sz="1600" smtClean="0"/>
              <a:t>Process of moving live organisms to a rearing unit so that ongrowing (e.g. in nursery ponds, fattening ponds) or reproduction (e.g. in spawning ponds) may take place.</a:t>
            </a:r>
          </a:p>
          <a:p>
            <a:r>
              <a:rPr lang="en-US" sz="1600" smtClean="0"/>
              <a:t>Stocking (b)  </a:t>
            </a:r>
            <a:r>
              <a:rPr lang="en-US" sz="1600" b="1" smtClean="0"/>
              <a:t>Definition(s): </a:t>
            </a:r>
            <a:r>
              <a:rPr lang="en-US" sz="1600" smtClean="0"/>
              <a:t>The practice of putting artificially reared young fish into a sea, lake or river. These are subsequently caught, preferably at a larger size. </a:t>
            </a:r>
          </a:p>
          <a:p>
            <a:r>
              <a:rPr lang="en-US" sz="1600" smtClean="0"/>
              <a:t>Stocking rate  </a:t>
            </a:r>
            <a:r>
              <a:rPr lang="en-US" sz="1600" b="1" smtClean="0"/>
              <a:t>Definition(s): </a:t>
            </a:r>
            <a:r>
              <a:rPr lang="en-US" sz="1600" smtClean="0"/>
              <a:t>The number of fish released per unit of area.</a:t>
            </a:r>
          </a:p>
          <a:p>
            <a:r>
              <a:rPr lang="en-US" sz="1600" smtClean="0"/>
              <a:t>word broodstock usually refers only to the females that are kept in hatcheries until their eggs hatch, after which they are discarded or sold. FAO doc on shrimp</a:t>
            </a:r>
          </a:p>
          <a:p>
            <a:r>
              <a:rPr lang="en-US" sz="1600" smtClean="0"/>
              <a:t>Supplement  </a:t>
            </a:r>
            <a:r>
              <a:rPr lang="en-US" sz="1600" b="1" smtClean="0"/>
              <a:t>Definition(s): </a:t>
            </a:r>
            <a:r>
              <a:rPr lang="en-US" sz="1600" smtClean="0"/>
              <a:t>A feed used with another to improve the nutritive balance or performance of the total and intended to be: (i) fed undiluted as a supplement to other feeds; or (ii) offered free choice with other parts of the ration separately available; or (iii) further diluted and mixed with other feed ingredients to produce a complete feed.</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274638"/>
            <a:ext cx="8229600" cy="639762"/>
          </a:xfrm>
        </p:spPr>
        <p:txBody>
          <a:bodyPr/>
          <a:lstStyle/>
          <a:p>
            <a:pPr eaLnBrk="1" hangingPunct="1"/>
            <a:r>
              <a:rPr lang="en-US" smtClean="0"/>
              <a:t>REFERENCES</a:t>
            </a:r>
          </a:p>
        </p:txBody>
      </p:sp>
      <p:sp>
        <p:nvSpPr>
          <p:cNvPr id="30723" name="Content Placeholder 2"/>
          <p:cNvSpPr>
            <a:spLocks noGrp="1"/>
          </p:cNvSpPr>
          <p:nvPr>
            <p:ph idx="1"/>
          </p:nvPr>
        </p:nvSpPr>
        <p:spPr>
          <a:xfrm>
            <a:off x="304800" y="1066800"/>
            <a:ext cx="8610600" cy="5562600"/>
          </a:xfrm>
        </p:spPr>
        <p:txBody>
          <a:bodyPr/>
          <a:lstStyle/>
          <a:p>
            <a:pPr eaLnBrk="1" hangingPunct="1"/>
            <a:r>
              <a:rPr lang="en-US" sz="1400" smtClean="0">
                <a:hlinkClick r:id="rId2"/>
              </a:rPr>
              <a:t>http://www.unep.org/yearbook/2006/069.asp</a:t>
            </a:r>
            <a:endParaRPr lang="en-US" sz="1400" smtClean="0"/>
          </a:p>
          <a:p>
            <a:pPr eaLnBrk="1" hangingPunct="1"/>
            <a:r>
              <a:rPr lang="en-US" sz="1400" smtClean="0">
                <a:hlinkClick r:id="rId3"/>
              </a:rPr>
              <a:t>http://www.crc.uri.edu/index.php?themeid=1</a:t>
            </a:r>
            <a:endParaRPr lang="en-US" sz="1400" smtClean="0"/>
          </a:p>
          <a:p>
            <a:pPr eaLnBrk="1" hangingPunct="1"/>
            <a:r>
              <a:rPr lang="en-US" sz="1400" smtClean="0">
                <a:hlinkClick r:id="rId4"/>
              </a:rPr>
              <a:t>http://www.oceaneconomics.org/LMR/Aquaculture/</a:t>
            </a:r>
            <a:endParaRPr lang="en-US" sz="1400" smtClean="0"/>
          </a:p>
          <a:p>
            <a:pPr eaLnBrk="1" hangingPunct="1"/>
            <a:r>
              <a:rPr lang="en-US" sz="1400" smtClean="0">
                <a:hlinkClick r:id="rId5"/>
              </a:rPr>
              <a:t>http://aquaculture.noaa.gov/what/welcome.html</a:t>
            </a:r>
            <a:endParaRPr lang="en-US" sz="1400" smtClean="0"/>
          </a:p>
          <a:p>
            <a:pPr eaLnBrk="1" hangingPunct="1"/>
            <a:r>
              <a:rPr lang="en-US" sz="1400" smtClean="0"/>
              <a:t>Millenium Ecosystem Assessment. Ecosystems &amp; Human Well being: Current State &amp; Trends, Volume 1</a:t>
            </a:r>
          </a:p>
          <a:p>
            <a:pPr eaLnBrk="1" hangingPunct="1"/>
            <a:r>
              <a:rPr lang="en-US" sz="1400" smtClean="0">
                <a:hlinkClick r:id="rId6"/>
              </a:rPr>
              <a:t>http://www.oceaneconomics.org/LMR/Aquaculture/aquaTerms.asp</a:t>
            </a:r>
            <a:endParaRPr lang="en-US" sz="1400" smtClean="0"/>
          </a:p>
          <a:p>
            <a:pPr eaLnBrk="1" hangingPunct="1"/>
            <a:r>
              <a:rPr lang="en-US" sz="1400" smtClean="0">
                <a:hlinkClick r:id="rId7"/>
              </a:rPr>
              <a:t>http://library.enaca.org/Shrimp/Publications/FAO_Macrobrachium_manual_2003.pdf</a:t>
            </a:r>
            <a:endParaRPr lang="en-US" sz="1400" smtClean="0"/>
          </a:p>
          <a:p>
            <a:pPr eaLnBrk="1" hangingPunct="1"/>
            <a:r>
              <a:rPr lang="en-US" sz="1400" smtClean="0">
                <a:hlinkClick r:id="rId8"/>
              </a:rPr>
              <a:t>Nice - http://library.enaca.org/Shrimp/Case/Thematic/FinalMangrove.pdf</a:t>
            </a:r>
            <a:endParaRPr lang="en-US" sz="1400" smtClean="0"/>
          </a:p>
          <a:p>
            <a:pPr eaLnBrk="1" hangingPunct="1"/>
            <a:r>
              <a:rPr lang="en-US" sz="1400" smtClean="0"/>
              <a:t>Nice - </a:t>
            </a:r>
            <a:r>
              <a:rPr lang="en-US" sz="1400" smtClean="0">
                <a:hlinkClick r:id="rId9"/>
              </a:rPr>
              <a:t>http://web.archive.org/web/20060206103254/www-mkb.slu.se/mkb/rakodling/Shrimp-webb.pdf</a:t>
            </a:r>
            <a:endParaRPr lang="en-US" sz="1400" smtClean="0"/>
          </a:p>
          <a:p>
            <a:pPr eaLnBrk="1" hangingPunct="1"/>
            <a:r>
              <a:rPr lang="en-US" sz="1400" smtClean="0">
                <a:hlinkClick r:id="rId10"/>
              </a:rPr>
              <a:t>http://aquanic.org/species/tilapia/documents/s6.pdf</a:t>
            </a:r>
            <a:endParaRPr lang="en-US" sz="1400" smtClean="0"/>
          </a:p>
          <a:p>
            <a:pPr eaLnBrk="1" hangingPunct="1"/>
            <a:r>
              <a:rPr lang="en-US" sz="1400" smtClean="0">
                <a:hlinkClick r:id="rId11"/>
              </a:rPr>
              <a:t>http://www.fao.org/fishery/countrysector/FI-CP_TT/en</a:t>
            </a:r>
            <a:endParaRPr lang="en-US" sz="1400" smtClean="0"/>
          </a:p>
          <a:p>
            <a:pPr eaLnBrk="1" hangingPunct="1"/>
            <a:r>
              <a:rPr lang="en-US" sz="1400" smtClean="0">
                <a:hlinkClick r:id="rId12"/>
              </a:rPr>
              <a:t>http://www.fao.org/fishery/countrysector/naso_belize/en</a:t>
            </a:r>
            <a:endParaRPr lang="en-US" sz="1400" smtClean="0"/>
          </a:p>
          <a:p>
            <a:pPr eaLnBrk="1" hangingPunct="1"/>
            <a:r>
              <a:rPr lang="en-US" sz="1400" smtClean="0"/>
              <a:t>***https://www.was.org/main/summary.asp?page=BasicAquaTech</a:t>
            </a:r>
          </a:p>
          <a:p>
            <a:pPr eaLnBrk="1" hangingPunct="1"/>
            <a:r>
              <a:rPr lang="en-US" sz="1400" smtClean="0">
                <a:hlinkClick r:id="rId13"/>
              </a:rPr>
              <a:t>http://www.fao.org/fi/glossary/aquaculture/</a:t>
            </a:r>
            <a:endParaRPr lang="en-US" sz="1400" smtClean="0"/>
          </a:p>
          <a:p>
            <a:pPr eaLnBrk="1" hangingPunct="1"/>
            <a:r>
              <a:rPr lang="en-US" sz="1400" smtClean="0">
                <a:hlinkClick r:id="rId14"/>
              </a:rPr>
              <a:t>http://www.dfo-mpo.gc.ca/aquaculture/ref/aqua-es2009-eng.htm</a:t>
            </a:r>
            <a:endParaRPr lang="en-US" sz="1400" smtClean="0"/>
          </a:p>
          <a:p>
            <a:pPr eaLnBrk="1" hangingPunct="1"/>
            <a:r>
              <a:rPr lang="en-US" sz="1400" smtClean="0"/>
              <a:t>**http://www.aquaculture.org.gy/publications/ETG_Guyana_Action_Plan_Aquaculture__11Dec05_.pdf</a:t>
            </a:r>
          </a:p>
          <a:p>
            <a:pPr eaLnBrk="1" hangingPunct="1"/>
            <a:r>
              <a:rPr lang="en-US" sz="1400" smtClean="0">
                <a:hlinkClick r:id="rId15"/>
              </a:rPr>
              <a:t>http://www.fao.org/fishery/countrysector/naso_costarica/en</a:t>
            </a:r>
            <a:endParaRPr lang="en-US" sz="1400" smtClean="0"/>
          </a:p>
          <a:p>
            <a:pPr eaLnBrk="1" hangingPunct="1"/>
            <a:r>
              <a:rPr lang="en-US" sz="1400" smtClean="0"/>
              <a:t>http://www.fao.org/fishery/countrysector/FI-CP_CR/en</a:t>
            </a:r>
          </a:p>
          <a:p>
            <a:pPr eaLnBrk="1" hangingPunct="1"/>
            <a:r>
              <a:rPr lang="en-US" sz="1400" smtClean="0"/>
              <a:t>Negative impacts of aqua - http://www.csa.com/discoveryguides/aquacult/overview.php</a:t>
            </a:r>
          </a:p>
          <a:p>
            <a:pPr eaLnBrk="1" hangingPunct="1"/>
            <a:r>
              <a:rPr lang="en-US" sz="1400" smtClean="0"/>
              <a:t>Note pg 79 of FAO shrimp doc, p. 94, 115, 121, 126 (110), 135</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ontent Placeholder 2"/>
          <p:cNvSpPr>
            <a:spLocks noGrp="1"/>
          </p:cNvSpPr>
          <p:nvPr>
            <p:ph idx="1"/>
          </p:nvPr>
        </p:nvSpPr>
        <p:spPr>
          <a:xfrm>
            <a:off x="304800" y="533400"/>
            <a:ext cx="8534400" cy="5791200"/>
          </a:xfrm>
        </p:spPr>
        <p:txBody>
          <a:bodyPr/>
          <a:lstStyle/>
          <a:p>
            <a:pPr eaLnBrk="1" hangingPunct="1"/>
            <a:r>
              <a:rPr lang="en-US" smtClean="0"/>
              <a:t> </a:t>
            </a:r>
            <a:r>
              <a:rPr lang="en-US" sz="2800" smtClean="0"/>
              <a:t>“The propagation and rearing of aquatic organisms (both marine and freshwater) in controlled or selected aquatic environments for any commercial, recreational, or public purpose”. </a:t>
            </a:r>
          </a:p>
          <a:p>
            <a:pPr eaLnBrk="1" hangingPunct="1"/>
            <a:r>
              <a:rPr lang="en-US" sz="2800" smtClean="0"/>
              <a:t>“Potential purposes of aquaculture include bait production, wild stock enhancement, fish cultures for zoos and aquaria, rebuilding of populations of threatened and endangered species, and food production for human consumption" </a:t>
            </a:r>
            <a:r>
              <a:rPr lang="en-US" sz="2800" i="1" smtClean="0"/>
              <a:t>(NOAA Aquaculture Policy, 1998)</a:t>
            </a:r>
            <a:r>
              <a:rPr lang="en-US" sz="2800" smtClean="0"/>
              <a:t>. </a:t>
            </a:r>
          </a:p>
          <a:p>
            <a:pPr eaLnBrk="1" hangingPunct="1"/>
            <a:endParaRPr lang="en-US" sz="280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endParaRPr lang="en-US" smtClean="0"/>
          </a:p>
        </p:txBody>
      </p:sp>
      <p:sp>
        <p:nvSpPr>
          <p:cNvPr id="31747" name="Content Placeholder 2"/>
          <p:cNvSpPr>
            <a:spLocks noGrp="1"/>
          </p:cNvSpPr>
          <p:nvPr>
            <p:ph idx="1"/>
          </p:nvPr>
        </p:nvSpPr>
        <p:spPr/>
        <p:txBody>
          <a:bodyPr/>
          <a:lstStyle/>
          <a:p>
            <a:r>
              <a:rPr lang="en-US" sz="1400" smtClean="0">
                <a:hlinkClick r:id="rId2"/>
              </a:rPr>
              <a:t>http://www.cdc.gov/ncidod/EID/vol3no4/garrett.htm</a:t>
            </a:r>
            <a:endParaRPr lang="en-US" sz="1400" smtClean="0"/>
          </a:p>
          <a:p>
            <a:r>
              <a:rPr lang="en-US" sz="1400" smtClean="0">
                <a:hlinkClick r:id="rId3"/>
              </a:rPr>
              <a:t>http://www.fao.org/focus/e/fisheries/aqua.htm</a:t>
            </a:r>
            <a:endParaRPr lang="en-US" sz="1400" smtClean="0"/>
          </a:p>
          <a:p>
            <a:r>
              <a:rPr lang="en-US" sz="1400" smtClean="0"/>
              <a:t>http://www.waterencyclopedia.com/A-Bi/Aquaculture.html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z="4000" smtClean="0"/>
              <a:t>NEGATIVE IMPACTS OF AQUACULTURE ON THE ENVIRONMENT</a:t>
            </a:r>
          </a:p>
        </p:txBody>
      </p:sp>
      <p:sp>
        <p:nvSpPr>
          <p:cNvPr id="5123" name="Content Placeholder 2"/>
          <p:cNvSpPr>
            <a:spLocks noGrp="1"/>
          </p:cNvSpPr>
          <p:nvPr>
            <p:ph idx="1"/>
          </p:nvPr>
        </p:nvSpPr>
        <p:spPr/>
        <p:txBody>
          <a:bodyPr/>
          <a:lstStyle/>
          <a:p>
            <a:r>
              <a:rPr lang="en-US" smtClean="0"/>
              <a:t>Find out 4/5 negative impacts</a:t>
            </a:r>
          </a:p>
          <a:p>
            <a:r>
              <a:rPr lang="en-US" smtClean="0"/>
              <a:t>How they are mitigated against/avoided or controlled.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endParaRPr lang="en-US" smtClean="0"/>
          </a:p>
        </p:txBody>
      </p:sp>
      <p:pic>
        <p:nvPicPr>
          <p:cNvPr id="6147" name="Content Placeholder 3" descr="Risks_aquaculture_550.jp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371600" y="125413"/>
            <a:ext cx="6248400" cy="6580187"/>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sz="3600" smtClean="0"/>
              <a:t>TECHNOLOGICAL PROGRESS IN AQUACULTURE</a:t>
            </a:r>
          </a:p>
        </p:txBody>
      </p:sp>
      <p:sp>
        <p:nvSpPr>
          <p:cNvPr id="7171" name="Content Placeholder 2"/>
          <p:cNvSpPr>
            <a:spLocks noGrp="1"/>
          </p:cNvSpPr>
          <p:nvPr>
            <p:ph idx="1"/>
          </p:nvPr>
        </p:nvSpPr>
        <p:spPr>
          <a:xfrm>
            <a:off x="228600" y="1524000"/>
            <a:ext cx="8763000" cy="5105400"/>
          </a:xfrm>
        </p:spPr>
        <p:txBody>
          <a:bodyPr/>
          <a:lstStyle/>
          <a:p>
            <a:r>
              <a:rPr lang="en-US" sz="2800" smtClean="0"/>
              <a:t>Selective breeding approaches have been successful at creating improved breeds of fish (e.g. salmon, tilapia &amp; carp) which increase yield &amp; overall efficiency of intensive &amp; extensive aquaculture production.</a:t>
            </a:r>
          </a:p>
          <a:p>
            <a:r>
              <a:rPr lang="en-US" sz="2800" smtClean="0"/>
              <a:t>Genetic transformation technologies may also be useful in the future for breed improvement. However, care must be taken in the use &amp; release of GM fish because of competition effects &amp; ease of mixing w/ wild stocks in aquatic environments.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a:xfrm>
            <a:off x="304800" y="152400"/>
            <a:ext cx="8534400" cy="6477000"/>
          </a:xfrm>
        </p:spPr>
        <p:txBody>
          <a:bodyPr/>
          <a:lstStyle/>
          <a:p>
            <a:r>
              <a:rPr lang="en-US" smtClean="0"/>
              <a:t>One way to avoid this is by producing sterile individuals which can’t reproduce.</a:t>
            </a:r>
          </a:p>
          <a:p>
            <a:r>
              <a:rPr lang="en-US" smtClean="0"/>
              <a:t>Advances in hatchery technology have raised the possibility of replenishing wild fisheries (restocking) from such sources. Unfortunately, much of research into stocking marine spp. is still in experimental stage.</a:t>
            </a:r>
          </a:p>
          <a:p>
            <a:r>
              <a:rPr lang="en-US" smtClean="0"/>
              <a:t>Restocking w/ alien spp. can have disastrous on local biodiversity &amp; need to be avoided from an environmental standpoint.</a:t>
            </a:r>
          </a:p>
          <a:p>
            <a:r>
              <a:rPr lang="en-US" smtClean="0"/>
              <a:t>Example of disaster – intro of non-native species (Nile perch) in Lake Victoria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274638"/>
            <a:ext cx="8229600" cy="563562"/>
          </a:xfrm>
        </p:spPr>
        <p:txBody>
          <a:bodyPr/>
          <a:lstStyle/>
          <a:p>
            <a:pPr eaLnBrk="1" hangingPunct="1"/>
            <a:r>
              <a:rPr lang="en-US" smtClean="0"/>
              <a:t>MARICULTURE</a:t>
            </a:r>
          </a:p>
        </p:txBody>
      </p:sp>
      <p:sp>
        <p:nvSpPr>
          <p:cNvPr id="9219" name="Content Placeholder 2"/>
          <p:cNvSpPr>
            <a:spLocks noGrp="1"/>
          </p:cNvSpPr>
          <p:nvPr>
            <p:ph idx="1"/>
          </p:nvPr>
        </p:nvSpPr>
        <p:spPr>
          <a:xfrm>
            <a:off x="304800" y="1143000"/>
            <a:ext cx="8534400" cy="5410200"/>
          </a:xfrm>
        </p:spPr>
        <p:txBody>
          <a:bodyPr/>
          <a:lstStyle/>
          <a:p>
            <a:pPr eaLnBrk="1" hangingPunct="1"/>
            <a:r>
              <a:rPr lang="en-US" smtClean="0"/>
              <a:t>The farming &amp; husbandry of marine plants &amp; animals in brackish water/marine environments.</a:t>
            </a:r>
          </a:p>
          <a:p>
            <a:pPr eaLnBrk="1" hangingPunct="1"/>
            <a:r>
              <a:rPr lang="en-US" smtClean="0"/>
              <a:t>Output is growing globally, &amp; its practices have important implications for marine &amp; coastal biodiversity on the level of genes, species &amp; ecosystems.</a:t>
            </a:r>
          </a:p>
          <a:p>
            <a:pPr eaLnBrk="1" hangingPunct="1"/>
            <a:r>
              <a:rPr lang="en-US" smtClean="0"/>
              <a:t>Increased from 9M tonnes in 1990 to &gt; 23M tonnes in 1999.</a:t>
            </a:r>
          </a:p>
          <a:p>
            <a:pPr lvl="1" eaLnBrk="1" hangingPunct="1"/>
            <a:r>
              <a:rPr lang="en-US" smtClean="0"/>
              <a:t>Increase is a result of higher production of a few spp.</a:t>
            </a:r>
          </a:p>
          <a:p>
            <a:pPr lvl="1" eaLnBrk="1" hangingPunct="1">
              <a:buFont typeface="Arial" charset="0"/>
              <a:buNone/>
            </a:pPr>
            <a:r>
              <a:rPr lang="en-US" sz="1200" smtClean="0"/>
              <a:t>CBD Technical Series 12 – Solutions for Sustainable Mariculture – Avoiding the Adverse Effects of Mariculture on Biological Diversity 2004.</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noGrp="1"/>
          </p:cNvSpPr>
          <p:nvPr>
            <p:ph idx="1"/>
          </p:nvPr>
        </p:nvSpPr>
        <p:spPr>
          <a:xfrm>
            <a:off x="304800" y="381000"/>
            <a:ext cx="8534400" cy="6248400"/>
          </a:xfrm>
        </p:spPr>
        <p:txBody>
          <a:bodyPr/>
          <a:lstStyle/>
          <a:p>
            <a:pPr eaLnBrk="1" hangingPunct="1"/>
            <a:r>
              <a:rPr lang="en-US" smtClean="0"/>
              <a:t>Provides good quality food</a:t>
            </a:r>
          </a:p>
          <a:p>
            <a:pPr eaLnBrk="1" hangingPunct="1"/>
            <a:r>
              <a:rPr lang="en-US" smtClean="0"/>
              <a:t>More efficient than many other forms of food production farms.</a:t>
            </a:r>
          </a:p>
          <a:p>
            <a:pPr eaLnBrk="1" hangingPunct="1"/>
            <a:r>
              <a:rPr lang="en-US" smtClean="0"/>
              <a:t>Humans consume &lt; 1% of terrestrial 1</a:t>
            </a:r>
            <a:r>
              <a:rPr lang="en-US" baseline="30000" smtClean="0"/>
              <a:t>o</a:t>
            </a:r>
            <a:r>
              <a:rPr lang="en-US" smtClean="0"/>
              <a:t> organic matter production </a:t>
            </a:r>
          </a:p>
          <a:p>
            <a:pPr lvl="1" eaLnBrk="1" hangingPunct="1"/>
            <a:r>
              <a:rPr lang="en-US" smtClean="0"/>
              <a:t>(which totals ~ 132B tons, &amp; &lt; 0.02% of the 82 billion tons of 1</a:t>
            </a:r>
            <a:r>
              <a:rPr lang="en-US" baseline="30000" smtClean="0"/>
              <a:t>o</a:t>
            </a:r>
            <a:r>
              <a:rPr lang="en-US" smtClean="0"/>
              <a:t> production of the oceans)</a:t>
            </a:r>
          </a:p>
          <a:p>
            <a:pPr eaLnBrk="1" hangingPunct="1"/>
            <a:r>
              <a:rPr lang="en-US" smtClean="0"/>
              <a:t>Fish can replace terrestrial animals at ~ ½ the level of feed inputs.</a:t>
            </a:r>
          </a:p>
          <a:p>
            <a:pPr lvl="1" eaLnBrk="1" hangingPunct="1"/>
            <a:r>
              <a:rPr lang="en-US" smtClean="0"/>
              <a:t>In other words, 100 kilos of feed can produce 30 kilos of fish or 15 kilos of pork.</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955</TotalTime>
  <Words>1685</Words>
  <Application>Microsoft Office PowerPoint</Application>
  <PresentationFormat>On-screen Show (4:3)</PresentationFormat>
  <Paragraphs>169</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Wingdings</vt:lpstr>
      <vt:lpstr>Office Theme</vt:lpstr>
      <vt:lpstr>AQUACULTURE &amp; MARICULTURE</vt:lpstr>
      <vt:lpstr>AQUACULTURE</vt:lpstr>
      <vt:lpstr>PowerPoint Presentation</vt:lpstr>
      <vt:lpstr>NEGATIVE IMPACTS OF AQUACULTURE ON THE ENVIRONMENT</vt:lpstr>
      <vt:lpstr>PowerPoint Presentation</vt:lpstr>
      <vt:lpstr>TECHNOLOGICAL PROGRESS IN AQUACULTURE</vt:lpstr>
      <vt:lpstr>PowerPoint Presentation</vt:lpstr>
      <vt:lpstr>MARICULTURE</vt:lpstr>
      <vt:lpstr>PowerPoint Presentation</vt:lpstr>
      <vt:lpstr>PowerPoint Presentation</vt:lpstr>
      <vt:lpstr>Top mariculture species in 2000</vt:lpstr>
      <vt:lpstr>METHODS</vt:lpstr>
      <vt:lpstr>PowerPoint Presentation</vt:lpstr>
      <vt:lpstr>PowerPoint Presentation</vt:lpstr>
      <vt:lpstr>MOLLUSC CULTURE</vt:lpstr>
      <vt:lpstr>PowerPoint Presentation</vt:lpstr>
      <vt:lpstr>PowerPoint Presentation</vt:lpstr>
      <vt:lpstr>PowerPoint Presentation</vt:lpstr>
      <vt:lpstr>PowerPoint Presentation</vt:lpstr>
      <vt:lpstr>FINFISH</vt:lpstr>
      <vt:lpstr>PowerPoint Presentation</vt:lpstr>
      <vt:lpstr>PowerPoint Presentation</vt:lpstr>
      <vt:lpstr>PowerPoint Presentation</vt:lpstr>
      <vt:lpstr>PowerPoint Presentation</vt:lpstr>
      <vt:lpstr>PowerPoint Presentation</vt:lpstr>
      <vt:lpstr>NEGATIVE IMPACTS OF MARICULTURE ON THE ENVIRONMENT</vt:lpstr>
      <vt:lpstr>PowerPoint Presentation</vt:lpstr>
      <vt:lpstr>GLOSSARY</vt:lpstr>
      <vt:lpstr>REFERENCES</vt:lpstr>
      <vt:lpstr>PowerPoint Presentation</vt:lpstr>
    </vt:vector>
  </TitlesOfParts>
  <Company>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AQUACULTURE &amp; MARICULTURE</dc:title>
  <dc:creator>student1</dc:creator>
  <cp:lastModifiedBy>Teacher E-Solutions</cp:lastModifiedBy>
  <cp:revision>79</cp:revision>
  <dcterms:created xsi:type="dcterms:W3CDTF">2010-05-05T16:18:15Z</dcterms:created>
  <dcterms:modified xsi:type="dcterms:W3CDTF">2019-01-15T12:42:37Z</dcterms:modified>
</cp:coreProperties>
</file>