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 id="2147484002" r:id="rId5"/>
  </p:sldMasterIdLst>
  <p:notesMasterIdLst>
    <p:notesMasterId r:id="rId40"/>
  </p:notesMasterIdLst>
  <p:handoutMasterIdLst>
    <p:handoutMasterId r:id="rId41"/>
  </p:handoutMasterIdLst>
  <p:sldIdLst>
    <p:sldId id="356" r:id="rId6"/>
    <p:sldId id="344" r:id="rId7"/>
    <p:sldId id="343" r:id="rId8"/>
    <p:sldId id="261" r:id="rId9"/>
    <p:sldId id="351" r:id="rId10"/>
    <p:sldId id="262" r:id="rId11"/>
    <p:sldId id="348" r:id="rId12"/>
    <p:sldId id="340"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325" r:id="rId27"/>
    <p:sldId id="276" r:id="rId28"/>
    <p:sldId id="277" r:id="rId29"/>
    <p:sldId id="280" r:id="rId30"/>
    <p:sldId id="281" r:id="rId31"/>
    <p:sldId id="282" r:id="rId32"/>
    <p:sldId id="283" r:id="rId33"/>
    <p:sldId id="284" r:id="rId34"/>
    <p:sldId id="285" r:id="rId35"/>
    <p:sldId id="286" r:id="rId36"/>
    <p:sldId id="328" r:id="rId37"/>
    <p:sldId id="355" r:id="rId38"/>
    <p:sldId id="352" r:id="rId39"/>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B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50" autoAdjust="0"/>
    <p:restoredTop sz="90317" autoAdjust="0"/>
  </p:normalViewPr>
  <p:slideViewPr>
    <p:cSldViewPr>
      <p:cViewPr>
        <p:scale>
          <a:sx n="60" d="100"/>
          <a:sy n="60" d="100"/>
        </p:scale>
        <p:origin x="-5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92" y="-102"/>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758238"/>
            <a:ext cx="6367463" cy="460375"/>
          </a:xfrm>
          <a:prstGeom prst="rect">
            <a:avLst/>
          </a:prstGeom>
        </p:spPr>
        <p:txBody>
          <a:bodyPr vert="horz" lIns="92364" tIns="46182" rIns="92364" bIns="46182" rtlCol="0" anchor="b"/>
          <a:lstStyle>
            <a:lvl1pPr algn="l" fontAlgn="auto">
              <a:spcBef>
                <a:spcPts val="0"/>
              </a:spcBef>
              <a:spcAft>
                <a:spcPts val="0"/>
              </a:spcAft>
              <a:defRPr sz="1000">
                <a:solidFill>
                  <a:schemeClr val="tx1"/>
                </a:solidFill>
                <a:latin typeface="Verdana" pitchFamily="34" charset="0"/>
                <a:cs typeface="+mn-cs"/>
              </a:defRPr>
            </a:lvl1pPr>
          </a:lstStyle>
          <a:p>
            <a:pPr>
              <a:defRPr/>
            </a:pPr>
            <a:r>
              <a:rPr lang="en-US"/>
              <a:t>Copyright </a:t>
            </a:r>
            <a:r>
              <a:rPr lang="en-US">
                <a:sym typeface="Symbol"/>
              </a:rPr>
              <a:t></a:t>
            </a:r>
            <a:r>
              <a:rPr lang="en-US"/>
              <a:t> 2010 by The Trustees of the University of Pennsylvania.  All rights reserved. </a:t>
            </a:r>
          </a:p>
        </p:txBody>
      </p:sp>
      <p:sp>
        <p:nvSpPr>
          <p:cNvPr id="5" name="Slide Number Placeholder 4"/>
          <p:cNvSpPr>
            <a:spLocks noGrp="1"/>
          </p:cNvSpPr>
          <p:nvPr>
            <p:ph type="sldNum" sz="quarter" idx="3"/>
          </p:nvPr>
        </p:nvSpPr>
        <p:spPr>
          <a:xfrm>
            <a:off x="6367463" y="8758238"/>
            <a:ext cx="577850" cy="460375"/>
          </a:xfrm>
          <a:prstGeom prst="rect">
            <a:avLst/>
          </a:prstGeom>
        </p:spPr>
        <p:txBody>
          <a:bodyPr vert="horz" lIns="92364" tIns="46182" rIns="92364" bIns="46182" rtlCol="0" anchor="b"/>
          <a:lstStyle>
            <a:lvl1pPr algn="r" fontAlgn="auto">
              <a:spcBef>
                <a:spcPts val="0"/>
              </a:spcBef>
              <a:spcAft>
                <a:spcPts val="0"/>
              </a:spcAft>
              <a:defRPr sz="1000">
                <a:latin typeface="Verdana" pitchFamily="34" charset="0"/>
                <a:cs typeface="+mn-cs"/>
              </a:defRPr>
            </a:lvl1pPr>
          </a:lstStyle>
          <a:p>
            <a:pPr>
              <a:defRPr/>
            </a:pPr>
            <a:fld id="{B0D27162-1DE7-48B6-BCED-93FA16CAE580}" type="slidenum">
              <a:rPr lang="en-US"/>
              <a:pPr>
                <a:defRPr/>
              </a:pPr>
              <a:t>‹#›</a:t>
            </a:fld>
            <a:endParaRPr lang="en-US" dirty="0"/>
          </a:p>
        </p:txBody>
      </p:sp>
    </p:spTree>
    <p:extLst>
      <p:ext uri="{BB962C8B-B14F-4D97-AF65-F5344CB8AC3E}">
        <p14:creationId xmlns:p14="http://schemas.microsoft.com/office/powerpoint/2010/main" val="426990038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49238" y="282575"/>
            <a:ext cx="3838575" cy="2879725"/>
          </a:xfrm>
          <a:prstGeom prst="rect">
            <a:avLst/>
          </a:prstGeom>
          <a:noFill/>
          <a:ln w="12700">
            <a:solidFill>
              <a:prstClr val="black"/>
            </a:solidFill>
          </a:ln>
        </p:spPr>
        <p:txBody>
          <a:bodyPr vert="horz" lIns="92364" tIns="46182" rIns="92364" bIns="46182" rtlCol="0" anchor="ctr"/>
          <a:lstStyle/>
          <a:p>
            <a:pPr lvl="0"/>
            <a:endParaRPr lang="en-US" noProof="0" dirty="0" smtClean="0"/>
          </a:p>
        </p:txBody>
      </p:sp>
      <p:sp>
        <p:nvSpPr>
          <p:cNvPr id="129027" name="TextBox 13"/>
          <p:cNvSpPr txBox="1">
            <a:spLocks noChangeArrowheads="1"/>
          </p:cNvSpPr>
          <p:nvPr/>
        </p:nvSpPr>
        <p:spPr bwMode="auto">
          <a:xfrm>
            <a:off x="4103688" y="80963"/>
            <a:ext cx="2722562" cy="9053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7375" tIns="43688" rIns="87375" bIns="43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latin typeface="Verdana" pitchFamily="34" charset="0"/>
              </a:rPr>
              <a:t>Record your own notes here:</a:t>
            </a: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a:p>
            <a:pPr eaLnBrk="1" hangingPunct="1"/>
            <a:endParaRPr lang="en-US" sz="1200" b="1">
              <a:latin typeface="Verdana" pitchFamily="34" charset="0"/>
            </a:endParaRPr>
          </a:p>
        </p:txBody>
      </p:sp>
      <p:sp>
        <p:nvSpPr>
          <p:cNvPr id="5" name="Notes Placeholder 4"/>
          <p:cNvSpPr>
            <a:spLocks noGrp="1"/>
          </p:cNvSpPr>
          <p:nvPr>
            <p:ph type="body" sz="quarter" idx="3"/>
          </p:nvPr>
        </p:nvSpPr>
        <p:spPr>
          <a:xfrm>
            <a:off x="273050" y="3224213"/>
            <a:ext cx="3795713" cy="5629275"/>
          </a:xfrm>
          <a:prstGeom prst="rect">
            <a:avLst/>
          </a:prstGeom>
        </p:spPr>
        <p:txBody>
          <a:bodyPr vert="horz" lIns="92364" tIns="46182" rIns="92364" bIns="46182"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6"/>
          <p:cNvSpPr>
            <a:spLocks noGrp="1"/>
          </p:cNvSpPr>
          <p:nvPr>
            <p:ph type="sldNum" sz="quarter" idx="5"/>
          </p:nvPr>
        </p:nvSpPr>
        <p:spPr>
          <a:xfrm>
            <a:off x="6367463" y="8758238"/>
            <a:ext cx="577850" cy="460375"/>
          </a:xfrm>
          <a:prstGeom prst="rect">
            <a:avLst/>
          </a:prstGeom>
        </p:spPr>
        <p:txBody>
          <a:bodyPr vert="horz" lIns="92364" tIns="46182" rIns="92364" bIns="46182" rtlCol="0" anchor="b"/>
          <a:lstStyle>
            <a:lvl1pPr algn="r" fontAlgn="auto">
              <a:spcBef>
                <a:spcPts val="0"/>
              </a:spcBef>
              <a:spcAft>
                <a:spcPts val="0"/>
              </a:spcAft>
              <a:defRPr sz="1000">
                <a:latin typeface="Verdana" pitchFamily="34" charset="0"/>
                <a:cs typeface="+mn-cs"/>
              </a:defRPr>
            </a:lvl1pPr>
          </a:lstStyle>
          <a:p>
            <a:pPr>
              <a:defRPr/>
            </a:pPr>
            <a:fld id="{B4D096E8-2A34-46CA-BE91-2C3757720632}" type="slidenum">
              <a:rPr lang="en-US"/>
              <a:pPr>
                <a:defRPr/>
              </a:pPr>
              <a:t>‹#›</a:t>
            </a:fld>
            <a:endParaRPr lang="en-US" dirty="0"/>
          </a:p>
        </p:txBody>
      </p:sp>
    </p:spTree>
    <p:extLst>
      <p:ext uri="{BB962C8B-B14F-4D97-AF65-F5344CB8AC3E}">
        <p14:creationId xmlns:p14="http://schemas.microsoft.com/office/powerpoint/2010/main" val="624061178"/>
      </p:ext>
    </p:extLst>
  </p:cSld>
  <p:clrMap bg1="lt1" tx1="dk1" bg2="lt2" tx2="dk2" accent1="accent1" accent2="accent2" accent3="accent3" accent4="accent4" accent5="accent5" accent6="accent6" hlink="hlink" folHlink="folHlink"/>
  <p:hf dt="0"/>
  <p:notesStyle>
    <a:lvl1pPr algn="l" rtl="0" eaLnBrk="0" fontAlgn="base" hangingPunct="0">
      <a:lnSpc>
        <a:spcPts val="1200"/>
      </a:lnSpc>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lnSpc>
        <a:spcPts val="1200"/>
      </a:lnSpc>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lnSpc>
        <a:spcPts val="1200"/>
      </a:lnSpc>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lnSpc>
        <a:spcPts val="1200"/>
      </a:lnSpc>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lnSpc>
        <a:spcPts val="1200"/>
      </a:lnSpc>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96E41-4B84-4385-8405-B2DC93F7072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Total recommended time: 30 mins</a:t>
            </a:r>
          </a:p>
          <a:p>
            <a:pPr marL="218437" indent="-218437">
              <a:buFont typeface="+mj-lt"/>
              <a:buAutoNum type="arabicPeriod"/>
              <a:defRPr/>
            </a:pPr>
            <a:r>
              <a:rPr kumimoji="1" lang="en-US" dirty="0" smtClean="0"/>
              <a:t>Setup: 1 min</a:t>
            </a:r>
            <a:endParaRPr lang="en-US" dirty="0" smtClean="0"/>
          </a:p>
          <a:p>
            <a:pPr marL="218437" indent="-218437">
              <a:buFont typeface="+mj-lt"/>
              <a:buAutoNum type="arabicPeriod"/>
              <a:defRPr/>
            </a:pPr>
            <a:r>
              <a:rPr kumimoji="1" lang="en-US" dirty="0" smtClean="0"/>
              <a:t>Practice: 20 mins</a:t>
            </a:r>
          </a:p>
          <a:p>
            <a:pPr marL="218437" indent="-218437">
              <a:buFont typeface="+mj-lt"/>
              <a:buAutoNum type="arabicPeriod"/>
              <a:defRPr/>
            </a:pPr>
            <a:r>
              <a:rPr kumimoji="1" lang="en-US" dirty="0" smtClean="0"/>
              <a:t>Debrief: 9 mins</a:t>
            </a:r>
          </a:p>
          <a:p>
            <a:pPr>
              <a:defRPr/>
            </a:pPr>
            <a:endParaRPr kumimoji="1" lang="en-US" dirty="0" smtClean="0"/>
          </a:p>
          <a:p>
            <a:pPr>
              <a:defRPr/>
            </a:pPr>
            <a:r>
              <a:rPr kumimoji="1" lang="en-US" b="1" dirty="0" smtClean="0"/>
              <a:t>MRT </a:t>
            </a:r>
            <a:r>
              <a:rPr lang="en-US" b="1" dirty="0" smtClean="0"/>
              <a:t>Instructor:</a:t>
            </a:r>
            <a:endParaRPr kumimoji="1" lang="en-US" dirty="0" smtClean="0"/>
          </a:p>
          <a:p>
            <a:pPr>
              <a:defRPr/>
            </a:pPr>
            <a:endParaRPr kumimoji="1" lang="en-US" dirty="0" smtClean="0"/>
          </a:p>
          <a:p>
            <a:pPr marL="218437" indent="-218437">
              <a:buFont typeface="+mj-lt"/>
              <a:buAutoNum type="arabicPeriod"/>
              <a:defRPr/>
            </a:pPr>
            <a:r>
              <a:rPr kumimoji="1" lang="en-US" dirty="0" smtClean="0"/>
              <a:t>Refer participants to the Participant Guide.</a:t>
            </a:r>
            <a:endParaRPr lang="en-US" dirty="0" smtClean="0"/>
          </a:p>
          <a:p>
            <a:pPr marL="218437" indent="-218437">
              <a:buFont typeface="+mj-lt"/>
              <a:buAutoNum type="arabicPeriod"/>
              <a:defRPr/>
            </a:pPr>
            <a:r>
              <a:rPr kumimoji="1" lang="en-US" dirty="0" smtClean="0"/>
              <a:t>After participants complete the worksheet, review and discuss.</a:t>
            </a:r>
            <a:endParaRPr lang="en-US" dirty="0" smtClean="0"/>
          </a:p>
          <a:p>
            <a:pPr>
              <a:defRPr/>
            </a:pPr>
            <a:endParaRPr kumimoji="1" lang="en-US" dirty="0" smtClean="0"/>
          </a:p>
          <a:p>
            <a:pPr>
              <a:defRPr/>
            </a:pPr>
            <a:r>
              <a:rPr kumimoji="1" lang="en-US" b="1" dirty="0" smtClean="0"/>
              <a:t>MRT Activity Instructions:</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Participants work in small groups.</a:t>
            </a:r>
            <a:endParaRPr lang="en-US" dirty="0" smtClean="0"/>
          </a:p>
          <a:p>
            <a:pPr marL="218437" indent="-218437">
              <a:buFont typeface="+mj-lt"/>
              <a:buAutoNum type="arabicPeriod"/>
              <a:defRPr/>
            </a:pPr>
            <a:r>
              <a:rPr kumimoji="1" lang="en-US" dirty="0" smtClean="0"/>
              <a:t>Participants list descriptors, Icebergs, and messages associated with Aggressive, Passive, and Assertive Communication styles </a:t>
            </a:r>
            <a:r>
              <a:rPr lang="en-US" dirty="0" smtClean="0"/>
              <a:t>(MRT Participant Guide, page 104). </a:t>
            </a:r>
          </a:p>
          <a:p>
            <a:pPr marL="218437" indent="-218437">
              <a:buFont typeface="+mj-lt"/>
              <a:buAutoNum type="arabicPeriod"/>
              <a:defRPr/>
            </a:pPr>
            <a:endParaRPr kumimoji="1" lang="en-US" dirty="0" smtClean="0"/>
          </a:p>
          <a:p>
            <a:pPr>
              <a:defRPr/>
            </a:pPr>
            <a:endParaRPr lang="en-US"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9664AA-9875-42FB-BB14-99A01A5E3B48}"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Ask participants what they learned through this activity and record critical points on a flip chart.</a:t>
            </a:r>
            <a:endParaRPr lang="en-US" dirty="0" smtClean="0"/>
          </a:p>
          <a:p>
            <a:pPr marL="218437" indent="-218437">
              <a:buFont typeface="+mj-lt"/>
              <a:buAutoNum type="arabicPeriod"/>
              <a:defRPr/>
            </a:pPr>
            <a:r>
              <a:rPr kumimoji="1" lang="en-US" dirty="0" smtClean="0"/>
              <a:t>As you discuss each style (Aggressive, Passive, Assertive Communication), advance to the relevant slides to review the key points.</a:t>
            </a:r>
          </a:p>
          <a:p>
            <a:pPr marL="218437" indent="-218437">
              <a:buFont typeface="+mj-lt"/>
              <a:buAutoNum type="arabicPeriod"/>
              <a:defRPr/>
            </a:pPr>
            <a:endParaRPr kumimoji="1" lang="en-US" dirty="0" smtClean="0"/>
          </a:p>
          <a:p>
            <a:pPr>
              <a:defRPr/>
            </a:pPr>
            <a:endParaRPr kumimoji="1" lang="en-US" dirty="0" smtClean="0"/>
          </a:p>
          <a:p>
            <a:pPr>
              <a:defRPr/>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A9E789-0F67-4018-8EEC-D2EA6B81E2DA}"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Review points on slide and discuss those that do not come out during the activity debrief.</a:t>
            </a:r>
            <a:endParaRPr lang="en-US" dirty="0" smtClean="0"/>
          </a:p>
          <a:p>
            <a:pPr marL="218437" indent="-218437">
              <a:buFont typeface="+mj-lt"/>
              <a:buAutoNum type="arabicPeriod"/>
              <a:defRPr/>
            </a:pPr>
            <a:r>
              <a:rPr kumimoji="1" lang="en-US" dirty="0" smtClean="0"/>
              <a:t>Avoid labeling Aggressive Communication as bad. Instead focus on the outcome of Aggressive Communication and its effectiveness.</a:t>
            </a:r>
            <a:endParaRPr lang="en-US" dirty="0" smtClean="0"/>
          </a:p>
          <a:p>
            <a:pPr>
              <a:defRPr/>
            </a:pPr>
            <a:endParaRPr kumimoji="1" lang="en-US" dirty="0" smtClean="0"/>
          </a:p>
          <a:p>
            <a:pPr>
              <a:defRPr/>
            </a:pPr>
            <a:r>
              <a:rPr kumimoji="1" lang="en-US" b="1" dirty="0" smtClean="0"/>
              <a:t>Key Points:</a:t>
            </a:r>
            <a:endParaRPr lang="en-US" dirty="0" smtClean="0"/>
          </a:p>
          <a:p>
            <a:pPr>
              <a:defRPr/>
            </a:pPr>
            <a:endParaRPr kumimoji="1" lang="en-US" dirty="0" smtClean="0"/>
          </a:p>
          <a:p>
            <a:pPr marL="218437" indent="-218437">
              <a:buFont typeface="+mj-lt"/>
              <a:buAutoNum type="arabicPeriod"/>
              <a:defRPr/>
            </a:pPr>
            <a:r>
              <a:rPr kumimoji="1" lang="en-US" dirty="0" smtClean="0"/>
              <a:t>Aggressive Communication is often blaming, talking down, and not controlled or respectful.</a:t>
            </a:r>
            <a:endParaRPr lang="en-US" dirty="0" smtClean="0"/>
          </a:p>
          <a:p>
            <a:pPr>
              <a:defRPr/>
            </a:pPr>
            <a:endParaRPr kumimoji="1" lang="en-US" dirty="0" smtClean="0"/>
          </a:p>
          <a:p>
            <a:pPr>
              <a:defRPr/>
            </a:pPr>
            <a:endParaRPr kumimoji="1" lang="en-US" dirty="0" smtClean="0"/>
          </a:p>
          <a:p>
            <a:pPr>
              <a:defRPr/>
            </a:pPr>
            <a:endParaRPr lang="en-US" dirty="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D7F903-1A57-4940-8185-9A314203C00A}"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Review Icebergs that might lead to Aggressive Communication and discuss.</a:t>
            </a:r>
            <a:endParaRPr lang="en-US" dirty="0" smtClean="0"/>
          </a:p>
          <a:p>
            <a:pPr>
              <a:defRPr/>
            </a:pPr>
            <a:endParaRPr kumimoji="1" lang="en-US" dirty="0" smtClean="0"/>
          </a:p>
          <a:p>
            <a:pPr>
              <a:defRPr/>
            </a:pPr>
            <a:endParaRPr kumimoji="1" lang="en-US" dirty="0" smtClean="0"/>
          </a:p>
          <a:p>
            <a:pPr>
              <a:defRPr/>
            </a:pPr>
            <a:endParaRPr kumimoji="1" lang="en-US" dirty="0" smtClean="0"/>
          </a:p>
          <a:p>
            <a:pPr>
              <a:defRPr/>
            </a:pPr>
            <a:endParaRPr lang="en-US" dirty="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6925C8-B8D9-4BDD-B4A0-151A76A304E1}"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a:defRPr/>
            </a:pPr>
            <a:endParaRPr kumimoji="1" lang="en-US" b="1" dirty="0" smtClean="0"/>
          </a:p>
          <a:p>
            <a:pPr marL="218437" indent="-218437">
              <a:buFont typeface="+mj-lt"/>
              <a:buAutoNum type="arabicPeriod"/>
              <a:defRPr/>
            </a:pPr>
            <a:r>
              <a:rPr kumimoji="1" lang="en-US" dirty="0" smtClean="0"/>
              <a:t>Review points on slide and discuss those that do not come out during the activity debrief.</a:t>
            </a:r>
            <a:endParaRPr lang="en-US" dirty="0" smtClean="0"/>
          </a:p>
          <a:p>
            <a:pPr marL="218437" indent="-218437">
              <a:buFont typeface="+mj-lt"/>
              <a:buAutoNum type="arabicPeriod"/>
              <a:defRPr/>
            </a:pPr>
            <a:r>
              <a:rPr kumimoji="1" lang="en-US" dirty="0" smtClean="0"/>
              <a:t>Avoid labeling Passive Communication as bad. Instead focus on the outcome of Passive Communication and its effectiveness.</a:t>
            </a:r>
            <a:endParaRPr lang="en-US" dirty="0" smtClean="0"/>
          </a:p>
          <a:p>
            <a:pPr>
              <a:defRPr/>
            </a:pPr>
            <a:endParaRPr kumimoji="1" lang="en-US" dirty="0" smtClean="0"/>
          </a:p>
          <a:p>
            <a:pPr>
              <a:defRPr/>
            </a:pPr>
            <a:r>
              <a:rPr kumimoji="1" lang="en-US" b="1" dirty="0" smtClean="0"/>
              <a:t>Key Points:</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Passive Communication is usually submissive, appeasing, fearful, and lacking in clarity.</a:t>
            </a:r>
            <a:endParaRPr lang="en-US" dirty="0" smtClean="0"/>
          </a:p>
          <a:p>
            <a:pPr>
              <a:defRPr/>
            </a:pPr>
            <a:endParaRPr kumimoji="1" lang="en-US" dirty="0" smtClean="0"/>
          </a:p>
          <a:p>
            <a:pPr>
              <a:defRPr/>
            </a:pPr>
            <a:endParaRPr kumimoji="1" lang="en-US" dirty="0" smtClean="0"/>
          </a:p>
          <a:p>
            <a:pPr>
              <a:defRPr/>
            </a:pPr>
            <a:endParaRPr kumimoji="1" lang="en-US" dirty="0" smtClean="0"/>
          </a:p>
          <a:p>
            <a:pPr>
              <a:defRPr/>
            </a:pP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41CFC4-B2A1-439A-B8A9-B40AFA761458}"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a:defRPr/>
            </a:pPr>
            <a:endParaRPr kumimoji="1" lang="en-US" dirty="0" smtClean="0"/>
          </a:p>
          <a:p>
            <a:pPr marL="218437" indent="-218437">
              <a:buFont typeface="+mj-lt"/>
              <a:buAutoNum type="arabicPeriod"/>
              <a:defRPr/>
            </a:pPr>
            <a:r>
              <a:rPr kumimoji="1" lang="en-US" dirty="0" smtClean="0"/>
              <a:t>Review Icebergs that might lead to Passive Communication and discuss.</a:t>
            </a:r>
            <a:endParaRPr lang="en-US" dirty="0" smtClean="0"/>
          </a:p>
          <a:p>
            <a:pPr marL="218437" indent="-218437">
              <a:buFont typeface="+mj-lt"/>
              <a:buAutoNum type="arabicPeriod"/>
              <a:defRPr/>
            </a:pPr>
            <a:endParaRPr kumimoji="1" lang="en-US" dirty="0" smtClean="0"/>
          </a:p>
          <a:p>
            <a:pPr>
              <a:defRPr/>
            </a:pPr>
            <a:endParaRPr kumimoji="1" lang="en-US" dirty="0" smtClean="0"/>
          </a:p>
          <a:p>
            <a:pPr>
              <a:defRPr/>
            </a:pPr>
            <a:endParaRPr lang="en-US"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8B480B-DE42-42EE-866F-74A1660FE6EF}"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Review points on slide and discuss those that do not come out during the activity debrief.</a:t>
            </a:r>
            <a:endParaRPr lang="en-US" dirty="0" smtClean="0"/>
          </a:p>
          <a:p>
            <a:pPr marL="218437" indent="-218437">
              <a:buFont typeface="+mj-lt"/>
              <a:buAutoNum type="arabicPeriod"/>
              <a:defRPr/>
            </a:pPr>
            <a:r>
              <a:rPr kumimoji="1" lang="en-US" dirty="0" smtClean="0"/>
              <a:t>Underscore  the 3 C mnemonic to help the participants remember the critical ingredients of Assertive Communication.</a:t>
            </a:r>
            <a:endParaRPr lang="en-US" dirty="0" smtClean="0"/>
          </a:p>
          <a:p>
            <a:pPr marL="218437" indent="-218437">
              <a:buFont typeface="+mj-lt"/>
              <a:buAutoNum type="arabicPeriod"/>
              <a:defRPr/>
            </a:pPr>
            <a:r>
              <a:rPr kumimoji="1" lang="en-US" dirty="0" smtClean="0"/>
              <a:t>Emphasize that the goal of this unit is to increase participants’ flexibility in communication so that they are able to choose and use the style of communication that is most appropriate in any given situation.</a:t>
            </a:r>
            <a:endParaRPr lang="en-US" dirty="0" smtClean="0"/>
          </a:p>
          <a:p>
            <a:pPr>
              <a:defRPr/>
            </a:pPr>
            <a:endParaRPr kumimoji="1" lang="en-US" dirty="0" smtClean="0"/>
          </a:p>
          <a:p>
            <a:pPr>
              <a:defRPr/>
            </a:pPr>
            <a:r>
              <a:rPr kumimoji="1" lang="en-US" b="1" dirty="0" smtClean="0"/>
              <a:t>Key Points:</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Assertive Communication is Confident, Clear,  and Controlled.</a:t>
            </a:r>
            <a:endParaRPr lang="en-US" dirty="0" smtClean="0"/>
          </a:p>
          <a:p>
            <a:pPr>
              <a:defRPr/>
            </a:pPr>
            <a:endParaRPr kumimoji="1" lang="en-US" dirty="0" smtClean="0"/>
          </a:p>
          <a:p>
            <a:pPr>
              <a:defRPr/>
            </a:pPr>
            <a:endParaRPr lang="en-US" dirty="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409B1D-7700-45F3-81C5-32A69898ED9E}"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Review the definitions of Confident, Clear, and Controlled.</a:t>
            </a:r>
            <a:endParaRPr lang="en-US" dirty="0" smtClean="0"/>
          </a:p>
          <a:p>
            <a:pPr>
              <a:defRPr/>
            </a:pPr>
            <a:endParaRPr kumimoji="1" lang="en-US" dirty="0" smtClean="0"/>
          </a:p>
          <a:p>
            <a:pPr>
              <a:defRPr/>
            </a:pPr>
            <a:endParaRPr kumimoji="1" lang="en-US" dirty="0" smtClean="0"/>
          </a:p>
          <a:p>
            <a:pPr>
              <a:defRPr/>
            </a:pPr>
            <a:endParaRPr 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2C21A9-BCB4-45AB-8DBC-7369DD2F7950}"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Review Icebergs that might hinder to Assertive Communication and discuss.</a:t>
            </a:r>
            <a:endParaRPr lang="en-US" dirty="0" smtClean="0"/>
          </a:p>
          <a:p>
            <a:pPr>
              <a:defRPr/>
            </a:pPr>
            <a:endParaRPr kumimoji="1" lang="en-US" dirty="0" smtClean="0"/>
          </a:p>
          <a:p>
            <a:pPr>
              <a:defRPr/>
            </a:pPr>
            <a:endParaRPr kumimoji="1" lang="en-US" dirty="0" smtClean="0"/>
          </a:p>
          <a:p>
            <a:pPr>
              <a:defRPr/>
            </a:pPr>
            <a:endParaRPr 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6CC716-46A7-450D-BF3D-1AFB43FF4C23}"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a:defRPr/>
            </a:pPr>
            <a:endParaRPr kumimoji="1" lang="en-US" b="1" dirty="0" smtClean="0"/>
          </a:p>
          <a:p>
            <a:pPr marL="218437" indent="-218437">
              <a:buFont typeface="+mj-lt"/>
              <a:buAutoNum type="arabicPeriod"/>
              <a:defRPr/>
            </a:pPr>
            <a:r>
              <a:rPr kumimoji="1" lang="en-US" dirty="0" smtClean="0"/>
              <a:t>Review Icebergs that might promote Assertive Communication and discuss.</a:t>
            </a:r>
            <a:endParaRPr lang="en-US" dirty="0" smtClean="0"/>
          </a:p>
          <a:p>
            <a:pPr marL="218437" indent="-218437">
              <a:buFont typeface="+mj-lt"/>
              <a:buAutoNum type="arabicPeriod"/>
              <a:defRPr/>
            </a:pPr>
            <a:endParaRPr kumimoji="1" lang="en-US" dirty="0" smtClean="0"/>
          </a:p>
          <a:p>
            <a:pPr>
              <a:defRPr/>
            </a:pPr>
            <a:endParaRPr kumimoji="1" lang="en-US" dirty="0" smtClean="0"/>
          </a:p>
          <a:p>
            <a:pPr>
              <a:defRPr/>
            </a:pPr>
            <a:endParaRPr kumimoji="1" lang="en-US" dirty="0" smtClean="0"/>
          </a:p>
          <a:p>
            <a:pPr>
              <a:defRPr/>
            </a:pPr>
            <a:endParaRPr lang="en-US" dirty="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48E88F-4BC6-4D1A-9C5B-4D2E32537E92}"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99B618-A210-4D61-894E-A3828F327766}" type="slidenum">
              <a:rPr lang="en-US" smtClean="0"/>
              <a:pPr fontAlgn="base">
                <a:spcBef>
                  <a:spcPct val="0"/>
                </a:spcBef>
                <a:spcAft>
                  <a:spcPct val="0"/>
                </a:spcAft>
                <a:defRPr/>
              </a:pPr>
              <a:t>2</a:t>
            </a:fld>
            <a:endParaRPr lang="en-US" smtClean="0"/>
          </a:p>
        </p:txBody>
      </p:sp>
      <p:sp>
        <p:nvSpPr>
          <p:cNvPr id="5" name="Notes Placeholder 2"/>
          <p:cNvSpPr>
            <a:spLocks noGrp="1"/>
          </p:cNvSpPr>
          <p:nvPr>
            <p:ph type="body" idx="1"/>
          </p:nvPr>
        </p:nvSpPr>
        <p:spPr bwMode="auto"/>
        <p:txBody>
          <a:bodyPr wrap="square" numCol="1" anchor="t" anchorCtr="0" compatLnSpc="1">
            <a:prstTxWarp prst="textNoShape">
              <a:avLst/>
            </a:prstTxWarp>
          </a:bodyPr>
          <a:lstStyle/>
          <a:p>
            <a:pPr>
              <a:lnSpc>
                <a:spcPts val="1269"/>
              </a:lnSpc>
              <a:defRPr/>
            </a:pPr>
            <a:r>
              <a:rPr lang="en-US" b="1" dirty="0" smtClean="0"/>
              <a:t>MRT Instructor: </a:t>
            </a:r>
            <a:endParaRPr lang="en-US" dirty="0" smtClean="0"/>
          </a:p>
          <a:p>
            <a:pPr marL="220348" indent="-220348" eaLnBrk="1" hangingPunct="1">
              <a:lnSpc>
                <a:spcPts val="1269"/>
              </a:lnSpc>
              <a:buFont typeface="+mj-lt"/>
              <a:buAutoNum type="arabicPeriod"/>
              <a:defRPr/>
            </a:pPr>
            <a:endParaRPr lang="en-US" b="1" dirty="0" smtClean="0"/>
          </a:p>
          <a:p>
            <a:pPr marL="220348" indent="-220348" eaLnBrk="1" hangingPunct="1">
              <a:lnSpc>
                <a:spcPts val="1269"/>
              </a:lnSpc>
              <a:buFont typeface="+mj-lt"/>
              <a:buAutoNum type="arabicPeriod"/>
              <a:defRPr/>
            </a:pPr>
            <a:r>
              <a:rPr lang="en-US" dirty="0" smtClean="0"/>
              <a:t>Ask a participant to read the mission statement.</a:t>
            </a:r>
          </a:p>
          <a:p>
            <a:pPr marL="220348" indent="-220348" eaLnBrk="1" hangingPunct="1">
              <a:lnSpc>
                <a:spcPts val="1269"/>
              </a:lnSpc>
              <a:buFont typeface="+mj-lt"/>
              <a:buAutoNum type="arabicPeriod"/>
              <a:defRPr/>
            </a:pPr>
            <a:r>
              <a:rPr lang="en-US" dirty="0" smtClean="0"/>
              <a:t>Ask for questions regarding the purpose of the course.</a:t>
            </a:r>
          </a:p>
          <a:p>
            <a:pPr>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a:defRPr/>
            </a:pPr>
            <a:endParaRPr kumimoji="1" lang="en-US" dirty="0" smtClean="0"/>
          </a:p>
          <a:p>
            <a:pPr marL="218437" indent="-218437">
              <a:buFont typeface="+mj-lt"/>
              <a:buAutoNum type="arabicPeriod"/>
              <a:defRPr/>
            </a:pPr>
            <a:r>
              <a:rPr kumimoji="1" lang="en-US" dirty="0" smtClean="0"/>
              <a:t>Introduce the IDEAL Model for Assertive Communication.</a:t>
            </a:r>
            <a:endParaRPr lang="en-US" dirty="0" smtClean="0"/>
          </a:p>
          <a:p>
            <a:pPr marL="218437" indent="-218437">
              <a:buFont typeface="+mj-lt"/>
              <a:buAutoNum type="arabicPeriod"/>
              <a:defRPr/>
            </a:pPr>
            <a:r>
              <a:rPr kumimoji="1" lang="en-US" dirty="0" smtClean="0"/>
              <a:t>Underscore that the “I” in IDEAL is internal (i.e., the person’s thought process) and that before communicating anything, the person should first take time to accurately understand the problem.</a:t>
            </a:r>
            <a:endParaRPr lang="en-US" dirty="0" smtClean="0"/>
          </a:p>
          <a:p>
            <a:pPr marL="218437" indent="-218437">
              <a:buFont typeface="+mj-lt"/>
              <a:buAutoNum type="arabicPeriod"/>
              <a:defRPr/>
            </a:pPr>
            <a:r>
              <a:rPr kumimoji="1" lang="en-US" dirty="0" smtClean="0"/>
              <a:t>The skills from Module Two are helpful in identifying and understanding the problem, particularly Problem Solving.</a:t>
            </a:r>
            <a:endParaRPr lang="en-US" dirty="0" smtClean="0"/>
          </a:p>
          <a:p>
            <a:pPr>
              <a:defRPr/>
            </a:pPr>
            <a:endParaRPr kumimoji="1" lang="en-US" b="1" dirty="0" smtClean="0"/>
          </a:p>
          <a:p>
            <a:pPr>
              <a:defRPr/>
            </a:pPr>
            <a:endParaRPr kumimoji="1" lang="en-US" dirty="0" smtClean="0"/>
          </a:p>
          <a:p>
            <a:pPr>
              <a:defRPr/>
            </a:pPr>
            <a:endParaRPr kumimoji="1" lang="en-US" dirty="0" smtClean="0"/>
          </a:p>
          <a:p>
            <a:pPr>
              <a:defRPr/>
            </a:pPr>
            <a:endParaRPr lang="en-US" dirty="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90892E-F7A0-4EE4-96AE-88D96C1C94A4}"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a:defRPr/>
            </a:pPr>
            <a:endParaRPr kumimoji="1" lang="en-US" dirty="0" smtClean="0"/>
          </a:p>
          <a:p>
            <a:pPr marL="218437" indent="-218437">
              <a:buFont typeface="+mj-lt"/>
              <a:buAutoNum type="arabicPeriod"/>
              <a:defRPr/>
            </a:pPr>
            <a:r>
              <a:rPr kumimoji="1" lang="en-US" dirty="0" smtClean="0"/>
              <a:t>Review points on the slide and discuss.</a:t>
            </a:r>
            <a:endParaRPr lang="en-US" dirty="0" smtClean="0"/>
          </a:p>
          <a:p>
            <a:pPr marL="218437" indent="-218437">
              <a:buFont typeface="+mj-lt"/>
              <a:buAutoNum type="arabicPeriod"/>
              <a:defRPr/>
            </a:pPr>
            <a:r>
              <a:rPr kumimoji="1" lang="en-US" dirty="0" smtClean="0"/>
              <a:t>Point out that the mirror indicates that this step focuses on Self-awareness.</a:t>
            </a:r>
            <a:endParaRPr lang="en-US" dirty="0" smtClean="0"/>
          </a:p>
          <a:p>
            <a:pPr>
              <a:defRPr/>
            </a:pPr>
            <a:endParaRPr kumimoji="1" lang="en-US" dirty="0" smtClean="0"/>
          </a:p>
          <a:p>
            <a:pPr>
              <a:defRPr/>
            </a:pPr>
            <a:endParaRPr lang="en-US" dirty="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5B79A-0F44-4A99-A8DE-BE270F692481}"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Review points on the slide and discuss.</a:t>
            </a:r>
            <a:endParaRPr lang="en-US" dirty="0" smtClean="0"/>
          </a:p>
          <a:p>
            <a:pPr marL="218437" indent="-218437">
              <a:buFont typeface="+mj-lt"/>
              <a:buAutoNum type="arabicPeriod"/>
              <a:defRPr/>
            </a:pPr>
            <a:r>
              <a:rPr kumimoji="1" lang="en-US" dirty="0" smtClean="0"/>
              <a:t>Point out that the “who, what, when, where” in the “D” in IDEAL draws from the skill of ATC.</a:t>
            </a:r>
            <a:endParaRPr lang="en-US" dirty="0" smtClean="0"/>
          </a:p>
          <a:p>
            <a:pPr marL="218437" indent="-218437">
              <a:buFont typeface="+mj-lt"/>
              <a:buAutoNum type="arabicPeriod"/>
              <a:defRPr/>
            </a:pPr>
            <a:r>
              <a:rPr kumimoji="1" lang="en-US" dirty="0" smtClean="0"/>
              <a:t>Emphasize the importance of being specific and recent in the description of the problem. Being specific and recent grounds the conversation in something both parties can address.</a:t>
            </a:r>
            <a:endParaRPr lang="en-US" dirty="0" smtClean="0"/>
          </a:p>
          <a:p>
            <a:pPr marL="218437" indent="-218437">
              <a:buFont typeface="+mj-lt"/>
              <a:buAutoNum type="arabicPeriod"/>
              <a:defRPr/>
            </a:pPr>
            <a:r>
              <a:rPr kumimoji="1" lang="en-US" dirty="0" smtClean="0"/>
              <a:t>Emphasize the importance of not exaggerating. Exaggeration causes the other person to say “I do not do that ALL the time!” and the conversation gets off track.</a:t>
            </a:r>
            <a:endParaRPr lang="en-US" dirty="0" smtClean="0"/>
          </a:p>
          <a:p>
            <a:pPr>
              <a:defRPr/>
            </a:pPr>
            <a:endParaRPr lang="en-US" dirty="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41C5A2-3B81-4FDC-9750-CEBA390A1E14}"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Review points on the slide and discuss.</a:t>
            </a:r>
            <a:endParaRPr lang="en-US" dirty="0" smtClean="0"/>
          </a:p>
          <a:p>
            <a:pPr marL="218437" indent="-218437">
              <a:buFont typeface="+mj-lt"/>
              <a:buAutoNum type="arabicPeriod"/>
              <a:defRPr/>
            </a:pPr>
            <a:r>
              <a:rPr kumimoji="1" lang="en-US" dirty="0" smtClean="0"/>
              <a:t>Point out that “What” and “How” questions vs. “Why” questions draws from the skill of Detect Icebergs.</a:t>
            </a:r>
            <a:endParaRPr lang="en-US" dirty="0" smtClean="0"/>
          </a:p>
          <a:p>
            <a:pPr marL="218437" indent="-218437">
              <a:buFont typeface="+mj-lt"/>
              <a:buAutoNum type="arabicPeriod"/>
              <a:defRPr/>
            </a:pPr>
            <a:r>
              <a:rPr kumimoji="1" lang="en-US" dirty="0" smtClean="0"/>
              <a:t>Explain that the “good faith” test is to check that what you are asking is something that the other individual could in good faith agree to. For example, no one could in good faith agree to “Never say an unkind thing again.” They could in good faith agree to “Be more respectful of me and if you do or say something disrespectful, own up to it and apologize.”</a:t>
            </a:r>
            <a:endParaRPr lang="en-US" dirty="0" smtClean="0"/>
          </a:p>
          <a:p>
            <a:pPr>
              <a:defRPr/>
            </a:pPr>
            <a:endParaRPr lang="en-US" dirty="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77F570-F9E2-4582-8492-4D7A76C2495A}"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a:defRPr/>
            </a:pPr>
            <a:endParaRPr kumimoji="1" lang="en-US" b="1" dirty="0" smtClean="0"/>
          </a:p>
          <a:p>
            <a:pPr marL="218437" indent="-218437">
              <a:buFont typeface="+mj-lt"/>
              <a:buAutoNum type="arabicPeriod"/>
              <a:defRPr/>
            </a:pPr>
            <a:r>
              <a:rPr kumimoji="1" lang="en-US" dirty="0" smtClean="0"/>
              <a:t>Review points on the slide and discuss.</a:t>
            </a:r>
            <a:endParaRPr lang="en-US" dirty="0" smtClean="0"/>
          </a:p>
          <a:p>
            <a:pPr marL="218437" indent="-218437">
              <a:buFont typeface="+mj-lt"/>
              <a:buAutoNum type="arabicPeriod"/>
              <a:defRPr/>
            </a:pPr>
            <a:r>
              <a:rPr kumimoji="1" lang="en-US" dirty="0" smtClean="0"/>
              <a:t>Emphasize that rewards work better than punishments so naming a positive outcome is typically more effective than threatening a negative outcome.</a:t>
            </a:r>
            <a:endParaRPr lang="en-US" dirty="0" smtClean="0"/>
          </a:p>
          <a:p>
            <a:pPr>
              <a:defRPr/>
            </a:pPr>
            <a:endParaRPr kumimoji="1" lang="en-US" dirty="0" smtClean="0"/>
          </a:p>
          <a:p>
            <a:pPr>
              <a:defRPr/>
            </a:pPr>
            <a:endParaRPr kumimoji="1" lang="en-US" dirty="0" smtClean="0"/>
          </a:p>
          <a:p>
            <a:pPr>
              <a:defRPr/>
            </a:pPr>
            <a:endParaRPr lang="en-US" dirty="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1516F-AC8D-45A9-A1AC-C989FCBD7ABD}"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Total recommended time: 30 mins</a:t>
            </a:r>
          </a:p>
          <a:p>
            <a:pPr marL="218437" indent="-218437">
              <a:buFont typeface="+mj-lt"/>
              <a:buAutoNum type="arabicPeriod"/>
              <a:defRPr/>
            </a:pPr>
            <a:r>
              <a:rPr kumimoji="1" lang="en-US" dirty="0" smtClean="0"/>
              <a:t>Setup: 5 mins</a:t>
            </a:r>
          </a:p>
          <a:p>
            <a:pPr marL="218437" indent="-218437">
              <a:buFont typeface="+mj-lt"/>
              <a:buAutoNum type="arabicPeriod"/>
              <a:defRPr/>
            </a:pPr>
            <a:r>
              <a:rPr kumimoji="1" lang="en-US" dirty="0" smtClean="0"/>
              <a:t>Practice: 20 mins</a:t>
            </a:r>
          </a:p>
          <a:p>
            <a:pPr marL="218437" indent="-218437">
              <a:buFont typeface="+mj-lt"/>
              <a:buAutoNum type="arabicPeriod"/>
              <a:defRPr/>
            </a:pPr>
            <a:r>
              <a:rPr kumimoji="1" lang="en-US" dirty="0" smtClean="0"/>
              <a:t>Debrief: 5 mins</a:t>
            </a:r>
          </a:p>
          <a:p>
            <a:pPr>
              <a:defRPr/>
            </a:pPr>
            <a:endParaRPr kumimoji="1" lang="en-US" dirty="0" smtClean="0"/>
          </a:p>
          <a:p>
            <a:pPr>
              <a:defRPr/>
            </a:pPr>
            <a:r>
              <a:rPr kumimoji="1" lang="en-US" b="1" dirty="0" smtClean="0"/>
              <a:t>MRT </a:t>
            </a:r>
            <a:r>
              <a:rPr lang="en-US" b="1" dirty="0" smtClean="0"/>
              <a:t>Instructor:</a:t>
            </a:r>
            <a:endParaRPr lang="en-US" dirty="0" smtClean="0"/>
          </a:p>
          <a:p>
            <a:pPr>
              <a:defRPr/>
            </a:pPr>
            <a:endParaRPr kumimoji="1" lang="en-US" b="1" dirty="0" smtClean="0"/>
          </a:p>
          <a:p>
            <a:pPr marL="218437" indent="-218437">
              <a:buFont typeface="+mj-lt"/>
              <a:buAutoNum type="arabicPeriod"/>
              <a:defRPr/>
            </a:pPr>
            <a:r>
              <a:rPr kumimoji="1" lang="en-US" dirty="0" smtClean="0"/>
              <a:t>Describe the activities for Assertive Communication.</a:t>
            </a:r>
            <a:endParaRPr lang="en-US" dirty="0" smtClean="0"/>
          </a:p>
          <a:p>
            <a:pPr marL="218437" indent="-218437">
              <a:buFont typeface="+mj-lt"/>
              <a:buAutoNum type="arabicPeriod"/>
              <a:defRPr/>
            </a:pPr>
            <a:r>
              <a:rPr kumimoji="1" lang="en-US" dirty="0" smtClean="0"/>
              <a:t>Select volunteers for the first two scenarios and ask participants to work with a partner for the last two scenarios.</a:t>
            </a:r>
            <a:endParaRPr lang="en-US" dirty="0" smtClean="0"/>
          </a:p>
          <a:p>
            <a:pPr>
              <a:defRPr/>
            </a:pPr>
            <a:endParaRPr kumimoji="1" lang="en-US" dirty="0" smtClean="0"/>
          </a:p>
          <a:p>
            <a:pPr>
              <a:defRPr/>
            </a:pPr>
            <a:r>
              <a:rPr kumimoji="1" lang="en-US" b="1" dirty="0" smtClean="0"/>
              <a:t>MRT Activity Instructions:</a:t>
            </a:r>
            <a:endParaRPr lang="en-US" dirty="0" smtClean="0"/>
          </a:p>
          <a:p>
            <a:pPr>
              <a:defRPr/>
            </a:pPr>
            <a:endParaRPr kumimoji="1" lang="en-US" b="1" dirty="0" smtClean="0"/>
          </a:p>
          <a:p>
            <a:pPr marL="218437" indent="-218437">
              <a:buFont typeface="+mj-lt"/>
              <a:buAutoNum type="arabicPeriod"/>
              <a:defRPr/>
            </a:pPr>
            <a:r>
              <a:rPr kumimoji="1" lang="en-US" dirty="0" smtClean="0"/>
              <a:t>Participants role-play Scenarios 1 and 2: Person 1 initiates Assertive Communication and Person 2 responds within the role-play.</a:t>
            </a:r>
            <a:endParaRPr lang="en-US" dirty="0" smtClean="0"/>
          </a:p>
          <a:p>
            <a:pPr marL="218437" indent="-218437">
              <a:buFont typeface="+mj-lt"/>
              <a:buAutoNum type="arabicPeriod"/>
              <a:defRPr/>
            </a:pPr>
            <a:r>
              <a:rPr kumimoji="1" lang="en-US" dirty="0" smtClean="0"/>
              <a:t>Participants work in pairs in Scenario 3.</a:t>
            </a:r>
            <a:endParaRPr lang="en-US" dirty="0" smtClean="0"/>
          </a:p>
          <a:p>
            <a:pPr marL="218437" indent="-218437">
              <a:buFont typeface="+mj-lt"/>
              <a:buAutoNum type="arabicPeriod"/>
              <a:defRPr/>
            </a:pPr>
            <a:r>
              <a:rPr kumimoji="1" lang="en-US" dirty="0" smtClean="0"/>
              <a:t>In Scenario 4, participants choose a situation from their own lives and use the IDEAL model to develop an Assertive Communication plan.</a:t>
            </a:r>
            <a:endParaRPr lang="en-US" dirty="0" smtClean="0"/>
          </a:p>
          <a:p>
            <a:pPr>
              <a:defRPr/>
            </a:pPr>
            <a:endParaRPr lang="en-US"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22D534-5FD4-4A45-9CAF-D3A5A1D3285F}"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Identify two participants to do the role-play and assign roles: Person 1 initiates Assertive Communication and Person 2 responds within the role-play.</a:t>
            </a:r>
            <a:endParaRPr lang="en-US" dirty="0" smtClean="0"/>
          </a:p>
          <a:p>
            <a:pPr marL="218437" indent="-218437">
              <a:buFont typeface="+mj-lt"/>
              <a:buAutoNum type="arabicPeriod"/>
              <a:defRPr/>
            </a:pPr>
            <a:r>
              <a:rPr kumimoji="1" lang="en-US" dirty="0" smtClean="0"/>
              <a:t>Ask the participants acting in the role-play to first model aggressive and passive styles of communication before modeling Assertive Communication.  </a:t>
            </a:r>
            <a:endParaRPr lang="en-US" dirty="0" smtClean="0"/>
          </a:p>
          <a:p>
            <a:pPr marL="218437" indent="-218437">
              <a:buFont typeface="+mj-lt"/>
              <a:buAutoNum type="arabicPeriod"/>
              <a:defRPr/>
            </a:pPr>
            <a:r>
              <a:rPr kumimoji="1" lang="en-US" dirty="0" smtClean="0"/>
              <a:t>Periodically stop the role-play and ask participants to identify the style of communication being used as well as the response prompted by using that style.  </a:t>
            </a:r>
            <a:endParaRPr kumimoji="1" lang="en-US" b="1" dirty="0" smtClean="0"/>
          </a:p>
          <a:p>
            <a:pPr marL="218437" indent="-218437">
              <a:buFont typeface="+mj-lt"/>
              <a:buAutoNum type="arabicPeriod"/>
              <a:defRPr/>
            </a:pPr>
            <a:r>
              <a:rPr kumimoji="1" lang="en-US" dirty="0" smtClean="0"/>
              <a:t>Ask for suggestions for how to make the response more effective (e.g., be more specific, don’t yell, look him in the eye).</a:t>
            </a:r>
            <a:endParaRPr lang="en-US" dirty="0" smtClean="0"/>
          </a:p>
          <a:p>
            <a:pPr marL="218437" indent="-218437">
              <a:buFont typeface="+mj-lt"/>
              <a:buAutoNum type="arabicPeriod"/>
              <a:defRPr/>
            </a:pPr>
            <a:endParaRPr lang="en-US"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AD97A5-B463-4BC1-97EA-0F629A302D06}"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kumimoji="1"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Identify two participants to do the role-play and assign roles: Person 1 initiates Assertive Communication and Person 2 responds within the role-play.</a:t>
            </a:r>
            <a:endParaRPr lang="en-US" dirty="0" smtClean="0"/>
          </a:p>
          <a:p>
            <a:pPr marL="218437" indent="-218437">
              <a:buFont typeface="+mj-lt"/>
              <a:buAutoNum type="arabicPeriod"/>
              <a:defRPr/>
            </a:pPr>
            <a:r>
              <a:rPr kumimoji="1" lang="en-US" dirty="0" smtClean="0"/>
              <a:t>Ask the participants acting in the role-play to first model aggressive and passive styles of communication before modeling Assertive Communication.  </a:t>
            </a:r>
            <a:endParaRPr lang="en-US" dirty="0" smtClean="0"/>
          </a:p>
          <a:p>
            <a:pPr marL="218437" indent="-218437">
              <a:buFont typeface="+mj-lt"/>
              <a:buAutoNum type="arabicPeriod"/>
              <a:defRPr/>
            </a:pPr>
            <a:r>
              <a:rPr kumimoji="1" lang="en-US" dirty="0" smtClean="0"/>
              <a:t>Periodically stop the role-play and ask participants to identify the style of communication being used as well as the response prompted by using that style.  </a:t>
            </a:r>
            <a:endParaRPr kumimoji="1" lang="en-US" b="1" dirty="0" smtClean="0"/>
          </a:p>
          <a:p>
            <a:pPr marL="218437" indent="-218437">
              <a:buFont typeface="+mj-lt"/>
              <a:buAutoNum type="arabicPeriod"/>
              <a:defRPr/>
            </a:pPr>
            <a:r>
              <a:rPr kumimoji="1" lang="en-US" dirty="0" smtClean="0"/>
              <a:t>Ask for suggestions for how to make the response more effective (e.g., be more specific, don’t yell, look him in the eye).</a:t>
            </a:r>
            <a:endParaRPr lang="en-US" dirty="0" smtClean="0"/>
          </a:p>
          <a:p>
            <a:pPr>
              <a:defRPr/>
            </a:pPr>
            <a:endParaRPr lang="en-US"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8E1D41-CB8A-4C85-9D10-BBD57CEF0F0C}"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Ask participants to work in pairs: Person 1 initiates Assertive Communication and Person 2 responds within the role-play.</a:t>
            </a:r>
            <a:endParaRPr lang="en-US" dirty="0" smtClean="0"/>
          </a:p>
          <a:p>
            <a:pPr>
              <a:defRPr/>
            </a:pPr>
            <a:endParaRPr kumimoji="1" lang="en-US" dirty="0" smtClean="0"/>
          </a:p>
          <a:p>
            <a:pPr>
              <a:defRPr/>
            </a:pPr>
            <a:endParaRPr kumimoji="1" lang="en-US" dirty="0" smtClean="0"/>
          </a:p>
          <a:p>
            <a:pPr>
              <a:defRPr/>
            </a:pPr>
            <a:endParaRPr lang="en-US" dirty="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D31822-4877-4631-8160-BAC2F877F25D}"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Total recommended time: 50 mins</a:t>
            </a:r>
          </a:p>
          <a:p>
            <a:pPr marL="218437" indent="-218437">
              <a:buFont typeface="+mj-lt"/>
              <a:buAutoNum type="arabicPeriod"/>
              <a:defRPr/>
            </a:pPr>
            <a:r>
              <a:rPr kumimoji="1" lang="en-US" dirty="0" smtClean="0"/>
              <a:t>Setup: 5 mins</a:t>
            </a:r>
          </a:p>
          <a:p>
            <a:pPr marL="218437" indent="-218437">
              <a:buFont typeface="+mj-lt"/>
              <a:buAutoNum type="arabicPeriod"/>
              <a:defRPr/>
            </a:pPr>
            <a:r>
              <a:rPr kumimoji="1" lang="en-US" dirty="0" smtClean="0"/>
              <a:t>Practice: 30 mins</a:t>
            </a:r>
          </a:p>
          <a:p>
            <a:pPr marL="218437" indent="-218437">
              <a:buFont typeface="+mj-lt"/>
              <a:buAutoNum type="arabicPeriod"/>
              <a:defRPr/>
            </a:pPr>
            <a:r>
              <a:rPr kumimoji="1" lang="en-US" dirty="0" smtClean="0"/>
              <a:t>Debrief: 15 mins</a:t>
            </a:r>
          </a:p>
          <a:p>
            <a:pPr>
              <a:defRPr/>
            </a:pPr>
            <a:endParaRPr kumimoji="1" lang="en-US" dirty="0" smtClean="0"/>
          </a:p>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Refer participants to the Participant Guide.</a:t>
            </a:r>
            <a:endParaRPr lang="en-US" dirty="0" smtClean="0"/>
          </a:p>
          <a:p>
            <a:pPr marL="218437" indent="-218437">
              <a:buFont typeface="+mj-lt"/>
              <a:buAutoNum type="arabicPeriod"/>
              <a:defRPr/>
            </a:pPr>
            <a:r>
              <a:rPr kumimoji="1" lang="en-US" dirty="0" smtClean="0"/>
              <a:t>Ask participants to complete the IDEAL model with a current situation.</a:t>
            </a:r>
            <a:endParaRPr lang="en-US" dirty="0" smtClean="0"/>
          </a:p>
          <a:p>
            <a:pPr>
              <a:defRPr/>
            </a:pPr>
            <a:endParaRPr kumimoji="1" lang="en-US" dirty="0" smtClean="0"/>
          </a:p>
          <a:p>
            <a:pPr>
              <a:defRPr/>
            </a:pPr>
            <a:r>
              <a:rPr kumimoji="1" lang="en-US" b="1" dirty="0" smtClean="0"/>
              <a:t>MRT Activity Instructions:</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Participants complete the IDEAL model with a current situation </a:t>
            </a:r>
            <a:r>
              <a:rPr lang="en-US" dirty="0" smtClean="0"/>
              <a:t>(CSF Communication Scenario, IDEAL Model, page 24)</a:t>
            </a:r>
            <a:r>
              <a:rPr kumimoji="1" lang="en-US" dirty="0" smtClean="0"/>
              <a:t>.</a:t>
            </a:r>
            <a:endParaRPr lang="en-US" dirty="0" smtClean="0"/>
          </a:p>
          <a:p>
            <a:pPr marL="218437" indent="-218437">
              <a:buFont typeface="+mj-lt"/>
              <a:buAutoNum type="arabicPeriod"/>
              <a:defRPr/>
            </a:pPr>
            <a:endParaRPr lang="en-US" dirty="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3E45E1-8F55-4BEC-8E74-8B7278C7926F}"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F7E564-04CE-4EC4-9460-6413D8BDD388}" type="slidenum">
              <a:rPr lang="en-US" smtClean="0"/>
              <a:pPr fontAlgn="base">
                <a:spcBef>
                  <a:spcPct val="0"/>
                </a:spcBef>
                <a:spcAft>
                  <a:spcPct val="0"/>
                </a:spcAft>
                <a:defRPr/>
              </a:pPr>
              <a:t>3</a:t>
            </a:fld>
            <a:endParaRPr lang="en-US" smtClean="0"/>
          </a:p>
        </p:txBody>
      </p:sp>
      <p:sp>
        <p:nvSpPr>
          <p:cNvPr id="13210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MRT Instructor: </a:t>
            </a:r>
          </a:p>
          <a:p>
            <a:endParaRPr lang="en-US" b="1" smtClean="0"/>
          </a:p>
          <a:p>
            <a:r>
              <a:rPr lang="en-US" smtClean="0"/>
              <a:t>1. Discuss what it means to establish connections between people.</a:t>
            </a:r>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Ask participants what they learned through this activity and record critical points on a flip chart.</a:t>
            </a:r>
            <a:endParaRPr lang="en-US" dirty="0" smtClean="0"/>
          </a:p>
          <a:p>
            <a:pPr marL="218437" indent="-218437">
              <a:buFont typeface="+mj-lt"/>
              <a:buAutoNum type="arabicPeriod"/>
              <a:defRPr/>
            </a:pPr>
            <a:r>
              <a:rPr kumimoji="1" lang="en-US" dirty="0" smtClean="0"/>
              <a:t>Remind participants that using Assertive Communication doesn’t guarantee that you’ll get what you want. However, Assertive Communication </a:t>
            </a:r>
            <a:r>
              <a:rPr kumimoji="1" lang="en-US" b="1" dirty="0" smtClean="0"/>
              <a:t>does</a:t>
            </a:r>
            <a:r>
              <a:rPr kumimoji="1" lang="en-US" dirty="0" smtClean="0"/>
              <a:t> help you express your concerns and what you want, even when you don’t reach the outcome you’d like or the other person doesn’t react in the way you wanted.</a:t>
            </a:r>
            <a:endParaRPr lang="en-US" dirty="0" smtClean="0"/>
          </a:p>
          <a:p>
            <a:pPr marL="218437" indent="-218437">
              <a:buFont typeface="+mj-lt"/>
              <a:buAutoNum type="arabicPeriod"/>
              <a:defRPr/>
            </a:pPr>
            <a:r>
              <a:rPr kumimoji="1" lang="en-US" dirty="0" smtClean="0"/>
              <a:t>Explain that by using Assertive Communication, you leave the door open to talking about it again at a time when the other person might be more receptive.</a:t>
            </a:r>
            <a:endParaRPr lang="en-US" dirty="0" smtClean="0"/>
          </a:p>
          <a:p>
            <a:pPr marL="218437" indent="-218437">
              <a:buFont typeface="+mj-lt"/>
              <a:buAutoNum type="arabicPeriod"/>
              <a:defRPr/>
            </a:pPr>
            <a:r>
              <a:rPr kumimoji="1" lang="en-US" dirty="0" smtClean="0"/>
              <a:t>Point out that even if you don’t get the outcome you wanted, when you use Assertive Communication you can be confident that you handled the situation with integrity and respect for the other individual. This enables strong relationships even when you and the other person don’t see eye to eye.</a:t>
            </a:r>
            <a:endParaRPr lang="en-US" dirty="0" smtClean="0"/>
          </a:p>
          <a:p>
            <a:pPr marL="218437" indent="-218437">
              <a:buFont typeface="+mj-lt"/>
              <a:buAutoNum type="arabicPeriod"/>
              <a:defRPr/>
            </a:pPr>
            <a:endParaRPr lang="en-US" dirty="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CBD993-814F-45A7-A5FC-F27BD78679F5}"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Discuss the application ideas generated by the participants.</a:t>
            </a:r>
            <a:endParaRPr lang="en-US" dirty="0" smtClean="0"/>
          </a:p>
          <a:p>
            <a:pPr marL="218437" indent="-218437">
              <a:buFont typeface="+mj-lt"/>
              <a:buAutoNum type="arabicPeriod"/>
              <a:defRPr/>
            </a:pPr>
            <a:r>
              <a:rPr kumimoji="1" lang="en-US" dirty="0" smtClean="0"/>
              <a:t>Remind participants to record application ideas on the Applications page in the Participant Guide.</a:t>
            </a:r>
            <a:endParaRPr lang="en-US" dirty="0" smtClean="0"/>
          </a:p>
          <a:p>
            <a:pPr marL="218437" indent="-218437">
              <a:buFont typeface="+mj-lt"/>
              <a:buAutoNum type="arabicPeriod"/>
              <a:defRPr/>
            </a:pPr>
            <a:r>
              <a:rPr kumimoji="1" lang="en-US" dirty="0" smtClean="0"/>
              <a:t>Point out that barriers can include thoughts or Icebergs that get in the way of Assertive Communication, timing issues (e.g., it’s not the right time to have that conversation), or rank issues.</a:t>
            </a:r>
            <a:endParaRPr lang="en-US" dirty="0" smtClean="0"/>
          </a:p>
          <a:p>
            <a:pPr marL="218437" indent="-218437">
              <a:buFont typeface="+mj-lt"/>
              <a:buAutoNum type="arabicPeriod"/>
              <a:defRPr/>
            </a:pPr>
            <a:endParaRPr lang="en-US" dirty="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F100C4-0845-49AB-85E6-FBBC897D0FC8}"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Ask each question. (Note that the slide builds.)</a:t>
            </a:r>
            <a:endParaRPr lang="en-US" dirty="0" smtClean="0"/>
          </a:p>
          <a:p>
            <a:pPr marL="218437" indent="-218437">
              <a:buFont typeface="+mj-lt"/>
              <a:buAutoNum type="arabicPeriod"/>
              <a:defRPr/>
            </a:pPr>
            <a:r>
              <a:rPr kumimoji="1" lang="en-US" dirty="0" smtClean="0"/>
              <a:t>Check to make sure the participants are giving accurate answers. </a:t>
            </a:r>
            <a:endParaRPr lang="en-US" dirty="0" smtClean="0"/>
          </a:p>
          <a:p>
            <a:pPr marL="218437" indent="-218437">
              <a:buFont typeface="+mj-lt"/>
              <a:buAutoNum type="arabicPeriod"/>
              <a:defRPr/>
            </a:pPr>
            <a:r>
              <a:rPr kumimoji="1" lang="en-US" dirty="0" smtClean="0"/>
              <a:t>Clarify misconceptions as necessary.</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endParaRPr lang="en-US" dirty="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915C3A-615F-4FD6-B426-82B7FED84B72}"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CC5AA4-18BE-4D2D-913C-9D1631A9F8AE}"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578DD9-AEFD-4165-B03E-602079FB0BB0}" type="slidenum">
              <a:rPr lang="en-US" smtClean="0"/>
              <a:pPr fontAlgn="base">
                <a:spcBef>
                  <a:spcPct val="0"/>
                </a:spcBef>
                <a:spcAft>
                  <a:spcPct val="0"/>
                </a:spcAft>
                <a:defRPr/>
              </a:pPr>
              <a:t>34</a:t>
            </a:fld>
            <a:endParaRPr lang="en-US" smtClean="0"/>
          </a:p>
        </p:txBody>
      </p:sp>
      <p:sp>
        <p:nvSpPr>
          <p:cNvPr id="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MRT Instructor:</a:t>
            </a:r>
          </a:p>
          <a:p>
            <a:pPr>
              <a:defRPr/>
            </a:pPr>
            <a:endParaRPr lang="en-US" dirty="0" smtClean="0"/>
          </a:p>
          <a:p>
            <a:pPr marL="228600" indent="-228600">
              <a:buFontTx/>
              <a:buAutoNum type="arabicPeriod"/>
              <a:defRPr/>
            </a:pPr>
            <a:r>
              <a:rPr lang="en-US" dirty="0" smtClean="0"/>
              <a:t>Conduct the After Action Review.</a:t>
            </a:r>
          </a:p>
          <a:p>
            <a:pPr marL="228600" indent="-228600">
              <a:buFontTx/>
              <a:buAutoNum type="arabicPeriod"/>
              <a:defRPr/>
            </a:pPr>
            <a:r>
              <a:rPr lang="en-US" dirty="0" smtClean="0"/>
              <a:t>Ensure when training ends Soldiers Sound off with the motto for the quarter.</a:t>
            </a:r>
          </a:p>
          <a:p>
            <a:pPr marL="228600" indent="-228600">
              <a:buFontTx/>
              <a:buAutoNum type="arabicPeriod"/>
              <a:defRPr/>
            </a:pPr>
            <a:r>
              <a:rPr lang="en-US" dirty="0" smtClean="0"/>
              <a:t>“Shoulder to Shoulder”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a:defRPr/>
            </a:pPr>
            <a:endParaRPr kumimoji="1" lang="en-US" dirty="0" smtClean="0"/>
          </a:p>
          <a:p>
            <a:pPr marL="218437" indent="-218437">
              <a:buFont typeface="+mj-lt"/>
              <a:buAutoNum type="arabicPeriod"/>
              <a:defRPr/>
            </a:pPr>
            <a:r>
              <a:rPr kumimoji="1" lang="en-US" dirty="0" smtClean="0"/>
              <a:t>Introduce Assertive Communication.</a:t>
            </a:r>
            <a:endParaRPr lang="en-US" dirty="0" smtClean="0"/>
          </a:p>
          <a:p>
            <a:pPr marL="218437" indent="-218437">
              <a:buFont typeface="+mj-lt"/>
              <a:buAutoNum type="arabicPeriod"/>
              <a:defRPr/>
            </a:pPr>
            <a:endParaRPr kumimoji="1" lang="en-US" dirty="0" smtClean="0"/>
          </a:p>
          <a:p>
            <a:pPr>
              <a:defRPr/>
            </a:pPr>
            <a:endParaRPr lang="en-US" dirty="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954A9D-9BF5-4D80-B7A9-BB197E0F000D}"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a:defRPr/>
            </a:pPr>
            <a:endParaRPr kumimoji="1" lang="en-US" dirty="0" smtClean="0"/>
          </a:p>
          <a:p>
            <a:pPr marL="218437" indent="-218437">
              <a:buFont typeface="+mj-lt"/>
              <a:buAutoNum type="arabicPeriod"/>
              <a:defRPr/>
            </a:pPr>
            <a:r>
              <a:rPr kumimoji="1" lang="en-US" dirty="0" smtClean="0"/>
              <a:t>Review the key principles. </a:t>
            </a:r>
            <a:endParaRPr lang="en-US" dirty="0" smtClean="0"/>
          </a:p>
          <a:p>
            <a:pPr marL="218437" indent="-218437">
              <a:buFont typeface="+mj-lt"/>
              <a:buAutoNum type="arabicPeriod"/>
              <a:defRPr/>
            </a:pPr>
            <a:r>
              <a:rPr kumimoji="1" lang="en-US" dirty="0" smtClean="0"/>
              <a:t>Ask for questions or comments.</a:t>
            </a:r>
            <a:endParaRPr lang="en-US" dirty="0" smtClean="0"/>
          </a:p>
          <a:p>
            <a:pPr marL="218437" indent="-218437">
              <a:buFont typeface="+mj-lt"/>
              <a:buAutoNum type="arabicPeriod"/>
              <a:defRPr/>
            </a:pPr>
            <a:r>
              <a:rPr kumimoji="1" lang="en-US" dirty="0" smtClean="0"/>
              <a:t>Clarify any misconceptions.</a:t>
            </a:r>
            <a:endParaRPr lang="en-US" dirty="0" smtClean="0"/>
          </a:p>
          <a:p>
            <a:pPr marL="218437" indent="-218437">
              <a:buFont typeface="+mj-lt"/>
              <a:buAutoNum type="arabicPeriod"/>
              <a:defRPr/>
            </a:pPr>
            <a:r>
              <a:rPr kumimoji="1" lang="en-US" dirty="0" smtClean="0"/>
              <a:t>Ask participants if there are any other key principles they would add to the list.</a:t>
            </a:r>
            <a:endParaRPr lang="en-US" dirty="0" smtClean="0"/>
          </a:p>
          <a:p>
            <a:pPr>
              <a:defRPr/>
            </a:pPr>
            <a:endParaRPr kumimoji="1" lang="en-US" dirty="0" smtClean="0"/>
          </a:p>
          <a:p>
            <a:pPr>
              <a:defRPr/>
            </a:pPr>
            <a:r>
              <a:rPr kumimoji="1" lang="en-US" b="1" dirty="0" smtClean="0"/>
              <a:t>Key Points</a:t>
            </a:r>
            <a:r>
              <a:rPr kumimoji="1" lang="en-US" dirty="0" smtClean="0"/>
              <a:t>:</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Assertive Communication helps to build the MRT competency of Connection.</a:t>
            </a:r>
            <a:endParaRPr lang="en-US" dirty="0" smtClean="0"/>
          </a:p>
          <a:p>
            <a:pPr marL="218437" indent="-218437">
              <a:buFont typeface="+mj-lt"/>
              <a:buAutoNum type="arabicPeriod"/>
              <a:defRPr/>
            </a:pPr>
            <a:r>
              <a:rPr kumimoji="1" lang="en-US" dirty="0" smtClean="0"/>
              <a:t>Assertive Communication is a skill and takes practice.</a:t>
            </a:r>
            <a:endParaRPr lang="en-US" dirty="0" smtClean="0"/>
          </a:p>
          <a:p>
            <a:pPr marL="218437" indent="-218437">
              <a:buFont typeface="+mj-lt"/>
              <a:buAutoNum type="arabicPeriod"/>
              <a:defRPr/>
            </a:pPr>
            <a:r>
              <a:rPr kumimoji="1" lang="en-US" dirty="0" smtClean="0"/>
              <a:t>You can choose which style of communication best fits the situation/context.</a:t>
            </a:r>
            <a:endParaRPr lang="en-US" dirty="0" smtClean="0"/>
          </a:p>
          <a:p>
            <a:pPr>
              <a:defRPr/>
            </a:pPr>
            <a:endParaRPr kumimoji="1" lang="en-US" dirty="0" smtClean="0"/>
          </a:p>
          <a:p>
            <a:pPr>
              <a:defRPr/>
            </a:pPr>
            <a:endParaRPr kumimoji="1" lang="en-US" dirty="0" smtClean="0"/>
          </a:p>
          <a:p>
            <a:pPr>
              <a:defRPr/>
            </a:pPr>
            <a:endParaRPr kumimoji="1" lang="en-US" dirty="0" smtClean="0"/>
          </a:p>
          <a:p>
            <a:pPr>
              <a:defRPr/>
            </a:pPr>
            <a:endParaRPr kumimoji="1" lang="en-US" dirty="0" smtClean="0"/>
          </a:p>
          <a:p>
            <a:pPr>
              <a:defRPr/>
            </a:pPr>
            <a:endParaRPr lang="en-US" dirty="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35AF7D-0C74-4A7F-9332-EFA1CE45028F}"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a:defRPr/>
            </a:pPr>
            <a:endParaRPr kumimoji="1" lang="en-US" b="1" dirty="0" smtClean="0"/>
          </a:p>
          <a:p>
            <a:pPr marL="218437" indent="-218437">
              <a:buFont typeface="+mj-lt"/>
              <a:buAutoNum type="arabicPeriod"/>
              <a:defRPr/>
            </a:pPr>
            <a:r>
              <a:rPr kumimoji="1" lang="en-US" dirty="0" smtClean="0"/>
              <a:t>Review the B.L.U.F. statements.</a:t>
            </a:r>
            <a:endParaRPr lang="en-US" dirty="0" smtClean="0"/>
          </a:p>
          <a:p>
            <a:pPr marL="218437" indent="-218437">
              <a:buFont typeface="+mj-lt"/>
              <a:buAutoNum type="arabicPeriod"/>
              <a:defRPr/>
            </a:pPr>
            <a:r>
              <a:rPr kumimoji="1" lang="en-US" dirty="0" smtClean="0"/>
              <a:t>Ask for questions/comments.</a:t>
            </a:r>
            <a:endParaRPr lang="en-US" dirty="0" smtClean="0"/>
          </a:p>
          <a:p>
            <a:pPr>
              <a:defRPr/>
            </a:pPr>
            <a:endParaRPr kumimoji="1" lang="en-US" dirty="0" smtClean="0"/>
          </a:p>
          <a:p>
            <a:pPr>
              <a:defRPr/>
            </a:pPr>
            <a:r>
              <a:rPr kumimoji="1" lang="en-US" b="1" dirty="0" smtClean="0"/>
              <a:t>Key Points</a:t>
            </a:r>
            <a:r>
              <a:rPr kumimoji="1" lang="en-US" dirty="0" smtClean="0"/>
              <a:t>:</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Assertive Communication helps to build Connection.</a:t>
            </a:r>
            <a:endParaRPr lang="en-US" dirty="0" smtClean="0"/>
          </a:p>
          <a:p>
            <a:pPr marL="218437" indent="-218437">
              <a:buFont typeface="+mj-lt"/>
              <a:buAutoNum type="arabicPeriod"/>
              <a:defRPr/>
            </a:pPr>
            <a:r>
              <a:rPr kumimoji="1" lang="en-US" dirty="0" smtClean="0"/>
              <a:t>Assertive Communication is Confident, Clear, and Controlled (3 Cs).</a:t>
            </a:r>
            <a:endParaRPr lang="en-US" dirty="0" smtClean="0"/>
          </a:p>
          <a:p>
            <a:pPr marL="218437" indent="-218437">
              <a:buFont typeface="+mj-lt"/>
              <a:buAutoNum type="arabicPeriod"/>
              <a:defRPr/>
            </a:pPr>
            <a:endParaRPr kumimoji="1" lang="en-US" dirty="0" smtClean="0"/>
          </a:p>
          <a:p>
            <a:pPr>
              <a:defRPr/>
            </a:pPr>
            <a:endParaRPr lang="en-US"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F5A150-AFD7-4191-B0E6-76AD5C70851E}"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Discuss the application ideas generated by the participants.</a:t>
            </a:r>
            <a:endParaRPr lang="en-US" dirty="0" smtClean="0"/>
          </a:p>
          <a:p>
            <a:pPr marL="218437" indent="-218437">
              <a:buFont typeface="+mj-lt"/>
              <a:buAutoNum type="arabicPeriod"/>
              <a:defRPr/>
            </a:pPr>
            <a:r>
              <a:rPr kumimoji="1" lang="en-US" dirty="0" smtClean="0"/>
              <a:t>Remind participants to record application ideas on the Applications page in the Participant Guide.</a:t>
            </a:r>
            <a:endParaRPr lang="en-US" dirty="0" smtClean="0"/>
          </a:p>
          <a:p>
            <a:pPr marL="218437" indent="-218437">
              <a:buFont typeface="+mj-lt"/>
              <a:buAutoNum type="arabicPeriod"/>
              <a:defRPr/>
            </a:pPr>
            <a:r>
              <a:rPr kumimoji="1" lang="en-US" dirty="0" smtClean="0"/>
              <a:t>Point out that barriers can include thoughts or Icebergs that get in the way of Assertive Communication, timing issues (e.g., it’s not the right time to have that conversation), or rank issues.</a:t>
            </a:r>
            <a:endParaRPr lang="en-US" dirty="0" smtClean="0"/>
          </a:p>
          <a:p>
            <a:pPr marL="218437" indent="-218437">
              <a:buFont typeface="+mj-lt"/>
              <a:buAutoNum type="arabicPeriod"/>
              <a:defRPr/>
            </a:pPr>
            <a:endParaRPr lang="en-US" dirty="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B7EDCD-1EC0-41C9-85B1-195607D64D01}"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MRT </a:t>
            </a:r>
            <a:r>
              <a:rPr lang="en-US" b="1" dirty="0" smtClean="0"/>
              <a:t>Instructor:</a:t>
            </a:r>
            <a:endParaRPr lang="en-US" dirty="0" smtClean="0"/>
          </a:p>
          <a:p>
            <a:pPr marL="218437" indent="-218437">
              <a:buFont typeface="+mj-lt"/>
              <a:buAutoNum type="arabicPeriod"/>
              <a:defRPr/>
            </a:pPr>
            <a:endParaRPr kumimoji="1" lang="en-US" b="1" dirty="0" smtClean="0"/>
          </a:p>
          <a:p>
            <a:pPr marL="218437" indent="-218437">
              <a:buFont typeface="+mj-lt"/>
              <a:buAutoNum type="arabicPeriod"/>
              <a:defRPr/>
            </a:pPr>
            <a:r>
              <a:rPr kumimoji="1" lang="en-US" dirty="0" smtClean="0"/>
              <a:t>Review the skills taught in Module Four.</a:t>
            </a:r>
            <a:endParaRPr lang="en-US" dirty="0" smtClean="0"/>
          </a:p>
          <a:p>
            <a:pPr marL="218437" indent="-218437">
              <a:buFont typeface="+mj-lt"/>
              <a:buAutoNum type="arabicPeriod"/>
              <a:defRPr/>
            </a:pPr>
            <a:endParaRPr kumimoji="1" lang="en-US" dirty="0" smtClean="0"/>
          </a:p>
          <a:p>
            <a:pPr>
              <a:defRPr/>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3F3C94-6784-461B-A23F-C77360C93F4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kumimoji="1" lang="en-US" b="1" dirty="0" smtClean="0"/>
              <a:t>Total recommended time: 15 mins</a:t>
            </a:r>
          </a:p>
          <a:p>
            <a:pPr marL="218437" indent="-218437">
              <a:buFont typeface="+mj-lt"/>
              <a:buAutoNum type="arabicPeriod"/>
              <a:defRPr/>
            </a:pPr>
            <a:r>
              <a:rPr kumimoji="1" lang="en-US" dirty="0" smtClean="0"/>
              <a:t>Setup: 1 min</a:t>
            </a:r>
            <a:endParaRPr lang="en-US" dirty="0" smtClean="0"/>
          </a:p>
          <a:p>
            <a:pPr marL="218437" indent="-218437">
              <a:buFont typeface="+mj-lt"/>
              <a:buAutoNum type="arabicPeriod"/>
              <a:defRPr/>
            </a:pPr>
            <a:r>
              <a:rPr kumimoji="1" lang="en-US" dirty="0" smtClean="0"/>
              <a:t>Practice: 10 mins</a:t>
            </a:r>
          </a:p>
          <a:p>
            <a:pPr marL="218437" indent="-218437">
              <a:buFont typeface="+mj-lt"/>
              <a:buAutoNum type="arabicPeriod"/>
              <a:defRPr/>
            </a:pPr>
            <a:r>
              <a:rPr kumimoji="1" lang="en-US" dirty="0" smtClean="0"/>
              <a:t>Debrief: 4 mins</a:t>
            </a:r>
          </a:p>
          <a:p>
            <a:pPr>
              <a:defRPr/>
            </a:pPr>
            <a:endParaRPr kumimoji="1" lang="en-US" dirty="0" smtClean="0"/>
          </a:p>
          <a:p>
            <a:pPr>
              <a:defRPr/>
            </a:pPr>
            <a:r>
              <a:rPr kumimoji="1" lang="en-US" b="1" dirty="0" smtClean="0"/>
              <a:t>MRT </a:t>
            </a:r>
            <a:r>
              <a:rPr lang="en-US" b="1" dirty="0" smtClean="0"/>
              <a:t>Instructor:</a:t>
            </a:r>
            <a:endParaRPr kumimoji="1"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Refer participants to the Participant Guide.</a:t>
            </a:r>
            <a:endParaRPr lang="en-US" dirty="0" smtClean="0"/>
          </a:p>
          <a:p>
            <a:pPr marL="218437" indent="-218437">
              <a:buFont typeface="+mj-lt"/>
              <a:buAutoNum type="arabicPeriod"/>
              <a:defRPr/>
            </a:pPr>
            <a:r>
              <a:rPr kumimoji="1" lang="en-US" dirty="0" smtClean="0"/>
              <a:t>Ask participants to share what they identified and discuss.</a:t>
            </a:r>
            <a:endParaRPr lang="en-US" dirty="0" smtClean="0"/>
          </a:p>
          <a:p>
            <a:pPr>
              <a:defRPr/>
            </a:pPr>
            <a:endParaRPr kumimoji="1" lang="en-US" dirty="0" smtClean="0"/>
          </a:p>
          <a:p>
            <a:pPr>
              <a:defRPr/>
            </a:pPr>
            <a:r>
              <a:rPr kumimoji="1" lang="en-US" b="1" dirty="0" smtClean="0"/>
              <a:t>MRT Activity Instructions:</a:t>
            </a:r>
            <a:endParaRPr lang="en-US" dirty="0" smtClean="0"/>
          </a:p>
          <a:p>
            <a:pPr marL="218437" indent="-218437">
              <a:buFont typeface="+mj-lt"/>
              <a:buAutoNum type="arabicPeriod"/>
              <a:defRPr/>
            </a:pPr>
            <a:endParaRPr kumimoji="1" lang="en-US" dirty="0" smtClean="0"/>
          </a:p>
          <a:p>
            <a:pPr marL="218437" indent="-218437">
              <a:buFont typeface="+mj-lt"/>
              <a:buAutoNum type="arabicPeriod"/>
              <a:defRPr/>
            </a:pPr>
            <a:r>
              <a:rPr kumimoji="1" lang="en-US" dirty="0" smtClean="0"/>
              <a:t>In small groups, participants discuss what makes communication effective </a:t>
            </a:r>
            <a:r>
              <a:rPr lang="en-US" dirty="0" smtClean="0"/>
              <a:t>(MRT Participant Guide, page 103) </a:t>
            </a:r>
          </a:p>
          <a:p>
            <a:pPr marL="218437" indent="-218437">
              <a:buFont typeface="+mj-lt"/>
              <a:buAutoNum type="arabicPeriod"/>
              <a:defRPr/>
            </a:pPr>
            <a:endParaRPr lang="en-US"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8081C5-0136-4FC0-A013-A96615B28BB9}"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3286125" y="6535738"/>
            <a:ext cx="257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2" tIns="32141" rIns="64282" bIns="3214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solidFill>
                  <a:srgbClr val="008000"/>
                </a:solidFill>
                <a:sym typeface="Palatino"/>
              </a:rPr>
              <a:t>UNCLAS / FOUO</a:t>
            </a:r>
          </a:p>
        </p:txBody>
      </p:sp>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60285E1D-35A8-4BD3-B165-C98096B8F277}" type="datetime1">
              <a:rPr lang="en-US"/>
              <a:pPr>
                <a:defRPr/>
              </a:pPr>
              <a:t>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46F0E0-4747-45D8-8B22-FDADDAC39E5A}" type="slidenum">
              <a:rPr lang="en-US"/>
              <a:pPr>
                <a:defRPr/>
              </a:pPr>
              <a:t>‹#›</a:t>
            </a:fld>
            <a:endParaRPr lang="en-US" dirty="0"/>
          </a:p>
        </p:txBody>
      </p:sp>
    </p:spTree>
    <p:extLst>
      <p:ext uri="{BB962C8B-B14F-4D97-AF65-F5344CB8AC3E}">
        <p14:creationId xmlns:p14="http://schemas.microsoft.com/office/powerpoint/2010/main" val="316427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86C97B-534E-46ED-BC5C-213F3781C260}" type="datetime1">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1E2BB6-9487-4B5E-9C75-85213EFF8B67}" type="slidenum">
              <a:rPr lang="en-US"/>
              <a:pPr>
                <a:defRPr/>
              </a:pPr>
              <a:t>‹#›</a:t>
            </a:fld>
            <a:endParaRPr lang="en-US" dirty="0"/>
          </a:p>
        </p:txBody>
      </p:sp>
    </p:spTree>
    <p:extLst>
      <p:ext uri="{BB962C8B-B14F-4D97-AF65-F5344CB8AC3E}">
        <p14:creationId xmlns:p14="http://schemas.microsoft.com/office/powerpoint/2010/main" val="32487919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4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749383AF-83BC-4CB8-B68D-5C4EE6847CF1}" type="slidenum">
              <a:rPr lang="en-US"/>
              <a:pPr>
                <a:defRPr/>
              </a:pPr>
              <a:t>‹#›</a:t>
            </a:fld>
            <a:endParaRPr lang="en-US" dirty="0"/>
          </a:p>
        </p:txBody>
      </p:sp>
    </p:spTree>
    <p:extLst>
      <p:ext uri="{BB962C8B-B14F-4D97-AF65-F5344CB8AC3E}">
        <p14:creationId xmlns:p14="http://schemas.microsoft.com/office/powerpoint/2010/main" val="3552749102"/>
      </p:ext>
    </p:extLst>
  </p:cSld>
  <p:clrMapOvr>
    <a:masterClrMapping/>
  </p:clrMapOvr>
  <p:transition spd="slow"/>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5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67FA44D0-D6B7-4346-A219-A0835F634499}" type="slidenum">
              <a:rPr lang="en-US"/>
              <a:pPr>
                <a:defRPr/>
              </a:pPr>
              <a:t>‹#›</a:t>
            </a:fld>
            <a:endParaRPr lang="en-US" dirty="0"/>
          </a:p>
        </p:txBody>
      </p:sp>
    </p:spTree>
    <p:extLst>
      <p:ext uri="{BB962C8B-B14F-4D97-AF65-F5344CB8AC3E}">
        <p14:creationId xmlns:p14="http://schemas.microsoft.com/office/powerpoint/2010/main" val="2097403524"/>
      </p:ext>
    </p:extLst>
  </p:cSld>
  <p:clrMapOvr>
    <a:masterClrMapping/>
  </p:clrMapOvr>
  <p:transition spd="slow"/>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6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AA56CE9D-7837-4DB2-8D11-803132EED9CC}" type="slidenum">
              <a:rPr lang="en-US"/>
              <a:pPr>
                <a:defRPr/>
              </a:pPr>
              <a:t>‹#›</a:t>
            </a:fld>
            <a:endParaRPr lang="en-US" dirty="0"/>
          </a:p>
        </p:txBody>
      </p:sp>
    </p:spTree>
    <p:extLst>
      <p:ext uri="{BB962C8B-B14F-4D97-AF65-F5344CB8AC3E}">
        <p14:creationId xmlns:p14="http://schemas.microsoft.com/office/powerpoint/2010/main" val="4101786815"/>
      </p:ext>
    </p:extLst>
  </p:cSld>
  <p:clrMapOvr>
    <a:masterClrMapping/>
  </p:clrMapOvr>
  <p:transition spd="slow"/>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As of 10 Oct 2010</a:t>
            </a:r>
          </a:p>
        </p:txBody>
      </p:sp>
      <p:sp>
        <p:nvSpPr>
          <p:cNvPr id="4" name="Slide Number Placeholder 3"/>
          <p:cNvSpPr>
            <a:spLocks noGrp="1"/>
          </p:cNvSpPr>
          <p:nvPr>
            <p:ph type="sldNum" sz="quarter" idx="11"/>
          </p:nvPr>
        </p:nvSpPr>
        <p:spPr/>
        <p:txBody>
          <a:bodyPr/>
          <a:lstStyle>
            <a:lvl1pPr>
              <a:defRPr/>
            </a:lvl1pPr>
          </a:lstStyle>
          <a:p>
            <a:pPr>
              <a:defRPr/>
            </a:pPr>
            <a:fld id="{2C3F5EF6-06C3-475B-97E4-6F36CE037B96}" type="slidenum">
              <a:rPr lang="en-US"/>
              <a:pPr>
                <a:defRPr/>
              </a:pPr>
              <a:t>‹#›</a:t>
            </a:fld>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Tree>
    <p:extLst>
      <p:ext uri="{BB962C8B-B14F-4D97-AF65-F5344CB8AC3E}">
        <p14:creationId xmlns:p14="http://schemas.microsoft.com/office/powerpoint/2010/main" val="59844887"/>
      </p:ext>
    </p:extLst>
  </p:cSld>
  <p:clrMapOvr>
    <a:masterClrMapping/>
  </p:clrMapOvr>
  <p:transition spd="slow"/>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As of 4 Oct 2010</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r>
              <a:rPr lang="en-US"/>
              <a:t>(#)</a:t>
            </a:r>
            <a:endParaRPr lang="en-US" dirty="0"/>
          </a:p>
        </p:txBody>
      </p:sp>
    </p:spTree>
    <p:extLst>
      <p:ext uri="{BB962C8B-B14F-4D97-AF65-F5344CB8AC3E}">
        <p14:creationId xmlns:p14="http://schemas.microsoft.com/office/powerpoint/2010/main" val="105211508"/>
      </p:ext>
    </p:extLst>
  </p:cSld>
  <p:clrMapOvr>
    <a:masterClrMapping/>
  </p:clrMapOvr>
  <p:transition spd="slow"/>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As of 4 Oct 2010</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r>
              <a:rPr lang="en-US"/>
              <a:t>(#)</a:t>
            </a:r>
            <a:endParaRPr lang="en-US" dirty="0"/>
          </a:p>
        </p:txBody>
      </p:sp>
    </p:spTree>
    <p:extLst>
      <p:ext uri="{BB962C8B-B14F-4D97-AF65-F5344CB8AC3E}">
        <p14:creationId xmlns:p14="http://schemas.microsoft.com/office/powerpoint/2010/main" val="2494330752"/>
      </p:ext>
    </p:extLst>
  </p:cSld>
  <p:clrMapOvr>
    <a:masterClrMapping/>
  </p:clrMapOvr>
  <p:transition spd="slow"/>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7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t>As of 4 Oct 2010</a:t>
            </a:r>
            <a:endParaRPr lang="en-US" dirty="0"/>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12"/>
          <p:cNvSpPr>
            <a:spLocks noGrp="1" noChangeArrowheads="1"/>
          </p:cNvSpPr>
          <p:nvPr>
            <p:ph type="sldNum" sz="quarter" idx="12"/>
          </p:nvPr>
        </p:nvSpPr>
        <p:spPr>
          <a:xfrm>
            <a:off x="7197725" y="6237288"/>
            <a:ext cx="1905000" cy="457200"/>
          </a:xfrm>
        </p:spPr>
        <p:txBody>
          <a:bodyPr/>
          <a:lstStyle>
            <a:lvl1pPr>
              <a:defRPr/>
            </a:lvl1pPr>
          </a:lstStyle>
          <a:p>
            <a:pPr>
              <a:defRPr/>
            </a:pPr>
            <a:r>
              <a:rPr lang="en-US"/>
              <a:t>(#)</a:t>
            </a:r>
            <a:endParaRPr lang="en-US" dirty="0"/>
          </a:p>
        </p:txBody>
      </p:sp>
    </p:spTree>
    <p:extLst>
      <p:ext uri="{BB962C8B-B14F-4D97-AF65-F5344CB8AC3E}">
        <p14:creationId xmlns:p14="http://schemas.microsoft.com/office/powerpoint/2010/main" val="1194593022"/>
      </p:ext>
    </p:extLst>
  </p:cSld>
  <p:clrMapOvr>
    <a:masterClrMapping/>
  </p:clrMapOvr>
  <p:transition spd="slow"/>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8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As of 4 Oct 2010</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r>
              <a:rPr lang="en-US"/>
              <a:t>(#)</a:t>
            </a:r>
            <a:endParaRPr lang="en-US" dirty="0"/>
          </a:p>
        </p:txBody>
      </p:sp>
    </p:spTree>
    <p:extLst>
      <p:ext uri="{BB962C8B-B14F-4D97-AF65-F5344CB8AC3E}">
        <p14:creationId xmlns:p14="http://schemas.microsoft.com/office/powerpoint/2010/main" val="1734326881"/>
      </p:ext>
    </p:extLst>
  </p:cSld>
  <p:clrMapOvr>
    <a:masterClrMapping/>
  </p:clrMapOvr>
  <p:transition spd="slow"/>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F3792B-1EF8-419C-A93F-12683CD405CC}" type="datetime1">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550E34-E930-4265-B2DD-57CA39BC84FB}" type="slidenum">
              <a:rPr lang="en-US"/>
              <a:pPr>
                <a:defRPr/>
              </a:pPr>
              <a:t>‹#›</a:t>
            </a:fld>
            <a:endParaRPr lang="en-US" dirty="0"/>
          </a:p>
        </p:txBody>
      </p:sp>
    </p:spTree>
    <p:extLst>
      <p:ext uri="{BB962C8B-B14F-4D97-AF65-F5344CB8AC3E}">
        <p14:creationId xmlns:p14="http://schemas.microsoft.com/office/powerpoint/2010/main" val="2895237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extBox 14"/>
          <p:cNvSpPr txBox="1">
            <a:spLocks noChangeArrowheads="1"/>
          </p:cNvSpPr>
          <p:nvPr userDrawn="1"/>
        </p:nvSpPr>
        <p:spPr bwMode="auto">
          <a:xfrm>
            <a:off x="3309938" y="55229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400">
              <a:latin typeface="Times New Roman" pitchFamily="18" charset="0"/>
            </a:endParaRPr>
          </a:p>
        </p:txBody>
      </p:sp>
      <p:pic>
        <p:nvPicPr>
          <p:cNvPr id="3" name="Picture 8" descr="D:\Master JumpWings copy.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52400"/>
            <a:ext cx="965200" cy="762000"/>
          </a:xfrm>
          <a:prstGeom prst="rect">
            <a:avLst/>
          </a:prstGeom>
          <a:blipFill dpi="0" rotWithShape="1">
            <a:blip r:embed="rId3">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78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3A9FD33-64D5-4ACE-843D-80F6F6AF2A73}" type="slidenum">
              <a:rPr lang="en-US"/>
              <a:pPr>
                <a:defRPr/>
              </a:pPr>
              <a:t>‹#›</a:t>
            </a:fld>
            <a:endParaRPr lang="en-US" dirty="0"/>
          </a:p>
        </p:txBody>
      </p:sp>
    </p:spTree>
    <p:extLst>
      <p:ext uri="{BB962C8B-B14F-4D97-AF65-F5344CB8AC3E}">
        <p14:creationId xmlns:p14="http://schemas.microsoft.com/office/powerpoint/2010/main" val="3324758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As of 10 Oct 2010</a:t>
            </a:r>
          </a:p>
        </p:txBody>
      </p:sp>
      <p:sp>
        <p:nvSpPr>
          <p:cNvPr id="4" name="Slide Number Placeholder 3"/>
          <p:cNvSpPr>
            <a:spLocks noGrp="1"/>
          </p:cNvSpPr>
          <p:nvPr>
            <p:ph type="sldNum" sz="quarter" idx="11"/>
          </p:nvPr>
        </p:nvSpPr>
        <p:spPr/>
        <p:txBody>
          <a:bodyPr/>
          <a:lstStyle>
            <a:lvl1pPr>
              <a:defRPr/>
            </a:lvl1pPr>
          </a:lstStyle>
          <a:p>
            <a:pPr>
              <a:defRPr/>
            </a:pPr>
            <a:fld id="{062F877E-A1A7-4AEC-BDEF-83D5FB2FADB7}" type="slidenum">
              <a:rPr lang="en-US"/>
              <a:pPr>
                <a:defRPr/>
              </a:pPr>
              <a:t>‹#›</a:t>
            </a:fld>
            <a:endParaRPr lang="en-US" dirty="0"/>
          </a:p>
        </p:txBody>
      </p:sp>
    </p:spTree>
    <p:extLst>
      <p:ext uri="{BB962C8B-B14F-4D97-AF65-F5344CB8AC3E}">
        <p14:creationId xmlns:p14="http://schemas.microsoft.com/office/powerpoint/2010/main" val="1149923985"/>
      </p:ext>
    </p:extLst>
  </p:cSld>
  <p:clrMapOvr>
    <a:masterClrMapping/>
  </p:clrMapOvr>
  <p:transition spd="slow"/>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As of 10 Oct 2010</a:t>
            </a:r>
          </a:p>
        </p:txBody>
      </p:sp>
      <p:sp>
        <p:nvSpPr>
          <p:cNvPr id="4" name="Slide Number Placeholder 3"/>
          <p:cNvSpPr>
            <a:spLocks noGrp="1"/>
          </p:cNvSpPr>
          <p:nvPr>
            <p:ph type="sldNum" sz="quarter" idx="11"/>
          </p:nvPr>
        </p:nvSpPr>
        <p:spPr/>
        <p:txBody>
          <a:bodyPr/>
          <a:lstStyle>
            <a:lvl1pPr>
              <a:defRPr/>
            </a:lvl1pPr>
          </a:lstStyle>
          <a:p>
            <a:pPr>
              <a:defRPr/>
            </a:pPr>
            <a:fld id="{47C88F3B-9E55-4B6D-846E-DAB153F10115}" type="slidenum">
              <a:rPr lang="en-US"/>
              <a:pPr>
                <a:defRPr/>
              </a:pPr>
              <a:t>‹#›</a:t>
            </a:fld>
            <a:endParaRPr lang="en-US" dirty="0"/>
          </a:p>
        </p:txBody>
      </p:sp>
    </p:spTree>
    <p:extLst>
      <p:ext uri="{BB962C8B-B14F-4D97-AF65-F5344CB8AC3E}">
        <p14:creationId xmlns:p14="http://schemas.microsoft.com/office/powerpoint/2010/main" val="2641098475"/>
      </p:ext>
    </p:extLst>
  </p:cSld>
  <p:clrMapOvr>
    <a:masterClrMapping/>
  </p:clrMapOvr>
  <p:transition spd="slow"/>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SF Ski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6"/>
          <p:cNvSpPr>
            <a:spLocks noGrp="1"/>
          </p:cNvSpPr>
          <p:nvPr>
            <p:ph type="ftr" sz="quarter" idx="10"/>
          </p:nvPr>
        </p:nvSpPr>
        <p:spPr>
          <a:xfrm>
            <a:off x="3352800" y="5334000"/>
            <a:ext cx="2895600" cy="476250"/>
          </a:xfrm>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4" name="Slide Number Placeholder 9"/>
          <p:cNvSpPr>
            <a:spLocks noGrp="1"/>
          </p:cNvSpPr>
          <p:nvPr>
            <p:ph type="sldNum" sz="quarter" idx="11"/>
          </p:nvPr>
        </p:nvSpPr>
        <p:spPr/>
        <p:txBody>
          <a:bodyPr/>
          <a:lstStyle>
            <a:lvl1pPr>
              <a:defRPr/>
            </a:lvl1pPr>
          </a:lstStyle>
          <a:p>
            <a:pPr>
              <a:defRPr/>
            </a:pPr>
            <a:fld id="{14BCC65D-300A-47D4-8443-A89C57A05050}" type="slidenum">
              <a:rPr lang="en-US"/>
              <a:pPr>
                <a:defRPr/>
              </a:pPr>
              <a:t>‹#›</a:t>
            </a:fld>
            <a:endParaRPr lang="en-US" dirty="0"/>
          </a:p>
        </p:txBody>
      </p:sp>
    </p:spTree>
    <p:extLst>
      <p:ext uri="{BB962C8B-B14F-4D97-AF65-F5344CB8AC3E}">
        <p14:creationId xmlns:p14="http://schemas.microsoft.com/office/powerpoint/2010/main" val="345669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457200" y="1295400"/>
            <a:ext cx="8229600" cy="5029200"/>
          </a:xfr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9"/>
          <p:cNvSpPr>
            <a:spLocks noGrp="1"/>
          </p:cNvSpPr>
          <p:nvPr>
            <p:ph type="ftr" sz="quarter" idx="13"/>
          </p:nvPr>
        </p:nvSpPr>
        <p:spPr>
          <a:xfrm>
            <a:off x="3200400" y="5029200"/>
            <a:ext cx="2895600" cy="476250"/>
          </a:xfrm>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Slide Number Placeholder 10"/>
          <p:cNvSpPr>
            <a:spLocks noGrp="1"/>
          </p:cNvSpPr>
          <p:nvPr>
            <p:ph type="sldNum" sz="quarter" idx="14"/>
          </p:nvPr>
        </p:nvSpPr>
        <p:spPr/>
        <p:txBody>
          <a:bodyPr/>
          <a:lstStyle>
            <a:lvl1pPr>
              <a:defRPr/>
            </a:lvl1pPr>
          </a:lstStyle>
          <a:p>
            <a:pPr>
              <a:defRPr/>
            </a:pPr>
            <a:fld id="{ED8CF963-B05C-43F9-88BC-E81236D81128}" type="slidenum">
              <a:rPr lang="en-US"/>
              <a:pPr>
                <a:defRPr/>
              </a:pPr>
              <a:t>‹#›</a:t>
            </a:fld>
            <a:endParaRPr lang="en-US" dirty="0"/>
          </a:p>
        </p:txBody>
      </p:sp>
    </p:spTree>
    <p:extLst>
      <p:ext uri="{BB962C8B-B14F-4D97-AF65-F5344CB8AC3E}">
        <p14:creationId xmlns:p14="http://schemas.microsoft.com/office/powerpoint/2010/main" val="2511655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As of 21 Oct 2010</a:t>
            </a:r>
          </a:p>
        </p:txBody>
      </p:sp>
      <p:sp>
        <p:nvSpPr>
          <p:cNvPr id="4" name="Slide Number Placeholder 3"/>
          <p:cNvSpPr>
            <a:spLocks noGrp="1"/>
          </p:cNvSpPr>
          <p:nvPr>
            <p:ph type="sldNum" sz="quarter" idx="11"/>
          </p:nvPr>
        </p:nvSpPr>
        <p:spPr/>
        <p:txBody>
          <a:bodyPr/>
          <a:lstStyle>
            <a:lvl1pPr>
              <a:defRPr/>
            </a:lvl1pPr>
          </a:lstStyle>
          <a:p>
            <a:pPr>
              <a:defRPr/>
            </a:pPr>
            <a:fld id="{20237F72-4D3F-4219-963F-F7699D388992}" type="slidenum">
              <a:rPr lang="en-US"/>
              <a:pPr>
                <a:defRPr/>
              </a:pPr>
              <a:t>‹#›</a:t>
            </a:fld>
            <a:endParaRPr lang="en-US" dirty="0"/>
          </a:p>
        </p:txBody>
      </p:sp>
      <p:sp>
        <p:nvSpPr>
          <p:cNvPr id="5" name="Footer Placeholder 4"/>
          <p:cNvSpPr>
            <a:spLocks noGrp="1"/>
          </p:cNvSpPr>
          <p:nvPr>
            <p:ph type="ftr" sz="quarter" idx="12"/>
          </p:nvPr>
        </p:nvSpPr>
        <p:spPr>
          <a:xfrm>
            <a:off x="3124200" y="5334000"/>
            <a:ext cx="2895600" cy="476250"/>
          </a:xfrm>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Tree>
    <p:extLst>
      <p:ext uri="{BB962C8B-B14F-4D97-AF65-F5344CB8AC3E}">
        <p14:creationId xmlns:p14="http://schemas.microsoft.com/office/powerpoint/2010/main" val="2279527299"/>
      </p:ext>
    </p:extLst>
  </p:cSld>
  <p:clrMapOvr>
    <a:masterClrMapping/>
  </p:clrMapOvr>
  <p:transition spd="slow"/>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12"/>
          <p:cNvSpPr>
            <a:spLocks noGrp="1" noChangeArrowheads="1"/>
          </p:cNvSpPr>
          <p:nvPr>
            <p:ph type="sldNum" sz="quarter" idx="11"/>
          </p:nvPr>
        </p:nvSpPr>
        <p:spPr/>
        <p:txBody>
          <a:bodyPr/>
          <a:lstStyle>
            <a:lvl1pPr>
              <a:defRPr/>
            </a:lvl1pPr>
          </a:lstStyle>
          <a:p>
            <a:pPr>
              <a:defRPr/>
            </a:pPr>
            <a:fld id="{F28D9381-6398-4D9D-A21E-508E7E57A372}" type="slidenum">
              <a:rPr lang="en-US"/>
              <a:pPr>
                <a:defRPr/>
              </a:pPr>
              <a:t>‹#›</a:t>
            </a:fld>
            <a:endParaRPr lang="en-US" dirty="0"/>
          </a:p>
        </p:txBody>
      </p:sp>
    </p:spTree>
    <p:extLst>
      <p:ext uri="{BB962C8B-B14F-4D97-AF65-F5344CB8AC3E}">
        <p14:creationId xmlns:p14="http://schemas.microsoft.com/office/powerpoint/2010/main" val="3994575240"/>
      </p:ext>
    </p:extLst>
  </p:cSld>
  <p:clrMapOvr>
    <a:masterClrMapping/>
  </p:clrMapOvr>
  <p:transition spd="slow"/>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userDrawn="1"/>
        </p:nvSpPr>
        <p:spPr bwMode="auto">
          <a:xfrm>
            <a:off x="3286125" y="6535738"/>
            <a:ext cx="257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2" tIns="32141" rIns="64282" bIns="3214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solidFill>
                  <a:srgbClr val="008000"/>
                </a:solidFill>
                <a:sym typeface="Palatino"/>
              </a:rPr>
              <a:t>UNCLAS / FOUO</a:t>
            </a:r>
          </a:p>
        </p:txBody>
      </p:sp>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AC6C4EB5-D403-413D-A62D-8514DC2C0458}" type="datetime1">
              <a:rPr lang="en-US"/>
              <a:pPr>
                <a:defRPr/>
              </a:pPr>
              <a:t>1/18/2019</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66F8900-4369-4B37-A9E0-3299F702ED6B}" type="slidenum">
              <a:rPr lang="en-US"/>
              <a:pPr>
                <a:defRPr/>
              </a:pPr>
              <a:t>‹#›</a:t>
            </a:fld>
            <a:endParaRPr lang="en-US" dirty="0"/>
          </a:p>
        </p:txBody>
      </p:sp>
    </p:spTree>
    <p:extLst>
      <p:ext uri="{BB962C8B-B14F-4D97-AF65-F5344CB8AC3E}">
        <p14:creationId xmlns:p14="http://schemas.microsoft.com/office/powerpoint/2010/main" val="2177470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F46D2C66-E1C1-435D-8261-659BEF82C17E}" type="slidenum">
              <a:rPr lang="en-US"/>
              <a:pPr>
                <a:defRPr/>
              </a:pPr>
              <a:t>‹#›</a:t>
            </a:fld>
            <a:endParaRPr lang="en-US" dirty="0"/>
          </a:p>
        </p:txBody>
      </p:sp>
    </p:spTree>
    <p:extLst>
      <p:ext uri="{BB962C8B-B14F-4D97-AF65-F5344CB8AC3E}">
        <p14:creationId xmlns:p14="http://schemas.microsoft.com/office/powerpoint/2010/main" val="3764465003"/>
      </p:ext>
    </p:extLst>
  </p:cSld>
  <p:clrMapOvr>
    <a:masterClrMapping/>
  </p:clrMapOvr>
  <p:transition spd="slow"/>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5CC006D3-BA6B-4C3C-96FE-21B90C476682}" type="slidenum">
              <a:rPr lang="en-US"/>
              <a:pPr>
                <a:defRPr/>
              </a:pPr>
              <a:t>‹#›</a:t>
            </a:fld>
            <a:endParaRPr lang="en-US" dirty="0"/>
          </a:p>
        </p:txBody>
      </p:sp>
    </p:spTree>
    <p:extLst>
      <p:ext uri="{BB962C8B-B14F-4D97-AF65-F5344CB8AC3E}">
        <p14:creationId xmlns:p14="http://schemas.microsoft.com/office/powerpoint/2010/main" val="1029635101"/>
      </p:ext>
    </p:extLst>
  </p:cSld>
  <p:clrMapOvr>
    <a:masterClrMapping/>
  </p:clrMapOvr>
  <p:transition spd="slow"/>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FE2A016E-2E16-4C22-9692-9E4EFA86E942}" type="slidenum">
              <a:rPr lang="en-US"/>
              <a:pPr>
                <a:defRPr/>
              </a:pPr>
              <a:t>‹#›</a:t>
            </a:fld>
            <a:endParaRPr lang="en-US" dirty="0"/>
          </a:p>
        </p:txBody>
      </p:sp>
    </p:spTree>
    <p:extLst>
      <p:ext uri="{BB962C8B-B14F-4D97-AF65-F5344CB8AC3E}">
        <p14:creationId xmlns:p14="http://schemas.microsoft.com/office/powerpoint/2010/main" val="2495918261"/>
      </p:ext>
    </p:extLst>
  </p:cSld>
  <p:clrMapOvr>
    <a:masterClrMapping/>
  </p:clrMapOvr>
  <p:transition spd="slow"/>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A574567F-009F-443C-8815-F9C25365D5FB}" type="slidenum">
              <a:rPr lang="en-US"/>
              <a:pPr>
                <a:defRPr/>
              </a:pPr>
              <a:t>‹#›</a:t>
            </a:fld>
            <a:endParaRPr lang="en-US" dirty="0"/>
          </a:p>
        </p:txBody>
      </p:sp>
    </p:spTree>
    <p:extLst>
      <p:ext uri="{BB962C8B-B14F-4D97-AF65-F5344CB8AC3E}">
        <p14:creationId xmlns:p14="http://schemas.microsoft.com/office/powerpoint/2010/main" val="918966745"/>
      </p:ext>
    </p:extLst>
  </p:cSld>
  <p:clrMapOvr>
    <a:masterClrMapping/>
  </p:clrMapOvr>
  <p:transition spd="slow"/>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65092B08-CCD6-4470-A8B7-7CE3E24EFC28}" type="slidenum">
              <a:rPr lang="en-US"/>
              <a:pPr>
                <a:defRPr/>
              </a:pPr>
              <a:t>‹#›</a:t>
            </a:fld>
            <a:endParaRPr lang="en-US" dirty="0"/>
          </a:p>
        </p:txBody>
      </p:sp>
    </p:spTree>
    <p:extLst>
      <p:ext uri="{BB962C8B-B14F-4D97-AF65-F5344CB8AC3E}">
        <p14:creationId xmlns:p14="http://schemas.microsoft.com/office/powerpoint/2010/main" val="1800372789"/>
      </p:ext>
    </p:extLst>
  </p:cSld>
  <p:clrMapOvr>
    <a:masterClrMapping/>
  </p:clrMapOvr>
  <p:transition spd="slow"/>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FA918C90-2ED7-4267-B3E1-9CF4AB8E42FD}" type="slidenum">
              <a:rPr lang="en-US"/>
              <a:pPr>
                <a:defRPr/>
              </a:pPr>
              <a:t>‹#›</a:t>
            </a:fld>
            <a:endParaRPr lang="en-US" dirty="0"/>
          </a:p>
        </p:txBody>
      </p:sp>
    </p:spTree>
    <p:extLst>
      <p:ext uri="{BB962C8B-B14F-4D97-AF65-F5344CB8AC3E}">
        <p14:creationId xmlns:p14="http://schemas.microsoft.com/office/powerpoint/2010/main" val="221392726"/>
      </p:ext>
    </p:extLst>
  </p:cSld>
  <p:clrMapOvr>
    <a:masterClrMapping/>
  </p:clrMapOvr>
  <p:transition spd="slow"/>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654E8DAF-9781-47C9-B1B4-93CA5BF63814}" type="slidenum">
              <a:rPr lang="en-US"/>
              <a:pPr>
                <a:defRPr/>
              </a:pPr>
              <a:t>‹#›</a:t>
            </a:fld>
            <a:endParaRPr lang="en-US" dirty="0"/>
          </a:p>
        </p:txBody>
      </p:sp>
    </p:spTree>
    <p:extLst>
      <p:ext uri="{BB962C8B-B14F-4D97-AF65-F5344CB8AC3E}">
        <p14:creationId xmlns:p14="http://schemas.microsoft.com/office/powerpoint/2010/main" val="2657036238"/>
      </p:ext>
    </p:extLst>
  </p:cSld>
  <p:clrMapOvr>
    <a:masterClrMapping/>
  </p:clrMapOvr>
  <p:transition spd="slow"/>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ECA1A88A-AF4D-4F5A-AB70-E9E6DB4FB647}" type="slidenum">
              <a:rPr lang="en-US"/>
              <a:pPr>
                <a:defRPr/>
              </a:pPr>
              <a:t>‹#›</a:t>
            </a:fld>
            <a:endParaRPr lang="en-US" dirty="0"/>
          </a:p>
        </p:txBody>
      </p:sp>
    </p:spTree>
    <p:extLst>
      <p:ext uri="{BB962C8B-B14F-4D97-AF65-F5344CB8AC3E}">
        <p14:creationId xmlns:p14="http://schemas.microsoft.com/office/powerpoint/2010/main" val="4077791633"/>
      </p:ext>
    </p:extLst>
  </p:cSld>
  <p:clrMapOvr>
    <a:masterClrMapping/>
  </p:clrMapOvr>
  <p:transition spd="slow"/>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2341C79A-4614-46AC-96B7-734DDA2574EC}" type="slidenum">
              <a:rPr lang="en-US"/>
              <a:pPr>
                <a:defRPr/>
              </a:pPr>
              <a:t>‹#›</a:t>
            </a:fld>
            <a:endParaRPr lang="en-US" dirty="0"/>
          </a:p>
        </p:txBody>
      </p:sp>
    </p:spTree>
    <p:extLst>
      <p:ext uri="{BB962C8B-B14F-4D97-AF65-F5344CB8AC3E}">
        <p14:creationId xmlns:p14="http://schemas.microsoft.com/office/powerpoint/2010/main" val="169852139"/>
      </p:ext>
    </p:extLst>
  </p:cSld>
  <p:clrMapOvr>
    <a:masterClrMapping/>
  </p:clrMapOvr>
  <p:transition spd="slow"/>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2CAEEEB6-BAF6-4EDF-9A42-5EF8A4BAD3A6}" type="slidenum">
              <a:rPr lang="en-US"/>
              <a:pPr>
                <a:defRPr/>
              </a:pPr>
              <a:t>‹#›</a:t>
            </a:fld>
            <a:endParaRPr lang="en-US" dirty="0"/>
          </a:p>
        </p:txBody>
      </p:sp>
    </p:spTree>
    <p:extLst>
      <p:ext uri="{BB962C8B-B14F-4D97-AF65-F5344CB8AC3E}">
        <p14:creationId xmlns:p14="http://schemas.microsoft.com/office/powerpoint/2010/main" val="772184552"/>
      </p:ext>
    </p:extLst>
  </p:cSld>
  <p:clrMapOvr>
    <a:masterClrMapping/>
  </p:clrMapOvr>
  <p:transition spd="slow"/>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7" indent="0">
              <a:buNone/>
              <a:defRPr sz="1400">
                <a:solidFill>
                  <a:schemeClr val="tx1">
                    <a:tint val="75000"/>
                  </a:schemeClr>
                </a:solidFill>
              </a:defRPr>
            </a:lvl4pPr>
            <a:lvl5pPr marL="1828637" indent="0">
              <a:buNone/>
              <a:defRPr sz="1400">
                <a:solidFill>
                  <a:schemeClr val="tx1">
                    <a:tint val="75000"/>
                  </a:schemeClr>
                </a:solidFill>
              </a:defRPr>
            </a:lvl5pPr>
            <a:lvl6pPr marL="2285797" indent="0">
              <a:buNone/>
              <a:defRPr sz="1400">
                <a:solidFill>
                  <a:schemeClr val="tx1">
                    <a:tint val="75000"/>
                  </a:schemeClr>
                </a:solidFill>
              </a:defRPr>
            </a:lvl6pPr>
            <a:lvl7pPr marL="2742956" indent="0">
              <a:buNone/>
              <a:defRPr sz="1400">
                <a:solidFill>
                  <a:schemeClr val="tx1">
                    <a:tint val="75000"/>
                  </a:schemeClr>
                </a:solidFill>
              </a:defRPr>
            </a:lvl7pPr>
            <a:lvl8pPr marL="3200115" indent="0">
              <a:buNone/>
              <a:defRPr sz="1400">
                <a:solidFill>
                  <a:schemeClr val="tx1">
                    <a:tint val="75000"/>
                  </a:schemeClr>
                </a:solidFill>
              </a:defRPr>
            </a:lvl8pPr>
            <a:lvl9pPr marL="365727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FD500A-6252-482F-B9B7-F47542385A93}" type="datetime1">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73D814-9CA0-4611-8510-D8F3254DA824}" type="slidenum">
              <a:rPr lang="en-US"/>
              <a:pPr>
                <a:defRPr/>
              </a:pPr>
              <a:t>‹#›</a:t>
            </a:fld>
            <a:endParaRPr lang="en-US" dirty="0"/>
          </a:p>
        </p:txBody>
      </p:sp>
    </p:spTree>
    <p:extLst>
      <p:ext uri="{BB962C8B-B14F-4D97-AF65-F5344CB8AC3E}">
        <p14:creationId xmlns:p14="http://schemas.microsoft.com/office/powerpoint/2010/main" val="1195336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9152ED97-A29A-473C-A929-778C0772B872}" type="slidenum">
              <a:rPr lang="en-US"/>
              <a:pPr>
                <a:defRPr/>
              </a:pPr>
              <a:t>‹#›</a:t>
            </a:fld>
            <a:endParaRPr lang="en-US" dirty="0"/>
          </a:p>
        </p:txBody>
      </p:sp>
    </p:spTree>
    <p:extLst>
      <p:ext uri="{BB962C8B-B14F-4D97-AF65-F5344CB8AC3E}">
        <p14:creationId xmlns:p14="http://schemas.microsoft.com/office/powerpoint/2010/main" val="1545475636"/>
      </p:ext>
    </p:extLst>
  </p:cSld>
  <p:clrMapOvr>
    <a:masterClrMapping/>
  </p:clrMapOvr>
  <p:transition spd="slow"/>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4705D51D-8A51-403C-A317-85797138B6F3}" type="slidenum">
              <a:rPr lang="en-US"/>
              <a:pPr>
                <a:defRPr/>
              </a:pPr>
              <a:t>‹#›</a:t>
            </a:fld>
            <a:endParaRPr lang="en-US" dirty="0"/>
          </a:p>
        </p:txBody>
      </p:sp>
    </p:spTree>
    <p:extLst>
      <p:ext uri="{BB962C8B-B14F-4D97-AF65-F5344CB8AC3E}">
        <p14:creationId xmlns:p14="http://schemas.microsoft.com/office/powerpoint/2010/main" val="366094255"/>
      </p:ext>
    </p:extLst>
  </p:cSld>
  <p:clrMapOvr>
    <a:masterClrMapping/>
  </p:clrMapOvr>
  <p:transition spd="slow"/>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46540402-DC4A-47F3-971B-955BA0007775}" type="slidenum">
              <a:rPr lang="en-US"/>
              <a:pPr>
                <a:defRPr/>
              </a:pPr>
              <a:t>‹#›</a:t>
            </a:fld>
            <a:endParaRPr lang="en-US" dirty="0"/>
          </a:p>
        </p:txBody>
      </p:sp>
    </p:spTree>
    <p:extLst>
      <p:ext uri="{BB962C8B-B14F-4D97-AF65-F5344CB8AC3E}">
        <p14:creationId xmlns:p14="http://schemas.microsoft.com/office/powerpoint/2010/main" val="291227437"/>
      </p:ext>
    </p:extLst>
  </p:cSld>
  <p:clrMapOvr>
    <a:masterClrMapping/>
  </p:clrMapOvr>
  <p:transition spd="slow"/>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CD9AE67A-0EC2-4A3E-9588-60B9F7F72DFC}" type="slidenum">
              <a:rPr lang="en-US"/>
              <a:pPr>
                <a:defRPr/>
              </a:pPr>
              <a:t>‹#›</a:t>
            </a:fld>
            <a:endParaRPr lang="en-US" dirty="0"/>
          </a:p>
        </p:txBody>
      </p:sp>
    </p:spTree>
    <p:extLst>
      <p:ext uri="{BB962C8B-B14F-4D97-AF65-F5344CB8AC3E}">
        <p14:creationId xmlns:p14="http://schemas.microsoft.com/office/powerpoint/2010/main" val="4289153239"/>
      </p:ext>
    </p:extLst>
  </p:cSld>
  <p:clrMapOvr>
    <a:masterClrMapping/>
  </p:clrMapOvr>
  <p:transition spd="slow"/>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45317944-D296-455F-ADC4-0C1DD227FB43}" type="slidenum">
              <a:rPr lang="en-US"/>
              <a:pPr>
                <a:defRPr/>
              </a:pPr>
              <a:t>‹#›</a:t>
            </a:fld>
            <a:endParaRPr lang="en-US" dirty="0"/>
          </a:p>
        </p:txBody>
      </p:sp>
    </p:spTree>
    <p:extLst>
      <p:ext uri="{BB962C8B-B14F-4D97-AF65-F5344CB8AC3E}">
        <p14:creationId xmlns:p14="http://schemas.microsoft.com/office/powerpoint/2010/main" val="3513808408"/>
      </p:ext>
    </p:extLst>
  </p:cSld>
  <p:clrMapOvr>
    <a:masterClrMapping/>
  </p:clrMapOvr>
  <p:transition spd="slow"/>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17DB224A-AB74-4B6D-85A1-0205845E54E7}" type="slidenum">
              <a:rPr lang="en-US"/>
              <a:pPr>
                <a:defRPr/>
              </a:pPr>
              <a:t>‹#›</a:t>
            </a:fld>
            <a:endParaRPr lang="en-US" dirty="0"/>
          </a:p>
        </p:txBody>
      </p:sp>
    </p:spTree>
    <p:extLst>
      <p:ext uri="{BB962C8B-B14F-4D97-AF65-F5344CB8AC3E}">
        <p14:creationId xmlns:p14="http://schemas.microsoft.com/office/powerpoint/2010/main" val="2352270741"/>
      </p:ext>
    </p:extLst>
  </p:cSld>
  <p:clrMapOvr>
    <a:masterClrMapping/>
  </p:clrMapOvr>
  <p:transition spd="slow"/>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3CC2133F-0A15-4B85-BB37-4C9A5B47F698}" type="slidenum">
              <a:rPr lang="en-US"/>
              <a:pPr>
                <a:defRPr/>
              </a:pPr>
              <a:t>‹#›</a:t>
            </a:fld>
            <a:endParaRPr lang="en-US" dirty="0"/>
          </a:p>
        </p:txBody>
      </p:sp>
    </p:spTree>
    <p:extLst>
      <p:ext uri="{BB962C8B-B14F-4D97-AF65-F5344CB8AC3E}">
        <p14:creationId xmlns:p14="http://schemas.microsoft.com/office/powerpoint/2010/main" val="683610937"/>
      </p:ext>
    </p:extLst>
  </p:cSld>
  <p:clrMapOvr>
    <a:masterClrMapping/>
  </p:clrMapOvr>
  <p:transition spd="slow"/>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5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4C6C9316-85B6-4CDF-9F29-DF9885A51107}" type="slidenum">
              <a:rPr lang="en-US"/>
              <a:pPr>
                <a:defRPr/>
              </a:pPr>
              <a:t>‹#›</a:t>
            </a:fld>
            <a:endParaRPr lang="en-US" dirty="0"/>
          </a:p>
        </p:txBody>
      </p:sp>
    </p:spTree>
    <p:extLst>
      <p:ext uri="{BB962C8B-B14F-4D97-AF65-F5344CB8AC3E}">
        <p14:creationId xmlns:p14="http://schemas.microsoft.com/office/powerpoint/2010/main" val="3534604916"/>
      </p:ext>
    </p:extLst>
  </p:cSld>
  <p:clrMapOvr>
    <a:masterClrMapping/>
  </p:clrMapOvr>
  <p:transition spd="slow"/>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6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D5A0CE61-7778-482E-ABE0-F2B244625F49}" type="slidenum">
              <a:rPr lang="en-US"/>
              <a:pPr>
                <a:defRPr/>
              </a:pPr>
              <a:t>‹#›</a:t>
            </a:fld>
            <a:endParaRPr lang="en-US" dirty="0"/>
          </a:p>
        </p:txBody>
      </p:sp>
    </p:spTree>
    <p:extLst>
      <p:ext uri="{BB962C8B-B14F-4D97-AF65-F5344CB8AC3E}">
        <p14:creationId xmlns:p14="http://schemas.microsoft.com/office/powerpoint/2010/main" val="4013043071"/>
      </p:ext>
    </p:extLst>
  </p:cSld>
  <p:clrMapOvr>
    <a:masterClrMapping/>
  </p:clrMapOvr>
  <p:transition spd="slow"/>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7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06154A63-15D9-4A7C-833D-0CA3A914B838}" type="slidenum">
              <a:rPr lang="en-US"/>
              <a:pPr>
                <a:defRPr/>
              </a:pPr>
              <a:t>‹#›</a:t>
            </a:fld>
            <a:endParaRPr lang="en-US" dirty="0"/>
          </a:p>
        </p:txBody>
      </p:sp>
    </p:spTree>
    <p:extLst>
      <p:ext uri="{BB962C8B-B14F-4D97-AF65-F5344CB8AC3E}">
        <p14:creationId xmlns:p14="http://schemas.microsoft.com/office/powerpoint/2010/main" val="1084576891"/>
      </p:ext>
    </p:extLst>
  </p:cSld>
  <p:clrMapOvr>
    <a:masterClrMapping/>
  </p:clrMapOvr>
  <p:transition spd="slow"/>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D46D-2B25-437E-98EA-1C4545FA0F8F}" type="datetime1">
              <a:rPr lang="en-US"/>
              <a:pPr>
                <a:defRPr/>
              </a:pPr>
              <a:t>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06ADC8-343F-4353-988F-837900B1E946}" type="slidenum">
              <a:rPr lang="en-US"/>
              <a:pPr>
                <a:defRPr/>
              </a:pPr>
              <a:t>‹#›</a:t>
            </a:fld>
            <a:endParaRPr lang="en-US" dirty="0"/>
          </a:p>
        </p:txBody>
      </p:sp>
    </p:spTree>
    <p:extLst>
      <p:ext uri="{BB962C8B-B14F-4D97-AF65-F5344CB8AC3E}">
        <p14:creationId xmlns:p14="http://schemas.microsoft.com/office/powerpoint/2010/main" val="1589998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8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7A330446-B450-4A61-B44E-3DE6B1E9BC0F}" type="slidenum">
              <a:rPr lang="en-US"/>
              <a:pPr>
                <a:defRPr/>
              </a:pPr>
              <a:t>‹#›</a:t>
            </a:fld>
            <a:endParaRPr lang="en-US" dirty="0"/>
          </a:p>
        </p:txBody>
      </p:sp>
    </p:spTree>
    <p:extLst>
      <p:ext uri="{BB962C8B-B14F-4D97-AF65-F5344CB8AC3E}">
        <p14:creationId xmlns:p14="http://schemas.microsoft.com/office/powerpoint/2010/main" val="850438838"/>
      </p:ext>
    </p:extLst>
  </p:cSld>
  <p:clrMapOvr>
    <a:masterClrMapping/>
  </p:clrMapOvr>
  <p:transition spd="slow"/>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9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8F184444-77CD-4834-A42B-579E02B11335}" type="slidenum">
              <a:rPr lang="en-US"/>
              <a:pPr>
                <a:defRPr/>
              </a:pPr>
              <a:t>‹#›</a:t>
            </a:fld>
            <a:endParaRPr lang="en-US" dirty="0"/>
          </a:p>
        </p:txBody>
      </p:sp>
    </p:spTree>
    <p:extLst>
      <p:ext uri="{BB962C8B-B14F-4D97-AF65-F5344CB8AC3E}">
        <p14:creationId xmlns:p14="http://schemas.microsoft.com/office/powerpoint/2010/main" val="1590052379"/>
      </p:ext>
    </p:extLst>
  </p:cSld>
  <p:clrMapOvr>
    <a:masterClrMapping/>
  </p:clrMapOvr>
  <p:transition spd="slow"/>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0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DDFAD116-3C66-4D49-9FD8-17751F24A627}" type="slidenum">
              <a:rPr lang="en-US"/>
              <a:pPr>
                <a:defRPr/>
              </a:pPr>
              <a:t>‹#›</a:t>
            </a:fld>
            <a:endParaRPr lang="en-US" dirty="0"/>
          </a:p>
        </p:txBody>
      </p:sp>
    </p:spTree>
    <p:extLst>
      <p:ext uri="{BB962C8B-B14F-4D97-AF65-F5344CB8AC3E}">
        <p14:creationId xmlns:p14="http://schemas.microsoft.com/office/powerpoint/2010/main" val="1571125771"/>
      </p:ext>
    </p:extLst>
  </p:cSld>
  <p:clrMapOvr>
    <a:masterClrMapping/>
  </p:clrMapOvr>
  <p:transition spd="slow"/>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1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0F32E55B-2B7F-4DE0-B4F4-AA4E9B213C7A}" type="slidenum">
              <a:rPr lang="en-US"/>
              <a:pPr>
                <a:defRPr/>
              </a:pPr>
              <a:t>‹#›</a:t>
            </a:fld>
            <a:endParaRPr lang="en-US" dirty="0"/>
          </a:p>
        </p:txBody>
      </p:sp>
    </p:spTree>
    <p:extLst>
      <p:ext uri="{BB962C8B-B14F-4D97-AF65-F5344CB8AC3E}">
        <p14:creationId xmlns:p14="http://schemas.microsoft.com/office/powerpoint/2010/main" val="2456989588"/>
      </p:ext>
    </p:extLst>
  </p:cSld>
  <p:clrMapOvr>
    <a:masterClrMapping/>
  </p:clrMapOvr>
  <p:transition spd="slow"/>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2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2ED98BFA-32E8-405A-98A4-B85B2DC8B403}" type="slidenum">
              <a:rPr lang="en-US"/>
              <a:pPr>
                <a:defRPr/>
              </a:pPr>
              <a:t>‹#›</a:t>
            </a:fld>
            <a:endParaRPr lang="en-US" dirty="0"/>
          </a:p>
        </p:txBody>
      </p:sp>
    </p:spTree>
    <p:extLst>
      <p:ext uri="{BB962C8B-B14F-4D97-AF65-F5344CB8AC3E}">
        <p14:creationId xmlns:p14="http://schemas.microsoft.com/office/powerpoint/2010/main" val="2389660807"/>
      </p:ext>
    </p:extLst>
  </p:cSld>
  <p:clrMapOvr>
    <a:masterClrMapping/>
  </p:clrMapOvr>
  <p:transition spd="slow"/>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3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71948D57-A3C2-4DFB-9B48-057AADC7B85D}" type="slidenum">
              <a:rPr lang="en-US"/>
              <a:pPr>
                <a:defRPr/>
              </a:pPr>
              <a:t>‹#›</a:t>
            </a:fld>
            <a:endParaRPr lang="en-US" dirty="0"/>
          </a:p>
        </p:txBody>
      </p:sp>
    </p:spTree>
    <p:extLst>
      <p:ext uri="{BB962C8B-B14F-4D97-AF65-F5344CB8AC3E}">
        <p14:creationId xmlns:p14="http://schemas.microsoft.com/office/powerpoint/2010/main" val="591880958"/>
      </p:ext>
    </p:extLst>
  </p:cSld>
  <p:clrMapOvr>
    <a:masterClrMapping/>
  </p:clrMapOvr>
  <p:transition spd="slow"/>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4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080462ED-CBBB-4D9A-BE7E-5816A3091B13}" type="slidenum">
              <a:rPr lang="en-US"/>
              <a:pPr>
                <a:defRPr/>
              </a:pPr>
              <a:t>‹#›</a:t>
            </a:fld>
            <a:endParaRPr lang="en-US" dirty="0"/>
          </a:p>
        </p:txBody>
      </p:sp>
    </p:spTree>
    <p:extLst>
      <p:ext uri="{BB962C8B-B14F-4D97-AF65-F5344CB8AC3E}">
        <p14:creationId xmlns:p14="http://schemas.microsoft.com/office/powerpoint/2010/main" val="3189718085"/>
      </p:ext>
    </p:extLst>
  </p:cSld>
  <p:clrMapOvr>
    <a:masterClrMapping/>
  </p:clrMapOvr>
  <p:transition spd="slow"/>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5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13261A0C-74E1-4FFD-A920-2C73A8DF8780}" type="slidenum">
              <a:rPr lang="en-US"/>
              <a:pPr>
                <a:defRPr/>
              </a:pPr>
              <a:t>‹#›</a:t>
            </a:fld>
            <a:endParaRPr lang="en-US" dirty="0"/>
          </a:p>
        </p:txBody>
      </p:sp>
    </p:spTree>
    <p:extLst>
      <p:ext uri="{BB962C8B-B14F-4D97-AF65-F5344CB8AC3E}">
        <p14:creationId xmlns:p14="http://schemas.microsoft.com/office/powerpoint/2010/main" val="2019280134"/>
      </p:ext>
    </p:extLst>
  </p:cSld>
  <p:clrMapOvr>
    <a:masterClrMapping/>
  </p:clrMapOvr>
  <p:transition spd="slow"/>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6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B0F3B10F-74E6-4D15-9462-5DD926F5D221}" type="slidenum">
              <a:rPr lang="en-US"/>
              <a:pPr>
                <a:defRPr/>
              </a:pPr>
              <a:t>‹#›</a:t>
            </a:fld>
            <a:endParaRPr lang="en-US" dirty="0"/>
          </a:p>
        </p:txBody>
      </p:sp>
    </p:spTree>
    <p:extLst>
      <p:ext uri="{BB962C8B-B14F-4D97-AF65-F5344CB8AC3E}">
        <p14:creationId xmlns:p14="http://schemas.microsoft.com/office/powerpoint/2010/main" val="3521540661"/>
      </p:ext>
    </p:extLst>
  </p:cSld>
  <p:clrMapOvr>
    <a:masterClrMapping/>
  </p:clrMapOvr>
  <p:transition spd="slow"/>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As of 10 Oct 2010</a:t>
            </a:r>
          </a:p>
        </p:txBody>
      </p:sp>
      <p:sp>
        <p:nvSpPr>
          <p:cNvPr id="4" name="Slide Number Placeholder 3"/>
          <p:cNvSpPr>
            <a:spLocks noGrp="1"/>
          </p:cNvSpPr>
          <p:nvPr>
            <p:ph type="sldNum" sz="quarter" idx="11"/>
          </p:nvPr>
        </p:nvSpPr>
        <p:spPr/>
        <p:txBody>
          <a:bodyPr/>
          <a:lstStyle>
            <a:lvl1pPr>
              <a:defRPr/>
            </a:lvl1pPr>
          </a:lstStyle>
          <a:p>
            <a:pPr>
              <a:defRPr/>
            </a:pPr>
            <a:fld id="{C0CB5148-1069-4B04-99A0-9775C22D8C9C}" type="slidenum">
              <a:rPr lang="en-US"/>
              <a:pPr>
                <a:defRPr/>
              </a:pPr>
              <a:t>‹#›</a:t>
            </a:fld>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Tree>
    <p:extLst>
      <p:ext uri="{BB962C8B-B14F-4D97-AF65-F5344CB8AC3E}">
        <p14:creationId xmlns:p14="http://schemas.microsoft.com/office/powerpoint/2010/main" val="4099221345"/>
      </p:ext>
    </p:extLst>
  </p:cSld>
  <p:clrMapOvr>
    <a:masterClrMapping/>
  </p:clrMapOvr>
  <p:transition spd="slow"/>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AD7D64-CE83-4E64-90CB-CBEA6D45F574}" type="datetime1">
              <a:rPr lang="en-US"/>
              <a:pPr>
                <a:defRPr/>
              </a:pPr>
              <a:t>1/18/2019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906F2F-AAD3-4C5F-AB60-B1BF05264042}" type="slidenum">
              <a:rPr lang="en-US"/>
              <a:pPr>
                <a:defRPr/>
              </a:pPr>
              <a:t>‹#›</a:t>
            </a:fld>
            <a:endParaRPr lang="en-US" dirty="0"/>
          </a:p>
        </p:txBody>
      </p:sp>
    </p:spTree>
    <p:extLst>
      <p:ext uri="{BB962C8B-B14F-4D97-AF65-F5344CB8AC3E}">
        <p14:creationId xmlns:p14="http://schemas.microsoft.com/office/powerpoint/2010/main" val="1470658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As of 4 Oct 2010</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r>
              <a:rPr lang="en-US"/>
              <a:t>(#)</a:t>
            </a:r>
            <a:endParaRPr lang="en-US" dirty="0"/>
          </a:p>
        </p:txBody>
      </p:sp>
    </p:spTree>
    <p:extLst>
      <p:ext uri="{BB962C8B-B14F-4D97-AF65-F5344CB8AC3E}">
        <p14:creationId xmlns:p14="http://schemas.microsoft.com/office/powerpoint/2010/main" val="4180806819"/>
      </p:ext>
    </p:extLst>
  </p:cSld>
  <p:clrMapOvr>
    <a:masterClrMapping/>
  </p:clrMapOvr>
  <p:transition spd="slow"/>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As of 4 Oct 2010</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r>
              <a:rPr lang="en-US"/>
              <a:t>(#)</a:t>
            </a:r>
            <a:endParaRPr lang="en-US" dirty="0"/>
          </a:p>
        </p:txBody>
      </p:sp>
    </p:spTree>
    <p:extLst>
      <p:ext uri="{BB962C8B-B14F-4D97-AF65-F5344CB8AC3E}">
        <p14:creationId xmlns:p14="http://schemas.microsoft.com/office/powerpoint/2010/main" val="670238650"/>
      </p:ext>
    </p:extLst>
  </p:cSld>
  <p:clrMapOvr>
    <a:masterClrMapping/>
  </p:clrMapOvr>
  <p:transition spd="slow"/>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7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t>As of 4 Oct 2010</a:t>
            </a:r>
            <a:endParaRPr lang="en-US" dirty="0"/>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12"/>
          <p:cNvSpPr>
            <a:spLocks noGrp="1" noChangeArrowheads="1"/>
          </p:cNvSpPr>
          <p:nvPr>
            <p:ph type="sldNum" sz="quarter" idx="12"/>
          </p:nvPr>
        </p:nvSpPr>
        <p:spPr>
          <a:xfrm>
            <a:off x="7197725" y="6237288"/>
            <a:ext cx="1905000" cy="457200"/>
          </a:xfrm>
        </p:spPr>
        <p:txBody>
          <a:bodyPr/>
          <a:lstStyle>
            <a:lvl1pPr>
              <a:defRPr/>
            </a:lvl1pPr>
          </a:lstStyle>
          <a:p>
            <a:pPr>
              <a:defRPr/>
            </a:pPr>
            <a:r>
              <a:rPr lang="en-US"/>
              <a:t>(#)</a:t>
            </a:r>
            <a:endParaRPr lang="en-US" dirty="0"/>
          </a:p>
        </p:txBody>
      </p:sp>
    </p:spTree>
    <p:extLst>
      <p:ext uri="{BB962C8B-B14F-4D97-AF65-F5344CB8AC3E}">
        <p14:creationId xmlns:p14="http://schemas.microsoft.com/office/powerpoint/2010/main" val="3515195520"/>
      </p:ext>
    </p:extLst>
  </p:cSld>
  <p:clrMapOvr>
    <a:masterClrMapping/>
  </p:clrMapOvr>
  <p:transition spd="slow"/>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8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As of 4 Oct 2010</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r>
              <a:rPr lang="en-US"/>
              <a:t>(#)</a:t>
            </a:r>
            <a:endParaRPr lang="en-US" dirty="0"/>
          </a:p>
        </p:txBody>
      </p:sp>
    </p:spTree>
    <p:extLst>
      <p:ext uri="{BB962C8B-B14F-4D97-AF65-F5344CB8AC3E}">
        <p14:creationId xmlns:p14="http://schemas.microsoft.com/office/powerpoint/2010/main" val="117690861"/>
      </p:ext>
    </p:extLst>
  </p:cSld>
  <p:clrMapOvr>
    <a:masterClrMapping/>
  </p:clrMapOvr>
  <p:transition spd="slow"/>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39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As of 4 Oct 2010</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r>
              <a:rPr lang="en-US"/>
              <a:t>(#)</a:t>
            </a:r>
            <a:endParaRPr lang="en-US" dirty="0"/>
          </a:p>
        </p:txBody>
      </p:sp>
    </p:spTree>
    <p:extLst>
      <p:ext uri="{BB962C8B-B14F-4D97-AF65-F5344CB8AC3E}">
        <p14:creationId xmlns:p14="http://schemas.microsoft.com/office/powerpoint/2010/main" val="2506881784"/>
      </p:ext>
    </p:extLst>
  </p:cSld>
  <p:clrMapOvr>
    <a:masterClrMapping/>
  </p:clrMapOvr>
  <p:transition spd="slow"/>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3286125" y="6535738"/>
            <a:ext cx="257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2" tIns="32141" rIns="64282" bIns="3214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solidFill>
                  <a:srgbClr val="008000"/>
                </a:solidFill>
                <a:sym typeface="Palatino"/>
              </a:rPr>
              <a:t>UNCLAS / FOUO</a:t>
            </a:r>
          </a:p>
        </p:txBody>
      </p:sp>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4A692332-13C2-45BA-8D71-6A338AE189A0}" type="datetime1">
              <a:rPr lang="en-US"/>
              <a:pPr>
                <a:defRPr/>
              </a:pPr>
              <a:t>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3DBD51-0C9D-4AA0-B733-BB47D7843E77}" type="slidenum">
              <a:rPr lang="en-US"/>
              <a:pPr>
                <a:defRPr/>
              </a:pPr>
              <a:t>‹#›</a:t>
            </a:fld>
            <a:endParaRPr lang="en-US" dirty="0"/>
          </a:p>
        </p:txBody>
      </p:sp>
    </p:spTree>
    <p:extLst>
      <p:ext uri="{BB962C8B-B14F-4D97-AF65-F5344CB8AC3E}">
        <p14:creationId xmlns:p14="http://schemas.microsoft.com/office/powerpoint/2010/main" val="2971721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userDrawn="1"/>
        </p:nvSpPr>
        <p:spPr bwMode="auto">
          <a:xfrm>
            <a:off x="3286125" y="6535738"/>
            <a:ext cx="257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2" tIns="32141" rIns="64282" bIns="3214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solidFill>
                  <a:srgbClr val="008000"/>
                </a:solidFill>
                <a:sym typeface="Palatino"/>
              </a:rPr>
              <a:t>UNCLAS / FOUO</a:t>
            </a:r>
          </a:p>
        </p:txBody>
      </p:sp>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538A36B7-3B04-4119-998D-6F8167214FC6}" type="datetime1">
              <a:rPr lang="en-US"/>
              <a:pPr>
                <a:defRPr/>
              </a:pPr>
              <a:t>1/18/2019</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3CD6AB2-578C-4FCC-A5D6-34FDE275EFCF}" type="slidenum">
              <a:rPr lang="en-US"/>
              <a:pPr>
                <a:defRPr/>
              </a:pPr>
              <a:t>‹#›</a:t>
            </a:fld>
            <a:endParaRPr lang="en-US" dirty="0"/>
          </a:p>
        </p:txBody>
      </p:sp>
    </p:spTree>
    <p:extLst>
      <p:ext uri="{BB962C8B-B14F-4D97-AF65-F5344CB8AC3E}">
        <p14:creationId xmlns:p14="http://schemas.microsoft.com/office/powerpoint/2010/main" val="38890013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7" indent="0">
              <a:buNone/>
              <a:defRPr sz="1400">
                <a:solidFill>
                  <a:schemeClr val="tx1">
                    <a:tint val="75000"/>
                  </a:schemeClr>
                </a:solidFill>
              </a:defRPr>
            </a:lvl4pPr>
            <a:lvl5pPr marL="1828637" indent="0">
              <a:buNone/>
              <a:defRPr sz="1400">
                <a:solidFill>
                  <a:schemeClr val="tx1">
                    <a:tint val="75000"/>
                  </a:schemeClr>
                </a:solidFill>
              </a:defRPr>
            </a:lvl5pPr>
            <a:lvl6pPr marL="2285797" indent="0">
              <a:buNone/>
              <a:defRPr sz="1400">
                <a:solidFill>
                  <a:schemeClr val="tx1">
                    <a:tint val="75000"/>
                  </a:schemeClr>
                </a:solidFill>
              </a:defRPr>
            </a:lvl6pPr>
            <a:lvl7pPr marL="2742956" indent="0">
              <a:buNone/>
              <a:defRPr sz="1400">
                <a:solidFill>
                  <a:schemeClr val="tx1">
                    <a:tint val="75000"/>
                  </a:schemeClr>
                </a:solidFill>
              </a:defRPr>
            </a:lvl7pPr>
            <a:lvl8pPr marL="3200115" indent="0">
              <a:buNone/>
              <a:defRPr sz="1400">
                <a:solidFill>
                  <a:schemeClr val="tx1">
                    <a:tint val="75000"/>
                  </a:schemeClr>
                </a:solidFill>
              </a:defRPr>
            </a:lvl8pPr>
            <a:lvl9pPr marL="365727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F10B99-4722-452B-AC71-4C454EA7236C}" type="datetime1">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79E46F-5B8F-436D-9379-7D797C4CCB64}" type="slidenum">
              <a:rPr lang="en-US"/>
              <a:pPr>
                <a:defRPr/>
              </a:pPr>
              <a:t>‹#›</a:t>
            </a:fld>
            <a:endParaRPr lang="en-US" dirty="0"/>
          </a:p>
        </p:txBody>
      </p:sp>
    </p:spTree>
    <p:extLst>
      <p:ext uri="{BB962C8B-B14F-4D97-AF65-F5344CB8AC3E}">
        <p14:creationId xmlns:p14="http://schemas.microsoft.com/office/powerpoint/2010/main" val="16270980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9BD4E6-4613-4A11-B48A-8431DBDC7237}" type="datetime1">
              <a:rPr lang="en-US"/>
              <a:pPr>
                <a:defRPr/>
              </a:pPr>
              <a:t>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01278C-5413-4712-A6D9-0970B3C1167A}" type="slidenum">
              <a:rPr lang="en-US"/>
              <a:pPr>
                <a:defRPr/>
              </a:pPr>
              <a:t>‹#›</a:t>
            </a:fld>
            <a:endParaRPr lang="en-US" dirty="0"/>
          </a:p>
        </p:txBody>
      </p:sp>
    </p:spTree>
    <p:extLst>
      <p:ext uri="{BB962C8B-B14F-4D97-AF65-F5344CB8AC3E}">
        <p14:creationId xmlns:p14="http://schemas.microsoft.com/office/powerpoint/2010/main" val="2435493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89156E-6AA1-4A08-BDD1-8886998D40DE}" type="datetime1">
              <a:rPr lang="en-US"/>
              <a:pPr>
                <a:defRPr/>
              </a:pPr>
              <a:t>1/18/2019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E77B5A-1B9D-4E1D-B29C-78BB2B4D561D}" type="slidenum">
              <a:rPr lang="en-US"/>
              <a:pPr>
                <a:defRPr/>
              </a:pPr>
              <a:t>‹#›</a:t>
            </a:fld>
            <a:endParaRPr lang="en-US" dirty="0"/>
          </a:p>
        </p:txBody>
      </p:sp>
    </p:spTree>
    <p:extLst>
      <p:ext uri="{BB962C8B-B14F-4D97-AF65-F5344CB8AC3E}">
        <p14:creationId xmlns:p14="http://schemas.microsoft.com/office/powerpoint/2010/main" val="76542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408677-E86E-4F6F-A34A-05B4BB05349D}" type="datetime1">
              <a:rPr lang="en-US"/>
              <a:pPr>
                <a:defRPr/>
              </a:pPr>
              <a:t>1/18/2019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D5CE5A-AC58-4AC9-BD1F-06CAB900A3A4}" type="slidenum">
              <a:rPr lang="en-US"/>
              <a:pPr>
                <a:defRPr/>
              </a:pPr>
              <a:t>‹#›</a:t>
            </a:fld>
            <a:endParaRPr lang="en-US" dirty="0"/>
          </a:p>
        </p:txBody>
      </p:sp>
    </p:spTree>
    <p:extLst>
      <p:ext uri="{BB962C8B-B14F-4D97-AF65-F5344CB8AC3E}">
        <p14:creationId xmlns:p14="http://schemas.microsoft.com/office/powerpoint/2010/main" val="412394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FB7765-400E-448A-BE25-1E55632DD999}" type="datetime1">
              <a:rPr lang="en-US"/>
              <a:pPr>
                <a:defRPr/>
              </a:pPr>
              <a:t>1/18/2019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534EB18-4868-4B14-8E47-7EFBB0EE4D04}" type="slidenum">
              <a:rPr lang="en-US"/>
              <a:pPr>
                <a:defRPr/>
              </a:pPr>
              <a:t>‹#›</a:t>
            </a:fld>
            <a:endParaRPr lang="en-US" dirty="0"/>
          </a:p>
        </p:txBody>
      </p:sp>
    </p:spTree>
    <p:extLst>
      <p:ext uri="{BB962C8B-B14F-4D97-AF65-F5344CB8AC3E}">
        <p14:creationId xmlns:p14="http://schemas.microsoft.com/office/powerpoint/2010/main" val="2737713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9B275E-348B-41A9-9A73-994E088491A0}" type="datetime1">
              <a:rPr lang="en-US"/>
              <a:pPr>
                <a:defRPr/>
              </a:pPr>
              <a:t>1/18/2019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A77655-F765-4487-94B7-E1D0F9161A29}" type="slidenum">
              <a:rPr lang="en-US"/>
              <a:pPr>
                <a:defRPr/>
              </a:pPr>
              <a:t>‹#›</a:t>
            </a:fld>
            <a:endParaRPr lang="en-US" dirty="0"/>
          </a:p>
        </p:txBody>
      </p:sp>
    </p:spTree>
    <p:extLst>
      <p:ext uri="{BB962C8B-B14F-4D97-AF65-F5344CB8AC3E}">
        <p14:creationId xmlns:p14="http://schemas.microsoft.com/office/powerpoint/2010/main" val="5213691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404B9F-83D9-48D6-B3CE-E6AEDA4AC1B2}" type="datetime1">
              <a:rPr lang="en-US"/>
              <a:pPr>
                <a:defRPr/>
              </a:pPr>
              <a:t>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A35B29-2111-4671-9FE0-DD450ABB9871}" type="slidenum">
              <a:rPr lang="en-US"/>
              <a:pPr>
                <a:defRPr/>
              </a:pPr>
              <a:t>‹#›</a:t>
            </a:fld>
            <a:endParaRPr lang="en-US" dirty="0"/>
          </a:p>
        </p:txBody>
      </p:sp>
    </p:spTree>
    <p:extLst>
      <p:ext uri="{BB962C8B-B14F-4D97-AF65-F5344CB8AC3E}">
        <p14:creationId xmlns:p14="http://schemas.microsoft.com/office/powerpoint/2010/main" val="16247032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CF42AA-CFC3-4956-A3F7-E644120DC686}" type="datetime1">
              <a:rPr lang="en-US"/>
              <a:pPr>
                <a:defRPr/>
              </a:pPr>
              <a:t>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EE6476-8C58-4725-91FF-E85023DF5308}" type="slidenum">
              <a:rPr lang="en-US"/>
              <a:pPr>
                <a:defRPr/>
              </a:pPr>
              <a:t>‹#›</a:t>
            </a:fld>
            <a:endParaRPr lang="en-US" dirty="0"/>
          </a:p>
        </p:txBody>
      </p:sp>
    </p:spTree>
    <p:extLst>
      <p:ext uri="{BB962C8B-B14F-4D97-AF65-F5344CB8AC3E}">
        <p14:creationId xmlns:p14="http://schemas.microsoft.com/office/powerpoint/2010/main" val="41037469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358623-BDF2-4D78-A42F-86DF001F7CA7}" type="datetime1">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E6B698-832F-42F9-9970-2DE6309BE5C3}" type="slidenum">
              <a:rPr lang="en-US"/>
              <a:pPr>
                <a:defRPr/>
              </a:pPr>
              <a:t>‹#›</a:t>
            </a:fld>
            <a:endParaRPr lang="en-US" dirty="0"/>
          </a:p>
        </p:txBody>
      </p:sp>
    </p:spTree>
    <p:extLst>
      <p:ext uri="{BB962C8B-B14F-4D97-AF65-F5344CB8AC3E}">
        <p14:creationId xmlns:p14="http://schemas.microsoft.com/office/powerpoint/2010/main" val="39148916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DC4CA8-EFF1-434B-8AAE-A6925E2DC732}" type="datetime1">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3B5904-58C9-47A2-A76C-095C272E672E}" type="slidenum">
              <a:rPr lang="en-US"/>
              <a:pPr>
                <a:defRPr/>
              </a:pPr>
              <a:t>‹#›</a:t>
            </a:fld>
            <a:endParaRPr lang="en-US" dirty="0"/>
          </a:p>
        </p:txBody>
      </p:sp>
    </p:spTree>
    <p:extLst>
      <p:ext uri="{BB962C8B-B14F-4D97-AF65-F5344CB8AC3E}">
        <p14:creationId xmlns:p14="http://schemas.microsoft.com/office/powerpoint/2010/main" val="1187423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extBox 14"/>
          <p:cNvSpPr txBox="1">
            <a:spLocks noChangeArrowheads="1"/>
          </p:cNvSpPr>
          <p:nvPr userDrawn="1"/>
        </p:nvSpPr>
        <p:spPr bwMode="auto">
          <a:xfrm>
            <a:off x="3309938" y="55229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400">
              <a:latin typeface="Times New Roman" pitchFamily="18" charset="0"/>
            </a:endParaRPr>
          </a:p>
        </p:txBody>
      </p:sp>
      <p:pic>
        <p:nvPicPr>
          <p:cNvPr id="3" name="Picture 8" descr="D:\Master JumpWings copy.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52400"/>
            <a:ext cx="965200" cy="762000"/>
          </a:xfrm>
          <a:prstGeom prst="rect">
            <a:avLst/>
          </a:prstGeom>
          <a:blipFill dpi="0" rotWithShape="1">
            <a:blip r:embed="rId3">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4765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3182198-87D2-4B38-A38F-D3907B27B595}" type="slidenum">
              <a:rPr lang="en-US"/>
              <a:pPr>
                <a:defRPr/>
              </a:pPr>
              <a:t>‹#›</a:t>
            </a:fld>
            <a:endParaRPr lang="en-US" dirty="0"/>
          </a:p>
        </p:txBody>
      </p:sp>
    </p:spTree>
    <p:extLst>
      <p:ext uri="{BB962C8B-B14F-4D97-AF65-F5344CB8AC3E}">
        <p14:creationId xmlns:p14="http://schemas.microsoft.com/office/powerpoint/2010/main" val="7071341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As of 10 Oct 2010</a:t>
            </a:r>
          </a:p>
        </p:txBody>
      </p:sp>
      <p:sp>
        <p:nvSpPr>
          <p:cNvPr id="4" name="Slide Number Placeholder 3"/>
          <p:cNvSpPr>
            <a:spLocks noGrp="1"/>
          </p:cNvSpPr>
          <p:nvPr>
            <p:ph type="sldNum" sz="quarter" idx="11"/>
          </p:nvPr>
        </p:nvSpPr>
        <p:spPr/>
        <p:txBody>
          <a:bodyPr/>
          <a:lstStyle>
            <a:lvl1pPr>
              <a:defRPr/>
            </a:lvl1pPr>
          </a:lstStyle>
          <a:p>
            <a:pPr>
              <a:defRPr/>
            </a:pPr>
            <a:fld id="{672EA432-1D73-4187-A868-224BC1A6D4AE}" type="slidenum">
              <a:rPr lang="en-US"/>
              <a:pPr>
                <a:defRPr/>
              </a:pPr>
              <a:t>‹#›</a:t>
            </a:fld>
            <a:endParaRPr lang="en-US" dirty="0"/>
          </a:p>
        </p:txBody>
      </p:sp>
    </p:spTree>
    <p:extLst>
      <p:ext uri="{BB962C8B-B14F-4D97-AF65-F5344CB8AC3E}">
        <p14:creationId xmlns:p14="http://schemas.microsoft.com/office/powerpoint/2010/main" val="2908660572"/>
      </p:ext>
    </p:extLst>
  </p:cSld>
  <p:clrMapOvr>
    <a:masterClrMapping/>
  </p:clrMapOvr>
  <p:transition spd="slow"/>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As of 10 Oct 2010</a:t>
            </a:r>
          </a:p>
        </p:txBody>
      </p:sp>
      <p:sp>
        <p:nvSpPr>
          <p:cNvPr id="4" name="Slide Number Placeholder 3"/>
          <p:cNvSpPr>
            <a:spLocks noGrp="1"/>
          </p:cNvSpPr>
          <p:nvPr>
            <p:ph type="sldNum" sz="quarter" idx="11"/>
          </p:nvPr>
        </p:nvSpPr>
        <p:spPr/>
        <p:txBody>
          <a:bodyPr/>
          <a:lstStyle>
            <a:lvl1pPr>
              <a:defRPr/>
            </a:lvl1pPr>
          </a:lstStyle>
          <a:p>
            <a:pPr>
              <a:defRPr/>
            </a:pPr>
            <a:fld id="{D8D0DCCD-3DDC-49BA-99D1-68E7A17A6F3D}" type="slidenum">
              <a:rPr lang="en-US"/>
              <a:pPr>
                <a:defRPr/>
              </a:pPr>
              <a:t>‹#›</a:t>
            </a:fld>
            <a:endParaRPr lang="en-US" dirty="0"/>
          </a:p>
        </p:txBody>
      </p:sp>
    </p:spTree>
    <p:extLst>
      <p:ext uri="{BB962C8B-B14F-4D97-AF65-F5344CB8AC3E}">
        <p14:creationId xmlns:p14="http://schemas.microsoft.com/office/powerpoint/2010/main" val="282568860"/>
      </p:ext>
    </p:extLst>
  </p:cSld>
  <p:clrMapOvr>
    <a:masterClrMapping/>
  </p:clrMapOvr>
  <p:transition spd="slow"/>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6A9027-471E-4E31-AE91-31D5999D3923}" type="datetime1">
              <a:rPr lang="en-US"/>
              <a:pPr>
                <a:defRPr/>
              </a:pPr>
              <a:t>1/18/2019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8605C7-3017-4E6C-81C8-C404E87E0E28}" type="slidenum">
              <a:rPr lang="en-US"/>
              <a:pPr>
                <a:defRPr/>
              </a:pPr>
              <a:t>‹#›</a:t>
            </a:fld>
            <a:endParaRPr lang="en-US" dirty="0"/>
          </a:p>
        </p:txBody>
      </p:sp>
    </p:spTree>
    <p:extLst>
      <p:ext uri="{BB962C8B-B14F-4D97-AF65-F5344CB8AC3E}">
        <p14:creationId xmlns:p14="http://schemas.microsoft.com/office/powerpoint/2010/main" val="3748022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SF Ski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6"/>
          <p:cNvSpPr>
            <a:spLocks noGrp="1"/>
          </p:cNvSpPr>
          <p:nvPr>
            <p:ph type="ftr" sz="quarter" idx="10"/>
          </p:nvPr>
        </p:nvSpPr>
        <p:spPr>
          <a:xfrm>
            <a:off x="3352800" y="5334000"/>
            <a:ext cx="2895600" cy="476250"/>
          </a:xfrm>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4" name="Slide Number Placeholder 9"/>
          <p:cNvSpPr>
            <a:spLocks noGrp="1"/>
          </p:cNvSpPr>
          <p:nvPr>
            <p:ph type="sldNum" sz="quarter" idx="11"/>
          </p:nvPr>
        </p:nvSpPr>
        <p:spPr/>
        <p:txBody>
          <a:bodyPr/>
          <a:lstStyle>
            <a:lvl1pPr>
              <a:defRPr/>
            </a:lvl1pPr>
          </a:lstStyle>
          <a:p>
            <a:pPr>
              <a:defRPr/>
            </a:pPr>
            <a:fld id="{6119F24B-D094-48AA-A6DF-ABB3DC209A18}" type="slidenum">
              <a:rPr lang="en-US"/>
              <a:pPr>
                <a:defRPr/>
              </a:pPr>
              <a:t>‹#›</a:t>
            </a:fld>
            <a:endParaRPr lang="en-US" dirty="0"/>
          </a:p>
        </p:txBody>
      </p:sp>
    </p:spTree>
    <p:extLst>
      <p:ext uri="{BB962C8B-B14F-4D97-AF65-F5344CB8AC3E}">
        <p14:creationId xmlns:p14="http://schemas.microsoft.com/office/powerpoint/2010/main" val="14271589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457200" y="1295400"/>
            <a:ext cx="8229600" cy="5029200"/>
          </a:xfr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9"/>
          <p:cNvSpPr>
            <a:spLocks noGrp="1"/>
          </p:cNvSpPr>
          <p:nvPr>
            <p:ph type="ftr" sz="quarter" idx="13"/>
          </p:nvPr>
        </p:nvSpPr>
        <p:spPr>
          <a:xfrm>
            <a:off x="3200400" y="5029200"/>
            <a:ext cx="2895600" cy="476250"/>
          </a:xfrm>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Slide Number Placeholder 10"/>
          <p:cNvSpPr>
            <a:spLocks noGrp="1"/>
          </p:cNvSpPr>
          <p:nvPr>
            <p:ph type="sldNum" sz="quarter" idx="14"/>
          </p:nvPr>
        </p:nvSpPr>
        <p:spPr/>
        <p:txBody>
          <a:bodyPr/>
          <a:lstStyle>
            <a:lvl1pPr>
              <a:defRPr/>
            </a:lvl1pPr>
          </a:lstStyle>
          <a:p>
            <a:pPr>
              <a:defRPr/>
            </a:pPr>
            <a:fld id="{D7D6E396-BBE8-4858-88E0-3F7901201933}" type="slidenum">
              <a:rPr lang="en-US"/>
              <a:pPr>
                <a:defRPr/>
              </a:pPr>
              <a:t>‹#›</a:t>
            </a:fld>
            <a:endParaRPr lang="en-US" dirty="0"/>
          </a:p>
        </p:txBody>
      </p:sp>
    </p:spTree>
    <p:extLst>
      <p:ext uri="{BB962C8B-B14F-4D97-AF65-F5344CB8AC3E}">
        <p14:creationId xmlns:p14="http://schemas.microsoft.com/office/powerpoint/2010/main" val="20296601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As of 21 Oct 2010</a:t>
            </a:r>
          </a:p>
        </p:txBody>
      </p:sp>
      <p:sp>
        <p:nvSpPr>
          <p:cNvPr id="4" name="Slide Number Placeholder 3"/>
          <p:cNvSpPr>
            <a:spLocks noGrp="1"/>
          </p:cNvSpPr>
          <p:nvPr>
            <p:ph type="sldNum" sz="quarter" idx="11"/>
          </p:nvPr>
        </p:nvSpPr>
        <p:spPr/>
        <p:txBody>
          <a:bodyPr/>
          <a:lstStyle>
            <a:lvl1pPr>
              <a:defRPr/>
            </a:lvl1pPr>
          </a:lstStyle>
          <a:p>
            <a:pPr>
              <a:defRPr/>
            </a:pPr>
            <a:fld id="{7E066FDC-7974-4354-8809-4B9157BC4039}" type="slidenum">
              <a:rPr lang="en-US"/>
              <a:pPr>
                <a:defRPr/>
              </a:pPr>
              <a:t>‹#›</a:t>
            </a:fld>
            <a:endParaRPr lang="en-US" dirty="0"/>
          </a:p>
        </p:txBody>
      </p:sp>
      <p:sp>
        <p:nvSpPr>
          <p:cNvPr id="5" name="Footer Placeholder 4"/>
          <p:cNvSpPr>
            <a:spLocks noGrp="1"/>
          </p:cNvSpPr>
          <p:nvPr>
            <p:ph type="ftr" sz="quarter" idx="12"/>
          </p:nvPr>
        </p:nvSpPr>
        <p:spPr>
          <a:xfrm>
            <a:off x="3124200" y="5334000"/>
            <a:ext cx="2895600" cy="476250"/>
          </a:xfrm>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Tree>
    <p:extLst>
      <p:ext uri="{BB962C8B-B14F-4D97-AF65-F5344CB8AC3E}">
        <p14:creationId xmlns:p14="http://schemas.microsoft.com/office/powerpoint/2010/main" val="3988128826"/>
      </p:ext>
    </p:extLst>
  </p:cSld>
  <p:clrMapOvr>
    <a:masterClrMapping/>
  </p:clrMapOvr>
  <p:transition spd="slow"/>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12"/>
          <p:cNvSpPr>
            <a:spLocks noGrp="1" noChangeArrowheads="1"/>
          </p:cNvSpPr>
          <p:nvPr>
            <p:ph type="sldNum" sz="quarter" idx="11"/>
          </p:nvPr>
        </p:nvSpPr>
        <p:spPr/>
        <p:txBody>
          <a:bodyPr/>
          <a:lstStyle>
            <a:lvl1pPr>
              <a:defRPr/>
            </a:lvl1pPr>
          </a:lstStyle>
          <a:p>
            <a:pPr>
              <a:defRPr/>
            </a:pPr>
            <a:fld id="{EB9A9D03-E499-4849-91E3-B8D39A2CEA54}" type="slidenum">
              <a:rPr lang="en-US"/>
              <a:pPr>
                <a:defRPr/>
              </a:pPr>
              <a:t>‹#›</a:t>
            </a:fld>
            <a:endParaRPr lang="en-US" dirty="0"/>
          </a:p>
        </p:txBody>
      </p:sp>
    </p:spTree>
    <p:extLst>
      <p:ext uri="{BB962C8B-B14F-4D97-AF65-F5344CB8AC3E}">
        <p14:creationId xmlns:p14="http://schemas.microsoft.com/office/powerpoint/2010/main" val="3553516492"/>
      </p:ext>
    </p:extLst>
  </p:cSld>
  <p:clrMapOvr>
    <a:masterClrMapping/>
  </p:clrMapOvr>
  <p:transition spd="slow"/>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B09F57A4-B825-4B64-9B2A-6218F9F56165}" type="slidenum">
              <a:rPr lang="en-US"/>
              <a:pPr>
                <a:defRPr/>
              </a:pPr>
              <a:t>‹#›</a:t>
            </a:fld>
            <a:endParaRPr lang="en-US" dirty="0"/>
          </a:p>
        </p:txBody>
      </p:sp>
    </p:spTree>
    <p:extLst>
      <p:ext uri="{BB962C8B-B14F-4D97-AF65-F5344CB8AC3E}">
        <p14:creationId xmlns:p14="http://schemas.microsoft.com/office/powerpoint/2010/main" val="3667709068"/>
      </p:ext>
    </p:extLst>
  </p:cSld>
  <p:clrMapOvr>
    <a:masterClrMapping/>
  </p:clrMapOvr>
  <p:transition spd="slow"/>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7786A65B-E077-4943-B9B2-FC3F6E11F95E}" type="slidenum">
              <a:rPr lang="en-US"/>
              <a:pPr>
                <a:defRPr/>
              </a:pPr>
              <a:t>‹#›</a:t>
            </a:fld>
            <a:endParaRPr lang="en-US" dirty="0"/>
          </a:p>
        </p:txBody>
      </p:sp>
    </p:spTree>
    <p:extLst>
      <p:ext uri="{BB962C8B-B14F-4D97-AF65-F5344CB8AC3E}">
        <p14:creationId xmlns:p14="http://schemas.microsoft.com/office/powerpoint/2010/main" val="2734131837"/>
      </p:ext>
    </p:extLst>
  </p:cSld>
  <p:clrMapOvr>
    <a:masterClrMapping/>
  </p:clrMapOvr>
  <p:transition spd="slow"/>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E5C7DF52-E43C-41DB-A5E0-4C4B2CF0D622}" type="slidenum">
              <a:rPr lang="en-US"/>
              <a:pPr>
                <a:defRPr/>
              </a:pPr>
              <a:t>‹#›</a:t>
            </a:fld>
            <a:endParaRPr lang="en-US" dirty="0"/>
          </a:p>
        </p:txBody>
      </p:sp>
    </p:spTree>
    <p:extLst>
      <p:ext uri="{BB962C8B-B14F-4D97-AF65-F5344CB8AC3E}">
        <p14:creationId xmlns:p14="http://schemas.microsoft.com/office/powerpoint/2010/main" val="3856010908"/>
      </p:ext>
    </p:extLst>
  </p:cSld>
  <p:clrMapOvr>
    <a:masterClrMapping/>
  </p:clrMapOvr>
  <p:transition spd="slow"/>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EF350233-DCAE-40AA-9C1D-293C2AD17554}" type="slidenum">
              <a:rPr lang="en-US"/>
              <a:pPr>
                <a:defRPr/>
              </a:pPr>
              <a:t>‹#›</a:t>
            </a:fld>
            <a:endParaRPr lang="en-US" dirty="0"/>
          </a:p>
        </p:txBody>
      </p:sp>
    </p:spTree>
    <p:extLst>
      <p:ext uri="{BB962C8B-B14F-4D97-AF65-F5344CB8AC3E}">
        <p14:creationId xmlns:p14="http://schemas.microsoft.com/office/powerpoint/2010/main" val="3035522031"/>
      </p:ext>
    </p:extLst>
  </p:cSld>
  <p:clrMapOvr>
    <a:masterClrMapping/>
  </p:clrMapOvr>
  <p:transition spd="slow"/>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B76F5C08-A491-450D-99F7-448CFDE90E79}" type="slidenum">
              <a:rPr lang="en-US"/>
              <a:pPr>
                <a:defRPr/>
              </a:pPr>
              <a:t>‹#›</a:t>
            </a:fld>
            <a:endParaRPr lang="en-US" dirty="0"/>
          </a:p>
        </p:txBody>
      </p:sp>
    </p:spTree>
    <p:extLst>
      <p:ext uri="{BB962C8B-B14F-4D97-AF65-F5344CB8AC3E}">
        <p14:creationId xmlns:p14="http://schemas.microsoft.com/office/powerpoint/2010/main" val="1534933946"/>
      </p:ext>
    </p:extLst>
  </p:cSld>
  <p:clrMapOvr>
    <a:masterClrMapping/>
  </p:clrMapOvr>
  <p:transition spd="slow"/>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91B24651-942D-4EEC-A6DB-F3F48A97FF7F}" type="slidenum">
              <a:rPr lang="en-US"/>
              <a:pPr>
                <a:defRPr/>
              </a:pPr>
              <a:t>‹#›</a:t>
            </a:fld>
            <a:endParaRPr lang="en-US" dirty="0"/>
          </a:p>
        </p:txBody>
      </p:sp>
    </p:spTree>
    <p:extLst>
      <p:ext uri="{BB962C8B-B14F-4D97-AF65-F5344CB8AC3E}">
        <p14:creationId xmlns:p14="http://schemas.microsoft.com/office/powerpoint/2010/main" val="1962952029"/>
      </p:ext>
    </p:extLst>
  </p:cSld>
  <p:clrMapOvr>
    <a:masterClrMapping/>
  </p:clrMapOvr>
  <p:transition spd="slow"/>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DDAD45-1CC7-4A03-ADB5-D4E21319F8DE}" type="datetime1">
              <a:rPr lang="en-US"/>
              <a:pPr>
                <a:defRPr/>
              </a:pPr>
              <a:t>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940C30-42A5-4424-BDC3-C9E46C538C56}" type="slidenum">
              <a:rPr lang="en-US"/>
              <a:pPr>
                <a:defRPr/>
              </a:pPr>
              <a:t>‹#›</a:t>
            </a:fld>
            <a:endParaRPr lang="en-US" dirty="0"/>
          </a:p>
        </p:txBody>
      </p:sp>
    </p:spTree>
    <p:extLst>
      <p:ext uri="{BB962C8B-B14F-4D97-AF65-F5344CB8AC3E}">
        <p14:creationId xmlns:p14="http://schemas.microsoft.com/office/powerpoint/2010/main" val="18148944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DC69CC8F-AE9E-4D74-A4C2-FC7288ECCE3D}" type="slidenum">
              <a:rPr lang="en-US"/>
              <a:pPr>
                <a:defRPr/>
              </a:pPr>
              <a:t>‹#›</a:t>
            </a:fld>
            <a:endParaRPr lang="en-US" dirty="0"/>
          </a:p>
        </p:txBody>
      </p:sp>
    </p:spTree>
    <p:extLst>
      <p:ext uri="{BB962C8B-B14F-4D97-AF65-F5344CB8AC3E}">
        <p14:creationId xmlns:p14="http://schemas.microsoft.com/office/powerpoint/2010/main" val="1146016730"/>
      </p:ext>
    </p:extLst>
  </p:cSld>
  <p:clrMapOvr>
    <a:masterClrMapping/>
  </p:clrMapOvr>
  <p:transition spd="slow"/>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3FFCEFAD-1A8C-4015-976D-F10A1DDAF9AE}" type="slidenum">
              <a:rPr lang="en-US"/>
              <a:pPr>
                <a:defRPr/>
              </a:pPr>
              <a:t>‹#›</a:t>
            </a:fld>
            <a:endParaRPr lang="en-US" dirty="0"/>
          </a:p>
        </p:txBody>
      </p:sp>
    </p:spTree>
    <p:extLst>
      <p:ext uri="{BB962C8B-B14F-4D97-AF65-F5344CB8AC3E}">
        <p14:creationId xmlns:p14="http://schemas.microsoft.com/office/powerpoint/2010/main" val="1309516249"/>
      </p:ext>
    </p:extLst>
  </p:cSld>
  <p:clrMapOvr>
    <a:masterClrMapping/>
  </p:clrMapOvr>
  <p:transition spd="slow"/>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1BD13B61-5C88-458C-AD05-4E0FF78ABFF9}" type="slidenum">
              <a:rPr lang="en-US"/>
              <a:pPr>
                <a:defRPr/>
              </a:pPr>
              <a:t>‹#›</a:t>
            </a:fld>
            <a:endParaRPr lang="en-US" dirty="0"/>
          </a:p>
        </p:txBody>
      </p:sp>
    </p:spTree>
    <p:extLst>
      <p:ext uri="{BB962C8B-B14F-4D97-AF65-F5344CB8AC3E}">
        <p14:creationId xmlns:p14="http://schemas.microsoft.com/office/powerpoint/2010/main" val="2249357128"/>
      </p:ext>
    </p:extLst>
  </p:cSld>
  <p:clrMapOvr>
    <a:masterClrMapping/>
  </p:clrMapOvr>
  <p:transition spd="slow"/>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C34F6710-667C-440C-BEE6-F52F99BF7CA2}" type="slidenum">
              <a:rPr lang="en-US"/>
              <a:pPr>
                <a:defRPr/>
              </a:pPr>
              <a:t>‹#›</a:t>
            </a:fld>
            <a:endParaRPr lang="en-US" dirty="0"/>
          </a:p>
        </p:txBody>
      </p:sp>
    </p:spTree>
    <p:extLst>
      <p:ext uri="{BB962C8B-B14F-4D97-AF65-F5344CB8AC3E}">
        <p14:creationId xmlns:p14="http://schemas.microsoft.com/office/powerpoint/2010/main" val="3032575753"/>
      </p:ext>
    </p:extLst>
  </p:cSld>
  <p:clrMapOvr>
    <a:masterClrMapping/>
  </p:clrMapOvr>
  <p:transition spd="slow"/>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4533CDC4-7EFF-4E6C-91A0-D8AEC428B5EF}" type="slidenum">
              <a:rPr lang="en-US"/>
              <a:pPr>
                <a:defRPr/>
              </a:pPr>
              <a:t>‹#›</a:t>
            </a:fld>
            <a:endParaRPr lang="en-US" dirty="0"/>
          </a:p>
        </p:txBody>
      </p:sp>
    </p:spTree>
    <p:extLst>
      <p:ext uri="{BB962C8B-B14F-4D97-AF65-F5344CB8AC3E}">
        <p14:creationId xmlns:p14="http://schemas.microsoft.com/office/powerpoint/2010/main" val="1463147259"/>
      </p:ext>
    </p:extLst>
  </p:cSld>
  <p:clrMapOvr>
    <a:masterClrMapping/>
  </p:clrMapOvr>
  <p:transition spd="slow"/>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775306FC-3287-4157-BF61-756624765826}" type="slidenum">
              <a:rPr lang="en-US"/>
              <a:pPr>
                <a:defRPr/>
              </a:pPr>
              <a:t>‹#›</a:t>
            </a:fld>
            <a:endParaRPr lang="en-US" dirty="0"/>
          </a:p>
        </p:txBody>
      </p:sp>
    </p:spTree>
    <p:extLst>
      <p:ext uri="{BB962C8B-B14F-4D97-AF65-F5344CB8AC3E}">
        <p14:creationId xmlns:p14="http://schemas.microsoft.com/office/powerpoint/2010/main" val="1946418521"/>
      </p:ext>
    </p:extLst>
  </p:cSld>
  <p:clrMapOvr>
    <a:masterClrMapping/>
  </p:clrMapOvr>
  <p:transition spd="slow"/>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6C576855-86E8-4447-8880-D98394328694}" type="slidenum">
              <a:rPr lang="en-US"/>
              <a:pPr>
                <a:defRPr/>
              </a:pPr>
              <a:t>‹#›</a:t>
            </a:fld>
            <a:endParaRPr lang="en-US" dirty="0"/>
          </a:p>
        </p:txBody>
      </p:sp>
    </p:spTree>
    <p:extLst>
      <p:ext uri="{BB962C8B-B14F-4D97-AF65-F5344CB8AC3E}">
        <p14:creationId xmlns:p14="http://schemas.microsoft.com/office/powerpoint/2010/main" val="4064958859"/>
      </p:ext>
    </p:extLst>
  </p:cSld>
  <p:clrMapOvr>
    <a:masterClrMapping/>
  </p:clrMapOvr>
  <p:transition spd="slow"/>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098CBBF6-C654-4654-AC8B-C35A9292C7F7}" type="slidenum">
              <a:rPr lang="en-US"/>
              <a:pPr>
                <a:defRPr/>
              </a:pPr>
              <a:t>‹#›</a:t>
            </a:fld>
            <a:endParaRPr lang="en-US" dirty="0"/>
          </a:p>
        </p:txBody>
      </p:sp>
    </p:spTree>
    <p:extLst>
      <p:ext uri="{BB962C8B-B14F-4D97-AF65-F5344CB8AC3E}">
        <p14:creationId xmlns:p14="http://schemas.microsoft.com/office/powerpoint/2010/main" val="1550764966"/>
      </p:ext>
    </p:extLst>
  </p:cSld>
  <p:clrMapOvr>
    <a:masterClrMapping/>
  </p:clrMapOvr>
  <p:transition spd="slow"/>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F74F396A-7C7C-4177-BBE2-C2632222DB62}" type="slidenum">
              <a:rPr lang="en-US"/>
              <a:pPr>
                <a:defRPr/>
              </a:pPr>
              <a:t>‹#›</a:t>
            </a:fld>
            <a:endParaRPr lang="en-US" dirty="0"/>
          </a:p>
        </p:txBody>
      </p:sp>
    </p:spTree>
    <p:extLst>
      <p:ext uri="{BB962C8B-B14F-4D97-AF65-F5344CB8AC3E}">
        <p14:creationId xmlns:p14="http://schemas.microsoft.com/office/powerpoint/2010/main" val="2228722850"/>
      </p:ext>
    </p:extLst>
  </p:cSld>
  <p:clrMapOvr>
    <a:masterClrMapping/>
  </p:clrMapOvr>
  <p:transition spd="slow"/>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ECE17C7D-7C1C-4891-BA04-745165421F9E}" type="slidenum">
              <a:rPr lang="en-US"/>
              <a:pPr>
                <a:defRPr/>
              </a:pPr>
              <a:t>‹#›</a:t>
            </a:fld>
            <a:endParaRPr lang="en-US" dirty="0"/>
          </a:p>
        </p:txBody>
      </p:sp>
    </p:spTree>
    <p:extLst>
      <p:ext uri="{BB962C8B-B14F-4D97-AF65-F5344CB8AC3E}">
        <p14:creationId xmlns:p14="http://schemas.microsoft.com/office/powerpoint/2010/main" val="3181164248"/>
      </p:ext>
    </p:extLst>
  </p:cSld>
  <p:clrMapOvr>
    <a:masterClrMapping/>
  </p:clrMapOvr>
  <p:transition spd="slow"/>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A39CD6-A02B-4C0C-87AD-2F1582628C25}" type="datetime1">
              <a:rPr lang="en-US"/>
              <a:pPr>
                <a:defRPr/>
              </a:pPr>
              <a:t>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FFB7A2-FE2E-4152-ADBD-A2CD8D2E3F5D}" type="slidenum">
              <a:rPr lang="en-US"/>
              <a:pPr>
                <a:defRPr/>
              </a:pPr>
              <a:t>‹#›</a:t>
            </a:fld>
            <a:endParaRPr lang="en-US" dirty="0"/>
          </a:p>
        </p:txBody>
      </p:sp>
    </p:spTree>
    <p:extLst>
      <p:ext uri="{BB962C8B-B14F-4D97-AF65-F5344CB8AC3E}">
        <p14:creationId xmlns:p14="http://schemas.microsoft.com/office/powerpoint/2010/main" val="13198575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2A6F5559-BB51-40EF-92DD-2A8E597A903B}" type="slidenum">
              <a:rPr lang="en-US"/>
              <a:pPr>
                <a:defRPr/>
              </a:pPr>
              <a:t>‹#›</a:t>
            </a:fld>
            <a:endParaRPr lang="en-US" dirty="0"/>
          </a:p>
        </p:txBody>
      </p:sp>
    </p:spTree>
    <p:extLst>
      <p:ext uri="{BB962C8B-B14F-4D97-AF65-F5344CB8AC3E}">
        <p14:creationId xmlns:p14="http://schemas.microsoft.com/office/powerpoint/2010/main" val="2006177268"/>
      </p:ext>
    </p:extLst>
  </p:cSld>
  <p:clrMapOvr>
    <a:masterClrMapping/>
  </p:clrMapOvr>
  <p:transition spd="slow"/>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25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19BCBF7F-1141-408F-BC75-35F8A87C4FF9}" type="slidenum">
              <a:rPr lang="en-US"/>
              <a:pPr>
                <a:defRPr/>
              </a:pPr>
              <a:t>‹#›</a:t>
            </a:fld>
            <a:endParaRPr lang="en-US" dirty="0"/>
          </a:p>
        </p:txBody>
      </p:sp>
    </p:spTree>
    <p:extLst>
      <p:ext uri="{BB962C8B-B14F-4D97-AF65-F5344CB8AC3E}">
        <p14:creationId xmlns:p14="http://schemas.microsoft.com/office/powerpoint/2010/main" val="1017099303"/>
      </p:ext>
    </p:extLst>
  </p:cSld>
  <p:clrMapOvr>
    <a:masterClrMapping/>
  </p:clrMapOvr>
  <p:transition spd="slow"/>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6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EC2F88BD-059E-4167-B791-6C4273F19275}" type="slidenum">
              <a:rPr lang="en-US"/>
              <a:pPr>
                <a:defRPr/>
              </a:pPr>
              <a:t>‹#›</a:t>
            </a:fld>
            <a:endParaRPr lang="en-US" dirty="0"/>
          </a:p>
        </p:txBody>
      </p:sp>
    </p:spTree>
    <p:extLst>
      <p:ext uri="{BB962C8B-B14F-4D97-AF65-F5344CB8AC3E}">
        <p14:creationId xmlns:p14="http://schemas.microsoft.com/office/powerpoint/2010/main" val="1004374486"/>
      </p:ext>
    </p:extLst>
  </p:cSld>
  <p:clrMapOvr>
    <a:masterClrMapping/>
  </p:clrMapOvr>
  <p:transition spd="slow"/>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7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E605A8E7-31F3-483C-A07A-7FAE76F46570}" type="slidenum">
              <a:rPr lang="en-US"/>
              <a:pPr>
                <a:defRPr/>
              </a:pPr>
              <a:t>‹#›</a:t>
            </a:fld>
            <a:endParaRPr lang="en-US" dirty="0"/>
          </a:p>
        </p:txBody>
      </p:sp>
    </p:spTree>
    <p:extLst>
      <p:ext uri="{BB962C8B-B14F-4D97-AF65-F5344CB8AC3E}">
        <p14:creationId xmlns:p14="http://schemas.microsoft.com/office/powerpoint/2010/main" val="507072803"/>
      </p:ext>
    </p:extLst>
  </p:cSld>
  <p:clrMapOvr>
    <a:masterClrMapping/>
  </p:clrMapOvr>
  <p:transition spd="slow"/>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8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901F88AD-396F-4857-B2B2-CDE343777EBD}" type="slidenum">
              <a:rPr lang="en-US"/>
              <a:pPr>
                <a:defRPr/>
              </a:pPr>
              <a:t>‹#›</a:t>
            </a:fld>
            <a:endParaRPr lang="en-US" dirty="0"/>
          </a:p>
        </p:txBody>
      </p:sp>
    </p:spTree>
    <p:extLst>
      <p:ext uri="{BB962C8B-B14F-4D97-AF65-F5344CB8AC3E}">
        <p14:creationId xmlns:p14="http://schemas.microsoft.com/office/powerpoint/2010/main" val="2377518561"/>
      </p:ext>
    </p:extLst>
  </p:cSld>
  <p:clrMapOvr>
    <a:masterClrMapping/>
  </p:clrMapOvr>
  <p:transition spd="slow"/>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9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9C05880C-2645-45A7-98A7-2B63BFB67799}" type="slidenum">
              <a:rPr lang="en-US"/>
              <a:pPr>
                <a:defRPr/>
              </a:pPr>
              <a:t>‹#›</a:t>
            </a:fld>
            <a:endParaRPr lang="en-US" dirty="0"/>
          </a:p>
        </p:txBody>
      </p:sp>
    </p:spTree>
    <p:extLst>
      <p:ext uri="{BB962C8B-B14F-4D97-AF65-F5344CB8AC3E}">
        <p14:creationId xmlns:p14="http://schemas.microsoft.com/office/powerpoint/2010/main" val="3356375689"/>
      </p:ext>
    </p:extLst>
  </p:cSld>
  <p:clrMapOvr>
    <a:masterClrMapping/>
  </p:clrMapOvr>
  <p:transition spd="slow"/>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0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C2292C1B-C206-4922-A6CA-7B9B04FA2437}" type="slidenum">
              <a:rPr lang="en-US"/>
              <a:pPr>
                <a:defRPr/>
              </a:pPr>
              <a:t>‹#›</a:t>
            </a:fld>
            <a:endParaRPr lang="en-US" dirty="0"/>
          </a:p>
        </p:txBody>
      </p:sp>
    </p:spTree>
    <p:extLst>
      <p:ext uri="{BB962C8B-B14F-4D97-AF65-F5344CB8AC3E}">
        <p14:creationId xmlns:p14="http://schemas.microsoft.com/office/powerpoint/2010/main" val="3347114324"/>
      </p:ext>
    </p:extLst>
  </p:cSld>
  <p:clrMapOvr>
    <a:masterClrMapping/>
  </p:clrMapOvr>
  <p:transition spd="slow"/>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1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07C70BCA-86BA-4FA3-BD0B-EF5B6902397B}" type="slidenum">
              <a:rPr lang="en-US"/>
              <a:pPr>
                <a:defRPr/>
              </a:pPr>
              <a:t>‹#›</a:t>
            </a:fld>
            <a:endParaRPr lang="en-US" dirty="0"/>
          </a:p>
        </p:txBody>
      </p:sp>
    </p:spTree>
    <p:extLst>
      <p:ext uri="{BB962C8B-B14F-4D97-AF65-F5344CB8AC3E}">
        <p14:creationId xmlns:p14="http://schemas.microsoft.com/office/powerpoint/2010/main" val="1819114078"/>
      </p:ext>
    </p:extLst>
  </p:cSld>
  <p:clrMapOvr>
    <a:masterClrMapping/>
  </p:clrMapOvr>
  <p:transition spd="slow"/>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2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D0361205-C8AD-4607-B60C-D59BFB3A3485}" type="slidenum">
              <a:rPr lang="en-US"/>
              <a:pPr>
                <a:defRPr/>
              </a:pPr>
              <a:t>‹#›</a:t>
            </a:fld>
            <a:endParaRPr lang="en-US" dirty="0"/>
          </a:p>
        </p:txBody>
      </p:sp>
    </p:spTree>
    <p:extLst>
      <p:ext uri="{BB962C8B-B14F-4D97-AF65-F5344CB8AC3E}">
        <p14:creationId xmlns:p14="http://schemas.microsoft.com/office/powerpoint/2010/main" val="3140053566"/>
      </p:ext>
    </p:extLst>
  </p:cSld>
  <p:clrMapOvr>
    <a:masterClrMapping/>
  </p:clrMapOvr>
  <p:transition spd="slow"/>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3_Title Slid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As of 10 Oct 2010</a:t>
            </a:r>
          </a:p>
        </p:txBody>
      </p:sp>
      <p:sp>
        <p:nvSpPr>
          <p:cNvPr id="4" name="Rectangle 5"/>
          <p:cNvSpPr>
            <a:spLocks noGrp="1" noChangeArrowheads="1"/>
          </p:cNvSpPr>
          <p:nvPr>
            <p:ph type="ftr" sz="quarter" idx="11"/>
          </p:nvPr>
        </p:nvSpPr>
        <p:spPr/>
        <p:txBody>
          <a:bodyPr/>
          <a:lstStyle>
            <a:lvl1pPr>
              <a:defRPr/>
            </a:lvl1pPr>
          </a:lstStyle>
          <a:p>
            <a:pPr>
              <a:defRPr/>
            </a:pPr>
            <a:r>
              <a:rPr lang="en-US"/>
              <a:t>Copyright </a:t>
            </a:r>
            <a:r>
              <a:rPr lang="en-US">
                <a:sym typeface="Symbol"/>
              </a:rPr>
              <a:t></a:t>
            </a:r>
            <a:r>
              <a:rPr lang="en-US"/>
              <a:t> 2010 by The Trustees of the University of Pennsylvania.  All rights reserved. </a:t>
            </a:r>
          </a:p>
        </p:txBody>
      </p:sp>
      <p:sp>
        <p:nvSpPr>
          <p:cNvPr id="5" name="Rectangle 12"/>
          <p:cNvSpPr>
            <a:spLocks noGrp="1" noChangeArrowheads="1"/>
          </p:cNvSpPr>
          <p:nvPr>
            <p:ph type="sldNum" sz="quarter" idx="12"/>
          </p:nvPr>
        </p:nvSpPr>
        <p:spPr/>
        <p:txBody>
          <a:bodyPr/>
          <a:lstStyle>
            <a:lvl1pPr>
              <a:defRPr/>
            </a:lvl1pPr>
          </a:lstStyle>
          <a:p>
            <a:pPr>
              <a:defRPr/>
            </a:pPr>
            <a:fld id="{FB983C6E-0612-41BA-AF95-1D314FB655B5}" type="slidenum">
              <a:rPr lang="en-US"/>
              <a:pPr>
                <a:defRPr/>
              </a:pPr>
              <a:t>‹#›</a:t>
            </a:fld>
            <a:endParaRPr lang="en-US" dirty="0"/>
          </a:p>
        </p:txBody>
      </p:sp>
    </p:spTree>
    <p:extLst>
      <p:ext uri="{BB962C8B-B14F-4D97-AF65-F5344CB8AC3E}">
        <p14:creationId xmlns:p14="http://schemas.microsoft.com/office/powerpoint/2010/main" val="765144749"/>
      </p:ext>
    </p:extLst>
  </p:cSld>
  <p:clrMapOvr>
    <a:masterClrMapping/>
  </p:clrMapOvr>
  <p:transition spd="slow"/>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slideLayout" Target="../slideLayouts/slideLayout104.xml"/><Relationship Id="rId55" Type="http://schemas.openxmlformats.org/officeDocument/2006/relationships/image" Target="../media/image1.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41" Type="http://schemas.openxmlformats.org/officeDocument/2006/relationships/slideLayout" Target="../slideLayouts/slideLayout95.xml"/><Relationship Id="rId54" Type="http://schemas.openxmlformats.org/officeDocument/2006/relationships/theme" Target="../theme/theme2.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3" Type="http://schemas.openxmlformats.org/officeDocument/2006/relationships/slideLayout" Target="../slideLayouts/slideLayout107.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52" Type="http://schemas.openxmlformats.org/officeDocument/2006/relationships/slideLayout" Target="../slideLayouts/slideLayout106.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8" Type="http://schemas.openxmlformats.org/officeDocument/2006/relationships/slideLayout" Target="../slideLayouts/slideLayout62.xml"/><Relationship Id="rId51" Type="http://schemas.openxmlformats.org/officeDocument/2006/relationships/slideLayout" Target="../slideLayouts/slideLayout105.xml"/><Relationship Id="rId3"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6">
            <a:lum bright="70000" contrast="-70000"/>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2" tIns="45716" rIns="91432" bIns="45716" rtlCol="0" anchor="ctr"/>
          <a:lstStyle>
            <a:lvl1pPr algn="l">
              <a:defRPr sz="1200">
                <a:solidFill>
                  <a:schemeClr val="tx1">
                    <a:tint val="75000"/>
                  </a:schemeClr>
                </a:solidFill>
                <a:latin typeface="Arial" charset="0"/>
                <a:cs typeface="Arial" charset="0"/>
              </a:defRPr>
            </a:lvl1pPr>
          </a:lstStyle>
          <a:p>
            <a:pPr>
              <a:defRPr/>
            </a:pPr>
            <a:fld id="{14530600-70E1-41EE-8A69-26AC6183E965}" type="datetime1">
              <a:rPr lang="en-US"/>
              <a:pPr>
                <a:defRPr/>
              </a:pPr>
              <a:t>1/18/2019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2" tIns="45716" rIns="91432" bIns="45716"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2" tIns="45716" rIns="91432" bIns="45716" rtlCol="0" anchor="ctr"/>
          <a:lstStyle>
            <a:lvl1pPr algn="r">
              <a:defRPr sz="1200">
                <a:solidFill>
                  <a:schemeClr val="tx1">
                    <a:tint val="75000"/>
                  </a:schemeClr>
                </a:solidFill>
                <a:latin typeface="Arial" charset="0"/>
                <a:cs typeface="Arial" charset="0"/>
              </a:defRPr>
            </a:lvl1pPr>
          </a:lstStyle>
          <a:p>
            <a:pPr>
              <a:defRPr/>
            </a:pPr>
            <a:fld id="{4372EC3F-CE47-48DF-9E9E-A06F16D2461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556" r:id="rId1"/>
    <p:sldLayoutId id="214748455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58" r:id="rId12"/>
    <p:sldLayoutId id="2147484559" r:id="rId13"/>
    <p:sldLayoutId id="2147484560" r:id="rId14"/>
    <p:sldLayoutId id="2147484561" r:id="rId15"/>
    <p:sldLayoutId id="2147484562" r:id="rId16"/>
    <p:sldLayoutId id="2147484563" r:id="rId17"/>
    <p:sldLayoutId id="2147484564" r:id="rId18"/>
    <p:sldLayoutId id="2147484565" r:id="rId19"/>
    <p:sldLayoutId id="2147484566" r:id="rId20"/>
    <p:sldLayoutId id="2147484567" r:id="rId21"/>
    <p:sldLayoutId id="2147484568" r:id="rId22"/>
    <p:sldLayoutId id="2147484569" r:id="rId23"/>
    <p:sldLayoutId id="2147484570" r:id="rId24"/>
    <p:sldLayoutId id="2147484571" r:id="rId25"/>
    <p:sldLayoutId id="2147484572" r:id="rId26"/>
    <p:sldLayoutId id="2147484573" r:id="rId27"/>
    <p:sldLayoutId id="2147484574" r:id="rId28"/>
    <p:sldLayoutId id="2147484575" r:id="rId29"/>
    <p:sldLayoutId id="2147484576" r:id="rId30"/>
    <p:sldLayoutId id="2147484577" r:id="rId31"/>
    <p:sldLayoutId id="2147484578" r:id="rId32"/>
    <p:sldLayoutId id="2147484579" r:id="rId33"/>
    <p:sldLayoutId id="2147484580" r:id="rId34"/>
    <p:sldLayoutId id="2147484581" r:id="rId35"/>
    <p:sldLayoutId id="2147484582" r:id="rId36"/>
    <p:sldLayoutId id="2147484583" r:id="rId37"/>
    <p:sldLayoutId id="2147484584" r:id="rId38"/>
    <p:sldLayoutId id="2147484585" r:id="rId39"/>
    <p:sldLayoutId id="2147484586" r:id="rId40"/>
    <p:sldLayoutId id="2147484587" r:id="rId41"/>
    <p:sldLayoutId id="2147484588" r:id="rId42"/>
    <p:sldLayoutId id="2147484589" r:id="rId43"/>
    <p:sldLayoutId id="2147484590" r:id="rId44"/>
    <p:sldLayoutId id="2147484591" r:id="rId45"/>
    <p:sldLayoutId id="2147484592" r:id="rId46"/>
    <p:sldLayoutId id="2147484593" r:id="rId47"/>
    <p:sldLayoutId id="2147484594" r:id="rId48"/>
    <p:sldLayoutId id="2147484595" r:id="rId49"/>
    <p:sldLayoutId id="2147484596" r:id="rId50"/>
    <p:sldLayoutId id="2147484597" r:id="rId51"/>
    <p:sldLayoutId id="2147484598" r:id="rId52"/>
    <p:sldLayoutId id="2147484599" r:id="rId53"/>
    <p:sldLayoutId id="2147484600" r:id="rId54"/>
  </p:sldLayoutIdLst>
  <p:hf hdr="0" ftr="0" dt="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55">
            <a:lum bright="70000" contrast="-70000"/>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2" tIns="45716" rIns="91432" bIns="45716" rtlCol="0" anchor="ctr"/>
          <a:lstStyle>
            <a:lvl1pPr algn="l">
              <a:defRPr sz="1200">
                <a:solidFill>
                  <a:schemeClr val="tx1">
                    <a:tint val="75000"/>
                  </a:schemeClr>
                </a:solidFill>
                <a:latin typeface="Arial" charset="0"/>
                <a:cs typeface="Arial" charset="0"/>
              </a:defRPr>
            </a:lvl1pPr>
          </a:lstStyle>
          <a:p>
            <a:pPr>
              <a:defRPr/>
            </a:pPr>
            <a:fld id="{1BAA8CF2-2FA8-451A-980B-AC81AF699B80}" type="datetime1">
              <a:rPr lang="en-US"/>
              <a:pPr>
                <a:defRPr/>
              </a:pPr>
              <a:t>1/18/2019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2" tIns="45716" rIns="91432" bIns="45716"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2" tIns="45716" rIns="91432" bIns="45716" rtlCol="0" anchor="ctr"/>
          <a:lstStyle>
            <a:lvl1pPr algn="r">
              <a:defRPr sz="1200">
                <a:solidFill>
                  <a:schemeClr val="tx1">
                    <a:tint val="75000"/>
                  </a:schemeClr>
                </a:solidFill>
                <a:latin typeface="Arial" charset="0"/>
                <a:cs typeface="Arial" charset="0"/>
              </a:defRPr>
            </a:lvl1pPr>
          </a:lstStyle>
          <a:p>
            <a:pPr>
              <a:defRPr/>
            </a:pPr>
            <a:fld id="{750D0035-BAC5-4073-9603-B9388890900A}"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601" r:id="rId1"/>
    <p:sldLayoutId id="2147484602"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603" r:id="rId12"/>
    <p:sldLayoutId id="2147484604" r:id="rId13"/>
    <p:sldLayoutId id="2147484605" r:id="rId14"/>
    <p:sldLayoutId id="2147484606" r:id="rId15"/>
    <p:sldLayoutId id="2147484607" r:id="rId16"/>
    <p:sldLayoutId id="2147484608" r:id="rId17"/>
    <p:sldLayoutId id="2147484609" r:id="rId18"/>
    <p:sldLayoutId id="2147484610" r:id="rId19"/>
    <p:sldLayoutId id="2147484611" r:id="rId20"/>
    <p:sldLayoutId id="2147484612" r:id="rId21"/>
    <p:sldLayoutId id="2147484613" r:id="rId22"/>
    <p:sldLayoutId id="2147484614" r:id="rId23"/>
    <p:sldLayoutId id="2147484615" r:id="rId24"/>
    <p:sldLayoutId id="2147484616" r:id="rId25"/>
    <p:sldLayoutId id="2147484617" r:id="rId26"/>
    <p:sldLayoutId id="2147484618" r:id="rId27"/>
    <p:sldLayoutId id="2147484619" r:id="rId28"/>
    <p:sldLayoutId id="2147484620" r:id="rId29"/>
    <p:sldLayoutId id="2147484621" r:id="rId30"/>
    <p:sldLayoutId id="2147484622" r:id="rId31"/>
    <p:sldLayoutId id="2147484623" r:id="rId32"/>
    <p:sldLayoutId id="2147484624" r:id="rId33"/>
    <p:sldLayoutId id="2147484625" r:id="rId34"/>
    <p:sldLayoutId id="2147484626" r:id="rId35"/>
    <p:sldLayoutId id="2147484627" r:id="rId36"/>
    <p:sldLayoutId id="2147484628" r:id="rId37"/>
    <p:sldLayoutId id="2147484629" r:id="rId38"/>
    <p:sldLayoutId id="2147484630" r:id="rId39"/>
    <p:sldLayoutId id="2147484631" r:id="rId40"/>
    <p:sldLayoutId id="2147484632" r:id="rId41"/>
    <p:sldLayoutId id="2147484633" r:id="rId42"/>
    <p:sldLayoutId id="2147484634" r:id="rId43"/>
    <p:sldLayoutId id="2147484635" r:id="rId44"/>
    <p:sldLayoutId id="2147484636" r:id="rId45"/>
    <p:sldLayoutId id="2147484637" r:id="rId46"/>
    <p:sldLayoutId id="2147484638" r:id="rId47"/>
    <p:sldLayoutId id="2147484639" r:id="rId48"/>
    <p:sldLayoutId id="2147484640" r:id="rId49"/>
    <p:sldLayoutId id="2147484641" r:id="rId50"/>
    <p:sldLayoutId id="2147484642" r:id="rId51"/>
    <p:sldLayoutId id="2147484643" r:id="rId52"/>
    <p:sldLayoutId id="2147484644" r:id="rId53"/>
  </p:sldLayoutIdLst>
  <p:hf hdr="0" ftr="0" dt="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2"/>
          <p:cNvSpPr>
            <a:spLocks noGrp="1" noChangeArrowheads="1"/>
          </p:cNvSpPr>
          <p:nvPr>
            <p:ph type="sldNum" sz="quarter" idx="11"/>
          </p:nvPr>
        </p:nvSpPr>
        <p:spPr>
          <a:xfrm>
            <a:off x="8458200" y="6629400"/>
            <a:ext cx="685800" cy="228600"/>
          </a:xfrm>
        </p:spPr>
        <p:txBody>
          <a:bodyPr/>
          <a:lstStyle/>
          <a:p>
            <a:pPr>
              <a:defRPr/>
            </a:pPr>
            <a:r>
              <a:rPr lang="en-US" sz="1000"/>
              <a:t>2</a:t>
            </a:r>
          </a:p>
        </p:txBody>
      </p:sp>
      <p:sp>
        <p:nvSpPr>
          <p:cNvPr id="7" name="Rectangle 6"/>
          <p:cNvSpPr/>
          <p:nvPr/>
        </p:nvSpPr>
        <p:spPr>
          <a:xfrm>
            <a:off x="5791200" y="1447800"/>
            <a:ext cx="3048000" cy="646331"/>
          </a:xfrm>
          <a:prstGeom prst="rect">
            <a:avLst/>
          </a:prstGeom>
          <a:noFill/>
        </p:spPr>
        <p:txBody>
          <a:bodyPr>
            <a:spAutoFit/>
          </a:bodyPr>
          <a:lstStyle/>
          <a:p>
            <a:pPr algn="ctr">
              <a:defRPr/>
            </a:pPr>
            <a:r>
              <a:rPr lang="en-US" sz="3600" b="1" dirty="0">
                <a:ln w="18000">
                  <a:solidFill>
                    <a:schemeClr val="accent2">
                      <a:satMod val="140000"/>
                    </a:schemeClr>
                  </a:solidFill>
                  <a:prstDash val="solid"/>
                  <a:miter lim="800000"/>
                </a:ln>
                <a:latin typeface="Arial" charset="0"/>
                <a:cs typeface="Arial" charset="0"/>
              </a:rPr>
              <a:t>Resiliency</a:t>
            </a:r>
          </a:p>
        </p:txBody>
      </p:sp>
      <p:sp>
        <p:nvSpPr>
          <p:cNvPr id="9" name="Rectangle 8"/>
          <p:cNvSpPr/>
          <p:nvPr/>
        </p:nvSpPr>
        <p:spPr>
          <a:xfrm>
            <a:off x="3581400" y="5105400"/>
            <a:ext cx="3657600" cy="1200329"/>
          </a:xfrm>
          <a:prstGeom prst="rect">
            <a:avLst/>
          </a:prstGeom>
          <a:noFill/>
        </p:spPr>
        <p:txBody>
          <a:bodyPr>
            <a:spAutoFit/>
          </a:bodyPr>
          <a:lstStyle/>
          <a:p>
            <a:pPr algn="ctr">
              <a:defRPr/>
            </a:pPr>
            <a:r>
              <a:rPr lang="en-US" sz="3600" b="1" dirty="0">
                <a:ln w="18000">
                  <a:solidFill>
                    <a:schemeClr val="accent2">
                      <a:satMod val="140000"/>
                    </a:schemeClr>
                  </a:solidFill>
                  <a:prstDash val="solid"/>
                  <a:miter lim="800000"/>
                </a:ln>
                <a:latin typeface="Arial" charset="0"/>
                <a:cs typeface="Arial" charset="0"/>
              </a:rPr>
              <a:t>Assertive Communication</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0"/>
            <a:ext cx="8229600" cy="1417638"/>
          </a:xfrm>
        </p:spPr>
        <p:txBody>
          <a:bodyPr/>
          <a:lstStyle/>
          <a:p>
            <a:pPr eaLnBrk="1" hangingPunct="1"/>
            <a:r>
              <a:rPr lang="en-US" sz="3600" smtClean="0">
                <a:solidFill>
                  <a:schemeClr val="bg1"/>
                </a:solidFill>
                <a:latin typeface="Arial" pitchFamily="34" charset="0"/>
                <a:cs typeface="Arial" pitchFamily="34" charset="0"/>
              </a:rPr>
              <a:t>Communication Styles</a:t>
            </a:r>
          </a:p>
        </p:txBody>
      </p:sp>
      <p:sp>
        <p:nvSpPr>
          <p:cNvPr id="103427" name="Text Placeholder 2"/>
          <p:cNvSpPr>
            <a:spLocks noGrp="1"/>
          </p:cNvSpPr>
          <p:nvPr>
            <p:ph type="body" sz="quarter" idx="12"/>
          </p:nvPr>
        </p:nvSpPr>
        <p:spPr/>
        <p:txBody>
          <a:bodyPr/>
          <a:lstStyle/>
          <a:p>
            <a:pPr eaLnBrk="1" hangingPunct="1">
              <a:buFontTx/>
              <a:buNone/>
            </a:pPr>
            <a:r>
              <a:rPr lang="en-US" smtClean="0">
                <a:solidFill>
                  <a:schemeClr val="bg1"/>
                </a:solidFill>
                <a:latin typeface="Arial" pitchFamily="34" charset="0"/>
                <a:cs typeface="Arial" pitchFamily="34" charset="0"/>
              </a:rPr>
              <a:t>Complete the chart on the Communication Styles worksheet.</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What are the descriptors of each style?</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What are Icebergs that contribute to each style?</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What are the messages that each style sends to the other person?</a:t>
            </a:r>
          </a:p>
        </p:txBody>
      </p:sp>
      <p:sp>
        <p:nvSpPr>
          <p:cNvPr id="103428"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10</a:t>
            </a:r>
          </a:p>
        </p:txBody>
      </p:sp>
      <p:sp>
        <p:nvSpPr>
          <p:cNvPr id="103429"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z="3600" smtClean="0">
                <a:solidFill>
                  <a:schemeClr val="bg1"/>
                </a:solidFill>
                <a:latin typeface="Arial" pitchFamily="34" charset="0"/>
                <a:cs typeface="Arial" pitchFamily="34" charset="0"/>
              </a:rPr>
              <a:t>Debrief</a:t>
            </a:r>
          </a:p>
        </p:txBody>
      </p:sp>
      <p:sp>
        <p:nvSpPr>
          <p:cNvPr id="19459" name="Text Placeholder 2"/>
          <p:cNvSpPr>
            <a:spLocks noGrp="1"/>
          </p:cNvSpPr>
          <p:nvPr>
            <p:ph type="body" sz="quarter" idx="12"/>
          </p:nvPr>
        </p:nvSpPr>
        <p:spPr>
          <a:xfrm>
            <a:off x="457200" y="1295400"/>
            <a:ext cx="8229600" cy="2667000"/>
          </a:xfrm>
        </p:spPr>
        <p:txBody>
          <a:bodyPr rtlCol="0">
            <a:normAutofit fontScale="92500" lnSpcReduction="20000"/>
          </a:bodyPr>
          <a:lstStyle/>
          <a:p>
            <a:pPr marL="342870" indent="-342870" defTabSz="914318" eaLnBrk="1" fontAlgn="auto" hangingPunct="1">
              <a:spcAft>
                <a:spcPts val="0"/>
              </a:spcAft>
              <a:buFontTx/>
              <a:buNone/>
              <a:defRPr/>
            </a:pPr>
            <a:r>
              <a:rPr lang="en-US" dirty="0" smtClean="0"/>
              <a:t>What did you learn? </a:t>
            </a:r>
          </a:p>
          <a:p>
            <a:pPr marL="342870" indent="-342870" defTabSz="914318" eaLnBrk="1" fontAlgn="auto" hangingPunct="1">
              <a:spcAft>
                <a:spcPts val="0"/>
              </a:spcAft>
              <a:buFontTx/>
              <a:buNone/>
              <a:defRPr/>
            </a:pPr>
            <a:endParaRPr lang="en-US" dirty="0" smtClean="0">
              <a:solidFill>
                <a:schemeClr val="bg1"/>
              </a:solidFill>
              <a:latin typeface="Arial" pitchFamily="34" charset="0"/>
              <a:cs typeface="Arial" pitchFamily="34" charset="0"/>
            </a:endParaRPr>
          </a:p>
          <a:p>
            <a:pPr marL="342870" indent="-342870" defTabSz="914318" eaLnBrk="1" fontAlgn="auto" hangingPunct="1">
              <a:spcAft>
                <a:spcPts val="0"/>
              </a:spcAft>
              <a:buFontTx/>
              <a:buNone/>
              <a:defRPr/>
            </a:pPr>
            <a:r>
              <a:rPr lang="en-US" dirty="0" smtClean="0">
                <a:solidFill>
                  <a:schemeClr val="bg1"/>
                </a:solidFill>
                <a:latin typeface="Arial" pitchFamily="34" charset="0"/>
                <a:cs typeface="Arial" pitchFamily="34" charset="0"/>
              </a:rPr>
              <a:t>What are the descriptors of each style?</a:t>
            </a:r>
          </a:p>
          <a:p>
            <a:pPr marL="342870" indent="-342870" defTabSz="914318" eaLnBrk="1" fontAlgn="auto" hangingPunct="1">
              <a:spcAft>
                <a:spcPts val="0"/>
              </a:spcAft>
              <a:buFontTx/>
              <a:buNone/>
              <a:defRPr/>
            </a:pPr>
            <a:endParaRPr lang="en-US" dirty="0" smtClean="0">
              <a:solidFill>
                <a:schemeClr val="bg1"/>
              </a:solidFill>
              <a:latin typeface="Arial" pitchFamily="34" charset="0"/>
              <a:cs typeface="Arial" pitchFamily="34" charset="0"/>
            </a:endParaRPr>
          </a:p>
          <a:p>
            <a:pPr marL="342870" indent="-342870" defTabSz="914318" eaLnBrk="1" fontAlgn="auto" hangingPunct="1">
              <a:spcAft>
                <a:spcPts val="0"/>
              </a:spcAft>
              <a:buFontTx/>
              <a:buNone/>
              <a:defRPr/>
            </a:pPr>
            <a:r>
              <a:rPr lang="en-US" dirty="0" smtClean="0">
                <a:solidFill>
                  <a:schemeClr val="bg1"/>
                </a:solidFill>
                <a:latin typeface="Arial" pitchFamily="34" charset="0"/>
                <a:cs typeface="Arial" pitchFamily="34" charset="0"/>
              </a:rPr>
              <a:t>What are Icebergs that contribute to each style?</a:t>
            </a:r>
          </a:p>
          <a:p>
            <a:pPr marL="342870" indent="-342870" defTabSz="914318" eaLnBrk="1" fontAlgn="auto" hangingPunct="1">
              <a:spcAft>
                <a:spcPts val="0"/>
              </a:spcAft>
              <a:buFontTx/>
              <a:buNone/>
              <a:defRPr/>
            </a:pPr>
            <a:endParaRPr lang="en-US" dirty="0" smtClean="0">
              <a:solidFill>
                <a:schemeClr val="bg1"/>
              </a:solidFill>
              <a:latin typeface="Arial" pitchFamily="34" charset="0"/>
              <a:cs typeface="Arial" pitchFamily="34" charset="0"/>
            </a:endParaRPr>
          </a:p>
          <a:p>
            <a:pPr marL="342870" indent="-342870" defTabSz="914318" eaLnBrk="1" fontAlgn="auto" hangingPunct="1">
              <a:spcAft>
                <a:spcPts val="0"/>
              </a:spcAft>
              <a:buFontTx/>
              <a:buNone/>
              <a:defRPr/>
            </a:pPr>
            <a:r>
              <a:rPr lang="en-US" dirty="0" smtClean="0">
                <a:solidFill>
                  <a:schemeClr val="bg1"/>
                </a:solidFill>
                <a:latin typeface="Arial" pitchFamily="34" charset="0"/>
                <a:cs typeface="Arial" pitchFamily="34" charset="0"/>
              </a:rPr>
              <a:t>What are the messages that each style sends to the other person?</a:t>
            </a:r>
          </a:p>
          <a:p>
            <a:pPr marL="342870" indent="-342870" defTabSz="914318" eaLnBrk="1" fontAlgn="auto" hangingPunct="1">
              <a:spcAft>
                <a:spcPts val="0"/>
              </a:spcAft>
              <a:defRPr/>
            </a:pPr>
            <a:endParaRPr lang="en-US" dirty="0" smtClean="0">
              <a:solidFill>
                <a:schemeClr val="bg1"/>
              </a:solidFill>
              <a:latin typeface="Arial" pitchFamily="34" charset="0"/>
              <a:cs typeface="Arial" pitchFamily="34" charset="0"/>
            </a:endParaRPr>
          </a:p>
        </p:txBody>
      </p:sp>
      <p:sp>
        <p:nvSpPr>
          <p:cNvPr id="104452"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11</a:t>
            </a:r>
          </a:p>
        </p:txBody>
      </p:sp>
      <p:sp>
        <p:nvSpPr>
          <p:cNvPr id="104453"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0"/>
            <a:ext cx="8229600" cy="1417638"/>
          </a:xfrm>
        </p:spPr>
        <p:txBody>
          <a:bodyPr/>
          <a:lstStyle/>
          <a:p>
            <a:pPr eaLnBrk="1" hangingPunct="1"/>
            <a:r>
              <a:rPr lang="en-US" sz="3600" smtClean="0">
                <a:solidFill>
                  <a:schemeClr val="bg1"/>
                </a:solidFill>
                <a:latin typeface="Arial" pitchFamily="34" charset="0"/>
                <a:cs typeface="Arial" pitchFamily="34" charset="0"/>
              </a:rPr>
              <a:t>Aggressive Communication</a:t>
            </a:r>
          </a:p>
        </p:txBody>
      </p:sp>
      <p:sp>
        <p:nvSpPr>
          <p:cNvPr id="105475" name="Text Placeholder 2"/>
          <p:cNvSpPr>
            <a:spLocks noGrp="1"/>
          </p:cNvSpPr>
          <p:nvPr>
            <p:ph type="body" sz="quarter" idx="12"/>
          </p:nvPr>
        </p:nvSpPr>
        <p:spPr/>
        <p:txBody>
          <a:bodyPr/>
          <a:lstStyle/>
          <a:p>
            <a:pPr eaLnBrk="1" hangingPunct="1">
              <a:buFontTx/>
              <a:buNone/>
            </a:pPr>
            <a:r>
              <a:rPr lang="en-US" smtClean="0">
                <a:solidFill>
                  <a:schemeClr val="bg1"/>
                </a:solidFill>
                <a:latin typeface="Arial" pitchFamily="34" charset="0"/>
                <a:cs typeface="Arial" pitchFamily="34" charset="0"/>
              </a:rPr>
              <a:t>Must have the last word</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Talking over the other person</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Out of control emotion</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Blaming</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Talking down</a:t>
            </a:r>
          </a:p>
          <a:p>
            <a:pPr eaLnBrk="1" hangingPunct="1"/>
            <a:endParaRPr lang="en-US" smtClean="0">
              <a:solidFill>
                <a:schemeClr val="bg1"/>
              </a:solidFill>
              <a:latin typeface="Arial" pitchFamily="34" charset="0"/>
              <a:cs typeface="Arial" pitchFamily="34" charset="0"/>
            </a:endParaRPr>
          </a:p>
          <a:p>
            <a:pPr eaLnBrk="1" hangingPunct="1"/>
            <a:endParaRPr lang="en-US" smtClean="0">
              <a:solidFill>
                <a:schemeClr val="bg1"/>
              </a:solidFill>
              <a:latin typeface="Arial" pitchFamily="34" charset="0"/>
              <a:cs typeface="Arial" pitchFamily="34" charset="0"/>
            </a:endParaRPr>
          </a:p>
        </p:txBody>
      </p:sp>
      <p:pic>
        <p:nvPicPr>
          <p:cNvPr id="105476" name="Picture 8" descr="yelling at myself 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2057400"/>
            <a:ext cx="2733675"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5477" name="TextBox 7"/>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12</a:t>
            </a:r>
          </a:p>
        </p:txBody>
      </p:sp>
      <p:sp>
        <p:nvSpPr>
          <p:cNvPr id="105478"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066800"/>
          </a:xfrm>
        </p:spPr>
        <p:txBody>
          <a:bodyPr rtlCol="0">
            <a:normAutofit fontScale="90000"/>
          </a:bodyPr>
          <a:lstStyle/>
          <a:p>
            <a:pPr defTabSz="914318" eaLnBrk="1" fontAlgn="auto" hangingPunct="1">
              <a:spcAft>
                <a:spcPts val="0"/>
              </a:spcAft>
              <a:defRPr/>
            </a:pPr>
            <a:r>
              <a:rPr lang="en-US" sz="3600" dirty="0" smtClean="0">
                <a:solidFill>
                  <a:schemeClr val="bg1"/>
                </a:solidFill>
                <a:latin typeface="Arial" pitchFamily="34" charset="0"/>
                <a:cs typeface="Arial" pitchFamily="34" charset="0"/>
              </a:rPr>
              <a:t>Icebergs beneath </a:t>
            </a:r>
            <a:br>
              <a:rPr lang="en-US" sz="3600" dirty="0" smtClean="0">
                <a:solidFill>
                  <a:schemeClr val="bg1"/>
                </a:solidFill>
                <a:latin typeface="Arial" pitchFamily="34" charset="0"/>
                <a:cs typeface="Arial" pitchFamily="34" charset="0"/>
              </a:rPr>
            </a:br>
            <a:r>
              <a:rPr lang="en-US" sz="3600" dirty="0" smtClean="0">
                <a:solidFill>
                  <a:schemeClr val="bg1"/>
                </a:solidFill>
                <a:latin typeface="Arial" pitchFamily="34" charset="0"/>
                <a:cs typeface="Arial" pitchFamily="34" charset="0"/>
              </a:rPr>
              <a:t>Aggressive Communication</a:t>
            </a:r>
          </a:p>
        </p:txBody>
      </p:sp>
      <p:sp>
        <p:nvSpPr>
          <p:cNvPr id="17411" name="Text Placeholder 2"/>
          <p:cNvSpPr>
            <a:spLocks noGrp="1"/>
          </p:cNvSpPr>
          <p:nvPr>
            <p:ph type="body" sz="quarter" idx="12"/>
          </p:nvPr>
        </p:nvSpPr>
        <p:spPr>
          <a:xfrm>
            <a:off x="457200" y="1524000"/>
            <a:ext cx="8229600" cy="2895600"/>
          </a:xfrm>
        </p:spPr>
        <p:txBody>
          <a:bodyPr rtlCol="0">
            <a:normAutofit fontScale="92500" lnSpcReduction="20000"/>
          </a:bodyPr>
          <a:lstStyle/>
          <a:p>
            <a:pPr marL="342870" indent="-342870" defTabSz="914318" eaLnBrk="1" fontAlgn="auto" hangingPunct="1">
              <a:spcAft>
                <a:spcPts val="0"/>
              </a:spcAft>
              <a:buFontTx/>
              <a:buNone/>
              <a:defRPr/>
            </a:pPr>
            <a:r>
              <a:rPr lang="en-US" dirty="0" smtClean="0">
                <a:solidFill>
                  <a:schemeClr val="bg1"/>
                </a:solidFill>
                <a:latin typeface="Arial" pitchFamily="34" charset="0"/>
                <a:cs typeface="Arial" pitchFamily="34" charset="0"/>
              </a:rPr>
              <a:t>The best defense is a strong offense.</a:t>
            </a:r>
          </a:p>
          <a:p>
            <a:pPr marL="342870" indent="-342870" defTabSz="914318" eaLnBrk="1" fontAlgn="auto" hangingPunct="1">
              <a:spcAft>
                <a:spcPts val="0"/>
              </a:spcAft>
              <a:buFontTx/>
              <a:buNone/>
              <a:defRPr/>
            </a:pPr>
            <a:endParaRPr lang="en-US" i="1" dirty="0" smtClean="0">
              <a:solidFill>
                <a:schemeClr val="bg1"/>
              </a:solidFill>
              <a:latin typeface="Arial" pitchFamily="34" charset="0"/>
              <a:cs typeface="Arial" pitchFamily="34" charset="0"/>
            </a:endParaRPr>
          </a:p>
          <a:p>
            <a:pPr marL="342870" indent="-342870" defTabSz="914318" eaLnBrk="1" fontAlgn="auto" hangingPunct="1">
              <a:spcAft>
                <a:spcPts val="0"/>
              </a:spcAft>
              <a:buFontTx/>
              <a:buNone/>
              <a:defRPr/>
            </a:pPr>
            <a:r>
              <a:rPr lang="en-US" dirty="0" smtClean="0">
                <a:solidFill>
                  <a:schemeClr val="bg1"/>
                </a:solidFill>
                <a:latin typeface="Arial" pitchFamily="34" charset="0"/>
                <a:cs typeface="Arial" pitchFamily="34" charset="0"/>
              </a:rPr>
              <a:t>You’ve got to be loud and strong if you want to win. </a:t>
            </a:r>
          </a:p>
          <a:p>
            <a:pPr marL="342870" indent="-342870" defTabSz="914318" eaLnBrk="1" fontAlgn="auto" hangingPunct="1">
              <a:spcAft>
                <a:spcPts val="0"/>
              </a:spcAft>
              <a:buFontTx/>
              <a:buNone/>
              <a:defRPr/>
            </a:pPr>
            <a:endParaRPr lang="en-US" i="1" dirty="0" smtClean="0">
              <a:solidFill>
                <a:schemeClr val="bg1"/>
              </a:solidFill>
              <a:latin typeface="Arial" pitchFamily="34" charset="0"/>
              <a:cs typeface="Arial" pitchFamily="34" charset="0"/>
            </a:endParaRPr>
          </a:p>
          <a:p>
            <a:pPr marL="342870" indent="-342870" defTabSz="914318" eaLnBrk="1" fontAlgn="auto" hangingPunct="1">
              <a:spcAft>
                <a:spcPts val="0"/>
              </a:spcAft>
              <a:buFontTx/>
              <a:buNone/>
              <a:defRPr/>
            </a:pPr>
            <a:r>
              <a:rPr lang="en-US" dirty="0" smtClean="0">
                <a:solidFill>
                  <a:schemeClr val="bg1"/>
                </a:solidFill>
                <a:latin typeface="Arial" pitchFamily="34" charset="0"/>
                <a:cs typeface="Arial" pitchFamily="34" charset="0"/>
              </a:rPr>
              <a:t>Never back down from a fight.</a:t>
            </a:r>
          </a:p>
          <a:p>
            <a:pPr marL="342870" indent="-342870" defTabSz="914318" eaLnBrk="1" fontAlgn="auto" hangingPunct="1">
              <a:spcAft>
                <a:spcPts val="0"/>
              </a:spcAft>
              <a:buFontTx/>
              <a:buNone/>
              <a:defRPr/>
            </a:pPr>
            <a:endParaRPr lang="en-US" i="1" dirty="0" smtClean="0">
              <a:solidFill>
                <a:schemeClr val="bg1"/>
              </a:solidFill>
              <a:latin typeface="Arial" pitchFamily="34" charset="0"/>
              <a:cs typeface="Arial" pitchFamily="34" charset="0"/>
            </a:endParaRPr>
          </a:p>
          <a:p>
            <a:pPr marL="342870" indent="-342870" defTabSz="914318" eaLnBrk="1" fontAlgn="auto" hangingPunct="1">
              <a:spcAft>
                <a:spcPts val="0"/>
              </a:spcAft>
              <a:buFontTx/>
              <a:buNone/>
              <a:defRPr/>
            </a:pPr>
            <a:r>
              <a:rPr lang="en-US" dirty="0" smtClean="0">
                <a:solidFill>
                  <a:schemeClr val="bg1"/>
                </a:solidFill>
                <a:latin typeface="Arial" pitchFamily="34" charset="0"/>
                <a:cs typeface="Arial" pitchFamily="34" charset="0"/>
              </a:rPr>
              <a:t>Any sign of weakness and you’ll be taken advantage of.</a:t>
            </a:r>
          </a:p>
          <a:p>
            <a:pPr marL="342870" indent="-342870" defTabSz="914318" eaLnBrk="1" fontAlgn="auto" hangingPunct="1">
              <a:spcAft>
                <a:spcPts val="0"/>
              </a:spcAft>
              <a:buFontTx/>
              <a:buNone/>
              <a:defRPr/>
            </a:pPr>
            <a:r>
              <a:rPr lang="en-US" dirty="0" smtClean="0">
                <a:solidFill>
                  <a:schemeClr val="bg1"/>
                </a:solidFill>
                <a:latin typeface="Arial" pitchFamily="34" charset="0"/>
                <a:cs typeface="Arial" pitchFamily="34" charset="0"/>
              </a:rPr>
              <a:t>I want it and deserve it now!</a:t>
            </a:r>
          </a:p>
          <a:p>
            <a:pPr marL="342870" indent="-342870" defTabSz="914318" eaLnBrk="1" fontAlgn="auto" hangingPunct="1">
              <a:spcAft>
                <a:spcPts val="0"/>
              </a:spcAft>
              <a:buFontTx/>
              <a:buNone/>
              <a:defRPr/>
            </a:pPr>
            <a:endParaRPr lang="en-US" i="1" dirty="0" smtClean="0">
              <a:solidFill>
                <a:schemeClr val="bg1"/>
              </a:solidFill>
              <a:latin typeface="Arial" pitchFamily="34" charset="0"/>
              <a:cs typeface="Arial" pitchFamily="34" charset="0"/>
            </a:endParaRPr>
          </a:p>
        </p:txBody>
      </p:sp>
      <p:sp>
        <p:nvSpPr>
          <p:cNvPr id="106500"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13</a:t>
            </a:r>
          </a:p>
        </p:txBody>
      </p:sp>
      <p:sp>
        <p:nvSpPr>
          <p:cNvPr id="106501"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0"/>
            <a:ext cx="8229600" cy="1417638"/>
          </a:xfrm>
        </p:spPr>
        <p:txBody>
          <a:bodyPr/>
          <a:lstStyle/>
          <a:p>
            <a:pPr eaLnBrk="1" hangingPunct="1"/>
            <a:r>
              <a:rPr lang="en-US" sz="3600" smtClean="0">
                <a:solidFill>
                  <a:schemeClr val="bg1"/>
                </a:solidFill>
                <a:latin typeface="Arial" pitchFamily="34" charset="0"/>
                <a:cs typeface="Arial" pitchFamily="34" charset="0"/>
              </a:rPr>
              <a:t>Passive Communication</a:t>
            </a:r>
          </a:p>
        </p:txBody>
      </p:sp>
      <p:sp>
        <p:nvSpPr>
          <p:cNvPr id="107523" name="Text Placeholder 2"/>
          <p:cNvSpPr>
            <a:spLocks noGrp="1"/>
          </p:cNvSpPr>
          <p:nvPr>
            <p:ph type="body" sz="quarter" idx="12"/>
          </p:nvPr>
        </p:nvSpPr>
        <p:spPr>
          <a:xfrm>
            <a:off x="1143000" y="1295400"/>
            <a:ext cx="7543800" cy="5029200"/>
          </a:xfrm>
        </p:spPr>
        <p:txBody>
          <a:bodyPr/>
          <a:lstStyle/>
          <a:p>
            <a:pPr eaLnBrk="1" hangingPunct="1">
              <a:buFontTx/>
              <a:buNone/>
            </a:pPr>
            <a:endParaRPr lang="en-US" smtClean="0"/>
          </a:p>
          <a:p>
            <a:pPr eaLnBrk="1" hangingPunct="1">
              <a:buFontTx/>
              <a:buNone/>
            </a:pPr>
            <a:r>
              <a:rPr lang="en-US" smtClean="0">
                <a:solidFill>
                  <a:schemeClr val="bg1"/>
                </a:solidFill>
                <a:latin typeface="Arial" pitchFamily="34" charset="0"/>
                <a:cs typeface="Arial" pitchFamily="34" charset="0"/>
              </a:rPr>
              <a:t>Quiet</a:t>
            </a:r>
          </a:p>
          <a:p>
            <a:pPr eaLnBrk="1" hangingPunct="1">
              <a:buFontTx/>
              <a:buNone/>
            </a:pPr>
            <a:r>
              <a:rPr lang="en-US" smtClean="0">
                <a:solidFill>
                  <a:schemeClr val="bg1"/>
                </a:solidFill>
                <a:latin typeface="Arial" pitchFamily="34" charset="0"/>
                <a:cs typeface="Arial" pitchFamily="34" charset="0"/>
              </a:rPr>
              <a:t>No eye contact</a:t>
            </a:r>
          </a:p>
          <a:p>
            <a:pPr eaLnBrk="1" hangingPunct="1">
              <a:buFontTx/>
              <a:buNone/>
            </a:pPr>
            <a:r>
              <a:rPr lang="en-US" smtClean="0">
                <a:solidFill>
                  <a:schemeClr val="bg1"/>
                </a:solidFill>
                <a:latin typeface="Arial" pitchFamily="34" charset="0"/>
                <a:cs typeface="Arial" pitchFamily="34" charset="0"/>
              </a:rPr>
              <a:t>Withdrawn</a:t>
            </a:r>
          </a:p>
          <a:p>
            <a:pPr eaLnBrk="1" hangingPunct="1">
              <a:buFontTx/>
              <a:buNone/>
            </a:pPr>
            <a:r>
              <a:rPr lang="en-US" smtClean="0">
                <a:solidFill>
                  <a:schemeClr val="bg1"/>
                </a:solidFill>
                <a:latin typeface="Arial" pitchFamily="34" charset="0"/>
                <a:cs typeface="Arial" pitchFamily="34" charset="0"/>
              </a:rPr>
              <a:t>Sulking</a:t>
            </a:r>
          </a:p>
          <a:p>
            <a:pPr eaLnBrk="1" hangingPunct="1">
              <a:buFontTx/>
              <a:buNone/>
            </a:pPr>
            <a:r>
              <a:rPr lang="en-US" smtClean="0">
                <a:solidFill>
                  <a:schemeClr val="bg1"/>
                </a:solidFill>
                <a:latin typeface="Arial" pitchFamily="34" charset="0"/>
                <a:cs typeface="Arial" pitchFamily="34" charset="0"/>
              </a:rPr>
              <a:t>Submissive</a:t>
            </a:r>
          </a:p>
          <a:p>
            <a:pPr eaLnBrk="1" hangingPunct="1">
              <a:buFontTx/>
              <a:buNone/>
            </a:pPr>
            <a:r>
              <a:rPr lang="en-US" smtClean="0">
                <a:solidFill>
                  <a:schemeClr val="bg1"/>
                </a:solidFill>
                <a:latin typeface="Arial" pitchFamily="34" charset="0"/>
                <a:cs typeface="Arial" pitchFamily="34" charset="0"/>
              </a:rPr>
              <a:t>Fearful</a:t>
            </a:r>
          </a:p>
          <a:p>
            <a:pPr eaLnBrk="1" hangingPunct="1">
              <a:buFontTx/>
              <a:buNone/>
            </a:pPr>
            <a:r>
              <a:rPr lang="en-US" smtClean="0">
                <a:solidFill>
                  <a:schemeClr val="bg1"/>
                </a:solidFill>
                <a:latin typeface="Arial" pitchFamily="34" charset="0"/>
                <a:cs typeface="Arial" pitchFamily="34" charset="0"/>
              </a:rPr>
              <a:t>Appeasing</a:t>
            </a:r>
          </a:p>
        </p:txBody>
      </p:sp>
      <p:pic>
        <p:nvPicPr>
          <p:cNvPr id="107524" name="Picture 7" descr="man_argu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76400"/>
            <a:ext cx="4805363" cy="3184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525" name="TextBox 7"/>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14</a:t>
            </a:r>
          </a:p>
        </p:txBody>
      </p:sp>
      <p:sp>
        <p:nvSpPr>
          <p:cNvPr id="107526"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0"/>
            <a:ext cx="9144000" cy="1066800"/>
          </a:xfrm>
        </p:spPr>
        <p:txBody>
          <a:bodyPr/>
          <a:lstStyle/>
          <a:p>
            <a:pPr eaLnBrk="1" hangingPunct="1"/>
            <a:r>
              <a:rPr lang="en-US" sz="3600" smtClean="0">
                <a:solidFill>
                  <a:schemeClr val="bg1"/>
                </a:solidFill>
                <a:latin typeface="Arial" pitchFamily="34" charset="0"/>
                <a:cs typeface="Arial" pitchFamily="34" charset="0"/>
              </a:rPr>
              <a:t>Icebergs beneath </a:t>
            </a:r>
            <a:br>
              <a:rPr lang="en-US" sz="3600" smtClean="0">
                <a:solidFill>
                  <a:schemeClr val="bg1"/>
                </a:solidFill>
                <a:latin typeface="Arial" pitchFamily="34" charset="0"/>
                <a:cs typeface="Arial" pitchFamily="34" charset="0"/>
              </a:rPr>
            </a:br>
            <a:r>
              <a:rPr lang="en-US" sz="3600" smtClean="0">
                <a:solidFill>
                  <a:schemeClr val="bg1"/>
                </a:solidFill>
                <a:latin typeface="Arial" pitchFamily="34" charset="0"/>
                <a:cs typeface="Arial" pitchFamily="34" charset="0"/>
              </a:rPr>
              <a:t>Passive Communication</a:t>
            </a:r>
          </a:p>
        </p:txBody>
      </p:sp>
      <p:sp>
        <p:nvSpPr>
          <p:cNvPr id="19459" name="Text Placeholder 2"/>
          <p:cNvSpPr>
            <a:spLocks noGrp="1"/>
          </p:cNvSpPr>
          <p:nvPr>
            <p:ph type="body" sz="quarter" idx="12"/>
          </p:nvPr>
        </p:nvSpPr>
        <p:spPr/>
        <p:txBody>
          <a:bodyPr/>
          <a:lstStyle/>
          <a:p>
            <a:pPr eaLnBrk="1" hangingPunct="1">
              <a:buFontTx/>
              <a:buNone/>
            </a:pPr>
            <a:r>
              <a:rPr lang="en-US" sz="2000" smtClean="0">
                <a:solidFill>
                  <a:schemeClr val="bg1"/>
                </a:solidFill>
                <a:latin typeface="Arial" pitchFamily="34" charset="0"/>
                <a:cs typeface="Arial" pitchFamily="34" charset="0"/>
              </a:rPr>
              <a:t>It’s wrong to complain.</a:t>
            </a:r>
          </a:p>
          <a:p>
            <a:pPr eaLnBrk="1" hangingPunct="1">
              <a:buFontTx/>
              <a:buNone/>
            </a:pPr>
            <a:endParaRPr lang="en-US" sz="2000" smtClean="0">
              <a:solidFill>
                <a:schemeClr val="bg1"/>
              </a:solidFill>
              <a:latin typeface="Arial" pitchFamily="34" charset="0"/>
              <a:cs typeface="Arial" pitchFamily="34" charset="0"/>
            </a:endParaRPr>
          </a:p>
          <a:p>
            <a:pPr eaLnBrk="1" hangingPunct="1">
              <a:buFontTx/>
              <a:buNone/>
            </a:pPr>
            <a:r>
              <a:rPr lang="en-US" sz="2000" smtClean="0">
                <a:solidFill>
                  <a:schemeClr val="bg1"/>
                </a:solidFill>
                <a:latin typeface="Arial" pitchFamily="34" charset="0"/>
                <a:cs typeface="Arial" pitchFamily="34" charset="0"/>
              </a:rPr>
              <a:t>I don’t really care. It doesn’t matter.</a:t>
            </a:r>
          </a:p>
          <a:p>
            <a:pPr eaLnBrk="1" hangingPunct="1">
              <a:buFontTx/>
              <a:buNone/>
            </a:pPr>
            <a:endParaRPr lang="en-US" sz="2000" i="1" smtClean="0">
              <a:solidFill>
                <a:schemeClr val="bg1"/>
              </a:solidFill>
              <a:latin typeface="Arial" pitchFamily="34" charset="0"/>
              <a:cs typeface="Arial" pitchFamily="34" charset="0"/>
            </a:endParaRPr>
          </a:p>
          <a:p>
            <a:pPr eaLnBrk="1" hangingPunct="1">
              <a:buFontTx/>
              <a:buNone/>
            </a:pPr>
            <a:r>
              <a:rPr lang="en-US" sz="2000" smtClean="0">
                <a:solidFill>
                  <a:schemeClr val="bg1"/>
                </a:solidFill>
                <a:latin typeface="Arial" pitchFamily="34" charset="0"/>
                <a:cs typeface="Arial" pitchFamily="34" charset="0"/>
              </a:rPr>
              <a:t>I’ll make enemies if I speak my mind.</a:t>
            </a:r>
          </a:p>
          <a:p>
            <a:pPr eaLnBrk="1" hangingPunct="1">
              <a:buFontTx/>
              <a:buNone/>
            </a:pPr>
            <a:endParaRPr lang="en-US" sz="2000" i="1" smtClean="0">
              <a:solidFill>
                <a:schemeClr val="bg1"/>
              </a:solidFill>
              <a:latin typeface="Arial" pitchFamily="34" charset="0"/>
              <a:cs typeface="Arial" pitchFamily="34" charset="0"/>
            </a:endParaRPr>
          </a:p>
          <a:p>
            <a:pPr eaLnBrk="1" hangingPunct="1">
              <a:buFontTx/>
              <a:buNone/>
            </a:pPr>
            <a:r>
              <a:rPr lang="en-US" sz="2000" smtClean="0">
                <a:solidFill>
                  <a:schemeClr val="bg1"/>
                </a:solidFill>
                <a:latin typeface="Arial" pitchFamily="34" charset="0"/>
                <a:cs typeface="Arial" pitchFamily="34" charset="0"/>
              </a:rPr>
              <a:t>No one ever really changes anyway.</a:t>
            </a:r>
          </a:p>
          <a:p>
            <a:pPr eaLnBrk="1" hangingPunct="1">
              <a:buFontTx/>
              <a:buNone/>
            </a:pPr>
            <a:endParaRPr lang="en-US" sz="2000" i="1" smtClean="0">
              <a:solidFill>
                <a:schemeClr val="bg1"/>
              </a:solidFill>
              <a:latin typeface="Arial" pitchFamily="34" charset="0"/>
              <a:cs typeface="Arial" pitchFamily="34" charset="0"/>
            </a:endParaRPr>
          </a:p>
          <a:p>
            <a:pPr eaLnBrk="1" hangingPunct="1">
              <a:buFontTx/>
              <a:buNone/>
            </a:pPr>
            <a:r>
              <a:rPr lang="en-US" sz="2000" smtClean="0">
                <a:solidFill>
                  <a:schemeClr val="bg1"/>
                </a:solidFill>
                <a:latin typeface="Arial" pitchFamily="34" charset="0"/>
                <a:cs typeface="Arial" pitchFamily="34" charset="0"/>
              </a:rPr>
              <a:t>It’s more important that people like me, than to be right. </a:t>
            </a:r>
          </a:p>
          <a:p>
            <a:pPr eaLnBrk="1" hangingPunct="1">
              <a:buFontTx/>
              <a:buNone/>
            </a:pPr>
            <a:endParaRPr lang="en-US" sz="2000" smtClean="0">
              <a:solidFill>
                <a:schemeClr val="bg1"/>
              </a:solidFill>
              <a:latin typeface="Arial" pitchFamily="34" charset="0"/>
              <a:cs typeface="Arial" pitchFamily="34" charset="0"/>
            </a:endParaRPr>
          </a:p>
          <a:p>
            <a:pPr eaLnBrk="1" hangingPunct="1">
              <a:buFontTx/>
              <a:buNone/>
            </a:pPr>
            <a:r>
              <a:rPr lang="en-US" sz="2000" smtClean="0">
                <a:solidFill>
                  <a:schemeClr val="bg1"/>
                </a:solidFill>
                <a:latin typeface="Arial" pitchFamily="34" charset="0"/>
                <a:cs typeface="Arial" pitchFamily="34" charset="0"/>
              </a:rPr>
              <a:t>I don’t like conflict.</a:t>
            </a:r>
          </a:p>
        </p:txBody>
      </p:sp>
      <p:sp>
        <p:nvSpPr>
          <p:cNvPr id="108548" name="Rectangle 4"/>
          <p:cNvSpPr txBox="1">
            <a:spLocks noChangeArrowheads="1"/>
          </p:cNvSpPr>
          <p:nvPr/>
        </p:nvSpPr>
        <p:spPr bwMode="auto">
          <a:xfrm>
            <a:off x="76200" y="6626225"/>
            <a:ext cx="1600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a:latin typeface="Comic Sans MS" pitchFamily="66" charset="0"/>
            </a:endParaRPr>
          </a:p>
        </p:txBody>
      </p:sp>
      <p:sp>
        <p:nvSpPr>
          <p:cNvPr id="108549"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15</a:t>
            </a:r>
          </a:p>
        </p:txBody>
      </p:sp>
      <p:sp>
        <p:nvSpPr>
          <p:cNvPr id="108550"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066800"/>
          </a:xfrm>
        </p:spPr>
        <p:txBody>
          <a:bodyPr rtlCol="0">
            <a:normAutofit fontScale="90000"/>
          </a:bodyPr>
          <a:lstStyle/>
          <a:p>
            <a:pPr defTabSz="914318" eaLnBrk="1" fontAlgn="auto" hangingPunct="1">
              <a:spcAft>
                <a:spcPts val="0"/>
              </a:spcAft>
              <a:defRPr/>
            </a:pPr>
            <a:r>
              <a:rPr lang="en-US" sz="3600" dirty="0" smtClean="0">
                <a:solidFill>
                  <a:schemeClr val="bg1"/>
                </a:solidFill>
                <a:latin typeface="Arial" pitchFamily="34" charset="0"/>
                <a:cs typeface="Arial" pitchFamily="34" charset="0"/>
              </a:rPr>
              <a:t>Assertive Communication </a:t>
            </a:r>
            <a:br>
              <a:rPr lang="en-US" sz="3600" dirty="0" smtClean="0">
                <a:solidFill>
                  <a:schemeClr val="bg1"/>
                </a:solidFill>
                <a:latin typeface="Arial" pitchFamily="34" charset="0"/>
                <a:cs typeface="Arial" pitchFamily="34" charset="0"/>
              </a:rPr>
            </a:br>
            <a:r>
              <a:rPr lang="en-US" sz="3600" dirty="0" smtClean="0">
                <a:solidFill>
                  <a:schemeClr val="bg1"/>
                </a:solidFill>
                <a:latin typeface="Arial" pitchFamily="34" charset="0"/>
                <a:cs typeface="Arial" pitchFamily="34" charset="0"/>
              </a:rPr>
              <a:t>(3 Cs)</a:t>
            </a:r>
          </a:p>
        </p:txBody>
      </p:sp>
      <p:sp>
        <p:nvSpPr>
          <p:cNvPr id="109571" name="Text Placeholder 2"/>
          <p:cNvSpPr>
            <a:spLocks noGrp="1"/>
          </p:cNvSpPr>
          <p:nvPr>
            <p:ph type="body" sz="quarter" idx="12"/>
          </p:nvPr>
        </p:nvSpPr>
        <p:spPr>
          <a:xfrm>
            <a:off x="381000" y="1295400"/>
            <a:ext cx="8229600" cy="5029200"/>
          </a:xfrm>
        </p:spPr>
        <p:txBody>
          <a:bodyPr/>
          <a:lstStyle/>
          <a:p>
            <a:pPr eaLnBrk="1" hangingPunct="1">
              <a:buFontTx/>
              <a:buNone/>
            </a:pPr>
            <a:r>
              <a:rPr lang="en-US" smtClean="0">
                <a:solidFill>
                  <a:schemeClr val="bg1"/>
                </a:solidFill>
                <a:latin typeface="Arial" pitchFamily="34" charset="0"/>
                <a:cs typeface="Arial" pitchFamily="34" charset="0"/>
              </a:rPr>
              <a:t>Confident, Clear, Controlled</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Seek to understand</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Important in dealing with family and colleagues (communication that works in combat or, with your Platoon doesn't work at home)</a:t>
            </a:r>
          </a:p>
        </p:txBody>
      </p:sp>
      <p:pic>
        <p:nvPicPr>
          <p:cNvPr id="109572" name="Picture 6" descr="3217510561_2eb441002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62400"/>
            <a:ext cx="28194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9573" name="TextBox 7"/>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16</a:t>
            </a:r>
          </a:p>
        </p:txBody>
      </p:sp>
      <p:sp>
        <p:nvSpPr>
          <p:cNvPr id="109574"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0" y="0"/>
            <a:ext cx="9144000" cy="1066800"/>
          </a:xfrm>
        </p:spPr>
        <p:txBody>
          <a:bodyPr/>
          <a:lstStyle/>
          <a:p>
            <a:pPr eaLnBrk="1" hangingPunct="1"/>
            <a:r>
              <a:rPr lang="en-US" sz="3600" smtClean="0">
                <a:solidFill>
                  <a:schemeClr val="bg1"/>
                </a:solidFill>
                <a:latin typeface="Arial" pitchFamily="34" charset="0"/>
                <a:cs typeface="Arial" pitchFamily="34" charset="0"/>
              </a:rPr>
              <a:t>3 Cs: Confident, Clear, </a:t>
            </a:r>
            <a:br>
              <a:rPr lang="en-US" sz="3600" smtClean="0">
                <a:solidFill>
                  <a:schemeClr val="bg1"/>
                </a:solidFill>
                <a:latin typeface="Arial" pitchFamily="34" charset="0"/>
                <a:cs typeface="Arial" pitchFamily="34" charset="0"/>
              </a:rPr>
            </a:br>
            <a:r>
              <a:rPr lang="en-US" sz="3600" smtClean="0">
                <a:solidFill>
                  <a:schemeClr val="bg1"/>
                </a:solidFill>
                <a:latin typeface="Arial" pitchFamily="34" charset="0"/>
                <a:cs typeface="Arial" pitchFamily="34" charset="0"/>
              </a:rPr>
              <a:t>and Controlled</a:t>
            </a:r>
          </a:p>
        </p:txBody>
      </p:sp>
      <p:sp>
        <p:nvSpPr>
          <p:cNvPr id="21507" name="Text Placeholder 2"/>
          <p:cNvSpPr>
            <a:spLocks noGrp="1"/>
          </p:cNvSpPr>
          <p:nvPr>
            <p:ph type="body" sz="quarter" idx="12"/>
          </p:nvPr>
        </p:nvSpPr>
        <p:spPr>
          <a:xfrm>
            <a:off x="457200" y="1295400"/>
            <a:ext cx="8229600" cy="3581400"/>
          </a:xfrm>
        </p:spPr>
        <p:txBody>
          <a:bodyPr/>
          <a:lstStyle/>
          <a:p>
            <a:pPr eaLnBrk="1" hangingPunct="1">
              <a:buFontTx/>
              <a:buNone/>
            </a:pPr>
            <a:r>
              <a:rPr lang="en-US" b="1" smtClean="0"/>
              <a:t>Confident: </a:t>
            </a:r>
            <a:r>
              <a:rPr lang="en-US" smtClean="0"/>
              <a:t>You believe in your ability to handle the situation and </a:t>
            </a:r>
            <a:r>
              <a:rPr lang="en-US" smtClean="0">
                <a:solidFill>
                  <a:schemeClr val="bg1"/>
                </a:solidFill>
                <a:latin typeface="Arial" pitchFamily="34" charset="0"/>
                <a:cs typeface="Arial" pitchFamily="34" charset="0"/>
              </a:rPr>
              <a:t>are composed.</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b="1" smtClean="0">
                <a:solidFill>
                  <a:schemeClr val="bg1"/>
                </a:solidFill>
                <a:latin typeface="Arial" pitchFamily="34" charset="0"/>
                <a:cs typeface="Arial" pitchFamily="34" charset="0"/>
              </a:rPr>
              <a:t>Clear: </a:t>
            </a:r>
            <a:r>
              <a:rPr lang="en-US" smtClean="0">
                <a:solidFill>
                  <a:schemeClr val="bg1"/>
                </a:solidFill>
                <a:latin typeface="Arial" pitchFamily="34" charset="0"/>
                <a:cs typeface="Arial" pitchFamily="34" charset="0"/>
              </a:rPr>
              <a:t>The message is easy to understand and is not exaggerated.</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b="1" smtClean="0">
                <a:solidFill>
                  <a:schemeClr val="bg1"/>
                </a:solidFill>
                <a:latin typeface="Arial" pitchFamily="34" charset="0"/>
                <a:cs typeface="Arial" pitchFamily="34" charset="0"/>
              </a:rPr>
              <a:t>Controlled: </a:t>
            </a:r>
            <a:r>
              <a:rPr lang="en-US" smtClean="0">
                <a:solidFill>
                  <a:schemeClr val="bg1"/>
                </a:solidFill>
                <a:latin typeface="Arial" pitchFamily="34" charset="0"/>
                <a:cs typeface="Arial" pitchFamily="34" charset="0"/>
              </a:rPr>
              <a:t>You are “tracking” the other person and modulate yourself if necessary.</a:t>
            </a:r>
          </a:p>
          <a:p>
            <a:pPr eaLnBrk="1" hangingPunct="1"/>
            <a:endParaRPr lang="en-US" smtClean="0">
              <a:solidFill>
                <a:schemeClr val="bg1"/>
              </a:solidFill>
              <a:latin typeface="Arial" pitchFamily="34" charset="0"/>
              <a:cs typeface="Arial" pitchFamily="34" charset="0"/>
            </a:endParaRPr>
          </a:p>
        </p:txBody>
      </p:sp>
      <p:sp>
        <p:nvSpPr>
          <p:cNvPr id="110596"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17</a:t>
            </a:r>
          </a:p>
        </p:txBody>
      </p:sp>
      <p:sp>
        <p:nvSpPr>
          <p:cNvPr id="110597"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228600" y="0"/>
            <a:ext cx="8915400" cy="1066800"/>
          </a:xfrm>
        </p:spPr>
        <p:txBody>
          <a:bodyPr/>
          <a:lstStyle/>
          <a:p>
            <a:pPr eaLnBrk="1" hangingPunct="1"/>
            <a:r>
              <a:rPr lang="en-US" sz="3600" smtClean="0">
                <a:solidFill>
                  <a:schemeClr val="bg1"/>
                </a:solidFill>
                <a:latin typeface="Arial" pitchFamily="34" charset="0"/>
                <a:cs typeface="Arial" pitchFamily="34" charset="0"/>
              </a:rPr>
              <a:t>Icebergs that </a:t>
            </a:r>
            <a:r>
              <a:rPr lang="en-US" sz="3600" u="sng" smtClean="0">
                <a:solidFill>
                  <a:schemeClr val="bg1"/>
                </a:solidFill>
                <a:latin typeface="Arial" pitchFamily="34" charset="0"/>
                <a:cs typeface="Arial" pitchFamily="34" charset="0"/>
              </a:rPr>
              <a:t>Hinder</a:t>
            </a:r>
            <a:r>
              <a:rPr lang="en-US" sz="3600" smtClean="0">
                <a:solidFill>
                  <a:schemeClr val="bg1"/>
                </a:solidFill>
                <a:latin typeface="Arial" pitchFamily="34" charset="0"/>
                <a:cs typeface="Arial" pitchFamily="34" charset="0"/>
              </a:rPr>
              <a:t> </a:t>
            </a:r>
            <a:br>
              <a:rPr lang="en-US" sz="3600" smtClean="0">
                <a:solidFill>
                  <a:schemeClr val="bg1"/>
                </a:solidFill>
                <a:latin typeface="Arial" pitchFamily="34" charset="0"/>
                <a:cs typeface="Arial" pitchFamily="34" charset="0"/>
              </a:rPr>
            </a:br>
            <a:r>
              <a:rPr lang="en-US" sz="3600" smtClean="0">
                <a:solidFill>
                  <a:schemeClr val="bg1"/>
                </a:solidFill>
                <a:latin typeface="Arial" pitchFamily="34" charset="0"/>
                <a:cs typeface="Arial" pitchFamily="34" charset="0"/>
              </a:rPr>
              <a:t>the 3 Cs</a:t>
            </a:r>
          </a:p>
        </p:txBody>
      </p:sp>
      <p:sp>
        <p:nvSpPr>
          <p:cNvPr id="22531" name="Text Placeholder 2"/>
          <p:cNvSpPr>
            <a:spLocks noGrp="1"/>
          </p:cNvSpPr>
          <p:nvPr>
            <p:ph type="body" sz="quarter" idx="12"/>
          </p:nvPr>
        </p:nvSpPr>
        <p:spPr>
          <a:xfrm>
            <a:off x="3200400" y="1676400"/>
            <a:ext cx="5486400" cy="3810000"/>
          </a:xfrm>
        </p:spPr>
        <p:txBody>
          <a:bodyPr/>
          <a:lstStyle/>
          <a:p>
            <a:pPr eaLnBrk="1" hangingPunct="1">
              <a:buFontTx/>
              <a:buNone/>
            </a:pPr>
            <a:r>
              <a:rPr lang="en-US" smtClean="0">
                <a:solidFill>
                  <a:schemeClr val="bg1"/>
                </a:solidFill>
                <a:latin typeface="Arial" pitchFamily="34" charset="0"/>
                <a:cs typeface="Arial" pitchFamily="34" charset="0"/>
              </a:rPr>
              <a:t>I’m not that strong.</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I’m not a good Soldier.</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I don’t measure up.</a:t>
            </a:r>
            <a:endParaRPr lang="en-US" i="1" smtClean="0">
              <a:solidFill>
                <a:schemeClr val="bg1"/>
              </a:solidFill>
              <a:latin typeface="Arial" pitchFamily="34" charset="0"/>
              <a:cs typeface="Arial" pitchFamily="34" charset="0"/>
            </a:endParaRPr>
          </a:p>
        </p:txBody>
      </p:sp>
      <p:sp>
        <p:nvSpPr>
          <p:cNvPr id="111620"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18</a:t>
            </a:r>
          </a:p>
        </p:txBody>
      </p:sp>
      <p:sp>
        <p:nvSpPr>
          <p:cNvPr id="111621"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066800"/>
          </a:xfrm>
        </p:spPr>
        <p:txBody>
          <a:bodyPr rtlCol="0">
            <a:normAutofit fontScale="90000"/>
          </a:bodyPr>
          <a:lstStyle/>
          <a:p>
            <a:pPr defTabSz="914318" eaLnBrk="1" fontAlgn="auto" hangingPunct="1">
              <a:spcAft>
                <a:spcPts val="0"/>
              </a:spcAft>
              <a:defRPr/>
            </a:pPr>
            <a:r>
              <a:rPr lang="en-US" sz="3600" dirty="0" smtClean="0">
                <a:solidFill>
                  <a:schemeClr val="bg1"/>
                </a:solidFill>
                <a:latin typeface="Arial" pitchFamily="34" charset="0"/>
                <a:cs typeface="Arial" pitchFamily="34" charset="0"/>
              </a:rPr>
              <a:t>Icebergs that </a:t>
            </a:r>
            <a:r>
              <a:rPr lang="en-US" sz="3600" u="sng" dirty="0" smtClean="0">
                <a:solidFill>
                  <a:schemeClr val="bg1"/>
                </a:solidFill>
                <a:latin typeface="Arial" pitchFamily="34" charset="0"/>
                <a:cs typeface="Arial" pitchFamily="34" charset="0"/>
              </a:rPr>
              <a:t>Promote</a:t>
            </a:r>
            <a:r>
              <a:rPr lang="en-US" sz="3600" dirty="0" smtClean="0">
                <a:solidFill>
                  <a:schemeClr val="bg1"/>
                </a:solidFill>
                <a:latin typeface="Arial" pitchFamily="34" charset="0"/>
                <a:cs typeface="Arial" pitchFamily="34" charset="0"/>
              </a:rPr>
              <a:t> </a:t>
            </a:r>
            <a:br>
              <a:rPr lang="en-US" sz="3600" dirty="0" smtClean="0">
                <a:solidFill>
                  <a:schemeClr val="bg1"/>
                </a:solidFill>
                <a:latin typeface="Arial" pitchFamily="34" charset="0"/>
                <a:cs typeface="Arial" pitchFamily="34" charset="0"/>
              </a:rPr>
            </a:br>
            <a:r>
              <a:rPr lang="en-US" sz="3600" dirty="0" smtClean="0">
                <a:solidFill>
                  <a:schemeClr val="bg1"/>
                </a:solidFill>
                <a:latin typeface="Arial" pitchFamily="34" charset="0"/>
                <a:cs typeface="Arial" pitchFamily="34" charset="0"/>
              </a:rPr>
              <a:t>the 3 Cs</a:t>
            </a:r>
          </a:p>
        </p:txBody>
      </p:sp>
      <p:sp>
        <p:nvSpPr>
          <p:cNvPr id="23555" name="Text Placeholder 2"/>
          <p:cNvSpPr>
            <a:spLocks noGrp="1"/>
          </p:cNvSpPr>
          <p:nvPr>
            <p:ph type="body" sz="quarter" idx="12"/>
          </p:nvPr>
        </p:nvSpPr>
        <p:spPr>
          <a:xfrm>
            <a:off x="2209800" y="1295400"/>
            <a:ext cx="4876800" cy="3962400"/>
          </a:xfrm>
        </p:spPr>
        <p:txBody>
          <a:bodyPr/>
          <a:lstStyle/>
          <a:p>
            <a:pPr eaLnBrk="1" hangingPunct="1">
              <a:buFontTx/>
              <a:buNone/>
            </a:pPr>
            <a:r>
              <a:rPr lang="en-US" smtClean="0">
                <a:solidFill>
                  <a:schemeClr val="bg1"/>
                </a:solidFill>
                <a:latin typeface="Arial" pitchFamily="34" charset="0"/>
                <a:cs typeface="Arial" pitchFamily="34" charset="0"/>
              </a:rPr>
              <a:t>We can work this out.</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I trust you and respect you.</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I can express myself clearly and confidently.</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What I believe matters.</a:t>
            </a:r>
          </a:p>
        </p:txBody>
      </p:sp>
      <p:sp>
        <p:nvSpPr>
          <p:cNvPr id="112644"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19</a:t>
            </a:r>
          </a:p>
        </p:txBody>
      </p:sp>
      <p:sp>
        <p:nvSpPr>
          <p:cNvPr id="112645"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4"/>
          <p:cNvSpPr>
            <a:spLocks noGrp="1"/>
          </p:cNvSpPr>
          <p:nvPr>
            <p:ph type="title"/>
          </p:nvPr>
        </p:nvSpPr>
        <p:spPr>
          <a:xfrm>
            <a:off x="914400" y="0"/>
            <a:ext cx="7467600" cy="1143000"/>
          </a:xfrm>
        </p:spPr>
        <p:txBody>
          <a:bodyPr/>
          <a:lstStyle/>
          <a:p>
            <a:pPr eaLnBrk="1" hangingPunct="1"/>
            <a:r>
              <a:rPr lang="en-US" sz="3600" smtClean="0">
                <a:solidFill>
                  <a:schemeClr val="bg1"/>
                </a:solidFill>
                <a:latin typeface="Arial" pitchFamily="34" charset="0"/>
                <a:cs typeface="Arial" pitchFamily="34" charset="0"/>
              </a:rPr>
              <a:t>Mission and Vision</a:t>
            </a:r>
          </a:p>
        </p:txBody>
      </p:sp>
      <p:sp>
        <p:nvSpPr>
          <p:cNvPr id="95235" name="TextBox 9"/>
          <p:cNvSpPr txBox="1">
            <a:spLocks noChangeArrowheads="1"/>
          </p:cNvSpPr>
          <p:nvPr/>
        </p:nvSpPr>
        <p:spPr bwMode="auto">
          <a:xfrm>
            <a:off x="8153400" y="6488113"/>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   	</a:t>
            </a:r>
            <a:endParaRPr lang="en-US" sz="1000">
              <a:latin typeface="Comic Sans MS" pitchFamily="66" charset="0"/>
            </a:endParaRPr>
          </a:p>
        </p:txBody>
      </p:sp>
      <p:sp>
        <p:nvSpPr>
          <p:cNvPr id="95236" name="TextBox 10"/>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2</a:t>
            </a:r>
          </a:p>
        </p:txBody>
      </p:sp>
      <p:sp>
        <p:nvSpPr>
          <p:cNvPr id="95237"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
        <p:nvSpPr>
          <p:cNvPr id="95238" name="Rectangle 6"/>
          <p:cNvSpPr>
            <a:spLocks noChangeArrowheads="1"/>
          </p:cNvSpPr>
          <p:nvPr/>
        </p:nvSpPr>
        <p:spPr bwMode="auto">
          <a:xfrm>
            <a:off x="327025" y="1744663"/>
            <a:ext cx="848995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Aft>
                <a:spcPts val="600"/>
              </a:spcAft>
            </a:pPr>
            <a:r>
              <a:rPr lang="en-US" sz="2000" b="1">
                <a:solidFill>
                  <a:schemeClr val="bg1"/>
                </a:solidFill>
              </a:rPr>
              <a:t>     Mission: </a:t>
            </a:r>
            <a:r>
              <a:rPr lang="en-US" sz="2000">
                <a:solidFill>
                  <a:schemeClr val="bg1"/>
                </a:solidFill>
              </a:rPr>
              <a:t>Implements the Comprehensive Soldier Fitness Program, identifies and trains Master Resiliency Trainers (MRTs) and commences annual resiliency sustainment training in order to enhance overall performance, improve unit level readiness, and sustain a balanced, healthy, campaign capable, expeditionary army</a:t>
            </a:r>
          </a:p>
          <a:p>
            <a:pPr marL="457200" indent="-457200">
              <a:spcAft>
                <a:spcPts val="600"/>
              </a:spcAft>
            </a:pPr>
            <a:endParaRPr lang="en-US" sz="2000" b="1">
              <a:solidFill>
                <a:schemeClr val="bg1"/>
              </a:solidFill>
            </a:endParaRPr>
          </a:p>
          <a:p>
            <a:pPr marL="457200" indent="-457200">
              <a:spcAft>
                <a:spcPts val="600"/>
              </a:spcAft>
            </a:pPr>
            <a:r>
              <a:rPr lang="en-US" sz="2000" b="1">
                <a:solidFill>
                  <a:schemeClr val="bg1"/>
                </a:solidFill>
              </a:rPr>
              <a:t>     End state: </a:t>
            </a:r>
            <a:r>
              <a:rPr lang="en-US" sz="2000">
                <a:solidFill>
                  <a:schemeClr val="bg1"/>
                </a:solidFill>
              </a:rPr>
              <a:t>Will improve unit readiness and performance by implementing the Resiliency Training program. The end state will see  a more balanced, healthy and capable Brigade Combat Team</a:t>
            </a:r>
          </a:p>
          <a:p>
            <a:pPr marL="457200" indent="-457200">
              <a:spcAft>
                <a:spcPts val="600"/>
              </a:spcAft>
              <a:buFont typeface="Arial" pitchFamily="34" charset="0"/>
              <a:buAutoNum type="arabicPeriod"/>
            </a:pPr>
            <a:endParaRPr lang="en-US">
              <a:latin typeface="Arial Black"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0" y="0"/>
            <a:ext cx="9144000" cy="1417638"/>
          </a:xfrm>
        </p:spPr>
        <p:txBody>
          <a:bodyPr/>
          <a:lstStyle/>
          <a:p>
            <a:pPr eaLnBrk="1" hangingPunct="1"/>
            <a:r>
              <a:rPr lang="en-US" sz="3600" smtClean="0">
                <a:solidFill>
                  <a:schemeClr val="bg1"/>
                </a:solidFill>
                <a:latin typeface="Arial" pitchFamily="34" charset="0"/>
                <a:cs typeface="Arial" pitchFamily="34" charset="0"/>
              </a:rPr>
              <a:t>The IDEAL Model</a:t>
            </a:r>
          </a:p>
        </p:txBody>
      </p:sp>
      <p:sp>
        <p:nvSpPr>
          <p:cNvPr id="113667" name="Text Placeholder 2"/>
          <p:cNvSpPr>
            <a:spLocks noGrp="1"/>
          </p:cNvSpPr>
          <p:nvPr>
            <p:ph type="body" sz="quarter" idx="12"/>
          </p:nvPr>
        </p:nvSpPr>
        <p:spPr/>
        <p:txBody>
          <a:bodyPr/>
          <a:lstStyle/>
          <a:p>
            <a:pPr marL="685800" indent="-685800" eaLnBrk="1" hangingPunct="1">
              <a:buFont typeface="Wingdings" pitchFamily="2" charset="2"/>
              <a:buNone/>
              <a:tabLst>
                <a:tab pos="685800" algn="l"/>
              </a:tabLst>
            </a:pPr>
            <a:r>
              <a:rPr lang="en-US" b="1" smtClean="0"/>
              <a:t>I </a:t>
            </a:r>
            <a:r>
              <a:rPr lang="en-US" smtClean="0"/>
              <a:t> =	</a:t>
            </a:r>
            <a:r>
              <a:rPr lang="en-US" b="1" smtClean="0">
                <a:solidFill>
                  <a:schemeClr val="bg1"/>
                </a:solidFill>
                <a:latin typeface="Arial" pitchFamily="34" charset="0"/>
                <a:cs typeface="Arial" pitchFamily="34" charset="0"/>
              </a:rPr>
              <a:t>Identify</a:t>
            </a:r>
            <a:r>
              <a:rPr lang="en-US" smtClean="0">
                <a:solidFill>
                  <a:schemeClr val="bg1"/>
                </a:solidFill>
                <a:latin typeface="Arial" pitchFamily="34" charset="0"/>
                <a:cs typeface="Arial" pitchFamily="34" charset="0"/>
              </a:rPr>
              <a:t> and understand the problem. </a:t>
            </a:r>
          </a:p>
          <a:p>
            <a:pPr marL="685800" indent="-685800" eaLnBrk="1" hangingPunct="1">
              <a:buFont typeface="Wingdings" pitchFamily="2" charset="2"/>
              <a:buNone/>
              <a:tabLst>
                <a:tab pos="685800" algn="l"/>
              </a:tabLst>
            </a:pPr>
            <a:endParaRPr lang="en-US" sz="2000" smtClean="0">
              <a:solidFill>
                <a:schemeClr val="bg1"/>
              </a:solidFill>
              <a:latin typeface="Arial" pitchFamily="34" charset="0"/>
              <a:cs typeface="Arial" pitchFamily="34" charset="0"/>
            </a:endParaRPr>
          </a:p>
          <a:p>
            <a:pPr marL="685800" indent="-685800" eaLnBrk="1" hangingPunct="1">
              <a:buFont typeface="Wingdings" pitchFamily="2" charset="2"/>
              <a:buNone/>
              <a:tabLst>
                <a:tab pos="685800" algn="l"/>
              </a:tabLst>
            </a:pPr>
            <a:r>
              <a:rPr lang="en-US" b="1" smtClean="0">
                <a:solidFill>
                  <a:schemeClr val="bg1"/>
                </a:solidFill>
                <a:latin typeface="Arial" pitchFamily="34" charset="0"/>
                <a:cs typeface="Arial" pitchFamily="34" charset="0"/>
              </a:rPr>
              <a:t>D</a:t>
            </a:r>
            <a:r>
              <a:rPr lang="en-US" smtClean="0">
                <a:solidFill>
                  <a:schemeClr val="bg1"/>
                </a:solidFill>
                <a:latin typeface="Arial" pitchFamily="34" charset="0"/>
                <a:cs typeface="Arial" pitchFamily="34" charset="0"/>
              </a:rPr>
              <a:t> =	</a:t>
            </a:r>
            <a:r>
              <a:rPr lang="en-US" b="1" smtClean="0">
                <a:solidFill>
                  <a:schemeClr val="bg1"/>
                </a:solidFill>
                <a:latin typeface="Arial" pitchFamily="34" charset="0"/>
                <a:cs typeface="Arial" pitchFamily="34" charset="0"/>
              </a:rPr>
              <a:t>Describe</a:t>
            </a:r>
            <a:r>
              <a:rPr lang="en-US" smtClean="0">
                <a:solidFill>
                  <a:schemeClr val="bg1"/>
                </a:solidFill>
                <a:latin typeface="Arial" pitchFamily="34" charset="0"/>
                <a:cs typeface="Arial" pitchFamily="34" charset="0"/>
              </a:rPr>
              <a:t> the problem objectively and accurately.</a:t>
            </a:r>
          </a:p>
          <a:p>
            <a:pPr marL="685800" indent="-685800" eaLnBrk="1" hangingPunct="1">
              <a:buFont typeface="Wingdings" pitchFamily="2" charset="2"/>
              <a:buNone/>
              <a:tabLst>
                <a:tab pos="685800" algn="l"/>
              </a:tabLst>
            </a:pPr>
            <a:endParaRPr lang="en-US" sz="2000" smtClean="0">
              <a:solidFill>
                <a:schemeClr val="bg1"/>
              </a:solidFill>
              <a:latin typeface="Arial" pitchFamily="34" charset="0"/>
              <a:cs typeface="Arial" pitchFamily="34" charset="0"/>
            </a:endParaRPr>
          </a:p>
          <a:p>
            <a:pPr marL="685800" indent="-685800" eaLnBrk="1" hangingPunct="1">
              <a:buFont typeface="Wingdings" pitchFamily="2" charset="2"/>
              <a:buNone/>
              <a:tabLst>
                <a:tab pos="685800" algn="l"/>
              </a:tabLst>
            </a:pPr>
            <a:r>
              <a:rPr lang="en-US" b="1" smtClean="0">
                <a:solidFill>
                  <a:schemeClr val="bg1"/>
                </a:solidFill>
                <a:latin typeface="Arial" pitchFamily="34" charset="0"/>
                <a:cs typeface="Arial" pitchFamily="34" charset="0"/>
              </a:rPr>
              <a:t>E</a:t>
            </a:r>
            <a:r>
              <a:rPr lang="en-US" smtClean="0">
                <a:solidFill>
                  <a:schemeClr val="bg1"/>
                </a:solidFill>
                <a:latin typeface="Arial" pitchFamily="34" charset="0"/>
                <a:cs typeface="Arial" pitchFamily="34" charset="0"/>
              </a:rPr>
              <a:t> =	</a:t>
            </a:r>
            <a:r>
              <a:rPr lang="en-US" b="1" smtClean="0">
                <a:solidFill>
                  <a:schemeClr val="bg1"/>
                </a:solidFill>
                <a:latin typeface="Arial" pitchFamily="34" charset="0"/>
                <a:cs typeface="Arial" pitchFamily="34" charset="0"/>
              </a:rPr>
              <a:t>Express</a:t>
            </a:r>
            <a:r>
              <a:rPr lang="en-US" smtClean="0">
                <a:solidFill>
                  <a:schemeClr val="bg1"/>
                </a:solidFill>
                <a:latin typeface="Arial" pitchFamily="34" charset="0"/>
                <a:cs typeface="Arial" pitchFamily="34" charset="0"/>
              </a:rPr>
              <a:t> your concerns and how you feel (when appropriate).</a:t>
            </a:r>
          </a:p>
          <a:p>
            <a:pPr marL="685800" indent="-685800" eaLnBrk="1" hangingPunct="1">
              <a:buFont typeface="Wingdings" pitchFamily="2" charset="2"/>
              <a:buNone/>
              <a:tabLst>
                <a:tab pos="685800" algn="l"/>
              </a:tabLst>
            </a:pPr>
            <a:endParaRPr lang="en-US" sz="2000" smtClean="0">
              <a:solidFill>
                <a:schemeClr val="bg1"/>
              </a:solidFill>
              <a:latin typeface="Arial" pitchFamily="34" charset="0"/>
              <a:cs typeface="Arial" pitchFamily="34" charset="0"/>
            </a:endParaRPr>
          </a:p>
          <a:p>
            <a:pPr marL="685800" indent="-685800" eaLnBrk="1" hangingPunct="1">
              <a:buFont typeface="Wingdings" pitchFamily="2" charset="2"/>
              <a:buNone/>
              <a:tabLst>
                <a:tab pos="685800" algn="l"/>
              </a:tabLst>
            </a:pPr>
            <a:r>
              <a:rPr lang="en-US" b="1" smtClean="0">
                <a:solidFill>
                  <a:schemeClr val="bg1"/>
                </a:solidFill>
                <a:latin typeface="Arial" pitchFamily="34" charset="0"/>
                <a:cs typeface="Arial" pitchFamily="34" charset="0"/>
              </a:rPr>
              <a:t>A</a:t>
            </a:r>
            <a:r>
              <a:rPr lang="en-US" smtClean="0">
                <a:solidFill>
                  <a:schemeClr val="bg1"/>
                </a:solidFill>
                <a:latin typeface="Arial" pitchFamily="34" charset="0"/>
                <a:cs typeface="Arial" pitchFamily="34" charset="0"/>
              </a:rPr>
              <a:t> =	</a:t>
            </a:r>
            <a:r>
              <a:rPr lang="en-US" b="1" smtClean="0">
                <a:solidFill>
                  <a:schemeClr val="bg1"/>
                </a:solidFill>
                <a:latin typeface="Arial" pitchFamily="34" charset="0"/>
                <a:cs typeface="Arial" pitchFamily="34" charset="0"/>
              </a:rPr>
              <a:t>Ask</a:t>
            </a:r>
            <a:r>
              <a:rPr lang="en-US" smtClean="0">
                <a:solidFill>
                  <a:schemeClr val="bg1"/>
                </a:solidFill>
                <a:latin typeface="Arial" pitchFamily="34" charset="0"/>
                <a:cs typeface="Arial" pitchFamily="34" charset="0"/>
              </a:rPr>
              <a:t> the other person for his/her perspective and then ask for a reasonable change.</a:t>
            </a:r>
          </a:p>
          <a:p>
            <a:pPr marL="685800" indent="-685800" eaLnBrk="1" hangingPunct="1">
              <a:buFont typeface="Wingdings" pitchFamily="2" charset="2"/>
              <a:buNone/>
              <a:tabLst>
                <a:tab pos="685800" algn="l"/>
              </a:tabLst>
            </a:pPr>
            <a:endParaRPr lang="en-US" sz="2000" smtClean="0">
              <a:solidFill>
                <a:schemeClr val="bg1"/>
              </a:solidFill>
              <a:latin typeface="Arial" pitchFamily="34" charset="0"/>
              <a:cs typeface="Arial" pitchFamily="34" charset="0"/>
            </a:endParaRPr>
          </a:p>
          <a:p>
            <a:pPr marL="685800" indent="-685800" eaLnBrk="1" hangingPunct="1">
              <a:buFont typeface="Wingdings" pitchFamily="2" charset="2"/>
              <a:buNone/>
              <a:tabLst>
                <a:tab pos="685800" algn="l"/>
              </a:tabLst>
            </a:pPr>
            <a:r>
              <a:rPr lang="en-US" b="1" smtClean="0">
                <a:solidFill>
                  <a:schemeClr val="bg1"/>
                </a:solidFill>
                <a:latin typeface="Arial" pitchFamily="34" charset="0"/>
                <a:cs typeface="Arial" pitchFamily="34" charset="0"/>
              </a:rPr>
              <a:t>L</a:t>
            </a:r>
            <a:r>
              <a:rPr lang="en-US" smtClean="0">
                <a:solidFill>
                  <a:schemeClr val="bg1"/>
                </a:solidFill>
                <a:latin typeface="Arial" pitchFamily="34" charset="0"/>
                <a:cs typeface="Arial" pitchFamily="34" charset="0"/>
              </a:rPr>
              <a:t> =	</a:t>
            </a:r>
            <a:r>
              <a:rPr lang="en-US" b="1" smtClean="0">
                <a:solidFill>
                  <a:schemeClr val="bg1"/>
                </a:solidFill>
                <a:latin typeface="Arial" pitchFamily="34" charset="0"/>
                <a:cs typeface="Arial" pitchFamily="34" charset="0"/>
              </a:rPr>
              <a:t>List</a:t>
            </a:r>
            <a:r>
              <a:rPr lang="en-US" smtClean="0">
                <a:solidFill>
                  <a:schemeClr val="bg1"/>
                </a:solidFill>
                <a:latin typeface="Arial" pitchFamily="34" charset="0"/>
                <a:cs typeface="Arial" pitchFamily="34" charset="0"/>
              </a:rPr>
              <a:t> the outcomes.</a:t>
            </a:r>
          </a:p>
        </p:txBody>
      </p:sp>
      <p:cxnSp>
        <p:nvCxnSpPr>
          <p:cNvPr id="113668" name="Straight Connector 7"/>
          <p:cNvCxnSpPr>
            <a:cxnSpLocks noChangeShapeType="1"/>
          </p:cNvCxnSpPr>
          <p:nvPr/>
        </p:nvCxnSpPr>
        <p:spPr bwMode="auto">
          <a:xfrm>
            <a:off x="457200" y="1828800"/>
            <a:ext cx="8229600" cy="0"/>
          </a:xfrm>
          <a:prstGeom prst="line">
            <a:avLst/>
          </a:prstGeom>
          <a:noFill/>
          <a:ln w="1270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sp>
        <p:nvSpPr>
          <p:cNvPr id="113669" name="TextBox 7"/>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20</a:t>
            </a:r>
          </a:p>
        </p:txBody>
      </p:sp>
      <p:sp>
        <p:nvSpPr>
          <p:cNvPr id="113670"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0"/>
            <a:ext cx="8229600" cy="1417638"/>
          </a:xfrm>
        </p:spPr>
        <p:txBody>
          <a:bodyPr/>
          <a:lstStyle/>
          <a:p>
            <a:pPr eaLnBrk="1" hangingPunct="1"/>
            <a:r>
              <a:rPr lang="en-US" sz="3600" smtClean="0">
                <a:solidFill>
                  <a:schemeClr val="bg1"/>
                </a:solidFill>
                <a:latin typeface="Arial" pitchFamily="34" charset="0"/>
                <a:cs typeface="Arial" pitchFamily="34" charset="0"/>
              </a:rPr>
              <a:t>Tips for IDEAL</a:t>
            </a:r>
          </a:p>
        </p:txBody>
      </p:sp>
      <p:sp>
        <p:nvSpPr>
          <p:cNvPr id="114691" name="Text Placeholder 2"/>
          <p:cNvSpPr>
            <a:spLocks noGrp="1"/>
          </p:cNvSpPr>
          <p:nvPr>
            <p:ph type="body" sz="quarter" idx="12"/>
          </p:nvPr>
        </p:nvSpPr>
        <p:spPr/>
        <p:txBody>
          <a:bodyPr/>
          <a:lstStyle/>
          <a:p>
            <a:pPr eaLnBrk="1" hangingPunct="1">
              <a:buFontTx/>
              <a:buNone/>
            </a:pPr>
            <a:r>
              <a:rPr lang="en-US" smtClean="0"/>
              <a:t>I </a:t>
            </a:r>
            <a:r>
              <a:rPr lang="en-US" smtClean="0">
                <a:solidFill>
                  <a:schemeClr val="bg1"/>
                </a:solidFill>
                <a:latin typeface="Arial" pitchFamily="34" charset="0"/>
                <a:cs typeface="Arial" pitchFamily="34" charset="0"/>
              </a:rPr>
              <a:t>= </a:t>
            </a:r>
            <a:r>
              <a:rPr lang="en-US" b="1" smtClean="0">
                <a:solidFill>
                  <a:schemeClr val="bg1"/>
                </a:solidFill>
                <a:latin typeface="Arial" pitchFamily="34" charset="0"/>
                <a:cs typeface="Arial" pitchFamily="34" charset="0"/>
              </a:rPr>
              <a:t>Identify</a:t>
            </a:r>
            <a:r>
              <a:rPr lang="en-US" smtClean="0">
                <a:solidFill>
                  <a:schemeClr val="bg1"/>
                </a:solidFill>
                <a:latin typeface="Arial" pitchFamily="34" charset="0"/>
                <a:cs typeface="Arial" pitchFamily="34" charset="0"/>
              </a:rPr>
              <a:t> and understand the problem</a:t>
            </a:r>
          </a:p>
          <a:p>
            <a:pPr lvl="1" eaLnBrk="1" hangingPunct="1">
              <a:buFontTx/>
              <a:buNone/>
            </a:pPr>
            <a:r>
              <a:rPr lang="en-US" sz="2400" smtClean="0">
                <a:solidFill>
                  <a:schemeClr val="bg1"/>
                </a:solidFill>
                <a:latin typeface="Arial" pitchFamily="34" charset="0"/>
                <a:cs typeface="Arial" pitchFamily="34" charset="0"/>
              </a:rPr>
              <a:t>ATC and check for Thinking Traps</a:t>
            </a:r>
          </a:p>
          <a:p>
            <a:pPr lvl="1" eaLnBrk="1" hangingPunct="1">
              <a:buFontTx/>
              <a:buNone/>
            </a:pPr>
            <a:r>
              <a:rPr lang="en-US" sz="2400" smtClean="0">
                <a:solidFill>
                  <a:schemeClr val="bg1"/>
                </a:solidFill>
                <a:latin typeface="Arial" pitchFamily="34" charset="0"/>
                <a:cs typeface="Arial" pitchFamily="34" charset="0"/>
              </a:rPr>
              <a:t>Detect Icebergs (if necessary)</a:t>
            </a:r>
          </a:p>
          <a:p>
            <a:pPr lvl="1" eaLnBrk="1" hangingPunct="1">
              <a:buFontTx/>
              <a:buNone/>
            </a:pPr>
            <a:r>
              <a:rPr lang="en-US" sz="2400" smtClean="0">
                <a:solidFill>
                  <a:schemeClr val="bg1"/>
                </a:solidFill>
                <a:latin typeface="Arial" pitchFamily="34" charset="0"/>
                <a:cs typeface="Arial" pitchFamily="34" charset="0"/>
              </a:rPr>
              <a:t>Put It In Perspective (if necessary)</a:t>
            </a:r>
          </a:p>
          <a:p>
            <a:pPr eaLnBrk="1" hangingPunct="1"/>
            <a:endParaRPr lang="en-US" smtClean="0">
              <a:solidFill>
                <a:schemeClr val="bg1"/>
              </a:solidFill>
              <a:latin typeface="Arial" pitchFamily="34" charset="0"/>
              <a:cs typeface="Arial" pitchFamily="34" charset="0"/>
            </a:endParaRPr>
          </a:p>
        </p:txBody>
      </p:sp>
      <p:pic>
        <p:nvPicPr>
          <p:cNvPr id="114692" name="Picture 7" descr="mirr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743200"/>
            <a:ext cx="1600200" cy="3078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4693" name="TextBox 7"/>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21</a:t>
            </a:r>
          </a:p>
        </p:txBody>
      </p:sp>
      <p:sp>
        <p:nvSpPr>
          <p:cNvPr id="114694"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sz="3600" smtClean="0">
                <a:solidFill>
                  <a:schemeClr val="bg1"/>
                </a:solidFill>
                <a:latin typeface="Arial" pitchFamily="34" charset="0"/>
                <a:cs typeface="Arial" pitchFamily="34" charset="0"/>
              </a:rPr>
              <a:t>Tips for IDEAL</a:t>
            </a:r>
          </a:p>
        </p:txBody>
      </p:sp>
      <p:sp>
        <p:nvSpPr>
          <p:cNvPr id="3" name="Text Placeholder 2"/>
          <p:cNvSpPr>
            <a:spLocks noGrp="1"/>
          </p:cNvSpPr>
          <p:nvPr>
            <p:ph type="body" sz="quarter" idx="12"/>
          </p:nvPr>
        </p:nvSpPr>
        <p:spPr/>
        <p:txBody>
          <a:bodyPr rtlCol="0">
            <a:normAutofit/>
          </a:bodyPr>
          <a:lstStyle/>
          <a:p>
            <a:pPr marL="0" indent="0" defTabSz="914318" eaLnBrk="1" fontAlgn="auto" hangingPunct="1">
              <a:spcAft>
                <a:spcPts val="0"/>
              </a:spcAft>
              <a:buFontTx/>
              <a:buNone/>
              <a:defRPr/>
            </a:pPr>
            <a:r>
              <a:rPr lang="en-US" dirty="0" smtClean="0">
                <a:solidFill>
                  <a:schemeClr val="bg1"/>
                </a:solidFill>
                <a:latin typeface="Arial" pitchFamily="34" charset="0"/>
                <a:cs typeface="Arial" pitchFamily="34" charset="0"/>
              </a:rPr>
              <a:t>Once you’ve identified the problem, then you can move to communication.</a:t>
            </a:r>
          </a:p>
          <a:p>
            <a:pPr marL="342870" indent="-342870" defTabSz="914318" eaLnBrk="1" fontAlgn="auto" hangingPunct="1">
              <a:spcAft>
                <a:spcPts val="0"/>
              </a:spcAft>
              <a:buFontTx/>
              <a:buNone/>
              <a:defRPr/>
            </a:pPr>
            <a:endParaRPr lang="en-US" dirty="0" smtClean="0">
              <a:solidFill>
                <a:schemeClr val="bg1"/>
              </a:solidFill>
              <a:latin typeface="Arial" pitchFamily="34" charset="0"/>
              <a:cs typeface="Arial" pitchFamily="34" charset="0"/>
            </a:endParaRPr>
          </a:p>
          <a:p>
            <a:pPr marL="342870" indent="-342870" defTabSz="914318" eaLnBrk="1" fontAlgn="auto" hangingPunct="1">
              <a:spcAft>
                <a:spcPts val="0"/>
              </a:spcAft>
              <a:buFontTx/>
              <a:buNone/>
              <a:defRPr/>
            </a:pPr>
            <a:r>
              <a:rPr lang="en-US" b="1" dirty="0" smtClean="0">
                <a:solidFill>
                  <a:schemeClr val="bg1"/>
                </a:solidFill>
                <a:latin typeface="Arial" pitchFamily="34" charset="0"/>
                <a:cs typeface="Arial" pitchFamily="34" charset="0"/>
              </a:rPr>
              <a:t>D</a:t>
            </a:r>
            <a:r>
              <a:rPr lang="en-US" dirty="0" smtClean="0">
                <a:solidFill>
                  <a:schemeClr val="bg1"/>
                </a:solidFill>
                <a:latin typeface="Arial" pitchFamily="34" charset="0"/>
                <a:cs typeface="Arial" pitchFamily="34" charset="0"/>
              </a:rPr>
              <a:t> = </a:t>
            </a:r>
            <a:r>
              <a:rPr lang="en-US" b="1" dirty="0" smtClean="0">
                <a:solidFill>
                  <a:schemeClr val="bg1"/>
                </a:solidFill>
                <a:latin typeface="Arial" pitchFamily="34" charset="0"/>
                <a:cs typeface="Arial" pitchFamily="34" charset="0"/>
              </a:rPr>
              <a:t>Describe</a:t>
            </a:r>
            <a:r>
              <a:rPr lang="en-US" dirty="0" smtClean="0">
                <a:solidFill>
                  <a:schemeClr val="bg1"/>
                </a:solidFill>
                <a:latin typeface="Arial" pitchFamily="34" charset="0"/>
                <a:cs typeface="Arial" pitchFamily="34" charset="0"/>
              </a:rPr>
              <a:t> the problem objectively and accurately</a:t>
            </a:r>
          </a:p>
          <a:p>
            <a:pPr marL="742883" lvl="1" indent="-285724" defTabSz="914318" eaLnBrk="1" fontAlgn="auto" hangingPunct="1">
              <a:spcAft>
                <a:spcPts val="0"/>
              </a:spcAft>
              <a:buFontTx/>
              <a:buNone/>
              <a:defRPr/>
            </a:pPr>
            <a:r>
              <a:rPr lang="en-US" sz="2400" dirty="0" smtClean="0">
                <a:solidFill>
                  <a:schemeClr val="bg1"/>
                </a:solidFill>
                <a:latin typeface="Arial" pitchFamily="34" charset="0"/>
                <a:cs typeface="Arial" pitchFamily="34" charset="0"/>
              </a:rPr>
              <a:t>Who, what, when, where</a:t>
            </a:r>
          </a:p>
          <a:p>
            <a:pPr marL="742883" lvl="1" indent="-285724" defTabSz="914318" eaLnBrk="1" fontAlgn="auto" hangingPunct="1">
              <a:spcAft>
                <a:spcPts val="0"/>
              </a:spcAft>
              <a:buFontTx/>
              <a:buNone/>
              <a:defRPr/>
            </a:pPr>
            <a:r>
              <a:rPr lang="en-US" sz="2400" dirty="0" smtClean="0">
                <a:solidFill>
                  <a:schemeClr val="bg1"/>
                </a:solidFill>
                <a:latin typeface="Arial" pitchFamily="34" charset="0"/>
                <a:cs typeface="Arial" pitchFamily="34" charset="0"/>
              </a:rPr>
              <a:t>Specific, recent</a:t>
            </a:r>
          </a:p>
          <a:p>
            <a:pPr marL="742883" lvl="1" indent="-285724" defTabSz="914318" eaLnBrk="1" fontAlgn="auto" hangingPunct="1">
              <a:spcAft>
                <a:spcPts val="0"/>
              </a:spcAft>
              <a:buFontTx/>
              <a:buNone/>
              <a:defRPr/>
            </a:pPr>
            <a:r>
              <a:rPr lang="en-US" sz="2400" dirty="0" smtClean="0">
                <a:solidFill>
                  <a:schemeClr val="bg1"/>
                </a:solidFill>
                <a:latin typeface="Arial" pitchFamily="34" charset="0"/>
                <a:cs typeface="Arial" pitchFamily="34" charset="0"/>
              </a:rPr>
              <a:t>Minimize exaggeration</a:t>
            </a:r>
          </a:p>
          <a:p>
            <a:pPr marL="342870" indent="-342870" defTabSz="914318" eaLnBrk="1" fontAlgn="auto" hangingPunct="1">
              <a:spcAft>
                <a:spcPts val="0"/>
              </a:spcAft>
              <a:buFontTx/>
              <a:buNone/>
              <a:defRPr/>
            </a:pPr>
            <a:r>
              <a:rPr lang="en-US" b="1" dirty="0" smtClean="0">
                <a:solidFill>
                  <a:schemeClr val="bg1"/>
                </a:solidFill>
                <a:latin typeface="Arial" pitchFamily="34" charset="0"/>
                <a:cs typeface="Arial" pitchFamily="34" charset="0"/>
              </a:rPr>
              <a:t>E</a:t>
            </a:r>
            <a:r>
              <a:rPr lang="en-US" dirty="0" smtClean="0">
                <a:solidFill>
                  <a:schemeClr val="bg1"/>
                </a:solidFill>
                <a:latin typeface="Arial" pitchFamily="34" charset="0"/>
                <a:cs typeface="Arial" pitchFamily="34" charset="0"/>
              </a:rPr>
              <a:t> = </a:t>
            </a:r>
            <a:r>
              <a:rPr lang="en-US" b="1" dirty="0" smtClean="0">
                <a:solidFill>
                  <a:schemeClr val="bg1"/>
                </a:solidFill>
                <a:latin typeface="Arial" pitchFamily="34" charset="0"/>
                <a:cs typeface="Arial" pitchFamily="34" charset="0"/>
              </a:rPr>
              <a:t>Express</a:t>
            </a:r>
            <a:r>
              <a:rPr lang="en-US" dirty="0" smtClean="0">
                <a:solidFill>
                  <a:schemeClr val="bg1"/>
                </a:solidFill>
                <a:latin typeface="Arial" pitchFamily="34" charset="0"/>
                <a:cs typeface="Arial" pitchFamily="34" charset="0"/>
              </a:rPr>
              <a:t> your concerns and how you feel (when appropriate)</a:t>
            </a:r>
          </a:p>
          <a:p>
            <a:pPr marL="742883" lvl="1" indent="-285724" defTabSz="914318" eaLnBrk="1" fontAlgn="auto" hangingPunct="1">
              <a:spcAft>
                <a:spcPts val="0"/>
              </a:spcAft>
              <a:buFontTx/>
              <a:buNone/>
              <a:defRPr/>
            </a:pPr>
            <a:r>
              <a:rPr lang="en-US" sz="2400" dirty="0" smtClean="0">
                <a:solidFill>
                  <a:schemeClr val="bg1"/>
                </a:solidFill>
                <a:latin typeface="Arial" pitchFamily="34" charset="0"/>
                <a:cs typeface="Arial" pitchFamily="34" charset="0"/>
              </a:rPr>
              <a:t>“I” rather than “you”</a:t>
            </a:r>
          </a:p>
          <a:p>
            <a:pPr marL="742883" lvl="1" indent="-285724" defTabSz="914318" eaLnBrk="1" fontAlgn="auto" hangingPunct="1">
              <a:spcAft>
                <a:spcPts val="0"/>
              </a:spcAft>
              <a:buFontTx/>
              <a:buNone/>
              <a:defRPr/>
            </a:pPr>
            <a:r>
              <a:rPr lang="en-US" sz="2400" dirty="0" smtClean="0">
                <a:solidFill>
                  <a:schemeClr val="bg1"/>
                </a:solidFill>
                <a:latin typeface="Arial" pitchFamily="34" charset="0"/>
                <a:cs typeface="Arial" pitchFamily="34" charset="0"/>
              </a:rPr>
              <a:t>Minimize exaggeration</a:t>
            </a:r>
          </a:p>
          <a:p>
            <a:pPr marL="342870" indent="-342870" defTabSz="914318" eaLnBrk="1" fontAlgn="auto" hangingPunct="1">
              <a:spcAft>
                <a:spcPts val="0"/>
              </a:spcAft>
              <a:defRPr/>
            </a:pPr>
            <a:endParaRPr lang="en-US" dirty="0">
              <a:solidFill>
                <a:schemeClr val="bg1"/>
              </a:solidFill>
              <a:latin typeface="Arial" pitchFamily="34" charset="0"/>
              <a:cs typeface="Arial" pitchFamily="34" charset="0"/>
            </a:endParaRPr>
          </a:p>
        </p:txBody>
      </p:sp>
      <p:sp>
        <p:nvSpPr>
          <p:cNvPr id="115716"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22</a:t>
            </a:r>
          </a:p>
        </p:txBody>
      </p:sp>
      <p:sp>
        <p:nvSpPr>
          <p:cNvPr id="115717"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0"/>
            <a:ext cx="8229600" cy="1417638"/>
          </a:xfrm>
        </p:spPr>
        <p:txBody>
          <a:bodyPr/>
          <a:lstStyle/>
          <a:p>
            <a:pPr eaLnBrk="1" hangingPunct="1"/>
            <a:r>
              <a:rPr lang="en-US" sz="3600" smtClean="0">
                <a:solidFill>
                  <a:schemeClr val="bg1"/>
                </a:solidFill>
                <a:latin typeface="Arial" pitchFamily="34" charset="0"/>
                <a:cs typeface="Arial" pitchFamily="34" charset="0"/>
              </a:rPr>
              <a:t>Tips for IDEAL</a:t>
            </a:r>
          </a:p>
        </p:txBody>
      </p:sp>
      <p:sp>
        <p:nvSpPr>
          <p:cNvPr id="116739" name="Text Placeholder 2"/>
          <p:cNvSpPr>
            <a:spLocks noGrp="1"/>
          </p:cNvSpPr>
          <p:nvPr>
            <p:ph type="body" sz="quarter" idx="12"/>
          </p:nvPr>
        </p:nvSpPr>
        <p:spPr/>
        <p:txBody>
          <a:bodyPr/>
          <a:lstStyle/>
          <a:p>
            <a:pPr eaLnBrk="1" hangingPunct="1">
              <a:buFontTx/>
              <a:buNone/>
            </a:pPr>
            <a:r>
              <a:rPr lang="en-US" b="1" smtClean="0">
                <a:solidFill>
                  <a:schemeClr val="bg1"/>
                </a:solidFill>
                <a:latin typeface="Arial" pitchFamily="34" charset="0"/>
                <a:cs typeface="Arial" pitchFamily="34" charset="0"/>
              </a:rPr>
              <a:t>A</a:t>
            </a:r>
            <a:r>
              <a:rPr lang="en-US" smtClean="0">
                <a:solidFill>
                  <a:schemeClr val="bg1"/>
                </a:solidFill>
                <a:latin typeface="Arial" pitchFamily="34" charset="0"/>
                <a:cs typeface="Arial" pitchFamily="34" charset="0"/>
              </a:rPr>
              <a:t> = </a:t>
            </a:r>
            <a:r>
              <a:rPr lang="en-US" b="1" smtClean="0">
                <a:solidFill>
                  <a:schemeClr val="bg1"/>
                </a:solidFill>
                <a:latin typeface="Arial" pitchFamily="34" charset="0"/>
                <a:cs typeface="Arial" pitchFamily="34" charset="0"/>
              </a:rPr>
              <a:t>Ask</a:t>
            </a:r>
            <a:r>
              <a:rPr lang="en-US" smtClean="0">
                <a:solidFill>
                  <a:schemeClr val="bg1"/>
                </a:solidFill>
                <a:latin typeface="Arial" pitchFamily="34" charset="0"/>
                <a:cs typeface="Arial" pitchFamily="34" charset="0"/>
              </a:rPr>
              <a:t> the other person for his/her perspective…</a:t>
            </a:r>
          </a:p>
          <a:p>
            <a:pPr lvl="1" eaLnBrk="1" hangingPunct="1">
              <a:buFontTx/>
              <a:buNone/>
            </a:pPr>
            <a:r>
              <a:rPr lang="en-US" sz="2400" smtClean="0">
                <a:solidFill>
                  <a:schemeClr val="bg1"/>
                </a:solidFill>
                <a:latin typeface="Arial" pitchFamily="34" charset="0"/>
                <a:cs typeface="Arial" pitchFamily="34" charset="0"/>
              </a:rPr>
              <a:t>What and How questions, not Why questions </a:t>
            </a:r>
          </a:p>
          <a:p>
            <a:pPr lvl="1" eaLnBrk="1" hangingPunct="1">
              <a:buFontTx/>
              <a:buNone/>
            </a:pPr>
            <a:r>
              <a:rPr lang="en-US" sz="2400" smtClean="0">
                <a:solidFill>
                  <a:schemeClr val="bg1"/>
                </a:solidFill>
                <a:latin typeface="Arial" pitchFamily="34" charset="0"/>
                <a:cs typeface="Arial" pitchFamily="34" charset="0"/>
              </a:rPr>
              <a:t>Repeat back what you heard to check that you’re hearing him/her accurately</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…and then </a:t>
            </a:r>
            <a:r>
              <a:rPr lang="en-US" b="1" smtClean="0">
                <a:solidFill>
                  <a:schemeClr val="bg1"/>
                </a:solidFill>
                <a:latin typeface="Arial" pitchFamily="34" charset="0"/>
                <a:cs typeface="Arial" pitchFamily="34" charset="0"/>
              </a:rPr>
              <a:t>ask</a:t>
            </a:r>
            <a:r>
              <a:rPr lang="en-US" smtClean="0">
                <a:solidFill>
                  <a:schemeClr val="bg1"/>
                </a:solidFill>
                <a:latin typeface="Arial" pitchFamily="34" charset="0"/>
                <a:cs typeface="Arial" pitchFamily="34" charset="0"/>
              </a:rPr>
              <a:t> for a reasonable change</a:t>
            </a:r>
          </a:p>
          <a:p>
            <a:pPr lvl="1" eaLnBrk="1" hangingPunct="1">
              <a:buFontTx/>
              <a:buNone/>
            </a:pPr>
            <a:r>
              <a:rPr lang="en-US" sz="2400" smtClean="0">
                <a:solidFill>
                  <a:schemeClr val="bg1"/>
                </a:solidFill>
                <a:latin typeface="Arial" pitchFamily="34" charset="0"/>
                <a:cs typeface="Arial" pitchFamily="34" charset="0"/>
              </a:rPr>
              <a:t>“Good Faith” test (reasonable, doable)</a:t>
            </a:r>
          </a:p>
          <a:p>
            <a:pPr lvl="1" eaLnBrk="1" hangingPunct="1">
              <a:buFontTx/>
              <a:buNone/>
            </a:pPr>
            <a:r>
              <a:rPr lang="en-US" sz="2400" smtClean="0">
                <a:solidFill>
                  <a:schemeClr val="bg1"/>
                </a:solidFill>
                <a:latin typeface="Arial" pitchFamily="34" charset="0"/>
                <a:cs typeface="Arial" pitchFamily="34" charset="0"/>
              </a:rPr>
              <a:t>Work towards a win-win</a:t>
            </a:r>
          </a:p>
          <a:p>
            <a:pPr eaLnBrk="1" hangingPunct="1"/>
            <a:endParaRPr lang="en-US" smtClean="0"/>
          </a:p>
        </p:txBody>
      </p:sp>
      <p:sp>
        <p:nvSpPr>
          <p:cNvPr id="116740"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23</a:t>
            </a:r>
          </a:p>
        </p:txBody>
      </p:sp>
      <p:sp>
        <p:nvSpPr>
          <p:cNvPr id="116741"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sz="3600" smtClean="0">
                <a:solidFill>
                  <a:schemeClr val="bg1"/>
                </a:solidFill>
                <a:latin typeface="Arial" pitchFamily="34" charset="0"/>
                <a:cs typeface="Arial" pitchFamily="34" charset="0"/>
              </a:rPr>
              <a:t>Tips for IDEAL</a:t>
            </a:r>
          </a:p>
        </p:txBody>
      </p:sp>
      <p:sp>
        <p:nvSpPr>
          <p:cNvPr id="117763" name="Text Placeholder 2"/>
          <p:cNvSpPr>
            <a:spLocks noGrp="1"/>
          </p:cNvSpPr>
          <p:nvPr>
            <p:ph type="body" sz="quarter" idx="12"/>
          </p:nvPr>
        </p:nvSpPr>
        <p:spPr/>
        <p:txBody>
          <a:bodyPr/>
          <a:lstStyle/>
          <a:p>
            <a:pPr eaLnBrk="1" hangingPunct="1">
              <a:buFontTx/>
              <a:buNone/>
            </a:pPr>
            <a:r>
              <a:rPr lang="en-US" b="1" smtClean="0">
                <a:solidFill>
                  <a:schemeClr val="bg1"/>
                </a:solidFill>
                <a:latin typeface="Arial" pitchFamily="34" charset="0"/>
                <a:cs typeface="Arial" pitchFamily="34" charset="0"/>
              </a:rPr>
              <a:t>L</a:t>
            </a:r>
            <a:r>
              <a:rPr lang="en-US" smtClean="0">
                <a:solidFill>
                  <a:schemeClr val="bg1"/>
                </a:solidFill>
                <a:latin typeface="Arial" pitchFamily="34" charset="0"/>
                <a:cs typeface="Arial" pitchFamily="34" charset="0"/>
              </a:rPr>
              <a:t> = </a:t>
            </a:r>
            <a:r>
              <a:rPr lang="en-US" b="1" smtClean="0">
                <a:solidFill>
                  <a:schemeClr val="bg1"/>
                </a:solidFill>
                <a:latin typeface="Arial" pitchFamily="34" charset="0"/>
                <a:cs typeface="Arial" pitchFamily="34" charset="0"/>
              </a:rPr>
              <a:t>List</a:t>
            </a:r>
            <a:r>
              <a:rPr lang="en-US" smtClean="0">
                <a:solidFill>
                  <a:schemeClr val="bg1"/>
                </a:solidFill>
                <a:latin typeface="Arial" pitchFamily="34" charset="0"/>
                <a:cs typeface="Arial" pitchFamily="34" charset="0"/>
              </a:rPr>
              <a:t> the outcomes</a:t>
            </a:r>
          </a:p>
          <a:p>
            <a:pPr lvl="1" eaLnBrk="1" hangingPunct="1">
              <a:buFontTx/>
              <a:buNone/>
            </a:pPr>
            <a:r>
              <a:rPr lang="en-US" sz="2400" smtClean="0">
                <a:solidFill>
                  <a:schemeClr val="bg1"/>
                </a:solidFill>
                <a:latin typeface="Arial" pitchFamily="34" charset="0"/>
                <a:cs typeface="Arial" pitchFamily="34" charset="0"/>
              </a:rPr>
              <a:t>Positive rather than negative</a:t>
            </a:r>
          </a:p>
          <a:p>
            <a:pPr lvl="1" eaLnBrk="1" hangingPunct="1">
              <a:buFontTx/>
              <a:buNone/>
            </a:pPr>
            <a:r>
              <a:rPr lang="en-US" sz="2400" smtClean="0">
                <a:solidFill>
                  <a:schemeClr val="bg1"/>
                </a:solidFill>
                <a:latin typeface="Arial" pitchFamily="34" charset="0"/>
                <a:cs typeface="Arial" pitchFamily="34" charset="0"/>
              </a:rPr>
              <a:t>Consider appropriateness	</a:t>
            </a:r>
          </a:p>
          <a:p>
            <a:pPr eaLnBrk="1" hangingPunct="1">
              <a:buFontTx/>
              <a:buNone/>
            </a:pPr>
            <a:endParaRPr lang="en-US" smtClean="0">
              <a:solidFill>
                <a:schemeClr val="bg1"/>
              </a:solidFill>
              <a:latin typeface="Arial" pitchFamily="34" charset="0"/>
              <a:cs typeface="Arial" pitchFamily="34" charset="0"/>
            </a:endParaRPr>
          </a:p>
        </p:txBody>
      </p:sp>
      <p:sp>
        <p:nvSpPr>
          <p:cNvPr id="117764"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24</a:t>
            </a:r>
          </a:p>
        </p:txBody>
      </p:sp>
      <p:sp>
        <p:nvSpPr>
          <p:cNvPr id="117765"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0" y="0"/>
            <a:ext cx="9144000" cy="1143000"/>
          </a:xfrm>
        </p:spPr>
        <p:txBody>
          <a:bodyPr/>
          <a:lstStyle/>
          <a:p>
            <a:pPr eaLnBrk="1" hangingPunct="1"/>
            <a:r>
              <a:rPr lang="en-US" sz="3600" smtClean="0">
                <a:solidFill>
                  <a:schemeClr val="bg1"/>
                </a:solidFill>
                <a:latin typeface="Arial" pitchFamily="34" charset="0"/>
                <a:cs typeface="Arial" pitchFamily="34" charset="0"/>
              </a:rPr>
              <a:t>Assertive Communication Practice</a:t>
            </a:r>
          </a:p>
        </p:txBody>
      </p:sp>
      <p:sp>
        <p:nvSpPr>
          <p:cNvPr id="118787" name="Text Placeholder 2"/>
          <p:cNvSpPr>
            <a:spLocks noGrp="1"/>
          </p:cNvSpPr>
          <p:nvPr>
            <p:ph type="body" sz="quarter" idx="12"/>
          </p:nvPr>
        </p:nvSpPr>
        <p:spPr/>
        <p:txBody>
          <a:bodyPr/>
          <a:lstStyle/>
          <a:p>
            <a:pPr eaLnBrk="1" hangingPunct="1">
              <a:buFontTx/>
              <a:buNone/>
            </a:pPr>
            <a:r>
              <a:rPr lang="en-US" smtClean="0">
                <a:solidFill>
                  <a:schemeClr val="bg1"/>
                </a:solidFill>
                <a:latin typeface="Arial" pitchFamily="34" charset="0"/>
                <a:cs typeface="Arial" pitchFamily="34" charset="0"/>
              </a:rPr>
              <a:t>Activities:</a:t>
            </a:r>
          </a:p>
          <a:p>
            <a:pPr lvl="1" eaLnBrk="1" hangingPunct="1">
              <a:buFontTx/>
              <a:buNone/>
            </a:pPr>
            <a:r>
              <a:rPr lang="en-US" sz="2400" smtClean="0">
                <a:solidFill>
                  <a:schemeClr val="bg1"/>
                </a:solidFill>
                <a:latin typeface="Arial" pitchFamily="34" charset="0"/>
                <a:cs typeface="Arial" pitchFamily="34" charset="0"/>
              </a:rPr>
              <a:t>In Scenarios 1 and 2, practice Assertive Communication with your group.</a:t>
            </a:r>
          </a:p>
          <a:p>
            <a:pPr lvl="2" eaLnBrk="1" hangingPunct="1">
              <a:buFontTx/>
              <a:buNone/>
            </a:pPr>
            <a:r>
              <a:rPr lang="en-US" sz="2400" smtClean="0">
                <a:solidFill>
                  <a:schemeClr val="bg1"/>
                </a:solidFill>
                <a:latin typeface="Arial" pitchFamily="34" charset="0"/>
                <a:cs typeface="Arial" pitchFamily="34" charset="0"/>
              </a:rPr>
              <a:t>Person 1 initiates Assertive Communication.</a:t>
            </a:r>
          </a:p>
          <a:p>
            <a:pPr lvl="2" eaLnBrk="1" hangingPunct="1">
              <a:buFontTx/>
              <a:buNone/>
            </a:pPr>
            <a:r>
              <a:rPr lang="en-US" sz="2400" smtClean="0">
                <a:solidFill>
                  <a:schemeClr val="bg1"/>
                </a:solidFill>
                <a:latin typeface="Arial" pitchFamily="34" charset="0"/>
                <a:cs typeface="Arial" pitchFamily="34" charset="0"/>
              </a:rPr>
              <a:t>Person 2 responds within role-play.</a:t>
            </a:r>
          </a:p>
          <a:p>
            <a:pPr lvl="2" eaLnBrk="1" hangingPunct="1">
              <a:buFontTx/>
              <a:buNone/>
            </a:pPr>
            <a:endParaRPr lang="en-US" sz="2400" smtClean="0">
              <a:solidFill>
                <a:schemeClr val="bg1"/>
              </a:solidFill>
              <a:latin typeface="Arial" pitchFamily="34" charset="0"/>
              <a:cs typeface="Arial" pitchFamily="34" charset="0"/>
            </a:endParaRPr>
          </a:p>
          <a:p>
            <a:pPr lvl="1" eaLnBrk="1" hangingPunct="1">
              <a:buFontTx/>
              <a:buNone/>
            </a:pPr>
            <a:r>
              <a:rPr lang="en-US" sz="2400" smtClean="0">
                <a:solidFill>
                  <a:schemeClr val="bg1"/>
                </a:solidFill>
                <a:latin typeface="Arial" pitchFamily="34" charset="0"/>
                <a:cs typeface="Arial" pitchFamily="34" charset="0"/>
              </a:rPr>
              <a:t>In Scenario 3, practice Assertive Communication with a partner.</a:t>
            </a:r>
          </a:p>
          <a:p>
            <a:pPr lvl="1" eaLnBrk="1" hangingPunct="1">
              <a:buFontTx/>
              <a:buNone/>
            </a:pPr>
            <a:endParaRPr lang="en-US" sz="2400" smtClean="0">
              <a:solidFill>
                <a:schemeClr val="bg1"/>
              </a:solidFill>
              <a:latin typeface="Arial" pitchFamily="34" charset="0"/>
              <a:cs typeface="Arial" pitchFamily="34" charset="0"/>
            </a:endParaRPr>
          </a:p>
          <a:p>
            <a:pPr lvl="1" eaLnBrk="1" hangingPunct="1">
              <a:buFontTx/>
              <a:buNone/>
            </a:pPr>
            <a:r>
              <a:rPr lang="en-US" sz="2400" smtClean="0">
                <a:solidFill>
                  <a:schemeClr val="bg1"/>
                </a:solidFill>
                <a:latin typeface="Arial" pitchFamily="34" charset="0"/>
                <a:cs typeface="Arial" pitchFamily="34" charset="0"/>
              </a:rPr>
              <a:t>In Scenario 4, practice the IDEAL model on a situation of your own.</a:t>
            </a:r>
          </a:p>
          <a:p>
            <a:pPr eaLnBrk="1" hangingPunct="1"/>
            <a:endParaRPr lang="en-US" smtClean="0">
              <a:solidFill>
                <a:schemeClr val="bg1"/>
              </a:solidFill>
              <a:latin typeface="Arial" pitchFamily="34" charset="0"/>
              <a:cs typeface="Arial" pitchFamily="34" charset="0"/>
            </a:endParaRPr>
          </a:p>
        </p:txBody>
      </p:sp>
      <p:sp>
        <p:nvSpPr>
          <p:cNvPr id="118788"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25</a:t>
            </a:r>
          </a:p>
        </p:txBody>
      </p:sp>
      <p:sp>
        <p:nvSpPr>
          <p:cNvPr id="118789"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0" y="0"/>
            <a:ext cx="9144000" cy="1417638"/>
          </a:xfrm>
        </p:spPr>
        <p:txBody>
          <a:bodyPr/>
          <a:lstStyle/>
          <a:p>
            <a:pPr eaLnBrk="1" hangingPunct="1"/>
            <a:r>
              <a:rPr lang="en-US" sz="3600" smtClean="0">
                <a:solidFill>
                  <a:schemeClr val="bg1"/>
                </a:solidFill>
                <a:latin typeface="Arial" pitchFamily="34" charset="0"/>
                <a:cs typeface="Arial" pitchFamily="34" charset="0"/>
              </a:rPr>
              <a:t>Communication Scenario 1</a:t>
            </a:r>
          </a:p>
        </p:txBody>
      </p:sp>
      <p:sp>
        <p:nvSpPr>
          <p:cNvPr id="119811" name="Text Placeholder 2"/>
          <p:cNvSpPr>
            <a:spLocks noGrp="1"/>
          </p:cNvSpPr>
          <p:nvPr>
            <p:ph type="body" sz="quarter" idx="12"/>
          </p:nvPr>
        </p:nvSpPr>
        <p:spPr>
          <a:xfrm>
            <a:off x="457200" y="1295400"/>
            <a:ext cx="8229600" cy="3429000"/>
          </a:xfrm>
        </p:spPr>
        <p:txBody>
          <a:bodyPr/>
          <a:lstStyle/>
          <a:p>
            <a:pPr eaLnBrk="1" hangingPunct="1">
              <a:buFontTx/>
              <a:buNone/>
            </a:pPr>
            <a:r>
              <a:rPr lang="en-US" smtClean="0">
                <a:solidFill>
                  <a:schemeClr val="bg1"/>
                </a:solidFill>
                <a:latin typeface="Arial" pitchFamily="34" charset="0"/>
                <a:cs typeface="Arial" pitchFamily="34" charset="0"/>
              </a:rPr>
              <a:t>Participants Role-play in Group:</a:t>
            </a:r>
          </a:p>
          <a:p>
            <a:pPr eaLnBrk="1" hangingPunct="1">
              <a:buFontTx/>
              <a:buNone/>
            </a:pPr>
            <a:endParaRPr lang="en-US" smtClean="0">
              <a:solidFill>
                <a:schemeClr val="bg1"/>
              </a:solidFill>
              <a:latin typeface="Arial" pitchFamily="34" charset="0"/>
              <a:cs typeface="Arial" pitchFamily="34" charset="0"/>
            </a:endParaRPr>
          </a:p>
          <a:p>
            <a:pPr lvl="1" eaLnBrk="1" hangingPunct="1">
              <a:buFontTx/>
              <a:buNone/>
            </a:pPr>
            <a:r>
              <a:rPr lang="en-US" sz="2400" smtClean="0">
                <a:solidFill>
                  <a:schemeClr val="bg1"/>
                </a:solidFill>
                <a:latin typeface="Arial" pitchFamily="34" charset="0"/>
                <a:cs typeface="Arial" pitchFamily="34" charset="0"/>
              </a:rPr>
              <a:t>One of your fellow Soldiers keeps using your iPod without your permission and running down the battery.</a:t>
            </a:r>
          </a:p>
          <a:p>
            <a:pPr eaLnBrk="1" hangingPunct="1"/>
            <a:endParaRPr lang="en-US" smtClean="0">
              <a:solidFill>
                <a:schemeClr val="bg1"/>
              </a:solidFill>
              <a:latin typeface="Arial" pitchFamily="34" charset="0"/>
              <a:cs typeface="Arial" pitchFamily="34" charset="0"/>
            </a:endParaRPr>
          </a:p>
        </p:txBody>
      </p:sp>
      <p:sp>
        <p:nvSpPr>
          <p:cNvPr id="119812"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26</a:t>
            </a:r>
          </a:p>
        </p:txBody>
      </p:sp>
      <p:sp>
        <p:nvSpPr>
          <p:cNvPr id="119813"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0" y="0"/>
            <a:ext cx="9144000" cy="1417638"/>
          </a:xfrm>
        </p:spPr>
        <p:txBody>
          <a:bodyPr/>
          <a:lstStyle/>
          <a:p>
            <a:pPr eaLnBrk="1" hangingPunct="1"/>
            <a:r>
              <a:rPr lang="en-US" sz="3600" smtClean="0">
                <a:solidFill>
                  <a:schemeClr val="bg1"/>
                </a:solidFill>
                <a:latin typeface="Arial" pitchFamily="34" charset="0"/>
                <a:cs typeface="Arial" pitchFamily="34" charset="0"/>
              </a:rPr>
              <a:t>Communication Scenario 2</a:t>
            </a:r>
          </a:p>
        </p:txBody>
      </p:sp>
      <p:sp>
        <p:nvSpPr>
          <p:cNvPr id="120835" name="Text Placeholder 2"/>
          <p:cNvSpPr>
            <a:spLocks noGrp="1"/>
          </p:cNvSpPr>
          <p:nvPr>
            <p:ph type="body" sz="quarter" idx="12"/>
          </p:nvPr>
        </p:nvSpPr>
        <p:spPr/>
        <p:txBody>
          <a:bodyPr/>
          <a:lstStyle/>
          <a:p>
            <a:pPr eaLnBrk="1" hangingPunct="1">
              <a:buFontTx/>
              <a:buNone/>
            </a:pPr>
            <a:r>
              <a:rPr lang="en-US" smtClean="0">
                <a:solidFill>
                  <a:schemeClr val="bg1"/>
                </a:solidFill>
                <a:latin typeface="Arial" pitchFamily="34" charset="0"/>
                <a:cs typeface="Arial" pitchFamily="34" charset="0"/>
              </a:rPr>
              <a:t>Participants Role-play in Group:</a:t>
            </a:r>
          </a:p>
          <a:p>
            <a:pPr eaLnBrk="1" hangingPunct="1">
              <a:buFontTx/>
              <a:buNone/>
            </a:pPr>
            <a:endParaRPr lang="en-US" smtClean="0">
              <a:solidFill>
                <a:schemeClr val="bg1"/>
              </a:solidFill>
              <a:latin typeface="Arial" pitchFamily="34" charset="0"/>
              <a:cs typeface="Arial" pitchFamily="34" charset="0"/>
            </a:endParaRPr>
          </a:p>
          <a:p>
            <a:pPr lvl="1" eaLnBrk="1" hangingPunct="1">
              <a:buFontTx/>
              <a:buNone/>
            </a:pPr>
            <a:r>
              <a:rPr lang="en-US" sz="2400" smtClean="0">
                <a:solidFill>
                  <a:schemeClr val="bg1"/>
                </a:solidFill>
                <a:latin typeface="Arial" pitchFamily="34" charset="0"/>
                <a:cs typeface="Arial" pitchFamily="34" charset="0"/>
              </a:rPr>
              <a:t>Your spouse/significant other is spending too much money on things you don’t consider essential.</a:t>
            </a:r>
          </a:p>
          <a:p>
            <a:pPr eaLnBrk="1" hangingPunct="1">
              <a:buFont typeface="Wingdings" pitchFamily="2" charset="2"/>
              <a:buNone/>
            </a:pPr>
            <a:endParaRPr lang="en-US" smtClean="0">
              <a:solidFill>
                <a:schemeClr val="bg1"/>
              </a:solidFill>
              <a:latin typeface="Arial" pitchFamily="34" charset="0"/>
              <a:cs typeface="Arial" pitchFamily="34" charset="0"/>
            </a:endParaRPr>
          </a:p>
        </p:txBody>
      </p:sp>
      <p:sp>
        <p:nvSpPr>
          <p:cNvPr id="120836"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27</a:t>
            </a:r>
          </a:p>
        </p:txBody>
      </p:sp>
      <p:sp>
        <p:nvSpPr>
          <p:cNvPr id="120837"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0" y="0"/>
            <a:ext cx="9144000" cy="1417638"/>
          </a:xfrm>
        </p:spPr>
        <p:txBody>
          <a:bodyPr/>
          <a:lstStyle/>
          <a:p>
            <a:pPr eaLnBrk="1" hangingPunct="1"/>
            <a:r>
              <a:rPr lang="en-US" sz="3600" smtClean="0">
                <a:solidFill>
                  <a:schemeClr val="bg1"/>
                </a:solidFill>
                <a:latin typeface="Arial" pitchFamily="34" charset="0"/>
                <a:cs typeface="Arial" pitchFamily="34" charset="0"/>
              </a:rPr>
              <a:t>Communication Scenario 3</a:t>
            </a:r>
          </a:p>
        </p:txBody>
      </p:sp>
      <p:sp>
        <p:nvSpPr>
          <p:cNvPr id="121859" name="Text Placeholder 2"/>
          <p:cNvSpPr>
            <a:spLocks noGrp="1"/>
          </p:cNvSpPr>
          <p:nvPr>
            <p:ph type="body" sz="quarter" idx="12"/>
          </p:nvPr>
        </p:nvSpPr>
        <p:spPr/>
        <p:txBody>
          <a:bodyPr/>
          <a:lstStyle/>
          <a:p>
            <a:pPr eaLnBrk="1" hangingPunct="1">
              <a:buFontTx/>
              <a:buNone/>
            </a:pPr>
            <a:r>
              <a:rPr lang="en-US" smtClean="0">
                <a:solidFill>
                  <a:schemeClr val="bg1"/>
                </a:solidFill>
                <a:latin typeface="Arial" pitchFamily="34" charset="0"/>
                <a:cs typeface="Arial" pitchFamily="34" charset="0"/>
              </a:rPr>
              <a:t>Participants Role-play in Pairs: In pairs, practice Assertive Communication in the following scenario (Person 1 initiates Assertive Communication and Person 2 responds):</a:t>
            </a:r>
          </a:p>
          <a:p>
            <a:pPr eaLnBrk="1" hangingPunct="1">
              <a:buFontTx/>
              <a:buNone/>
            </a:pPr>
            <a:endParaRPr lang="en-US" smtClean="0">
              <a:solidFill>
                <a:schemeClr val="bg1"/>
              </a:solidFill>
              <a:latin typeface="Arial" pitchFamily="34" charset="0"/>
              <a:cs typeface="Arial" pitchFamily="34" charset="0"/>
            </a:endParaRPr>
          </a:p>
          <a:p>
            <a:pPr lvl="1" eaLnBrk="1" hangingPunct="1">
              <a:buFontTx/>
              <a:buNone/>
            </a:pPr>
            <a:r>
              <a:rPr lang="en-US" sz="2400" smtClean="0">
                <a:solidFill>
                  <a:schemeClr val="bg1"/>
                </a:solidFill>
                <a:latin typeface="Arial" pitchFamily="34" charset="0"/>
                <a:cs typeface="Arial" pitchFamily="34" charset="0"/>
              </a:rPr>
              <a:t>Your battle buddy has started drinking alcohol more than usual and has been seen several times drinking and driving.</a:t>
            </a:r>
          </a:p>
          <a:p>
            <a:pPr eaLnBrk="1" hangingPunct="1"/>
            <a:endParaRPr lang="en-US" smtClean="0">
              <a:solidFill>
                <a:schemeClr val="bg1"/>
              </a:solidFill>
              <a:latin typeface="Arial" pitchFamily="34" charset="0"/>
              <a:cs typeface="Arial" pitchFamily="34" charset="0"/>
            </a:endParaRPr>
          </a:p>
        </p:txBody>
      </p:sp>
      <p:sp>
        <p:nvSpPr>
          <p:cNvPr id="121860"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28</a:t>
            </a:r>
          </a:p>
        </p:txBody>
      </p:sp>
      <p:sp>
        <p:nvSpPr>
          <p:cNvPr id="121861"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0" y="0"/>
            <a:ext cx="9144000" cy="1417638"/>
          </a:xfrm>
        </p:spPr>
        <p:txBody>
          <a:bodyPr/>
          <a:lstStyle/>
          <a:p>
            <a:pPr eaLnBrk="1" hangingPunct="1"/>
            <a:r>
              <a:rPr lang="en-US" sz="3600" smtClean="0">
                <a:solidFill>
                  <a:schemeClr val="bg1"/>
                </a:solidFill>
                <a:latin typeface="Arial" pitchFamily="34" charset="0"/>
                <a:cs typeface="Arial" pitchFamily="34" charset="0"/>
              </a:rPr>
              <a:t>Communication Scenario 4</a:t>
            </a:r>
          </a:p>
        </p:txBody>
      </p:sp>
      <p:sp>
        <p:nvSpPr>
          <p:cNvPr id="122883" name="Text Placeholder 2"/>
          <p:cNvSpPr>
            <a:spLocks noGrp="1"/>
          </p:cNvSpPr>
          <p:nvPr>
            <p:ph type="body" sz="quarter" idx="12"/>
          </p:nvPr>
        </p:nvSpPr>
        <p:spPr>
          <a:xfrm>
            <a:off x="457200" y="1295400"/>
            <a:ext cx="8229600" cy="3886200"/>
          </a:xfrm>
        </p:spPr>
        <p:txBody>
          <a:bodyPr/>
          <a:lstStyle/>
          <a:p>
            <a:pPr eaLnBrk="1" hangingPunct="1">
              <a:buFontTx/>
              <a:buNone/>
            </a:pPr>
            <a:r>
              <a:rPr lang="en-US" smtClean="0">
                <a:solidFill>
                  <a:schemeClr val="bg1"/>
                </a:solidFill>
                <a:latin typeface="Arial" pitchFamily="34" charset="0"/>
                <a:cs typeface="Arial" pitchFamily="34" charset="0"/>
              </a:rPr>
              <a:t>Choose a scenario from your own life.</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Use the IDEAL model to develop your Assertive Communication plan.</a:t>
            </a:r>
          </a:p>
        </p:txBody>
      </p:sp>
      <p:sp>
        <p:nvSpPr>
          <p:cNvPr id="122884"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29</a:t>
            </a:r>
          </a:p>
        </p:txBody>
      </p:sp>
      <p:sp>
        <p:nvSpPr>
          <p:cNvPr id="122885"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ChangeArrowheads="1"/>
          </p:cNvSpPr>
          <p:nvPr/>
        </p:nvSpPr>
        <p:spPr bwMode="auto">
          <a:xfrm>
            <a:off x="609600" y="1752600"/>
            <a:ext cx="769620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Aft>
                <a:spcPts val="600"/>
              </a:spcAft>
            </a:pPr>
            <a:r>
              <a:rPr lang="en-US" sz="2400">
                <a:latin typeface="Comic Sans MS" pitchFamily="66" charset="0"/>
              </a:rPr>
              <a:t>     </a:t>
            </a:r>
            <a:r>
              <a:rPr lang="en-US" sz="2400" b="1">
                <a:solidFill>
                  <a:schemeClr val="bg1"/>
                </a:solidFill>
              </a:rPr>
              <a:t>Task: </a:t>
            </a:r>
            <a:r>
              <a:rPr lang="en-US" sz="2400">
                <a:solidFill>
                  <a:schemeClr val="bg1"/>
                </a:solidFill>
              </a:rPr>
              <a:t>Learn to communicate clearly and with respect.  Use the IDEAL model to communicate in a Confident, Clear, and Controlled manner.     </a:t>
            </a:r>
          </a:p>
          <a:p>
            <a:pPr marL="457200" indent="-457200">
              <a:spcAft>
                <a:spcPts val="600"/>
              </a:spcAft>
            </a:pPr>
            <a:endParaRPr lang="en-US" sz="2400" b="1">
              <a:solidFill>
                <a:schemeClr val="bg1"/>
              </a:solidFill>
            </a:endParaRPr>
          </a:p>
          <a:p>
            <a:pPr marL="457200" indent="-457200">
              <a:spcAft>
                <a:spcPts val="600"/>
              </a:spcAft>
            </a:pPr>
            <a:r>
              <a:rPr lang="en-US" sz="2400" b="1">
                <a:solidFill>
                  <a:schemeClr val="bg1"/>
                </a:solidFill>
              </a:rPr>
              <a:t>    Conditions: </a:t>
            </a:r>
            <a:r>
              <a:rPr lang="en-US" sz="2400">
                <a:solidFill>
                  <a:schemeClr val="bg1"/>
                </a:solidFill>
              </a:rPr>
              <a:t> Within a classroom environment and 90 minute timeframe.</a:t>
            </a:r>
          </a:p>
          <a:p>
            <a:pPr marL="457200" indent="-457200">
              <a:spcAft>
                <a:spcPts val="600"/>
              </a:spcAft>
            </a:pPr>
            <a:endParaRPr lang="en-US" sz="2400">
              <a:solidFill>
                <a:schemeClr val="bg1"/>
              </a:solidFill>
            </a:endParaRPr>
          </a:p>
          <a:p>
            <a:pPr marL="457200" indent="-457200">
              <a:spcAft>
                <a:spcPts val="600"/>
              </a:spcAft>
            </a:pPr>
            <a:r>
              <a:rPr lang="en-US" sz="2400">
                <a:solidFill>
                  <a:schemeClr val="bg1"/>
                </a:solidFill>
              </a:rPr>
              <a:t>     </a:t>
            </a:r>
            <a:r>
              <a:rPr lang="en-US" sz="2400" b="1">
                <a:solidFill>
                  <a:schemeClr val="bg1"/>
                </a:solidFill>
              </a:rPr>
              <a:t>Standards: </a:t>
            </a:r>
            <a:r>
              <a:rPr lang="en-US" sz="2400">
                <a:solidFill>
                  <a:schemeClr val="bg1"/>
                </a:solidFill>
              </a:rPr>
              <a:t>Understand that Connection is a primary target of Assertive Communication </a:t>
            </a:r>
          </a:p>
          <a:p>
            <a:pPr marL="457200" indent="-457200">
              <a:spcAft>
                <a:spcPts val="600"/>
              </a:spcAft>
              <a:buFont typeface="Arial" pitchFamily="34" charset="0"/>
              <a:buAutoNum type="arabicPeriod"/>
            </a:pPr>
            <a:endParaRPr lang="en-US">
              <a:solidFill>
                <a:schemeClr val="bg1"/>
              </a:solidFill>
            </a:endParaRPr>
          </a:p>
        </p:txBody>
      </p:sp>
      <p:sp>
        <p:nvSpPr>
          <p:cNvPr id="96259" name="Title 4"/>
          <p:cNvSpPr>
            <a:spLocks noGrp="1"/>
          </p:cNvSpPr>
          <p:nvPr>
            <p:ph type="title"/>
          </p:nvPr>
        </p:nvSpPr>
        <p:spPr>
          <a:xfrm>
            <a:off x="914400" y="0"/>
            <a:ext cx="7467600" cy="1143000"/>
          </a:xfrm>
        </p:spPr>
        <p:txBody>
          <a:bodyPr/>
          <a:lstStyle/>
          <a:p>
            <a:pPr eaLnBrk="1" hangingPunct="1"/>
            <a:r>
              <a:rPr lang="en-US" sz="3600" smtClean="0">
                <a:solidFill>
                  <a:schemeClr val="bg1"/>
                </a:solidFill>
                <a:latin typeface="Arial" pitchFamily="34" charset="0"/>
                <a:cs typeface="Arial" pitchFamily="34" charset="0"/>
              </a:rPr>
              <a:t>Task, Conditions, Standards</a:t>
            </a:r>
          </a:p>
        </p:txBody>
      </p:sp>
      <p:sp>
        <p:nvSpPr>
          <p:cNvPr id="96260" name="TextBox 9"/>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3</a:t>
            </a:r>
          </a:p>
        </p:txBody>
      </p:sp>
      <p:sp>
        <p:nvSpPr>
          <p:cNvPr id="96261"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457200" y="0"/>
            <a:ext cx="8229600" cy="1417638"/>
          </a:xfrm>
        </p:spPr>
        <p:txBody>
          <a:bodyPr/>
          <a:lstStyle/>
          <a:p>
            <a:pPr eaLnBrk="1" hangingPunct="1"/>
            <a:r>
              <a:rPr lang="en-US" smtClean="0"/>
              <a:t>Debrief</a:t>
            </a:r>
          </a:p>
        </p:txBody>
      </p:sp>
      <p:sp>
        <p:nvSpPr>
          <p:cNvPr id="123907" name="Text Placeholder 2"/>
          <p:cNvSpPr>
            <a:spLocks noGrp="1"/>
          </p:cNvSpPr>
          <p:nvPr>
            <p:ph type="body" sz="quarter" idx="12"/>
          </p:nvPr>
        </p:nvSpPr>
        <p:spPr>
          <a:xfrm>
            <a:off x="457200" y="1295400"/>
            <a:ext cx="8229600" cy="3657600"/>
          </a:xfrm>
        </p:spPr>
        <p:txBody>
          <a:bodyPr/>
          <a:lstStyle/>
          <a:p>
            <a:pPr eaLnBrk="1" hangingPunct="1">
              <a:buFontTx/>
              <a:buNone/>
            </a:pPr>
            <a:r>
              <a:rPr lang="en-US" smtClean="0">
                <a:solidFill>
                  <a:schemeClr val="bg1"/>
                </a:solidFill>
                <a:latin typeface="Arial" pitchFamily="34" charset="0"/>
                <a:cs typeface="Arial" pitchFamily="34" charset="0"/>
              </a:rPr>
              <a:t>What did you learn from this activity?</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What if you use Assertive Communication and still don’t get what you want?</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What if you use Assertive Communication and the other person doesn’t react positively?</a:t>
            </a:r>
          </a:p>
        </p:txBody>
      </p:sp>
      <p:sp>
        <p:nvSpPr>
          <p:cNvPr id="123908"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30</a:t>
            </a:r>
          </a:p>
        </p:txBody>
      </p:sp>
      <p:sp>
        <p:nvSpPr>
          <p:cNvPr id="123909"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0"/>
            <a:ext cx="9144000" cy="1066800"/>
          </a:xfrm>
        </p:spPr>
        <p:txBody>
          <a:bodyPr/>
          <a:lstStyle/>
          <a:p>
            <a:pPr eaLnBrk="1" hangingPunct="1"/>
            <a:r>
              <a:rPr lang="en-US" sz="3600" smtClean="0">
                <a:solidFill>
                  <a:schemeClr val="bg1"/>
                </a:solidFill>
                <a:latin typeface="Arial" pitchFamily="34" charset="0"/>
                <a:cs typeface="Arial" pitchFamily="34" charset="0"/>
              </a:rPr>
              <a:t>Assertive Communication:</a:t>
            </a:r>
            <a:br>
              <a:rPr lang="en-US" sz="3600" smtClean="0">
                <a:solidFill>
                  <a:schemeClr val="bg1"/>
                </a:solidFill>
                <a:latin typeface="Arial" pitchFamily="34" charset="0"/>
                <a:cs typeface="Arial" pitchFamily="34" charset="0"/>
              </a:rPr>
            </a:br>
            <a:r>
              <a:rPr lang="en-US" sz="3600" smtClean="0">
                <a:solidFill>
                  <a:schemeClr val="bg1"/>
                </a:solidFill>
                <a:latin typeface="Arial" pitchFamily="34" charset="0"/>
                <a:cs typeface="Arial" pitchFamily="34" charset="0"/>
              </a:rPr>
              <a:t>Applications</a:t>
            </a:r>
          </a:p>
        </p:txBody>
      </p:sp>
      <p:sp>
        <p:nvSpPr>
          <p:cNvPr id="124931" name="Text Placeholder 2"/>
          <p:cNvSpPr>
            <a:spLocks noGrp="1"/>
          </p:cNvSpPr>
          <p:nvPr>
            <p:ph type="body" sz="quarter" idx="12"/>
          </p:nvPr>
        </p:nvSpPr>
        <p:spPr>
          <a:xfrm>
            <a:off x="457200" y="1295400"/>
            <a:ext cx="8229600" cy="3962400"/>
          </a:xfrm>
        </p:spPr>
        <p:txBody>
          <a:bodyPr/>
          <a:lstStyle/>
          <a:p>
            <a:pPr eaLnBrk="1" hangingPunct="1">
              <a:buFontTx/>
              <a:buNone/>
            </a:pPr>
            <a:r>
              <a:rPr lang="en-US" smtClean="0">
                <a:solidFill>
                  <a:schemeClr val="bg1"/>
                </a:solidFill>
                <a:latin typeface="Arial" pitchFamily="34" charset="0"/>
                <a:cs typeface="Arial" pitchFamily="34" charset="0"/>
              </a:rPr>
              <a:t>When is Assertive Communication appropriate or not appropriate in the Army?</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What gets in the way of Assertive Communication?</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How will your relationships benefit through the use of Assertive Communication?</a:t>
            </a:r>
          </a:p>
        </p:txBody>
      </p:sp>
      <p:sp>
        <p:nvSpPr>
          <p:cNvPr id="124932"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31</a:t>
            </a:r>
          </a:p>
        </p:txBody>
      </p:sp>
      <p:sp>
        <p:nvSpPr>
          <p:cNvPr id="124933"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417638"/>
          </a:xfrm>
        </p:spPr>
        <p:txBody>
          <a:bodyPr/>
          <a:lstStyle/>
          <a:p>
            <a:pPr eaLnBrk="1" hangingPunct="1"/>
            <a:r>
              <a:rPr lang="en-US" sz="3600" smtClean="0">
                <a:solidFill>
                  <a:schemeClr val="bg1"/>
                </a:solidFill>
                <a:latin typeface="Arial" pitchFamily="34" charset="0"/>
                <a:cs typeface="Arial" pitchFamily="34" charset="0"/>
              </a:rPr>
              <a:t>Check on Learning</a:t>
            </a:r>
          </a:p>
        </p:txBody>
      </p:sp>
      <p:sp>
        <p:nvSpPr>
          <p:cNvPr id="11" name="Text Placeholder 10"/>
          <p:cNvSpPr>
            <a:spLocks noGrp="1"/>
          </p:cNvSpPr>
          <p:nvPr>
            <p:ph type="body" sz="quarter" idx="12"/>
          </p:nvPr>
        </p:nvSpPr>
        <p:spPr>
          <a:xfrm>
            <a:off x="457200" y="1574800"/>
            <a:ext cx="8229600" cy="4292600"/>
          </a:xfrm>
        </p:spPr>
        <p:txBody>
          <a:bodyPr/>
          <a:lstStyle/>
          <a:p>
            <a:pPr marL="0" indent="0" eaLnBrk="1" hangingPunct="1">
              <a:buFont typeface="Wingdings" pitchFamily="2" charset="2"/>
              <a:buNone/>
            </a:pPr>
            <a:r>
              <a:rPr lang="en-US" sz="2000" b="1" smtClean="0">
                <a:solidFill>
                  <a:schemeClr val="bg1"/>
                </a:solidFill>
                <a:latin typeface="Arial" pitchFamily="34" charset="0"/>
                <a:cs typeface="Arial" pitchFamily="34" charset="0"/>
              </a:rPr>
              <a:t>What is the skill? </a:t>
            </a:r>
            <a:r>
              <a:rPr lang="en-US" sz="2000" smtClean="0">
                <a:solidFill>
                  <a:schemeClr val="bg1"/>
                </a:solidFill>
                <a:latin typeface="Arial" pitchFamily="34" charset="0"/>
                <a:cs typeface="Arial" pitchFamily="34" charset="0"/>
              </a:rPr>
              <a:t>Assertive Communication is a method of communication that is Confident, Clear, and Controlled.</a:t>
            </a:r>
          </a:p>
          <a:p>
            <a:pPr marL="0" indent="0" eaLnBrk="1" hangingPunct="1">
              <a:buFont typeface="Wingdings" pitchFamily="2" charset="2"/>
              <a:buNone/>
            </a:pPr>
            <a:endParaRPr lang="en-US" sz="2000" smtClean="0">
              <a:solidFill>
                <a:schemeClr val="bg1"/>
              </a:solidFill>
              <a:latin typeface="Arial" pitchFamily="34" charset="0"/>
              <a:cs typeface="Arial" pitchFamily="34" charset="0"/>
            </a:endParaRPr>
          </a:p>
          <a:p>
            <a:pPr marL="0" indent="0" eaLnBrk="1" hangingPunct="1">
              <a:buFont typeface="Wingdings" pitchFamily="2" charset="2"/>
              <a:buNone/>
            </a:pPr>
            <a:r>
              <a:rPr lang="en-US" sz="2000" b="1" smtClean="0">
                <a:solidFill>
                  <a:schemeClr val="bg1"/>
                </a:solidFill>
                <a:latin typeface="Arial" pitchFamily="34" charset="0"/>
                <a:cs typeface="Arial" pitchFamily="34" charset="0"/>
              </a:rPr>
              <a:t>When do I use it? </a:t>
            </a:r>
            <a:r>
              <a:rPr lang="en-US" sz="2000" smtClean="0">
                <a:solidFill>
                  <a:schemeClr val="bg1"/>
                </a:solidFill>
                <a:latin typeface="Arial" pitchFamily="34" charset="0"/>
                <a:cs typeface="Arial" pitchFamily="34" charset="0"/>
              </a:rPr>
              <a:t>Use Assertive Communication when confronting someone about a conflict or challenge (and is the most appropriate style in that situation).</a:t>
            </a:r>
          </a:p>
          <a:p>
            <a:pPr marL="0" indent="0" eaLnBrk="1" hangingPunct="1">
              <a:buFont typeface="Wingdings" pitchFamily="2" charset="2"/>
              <a:buNone/>
            </a:pPr>
            <a:endParaRPr lang="en-US" sz="2000" smtClean="0">
              <a:solidFill>
                <a:schemeClr val="bg1"/>
              </a:solidFill>
              <a:latin typeface="Arial" pitchFamily="34" charset="0"/>
              <a:cs typeface="Arial" pitchFamily="34" charset="0"/>
            </a:endParaRPr>
          </a:p>
          <a:p>
            <a:pPr marL="0" indent="0" eaLnBrk="1" hangingPunct="1">
              <a:buFont typeface="Wingdings" pitchFamily="2" charset="2"/>
              <a:buNone/>
            </a:pPr>
            <a:r>
              <a:rPr lang="en-US" sz="2000" b="1" smtClean="0">
                <a:solidFill>
                  <a:schemeClr val="bg1"/>
                </a:solidFill>
                <a:latin typeface="Arial" pitchFamily="34" charset="0"/>
                <a:cs typeface="Arial" pitchFamily="34" charset="0"/>
              </a:rPr>
              <a:t>How do I use it? </a:t>
            </a:r>
            <a:r>
              <a:rPr lang="en-US" sz="2000" smtClean="0">
                <a:solidFill>
                  <a:schemeClr val="bg1"/>
                </a:solidFill>
                <a:latin typeface="Arial" pitchFamily="34" charset="0"/>
                <a:cs typeface="Arial" pitchFamily="34" charset="0"/>
              </a:rPr>
              <a:t>Use the IDEAL model: I = Identify and understand the problem, D = Describe the problem objectively and accurately, E = Express your concerns and how you feel (when appropriate), A = Ask the other person for his/her perspective and ask for a reasonable change, L = List the outcomes.</a:t>
            </a:r>
          </a:p>
          <a:p>
            <a:pPr marL="0" indent="0" eaLnBrk="1" hangingPunct="1">
              <a:buFont typeface="Wingdings" pitchFamily="2" charset="2"/>
              <a:buNone/>
            </a:pPr>
            <a:endParaRPr lang="en-US" sz="2000" smtClean="0"/>
          </a:p>
        </p:txBody>
      </p:sp>
      <p:sp>
        <p:nvSpPr>
          <p:cNvPr id="125956" name="TextBox 5"/>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32</a:t>
            </a:r>
          </a:p>
        </p:txBody>
      </p:sp>
      <p:sp>
        <p:nvSpPr>
          <p:cNvPr id="125957"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2"/>
          <p:cNvSpPr>
            <a:spLocks noGrp="1" noChangeArrowheads="1"/>
          </p:cNvSpPr>
          <p:nvPr>
            <p:ph type="sldNum" sz="quarter" idx="11"/>
          </p:nvPr>
        </p:nvSpPr>
        <p:spPr>
          <a:xfrm>
            <a:off x="8458200" y="6629400"/>
            <a:ext cx="685800" cy="228600"/>
          </a:xfrm>
        </p:spPr>
        <p:txBody>
          <a:bodyPr/>
          <a:lstStyle/>
          <a:p>
            <a:pPr>
              <a:defRPr/>
            </a:pPr>
            <a:r>
              <a:rPr lang="en-US" sz="1000"/>
              <a:t>2</a:t>
            </a:r>
          </a:p>
        </p:txBody>
      </p:sp>
      <p:sp>
        <p:nvSpPr>
          <p:cNvPr id="7" name="Rectangle 6"/>
          <p:cNvSpPr/>
          <p:nvPr/>
        </p:nvSpPr>
        <p:spPr>
          <a:xfrm>
            <a:off x="5791200" y="1447800"/>
            <a:ext cx="3048000" cy="646331"/>
          </a:xfrm>
          <a:prstGeom prst="rect">
            <a:avLst/>
          </a:prstGeom>
          <a:noFill/>
        </p:spPr>
        <p:txBody>
          <a:bodyPr>
            <a:spAutoFit/>
          </a:bodyPr>
          <a:lstStyle/>
          <a:p>
            <a:pPr algn="ctr">
              <a:defRPr/>
            </a:pPr>
            <a:r>
              <a:rPr lang="en-US" sz="3600" b="1" dirty="0">
                <a:ln w="18000">
                  <a:solidFill>
                    <a:schemeClr val="accent2">
                      <a:satMod val="140000"/>
                    </a:schemeClr>
                  </a:solidFill>
                  <a:prstDash val="solid"/>
                  <a:miter lim="800000"/>
                </a:ln>
                <a:latin typeface="Arial" charset="0"/>
                <a:cs typeface="Arial" charset="0"/>
              </a:rPr>
              <a:t>Resiliency</a:t>
            </a:r>
          </a:p>
        </p:txBody>
      </p:sp>
      <p:sp>
        <p:nvSpPr>
          <p:cNvPr id="9" name="Rectangle 8"/>
          <p:cNvSpPr/>
          <p:nvPr/>
        </p:nvSpPr>
        <p:spPr>
          <a:xfrm>
            <a:off x="3581400" y="5105400"/>
            <a:ext cx="3657600" cy="646331"/>
          </a:xfrm>
          <a:prstGeom prst="rect">
            <a:avLst/>
          </a:prstGeom>
          <a:noFill/>
        </p:spPr>
        <p:txBody>
          <a:bodyPr>
            <a:spAutoFit/>
          </a:bodyPr>
          <a:lstStyle/>
          <a:p>
            <a:pPr algn="ctr">
              <a:defRPr/>
            </a:pPr>
            <a:r>
              <a:rPr lang="en-US" sz="3600" b="1" dirty="0">
                <a:ln w="18000">
                  <a:solidFill>
                    <a:schemeClr val="accent2">
                      <a:satMod val="140000"/>
                    </a:schemeClr>
                  </a:solidFill>
                  <a:prstDash val="solid"/>
                  <a:miter lim="800000"/>
                </a:ln>
                <a:latin typeface="Arial" charset="0"/>
                <a:cs typeface="Arial" charset="0"/>
              </a:rPr>
              <a:t>Questions</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sz="3600" smtClean="0">
                <a:solidFill>
                  <a:schemeClr val="bg1"/>
                </a:solidFill>
                <a:latin typeface="Arial" pitchFamily="34" charset="0"/>
                <a:cs typeface="Arial" pitchFamily="34" charset="0"/>
              </a:rPr>
              <a:t>AAR</a:t>
            </a:r>
          </a:p>
        </p:txBody>
      </p:sp>
      <p:sp>
        <p:nvSpPr>
          <p:cNvPr id="128003" name="Content Placeholder 2"/>
          <p:cNvSpPr>
            <a:spLocks noGrp="1"/>
          </p:cNvSpPr>
          <p:nvPr>
            <p:ph idx="1"/>
          </p:nvPr>
        </p:nvSpPr>
        <p:spPr>
          <a:xfrm>
            <a:off x="457200" y="1214438"/>
            <a:ext cx="8229600" cy="4911725"/>
          </a:xfrm>
        </p:spPr>
        <p:txBody>
          <a:bodyPr/>
          <a:lstStyle/>
          <a:p>
            <a:pPr eaLnBrk="1" hangingPunct="1">
              <a:buFontTx/>
              <a:buNone/>
            </a:pPr>
            <a:r>
              <a:rPr lang="en-US" smtClean="0">
                <a:solidFill>
                  <a:schemeClr val="bg1"/>
                </a:solidFill>
                <a:latin typeface="Arial" pitchFamily="34" charset="0"/>
                <a:cs typeface="Arial" pitchFamily="34" charset="0"/>
              </a:rPr>
              <a:t>What went well</a:t>
            </a:r>
          </a:p>
          <a:p>
            <a:pPr eaLnBrk="1" hangingPunct="1">
              <a:buFontTx/>
              <a:buNone/>
            </a:pPr>
            <a:r>
              <a:rPr lang="en-US" smtClean="0">
                <a:solidFill>
                  <a:schemeClr val="bg1"/>
                </a:solidFill>
                <a:latin typeface="Arial" pitchFamily="34" charset="0"/>
                <a:cs typeface="Arial" pitchFamily="34" charset="0"/>
              </a:rPr>
              <a:t>1.</a:t>
            </a:r>
          </a:p>
          <a:p>
            <a:pPr eaLnBrk="1" hangingPunct="1">
              <a:buFontTx/>
              <a:buNone/>
            </a:pPr>
            <a:r>
              <a:rPr lang="en-US" smtClean="0">
                <a:solidFill>
                  <a:schemeClr val="bg1"/>
                </a:solidFill>
                <a:latin typeface="Arial" pitchFamily="34" charset="0"/>
                <a:cs typeface="Arial" pitchFamily="34" charset="0"/>
              </a:rPr>
              <a:t>2. </a:t>
            </a:r>
          </a:p>
          <a:p>
            <a:pPr eaLnBrk="1" hangingPunct="1">
              <a:buFontTx/>
              <a:buNone/>
            </a:pPr>
            <a:r>
              <a:rPr lang="en-US" smtClean="0">
                <a:solidFill>
                  <a:schemeClr val="bg1"/>
                </a:solidFill>
                <a:latin typeface="Arial" pitchFamily="34" charset="0"/>
                <a:cs typeface="Arial" pitchFamily="34" charset="0"/>
              </a:rPr>
              <a:t>3.</a:t>
            </a:r>
          </a:p>
          <a:p>
            <a:pPr eaLnBrk="1" hangingPunct="1">
              <a:buFontTx/>
              <a:buNone/>
            </a:pPr>
            <a:r>
              <a:rPr lang="en-US" smtClean="0">
                <a:solidFill>
                  <a:schemeClr val="bg1"/>
                </a:solidFill>
                <a:latin typeface="Arial" pitchFamily="34" charset="0"/>
                <a:cs typeface="Arial" pitchFamily="34" charset="0"/>
              </a:rPr>
              <a:t>What can be improved</a:t>
            </a:r>
          </a:p>
          <a:p>
            <a:pPr eaLnBrk="1" hangingPunct="1">
              <a:buFontTx/>
              <a:buNone/>
            </a:pPr>
            <a:r>
              <a:rPr lang="en-US" smtClean="0">
                <a:solidFill>
                  <a:schemeClr val="bg1"/>
                </a:solidFill>
                <a:latin typeface="Arial" pitchFamily="34" charset="0"/>
                <a:cs typeface="Arial" pitchFamily="34" charset="0"/>
              </a:rPr>
              <a:t>1.</a:t>
            </a:r>
          </a:p>
          <a:p>
            <a:pPr eaLnBrk="1" hangingPunct="1">
              <a:buFontTx/>
              <a:buNone/>
            </a:pPr>
            <a:r>
              <a:rPr lang="en-US" smtClean="0">
                <a:solidFill>
                  <a:schemeClr val="bg1"/>
                </a:solidFill>
                <a:latin typeface="Arial" pitchFamily="34" charset="0"/>
                <a:cs typeface="Arial" pitchFamily="34" charset="0"/>
              </a:rPr>
              <a:t>2.</a:t>
            </a:r>
          </a:p>
          <a:p>
            <a:pPr eaLnBrk="1" hangingPunct="1">
              <a:buFontTx/>
              <a:buNone/>
            </a:pPr>
            <a:r>
              <a:rPr lang="en-US" smtClean="0">
                <a:solidFill>
                  <a:schemeClr val="bg1"/>
                </a:solidFill>
                <a:latin typeface="Arial" pitchFamily="34" charset="0"/>
                <a:cs typeface="Arial" pitchFamily="34" charset="0"/>
              </a:rPr>
              <a:t>3.</a:t>
            </a:r>
          </a:p>
        </p:txBody>
      </p:sp>
      <p:sp>
        <p:nvSpPr>
          <p:cNvPr id="43012" name="Rectangle 12"/>
          <p:cNvSpPr>
            <a:spLocks noGrp="1" noChangeArrowheads="1"/>
          </p:cNvSpPr>
          <p:nvPr>
            <p:ph type="sldNum" sz="quarter" idx="12"/>
          </p:nvPr>
        </p:nvSpPr>
        <p:spPr>
          <a:xfrm>
            <a:off x="8458200" y="6629400"/>
            <a:ext cx="685800" cy="228600"/>
          </a:xfrm>
        </p:spPr>
        <p:txBody>
          <a:bodyPr/>
          <a:lstStyle/>
          <a:p>
            <a:pPr algn="ctr">
              <a:defRPr/>
            </a:pPr>
            <a:r>
              <a:rPr lang="en-US" sz="1000" smtClean="0"/>
              <a:t>34</a:t>
            </a:r>
          </a:p>
        </p:txBody>
      </p:sp>
      <p:sp>
        <p:nvSpPr>
          <p:cNvPr id="128005" name="Footer Placeholder 2"/>
          <p:cNvSpPr txBox="1">
            <a:spLocks/>
          </p:cNvSpPr>
          <p:nvPr/>
        </p:nvSpPr>
        <p:spPr bwMode="auto">
          <a:xfrm>
            <a:off x="0" y="6429375"/>
            <a:ext cx="16684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chemeClr val="tx2"/>
                </a:solidFill>
                <a:latin typeface="Comic Sans MS" pitchFamily="66" charset="0"/>
              </a:rPr>
              <a:t>As  of 25 Oct 10</a:t>
            </a:r>
          </a:p>
        </p:txBody>
      </p:sp>
      <p:sp>
        <p:nvSpPr>
          <p:cNvPr id="128006"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5"/>
          <p:cNvSpPr>
            <a:spLocks noGrp="1"/>
          </p:cNvSpPr>
          <p:nvPr>
            <p:ph type="title"/>
          </p:nvPr>
        </p:nvSpPr>
        <p:spPr>
          <a:xfrm>
            <a:off x="457200" y="0"/>
            <a:ext cx="8229600" cy="1417638"/>
          </a:xfrm>
        </p:spPr>
        <p:txBody>
          <a:bodyPr/>
          <a:lstStyle/>
          <a:p>
            <a:pPr eaLnBrk="1" hangingPunct="1"/>
            <a:r>
              <a:rPr lang="en-US" sz="3600" smtClean="0">
                <a:solidFill>
                  <a:schemeClr val="bg1"/>
                </a:solidFill>
                <a:latin typeface="Arial" pitchFamily="34" charset="0"/>
                <a:cs typeface="Arial" pitchFamily="34" charset="0"/>
              </a:rPr>
              <a:t>Assertive Communication</a:t>
            </a:r>
          </a:p>
        </p:txBody>
      </p:sp>
      <p:pic>
        <p:nvPicPr>
          <p:cNvPr id="972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5943600" cy="3490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7284"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4</a:t>
            </a:r>
          </a:p>
        </p:txBody>
      </p:sp>
      <p:sp>
        <p:nvSpPr>
          <p:cNvPr id="97285"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0" y="0"/>
            <a:ext cx="9144000" cy="1417638"/>
          </a:xfrm>
        </p:spPr>
        <p:txBody>
          <a:bodyPr/>
          <a:lstStyle/>
          <a:p>
            <a:pPr eaLnBrk="1" hangingPunct="1"/>
            <a:r>
              <a:rPr lang="en-US" sz="3600" smtClean="0">
                <a:solidFill>
                  <a:schemeClr val="bg1"/>
                </a:solidFill>
              </a:rPr>
              <a:t>Key Principles</a:t>
            </a:r>
          </a:p>
        </p:txBody>
      </p:sp>
      <p:sp>
        <p:nvSpPr>
          <p:cNvPr id="98307" name="Text Placeholder 2"/>
          <p:cNvSpPr>
            <a:spLocks noGrp="1"/>
          </p:cNvSpPr>
          <p:nvPr>
            <p:ph type="body" sz="quarter" idx="12"/>
          </p:nvPr>
        </p:nvSpPr>
        <p:spPr/>
        <p:txBody>
          <a:bodyPr/>
          <a:lstStyle/>
          <a:p>
            <a:pPr eaLnBrk="1" hangingPunct="1">
              <a:buFontTx/>
              <a:buNone/>
            </a:pPr>
            <a:r>
              <a:rPr lang="en-US" b="1" smtClean="0">
                <a:solidFill>
                  <a:schemeClr val="bg1"/>
                </a:solidFill>
                <a:latin typeface="Arial" pitchFamily="34" charset="0"/>
                <a:cs typeface="Arial" pitchFamily="34" charset="0"/>
              </a:rPr>
              <a:t>Takes practice: </a:t>
            </a:r>
            <a:r>
              <a:rPr lang="en-US" smtClean="0">
                <a:solidFill>
                  <a:schemeClr val="bg1"/>
                </a:solidFill>
                <a:latin typeface="Arial" pitchFamily="34" charset="0"/>
                <a:cs typeface="Arial" pitchFamily="34" charset="0"/>
              </a:rPr>
              <a:t>Assertive Communication takes practice.</a:t>
            </a:r>
          </a:p>
          <a:p>
            <a:pPr eaLnBrk="1" hangingPunct="1">
              <a:buFontTx/>
              <a:buNone/>
            </a:pPr>
            <a:r>
              <a:rPr lang="en-US" b="1" smtClean="0">
                <a:solidFill>
                  <a:schemeClr val="bg1"/>
                </a:solidFill>
                <a:latin typeface="Arial" pitchFamily="34" charset="0"/>
                <a:cs typeface="Arial" pitchFamily="34" charset="0"/>
              </a:rPr>
              <a:t>Flexibility: </a:t>
            </a:r>
            <a:r>
              <a:rPr lang="en-US" smtClean="0">
                <a:solidFill>
                  <a:schemeClr val="bg1"/>
                </a:solidFill>
                <a:latin typeface="Arial" pitchFamily="34" charset="0"/>
                <a:cs typeface="Arial" pitchFamily="34" charset="0"/>
              </a:rPr>
              <a:t>Match your style of communication to the situation/person you are communicating with.</a:t>
            </a:r>
          </a:p>
          <a:p>
            <a:pPr eaLnBrk="1" hangingPunct="1">
              <a:buFontTx/>
              <a:buNone/>
            </a:pPr>
            <a:r>
              <a:rPr lang="en-US" b="1" smtClean="0">
                <a:solidFill>
                  <a:schemeClr val="bg1"/>
                </a:solidFill>
                <a:latin typeface="Arial" pitchFamily="34" charset="0"/>
                <a:cs typeface="Arial" pitchFamily="34" charset="0"/>
              </a:rPr>
              <a:t>Skill, not personality: </a:t>
            </a:r>
            <a:r>
              <a:rPr lang="en-US" smtClean="0">
                <a:solidFill>
                  <a:schemeClr val="bg1"/>
                </a:solidFill>
                <a:latin typeface="Arial" pitchFamily="34" charset="0"/>
                <a:cs typeface="Arial" pitchFamily="34" charset="0"/>
              </a:rPr>
              <a:t>Communication styles are skills, not personality styles.</a:t>
            </a:r>
          </a:p>
          <a:p>
            <a:pPr eaLnBrk="1" hangingPunct="1">
              <a:buFontTx/>
              <a:buNone/>
            </a:pPr>
            <a:r>
              <a:rPr lang="en-US" b="1" smtClean="0">
                <a:solidFill>
                  <a:schemeClr val="bg1"/>
                </a:solidFill>
                <a:latin typeface="Arial" pitchFamily="34" charset="0"/>
                <a:cs typeface="Arial" pitchFamily="34" charset="0"/>
              </a:rPr>
              <a:t>Retreat, refuel, return: </a:t>
            </a:r>
            <a:r>
              <a:rPr lang="en-US" smtClean="0">
                <a:solidFill>
                  <a:schemeClr val="bg1"/>
                </a:solidFill>
                <a:latin typeface="Arial" pitchFamily="34" charset="0"/>
                <a:cs typeface="Arial" pitchFamily="34" charset="0"/>
              </a:rPr>
              <a:t>Take a break from the conversation. Relax/rethink and then try again.</a:t>
            </a:r>
          </a:p>
          <a:p>
            <a:pPr eaLnBrk="1" hangingPunct="1">
              <a:buFontTx/>
              <a:buNone/>
            </a:pPr>
            <a:r>
              <a:rPr lang="en-US" b="1" smtClean="0">
                <a:solidFill>
                  <a:schemeClr val="bg1"/>
                </a:solidFill>
                <a:latin typeface="Arial" pitchFamily="34" charset="0"/>
                <a:cs typeface="Arial" pitchFamily="34" charset="0"/>
              </a:rPr>
              <a:t>Connection: </a:t>
            </a:r>
            <a:r>
              <a:rPr lang="en-US" smtClean="0">
                <a:solidFill>
                  <a:schemeClr val="bg1"/>
                </a:solidFill>
                <a:latin typeface="Arial" pitchFamily="34" charset="0"/>
                <a:cs typeface="Arial" pitchFamily="34" charset="0"/>
              </a:rPr>
              <a:t>Assertive Communication </a:t>
            </a:r>
          </a:p>
          <a:p>
            <a:pPr eaLnBrk="1" hangingPunct="1">
              <a:buFontTx/>
              <a:buNone/>
            </a:pPr>
            <a:r>
              <a:rPr lang="en-US" smtClean="0">
                <a:solidFill>
                  <a:schemeClr val="bg1"/>
                </a:solidFill>
                <a:latin typeface="Arial" pitchFamily="34" charset="0"/>
                <a:cs typeface="Arial" pitchFamily="34" charset="0"/>
              </a:rPr>
              <a:t>	builds all of the MRT competencies; </a:t>
            </a:r>
          </a:p>
          <a:p>
            <a:pPr eaLnBrk="1" hangingPunct="1">
              <a:buFontTx/>
              <a:buNone/>
            </a:pPr>
            <a:r>
              <a:rPr lang="en-US" smtClean="0">
                <a:solidFill>
                  <a:schemeClr val="bg1"/>
                </a:solidFill>
                <a:latin typeface="Arial" pitchFamily="34" charset="0"/>
                <a:cs typeface="Arial" pitchFamily="34" charset="0"/>
              </a:rPr>
              <a:t>	Connection is a primary target.	</a:t>
            </a:r>
          </a:p>
          <a:p>
            <a:pPr eaLnBrk="1" hangingPunct="1"/>
            <a:endParaRPr lang="en-US" sz="2300" smtClean="0"/>
          </a:p>
        </p:txBody>
      </p:sp>
      <p:pic>
        <p:nvPicPr>
          <p:cNvPr id="98308" name="Picture 9" descr="Pictur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648200"/>
            <a:ext cx="18288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8309" name="TextBox 7"/>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5</a:t>
            </a:r>
          </a:p>
        </p:txBody>
      </p:sp>
      <p:sp>
        <p:nvSpPr>
          <p:cNvPr id="98310"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0"/>
            <a:ext cx="8229600" cy="1417638"/>
          </a:xfrm>
        </p:spPr>
        <p:txBody>
          <a:bodyPr/>
          <a:lstStyle/>
          <a:p>
            <a:pPr eaLnBrk="1" hangingPunct="1"/>
            <a:r>
              <a:rPr lang="en-US" smtClean="0">
                <a:latin typeface="Arial" pitchFamily="34" charset="0"/>
                <a:cs typeface="Arial" pitchFamily="34" charset="0"/>
              </a:rPr>
              <a:t> </a:t>
            </a:r>
            <a:r>
              <a:rPr lang="en-US" sz="3600" smtClean="0">
                <a:solidFill>
                  <a:schemeClr val="bg1"/>
                </a:solidFill>
                <a:latin typeface="Arial" pitchFamily="34" charset="0"/>
                <a:cs typeface="Arial" pitchFamily="34" charset="0"/>
              </a:rPr>
              <a:t>Bottom Line Up Front</a:t>
            </a:r>
          </a:p>
        </p:txBody>
      </p:sp>
      <p:sp>
        <p:nvSpPr>
          <p:cNvPr id="99331" name="Text Placeholder 2"/>
          <p:cNvSpPr>
            <a:spLocks noGrp="1"/>
          </p:cNvSpPr>
          <p:nvPr>
            <p:ph type="body" sz="quarter" idx="12"/>
          </p:nvPr>
        </p:nvSpPr>
        <p:spPr>
          <a:xfrm>
            <a:off x="381000" y="1295400"/>
            <a:ext cx="8229600" cy="2057400"/>
          </a:xfrm>
        </p:spPr>
        <p:txBody>
          <a:bodyPr/>
          <a:lstStyle/>
          <a:p>
            <a:pPr eaLnBrk="1" hangingPunct="1">
              <a:buFontTx/>
              <a:buNone/>
            </a:pPr>
            <a:r>
              <a:rPr lang="en-US" smtClean="0">
                <a:solidFill>
                  <a:schemeClr val="bg1"/>
                </a:solidFill>
                <a:latin typeface="Arial" pitchFamily="34" charset="0"/>
                <a:cs typeface="Arial" pitchFamily="34" charset="0"/>
              </a:rPr>
              <a:t>Assertive Communication helps to build Connection.</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Assertive Communication helps you solve problems by remaining Confident, Clear, and Controlled.</a:t>
            </a:r>
          </a:p>
        </p:txBody>
      </p:sp>
      <p:sp>
        <p:nvSpPr>
          <p:cNvPr id="99332"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6</a:t>
            </a:r>
          </a:p>
        </p:txBody>
      </p:sp>
      <p:sp>
        <p:nvSpPr>
          <p:cNvPr id="99333"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0"/>
            <a:ext cx="8229600" cy="1417638"/>
          </a:xfrm>
        </p:spPr>
        <p:txBody>
          <a:bodyPr/>
          <a:lstStyle/>
          <a:p>
            <a:pPr eaLnBrk="1" hangingPunct="1"/>
            <a:r>
              <a:rPr lang="en-US" sz="3600" smtClean="0">
                <a:solidFill>
                  <a:schemeClr val="bg1"/>
                </a:solidFill>
                <a:latin typeface="Arial" pitchFamily="34" charset="0"/>
                <a:cs typeface="Arial" pitchFamily="34" charset="0"/>
              </a:rPr>
              <a:t>Assertive Communication:</a:t>
            </a:r>
            <a:br>
              <a:rPr lang="en-US" sz="3600" smtClean="0">
                <a:solidFill>
                  <a:schemeClr val="bg1"/>
                </a:solidFill>
                <a:latin typeface="Arial" pitchFamily="34" charset="0"/>
                <a:cs typeface="Arial" pitchFamily="34" charset="0"/>
              </a:rPr>
            </a:br>
            <a:r>
              <a:rPr lang="en-US" sz="3600" smtClean="0">
                <a:solidFill>
                  <a:schemeClr val="bg1"/>
                </a:solidFill>
                <a:latin typeface="Arial" pitchFamily="34" charset="0"/>
                <a:cs typeface="Arial" pitchFamily="34" charset="0"/>
              </a:rPr>
              <a:t>Applications</a:t>
            </a:r>
            <a:endParaRPr lang="en-US" smtClean="0">
              <a:solidFill>
                <a:schemeClr val="bg1"/>
              </a:solidFill>
              <a:latin typeface="Arial" pitchFamily="34" charset="0"/>
              <a:cs typeface="Arial" pitchFamily="34" charset="0"/>
            </a:endParaRPr>
          </a:p>
        </p:txBody>
      </p:sp>
      <p:sp>
        <p:nvSpPr>
          <p:cNvPr id="100355" name="Text Placeholder 2"/>
          <p:cNvSpPr>
            <a:spLocks noGrp="1"/>
          </p:cNvSpPr>
          <p:nvPr>
            <p:ph type="body" sz="quarter" idx="12"/>
          </p:nvPr>
        </p:nvSpPr>
        <p:spPr>
          <a:xfrm>
            <a:off x="457200" y="1295400"/>
            <a:ext cx="8229600" cy="3962400"/>
          </a:xfrm>
        </p:spPr>
        <p:txBody>
          <a:bodyPr/>
          <a:lstStyle/>
          <a:p>
            <a:pPr eaLnBrk="1" hangingPunct="1">
              <a:buFontTx/>
              <a:buNone/>
            </a:pPr>
            <a:r>
              <a:rPr lang="en-US" smtClean="0">
                <a:solidFill>
                  <a:schemeClr val="bg1"/>
                </a:solidFill>
                <a:latin typeface="Arial" pitchFamily="34" charset="0"/>
                <a:cs typeface="Arial" pitchFamily="34" charset="0"/>
              </a:rPr>
              <a:t>When is Assertive Communication appropriate or not appropriate in the Army?</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What gets in the way of Assertive Communication?</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smtClean="0">
                <a:solidFill>
                  <a:schemeClr val="bg1"/>
                </a:solidFill>
                <a:latin typeface="Arial" pitchFamily="34" charset="0"/>
                <a:cs typeface="Arial" pitchFamily="34" charset="0"/>
              </a:rPr>
              <a:t>How will your relationships benefit through the use of Assertive Communication?</a:t>
            </a:r>
          </a:p>
        </p:txBody>
      </p:sp>
      <p:sp>
        <p:nvSpPr>
          <p:cNvPr id="100356"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7</a:t>
            </a:r>
          </a:p>
        </p:txBody>
      </p:sp>
      <p:sp>
        <p:nvSpPr>
          <p:cNvPr id="100357"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0"/>
            <a:ext cx="8229600" cy="1417638"/>
          </a:xfrm>
        </p:spPr>
        <p:txBody>
          <a:bodyPr/>
          <a:lstStyle/>
          <a:p>
            <a:pPr eaLnBrk="1" hangingPunct="1"/>
            <a:r>
              <a:rPr lang="en-US" sz="3600" smtClean="0">
                <a:solidFill>
                  <a:schemeClr val="bg1"/>
                </a:solidFill>
                <a:latin typeface="Arial" pitchFamily="34" charset="0"/>
                <a:cs typeface="Arial" pitchFamily="34" charset="0"/>
              </a:rPr>
              <a:t>Communication Skill Set</a:t>
            </a:r>
          </a:p>
        </p:txBody>
      </p:sp>
      <p:sp>
        <p:nvSpPr>
          <p:cNvPr id="101379" name="Text Placeholder 2"/>
          <p:cNvSpPr>
            <a:spLocks noGrp="1"/>
          </p:cNvSpPr>
          <p:nvPr>
            <p:ph type="body" sz="quarter" idx="12"/>
          </p:nvPr>
        </p:nvSpPr>
        <p:spPr>
          <a:xfrm>
            <a:off x="457200" y="1295400"/>
            <a:ext cx="8229600" cy="2971800"/>
          </a:xfrm>
        </p:spPr>
        <p:txBody>
          <a:bodyPr/>
          <a:lstStyle/>
          <a:p>
            <a:pPr eaLnBrk="1" hangingPunct="1">
              <a:buFontTx/>
              <a:buNone/>
            </a:pPr>
            <a:r>
              <a:rPr lang="en-US" b="1" smtClean="0">
                <a:solidFill>
                  <a:schemeClr val="bg1"/>
                </a:solidFill>
                <a:latin typeface="Arial" pitchFamily="34" charset="0"/>
                <a:cs typeface="Arial" pitchFamily="34" charset="0"/>
              </a:rPr>
              <a:t>Assertive Communication: </a:t>
            </a:r>
            <a:r>
              <a:rPr lang="en-US" smtClean="0">
                <a:solidFill>
                  <a:schemeClr val="bg1"/>
                </a:solidFill>
                <a:latin typeface="Arial" pitchFamily="34" charset="0"/>
                <a:cs typeface="Arial" pitchFamily="34" charset="0"/>
              </a:rPr>
              <a:t>Communicate clearly and with respect.</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b="1" smtClean="0">
                <a:solidFill>
                  <a:schemeClr val="bg1"/>
                </a:solidFill>
                <a:latin typeface="Arial" pitchFamily="34" charset="0"/>
                <a:cs typeface="Arial" pitchFamily="34" charset="0"/>
              </a:rPr>
              <a:t>Active Constructive Responding: </a:t>
            </a:r>
            <a:r>
              <a:rPr lang="en-US" smtClean="0">
                <a:solidFill>
                  <a:schemeClr val="bg1"/>
                </a:solidFill>
                <a:latin typeface="Arial" pitchFamily="34" charset="0"/>
                <a:cs typeface="Arial" pitchFamily="34" charset="0"/>
              </a:rPr>
              <a:t>Respond to others to build strong relationships.</a:t>
            </a:r>
          </a:p>
          <a:p>
            <a:pPr eaLnBrk="1" hangingPunct="1">
              <a:buFontTx/>
              <a:buNone/>
            </a:pPr>
            <a:endParaRPr lang="en-US" smtClean="0">
              <a:solidFill>
                <a:schemeClr val="bg1"/>
              </a:solidFill>
              <a:latin typeface="Arial" pitchFamily="34" charset="0"/>
              <a:cs typeface="Arial" pitchFamily="34" charset="0"/>
            </a:endParaRPr>
          </a:p>
          <a:p>
            <a:pPr eaLnBrk="1" hangingPunct="1">
              <a:buFontTx/>
              <a:buNone/>
            </a:pPr>
            <a:r>
              <a:rPr lang="en-US" b="1" smtClean="0">
                <a:solidFill>
                  <a:schemeClr val="bg1"/>
                </a:solidFill>
                <a:latin typeface="Arial" pitchFamily="34" charset="0"/>
                <a:cs typeface="Arial" pitchFamily="34" charset="0"/>
              </a:rPr>
              <a:t>Praise: </a:t>
            </a:r>
            <a:r>
              <a:rPr lang="en-US" smtClean="0">
                <a:solidFill>
                  <a:schemeClr val="bg1"/>
                </a:solidFill>
                <a:latin typeface="Arial" pitchFamily="34" charset="0"/>
                <a:cs typeface="Arial" pitchFamily="34" charset="0"/>
              </a:rPr>
              <a:t>Praise to build mastery and winning streaks.</a:t>
            </a:r>
          </a:p>
        </p:txBody>
      </p:sp>
      <p:sp>
        <p:nvSpPr>
          <p:cNvPr id="101380"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8</a:t>
            </a:r>
          </a:p>
        </p:txBody>
      </p:sp>
      <p:sp>
        <p:nvSpPr>
          <p:cNvPr id="101381"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0"/>
            <a:ext cx="8229600" cy="1417638"/>
          </a:xfrm>
        </p:spPr>
        <p:txBody>
          <a:bodyPr/>
          <a:lstStyle/>
          <a:p>
            <a:pPr eaLnBrk="1" hangingPunct="1"/>
            <a:r>
              <a:rPr lang="en-US" sz="3600" smtClean="0">
                <a:solidFill>
                  <a:schemeClr val="bg1"/>
                </a:solidFill>
                <a:latin typeface="Arial" pitchFamily="34" charset="0"/>
                <a:cs typeface="Arial" pitchFamily="34" charset="0"/>
              </a:rPr>
              <a:t>Communication Styles</a:t>
            </a:r>
          </a:p>
        </p:txBody>
      </p:sp>
      <p:sp>
        <p:nvSpPr>
          <p:cNvPr id="102403" name="Text Placeholder 2"/>
          <p:cNvSpPr>
            <a:spLocks noGrp="1"/>
          </p:cNvSpPr>
          <p:nvPr>
            <p:ph type="body" sz="quarter" idx="12"/>
          </p:nvPr>
        </p:nvSpPr>
        <p:spPr>
          <a:xfrm>
            <a:off x="457200" y="1295400"/>
            <a:ext cx="8229600" cy="1828800"/>
          </a:xfrm>
        </p:spPr>
        <p:txBody>
          <a:bodyPr/>
          <a:lstStyle/>
          <a:p>
            <a:pPr eaLnBrk="1" hangingPunct="1">
              <a:buFontTx/>
              <a:buNone/>
            </a:pPr>
            <a:r>
              <a:rPr lang="en-US" smtClean="0">
                <a:solidFill>
                  <a:schemeClr val="bg1"/>
                </a:solidFill>
                <a:latin typeface="Arial" pitchFamily="34" charset="0"/>
                <a:cs typeface="Arial" pitchFamily="34" charset="0"/>
              </a:rPr>
              <a:t>In small groups, discuss what makes communication effective.</a:t>
            </a:r>
          </a:p>
        </p:txBody>
      </p:sp>
      <p:sp>
        <p:nvSpPr>
          <p:cNvPr id="102404" name="TextBox 6"/>
          <p:cNvSpPr txBox="1">
            <a:spLocks noChangeArrowheads="1"/>
          </p:cNvSpPr>
          <p:nvPr/>
        </p:nvSpPr>
        <p:spPr bwMode="auto">
          <a:xfrm>
            <a:off x="8153400" y="6611938"/>
            <a:ext cx="99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latin typeface="Comic Sans MS" pitchFamily="66" charset="0"/>
              </a:rPr>
              <a:t>      9</a:t>
            </a:r>
          </a:p>
        </p:txBody>
      </p:sp>
      <p:sp>
        <p:nvSpPr>
          <p:cNvPr id="102405" name="Rectangle 4"/>
          <p:cNvSpPr txBox="1">
            <a:spLocks noChangeArrowheads="1"/>
          </p:cNvSpPr>
          <p:nvPr/>
        </p:nvSpPr>
        <p:spPr bwMode="auto">
          <a:xfrm>
            <a:off x="609600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POC:  ASC MRT, DSN 793-4847</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B5145CE463A44E9CEF66D84E116DFA" ma:contentTypeVersion="1" ma:contentTypeDescription="Create a new document." ma:contentTypeScope="" ma:versionID="ab8f9fb9dd5e9e50ab9dc343b39fc4a2">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A04D2CE-56D9-4DD0-B3CE-DA14D74F6756}">
  <ds:schemaRefs>
    <ds:schemaRef ds:uri="http://schemas.microsoft.com/sharepoint/v3/contenttype/forms"/>
  </ds:schemaRefs>
</ds:datastoreItem>
</file>

<file path=customXml/itemProps2.xml><?xml version="1.0" encoding="utf-8"?>
<ds:datastoreItem xmlns:ds="http://schemas.openxmlformats.org/officeDocument/2006/customXml" ds:itemID="{4855BDFD-C5DA-4D10-A7BD-5A1CEA04E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4CEBB73-7BAB-422B-B994-BC3C4805BC9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MIL Resiliency Brief Template</Template>
  <TotalTime>1257</TotalTime>
  <Words>3205</Words>
  <Application>Microsoft Office PowerPoint</Application>
  <PresentationFormat>On-screen Show (4:3)</PresentationFormat>
  <Paragraphs>530</Paragraphs>
  <Slides>34</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Calibri</vt:lpstr>
      <vt:lpstr>Verdana</vt:lpstr>
      <vt:lpstr>Palatino</vt:lpstr>
      <vt:lpstr>Times New Roman</vt:lpstr>
      <vt:lpstr>Symbol</vt:lpstr>
      <vt:lpstr>Comic Sans MS</vt:lpstr>
      <vt:lpstr>Arial Black</vt:lpstr>
      <vt:lpstr>Wingdings</vt:lpstr>
      <vt:lpstr>Office Theme</vt:lpstr>
      <vt:lpstr>1_Office Theme</vt:lpstr>
      <vt:lpstr>PowerPoint Presentation</vt:lpstr>
      <vt:lpstr>Mission and Vision</vt:lpstr>
      <vt:lpstr>Task, Conditions, Standards</vt:lpstr>
      <vt:lpstr>Assertive Communication</vt:lpstr>
      <vt:lpstr>Key Principles</vt:lpstr>
      <vt:lpstr> Bottom Line Up Front</vt:lpstr>
      <vt:lpstr>Assertive Communication: Applications</vt:lpstr>
      <vt:lpstr>Communication Skill Set</vt:lpstr>
      <vt:lpstr>Communication Styles</vt:lpstr>
      <vt:lpstr>Communication Styles</vt:lpstr>
      <vt:lpstr>Debrief</vt:lpstr>
      <vt:lpstr>Aggressive Communication</vt:lpstr>
      <vt:lpstr>Icebergs beneath  Aggressive Communication</vt:lpstr>
      <vt:lpstr>Passive Communication</vt:lpstr>
      <vt:lpstr>Icebergs beneath  Passive Communication</vt:lpstr>
      <vt:lpstr>Assertive Communication  (3 Cs)</vt:lpstr>
      <vt:lpstr>3 Cs: Confident, Clear,  and Controlled</vt:lpstr>
      <vt:lpstr>Icebergs that Hinder  the 3 Cs</vt:lpstr>
      <vt:lpstr>Icebergs that Promote  the 3 Cs</vt:lpstr>
      <vt:lpstr>The IDEAL Model</vt:lpstr>
      <vt:lpstr>Tips for IDEAL</vt:lpstr>
      <vt:lpstr>Tips for IDEAL</vt:lpstr>
      <vt:lpstr>Tips for IDEAL</vt:lpstr>
      <vt:lpstr>Tips for IDEAL</vt:lpstr>
      <vt:lpstr>Assertive Communication Practice</vt:lpstr>
      <vt:lpstr>Communication Scenario 1</vt:lpstr>
      <vt:lpstr>Communication Scenario 2</vt:lpstr>
      <vt:lpstr>Communication Scenario 3</vt:lpstr>
      <vt:lpstr>Communication Scenario 4</vt:lpstr>
      <vt:lpstr>Debrief</vt:lpstr>
      <vt:lpstr>Assertive Communication: Applications</vt:lpstr>
      <vt:lpstr>Check on Learning</vt:lpstr>
      <vt:lpstr>PowerPoint Presentation</vt:lpstr>
      <vt:lpstr>AAR</vt:lpstr>
    </vt:vector>
  </TitlesOfParts>
  <Company>University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kingal</dc:creator>
  <cp:lastModifiedBy>Teacher E-Solutions</cp:lastModifiedBy>
  <cp:revision>136</cp:revision>
  <dcterms:created xsi:type="dcterms:W3CDTF">2010-02-01T17:36:13Z</dcterms:created>
  <dcterms:modified xsi:type="dcterms:W3CDTF">2019-01-18T15:52:48Z</dcterms:modified>
</cp:coreProperties>
</file>