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BADEDF-849E-462F-904F-D27144C6E19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868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2292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229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B5EE95-9BF6-44B5-982B-6CD60B3071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526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E1FCB7-B908-4BEC-BC16-F6EA1711779C}" type="slidenum">
              <a:rPr lang="en-GB"/>
              <a:pPr/>
              <a:t>4</a:t>
            </a:fld>
            <a:endParaRPr lang="en-GB"/>
          </a:p>
        </p:txBody>
      </p:sp>
      <p:sp>
        <p:nvSpPr>
          <p:cNvPr id="133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Unit 5A Keeping Healthy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24D18-7827-4717-A250-9F881EFED88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12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32855-FAD5-4E66-AB96-64AB893C6A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18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84D1E-A732-430B-8859-10DD781D592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67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6D230-CCAE-4E06-8B65-E2547DF0D07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90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953A6-2831-403D-8F0E-C64B7BF849B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113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39369-4D12-4D2E-B358-E139133A1C2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937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06F27-719E-455D-83C2-60D26CE5E04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83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EE2F6-9E22-4B88-9A5F-6ADB0FAC642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315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2F4E7-9CAB-4A03-85EE-2A0D7355D5F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784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1812C-5B53-451A-BA75-BD004A2CCB5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846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760AB-759F-40F3-9A03-974213D9F1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390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00"/>
            </a:gs>
            <a:gs pos="100000">
              <a:srgbClr val="FFFF00">
                <a:gamma/>
                <a:tint val="0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74956A3-7BF2-4016-B2E0-8EE41F718F9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febytes.gov.uk/eating/eat_areyou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u="sng">
                <a:solidFill>
                  <a:srgbClr val="FF0000"/>
                </a:solidFill>
                <a:latin typeface="Comic Sans MS" pitchFamily="66" charset="0"/>
              </a:rPr>
              <a:t>LO:To be able to classify food into groups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  <a:p>
            <a:pPr>
              <a:buFontTx/>
              <a:buNone/>
            </a:pPr>
            <a:r>
              <a:rPr lang="en-GB">
                <a:latin typeface="Comic Sans MS" pitchFamily="66" charset="0"/>
              </a:rPr>
              <a:t>In this lesson we will be learning about</a:t>
            </a:r>
            <a:r>
              <a:rPr lang="en-GB">
                <a:latin typeface="Times New Roman"/>
              </a:rPr>
              <a:t>…</a:t>
            </a:r>
            <a:r>
              <a:rPr lang="en-GB">
                <a:latin typeface="Comic Sans MS" pitchFamily="66" charset="0"/>
              </a:rPr>
              <a:t>..</a:t>
            </a:r>
          </a:p>
          <a:p>
            <a:r>
              <a:rPr lang="en-GB">
                <a:latin typeface="Comic Sans MS" pitchFamily="66" charset="0"/>
              </a:rPr>
              <a:t>Why we need a healthy diet</a:t>
            </a:r>
          </a:p>
          <a:p>
            <a:r>
              <a:rPr lang="en-GB">
                <a:latin typeface="Comic Sans MS" pitchFamily="66" charset="0"/>
              </a:rPr>
              <a:t>Different food groups with examples from each</a:t>
            </a:r>
          </a:p>
          <a:p>
            <a:r>
              <a:rPr lang="en-GB">
                <a:latin typeface="Comic Sans MS" pitchFamily="66" charset="0"/>
              </a:rPr>
              <a:t>How we can improve our own diet</a:t>
            </a:r>
          </a:p>
          <a:p>
            <a:endParaRPr lang="en-GB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To stay fit and healthy we need to do a number of things</a:t>
            </a:r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GB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GB" sz="3200">
                <a:solidFill>
                  <a:srgbClr val="FF0000"/>
                </a:solidFill>
                <a:latin typeface="Comic Sans MS" pitchFamily="66" charset="0"/>
              </a:rPr>
              <a:t>Discuss in your groups what they may be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933825"/>
            <a:ext cx="6400800" cy="1752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>
                <a:solidFill>
                  <a:schemeClr val="accent2"/>
                </a:solidFill>
                <a:latin typeface="Comic Sans MS" pitchFamily="66" charset="0"/>
              </a:rPr>
              <a:t>Eat sensibly</a:t>
            </a:r>
          </a:p>
          <a:p>
            <a:pPr>
              <a:buFont typeface="Wingdings" pitchFamily="2" charset="2"/>
              <a:buChar char="§"/>
            </a:pPr>
            <a:r>
              <a:rPr lang="en-GB">
                <a:solidFill>
                  <a:schemeClr val="accent2"/>
                </a:solidFill>
                <a:latin typeface="Comic Sans MS" pitchFamily="66" charset="0"/>
              </a:rPr>
              <a:t>Take regular exercise</a:t>
            </a:r>
          </a:p>
          <a:p>
            <a:pPr>
              <a:buFont typeface="Wingdings" pitchFamily="2" charset="2"/>
              <a:buChar char="§"/>
            </a:pPr>
            <a:r>
              <a:rPr lang="en-GB">
                <a:solidFill>
                  <a:schemeClr val="accent2"/>
                </a:solidFill>
                <a:latin typeface="Comic Sans MS" pitchFamily="66" charset="0"/>
              </a:rPr>
              <a:t>Avoid health risks such as smoking, taking illegal drugs &amp; drinking alcohol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0066"/>
                </a:solidFill>
                <a:latin typeface="Comic Sans MS" pitchFamily="66" charset="0"/>
              </a:rPr>
              <a:t>We need a healthy diet so that we can live a long and healthy life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r>
              <a:rPr lang="en-GB" sz="2800">
                <a:latin typeface="Comic Sans MS" pitchFamily="66" charset="0"/>
              </a:rPr>
              <a:t>Protein</a:t>
            </a:r>
          </a:p>
          <a:p>
            <a:pPr>
              <a:buFontTx/>
              <a:buNone/>
            </a:pPr>
            <a:r>
              <a:rPr lang="en-GB" sz="2800" i="1">
                <a:latin typeface="Comic Sans MS" pitchFamily="66" charset="0"/>
              </a:rPr>
              <a:t>In foods such as milk and cheese</a:t>
            </a:r>
          </a:p>
          <a:p>
            <a:r>
              <a:rPr lang="en-GB" sz="2800">
                <a:latin typeface="Comic Sans MS" pitchFamily="66" charset="0"/>
              </a:rPr>
              <a:t>Carbohydrates (starches and sugars)</a:t>
            </a:r>
          </a:p>
          <a:p>
            <a:pPr>
              <a:buFontTx/>
              <a:buNone/>
            </a:pPr>
            <a:r>
              <a:rPr lang="en-GB" sz="2800" i="1">
                <a:latin typeface="Comic Sans MS" pitchFamily="66" charset="0"/>
              </a:rPr>
              <a:t>In foods such as pasta, bread and biscuits</a:t>
            </a:r>
          </a:p>
          <a:p>
            <a:r>
              <a:rPr lang="en-GB" sz="2800">
                <a:latin typeface="Comic Sans MS" pitchFamily="66" charset="0"/>
              </a:rPr>
              <a:t>Fats</a:t>
            </a:r>
          </a:p>
          <a:p>
            <a:pPr>
              <a:buFontTx/>
              <a:buNone/>
            </a:pPr>
            <a:r>
              <a:rPr lang="en-GB" sz="2800" i="1">
                <a:latin typeface="Comic Sans MS" pitchFamily="66" charset="0"/>
              </a:rPr>
              <a:t>In foods such as butter and cooking oil</a:t>
            </a:r>
          </a:p>
          <a:p>
            <a:r>
              <a:rPr lang="en-GB" sz="2800">
                <a:latin typeface="Comic Sans MS" pitchFamily="66" charset="0"/>
              </a:rPr>
              <a:t>Fibre</a:t>
            </a:r>
          </a:p>
          <a:p>
            <a:pPr>
              <a:buFontTx/>
              <a:buNone/>
            </a:pPr>
            <a:r>
              <a:rPr lang="en-GB" sz="2800" i="1">
                <a:latin typeface="Comic Sans MS" pitchFamily="66" charset="0"/>
              </a:rPr>
              <a:t>In foods such as vegetables and fruit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Can you think of any other important things that are needed for our diet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438400"/>
            <a:ext cx="7772400" cy="4114800"/>
          </a:xfrm>
        </p:spPr>
        <p:txBody>
          <a:bodyPr/>
          <a:lstStyle/>
          <a:p>
            <a:r>
              <a:rPr lang="en-GB" sz="2800">
                <a:latin typeface="Comic Sans MS" pitchFamily="66" charset="0"/>
              </a:rPr>
              <a:t>Discuss in pairs</a:t>
            </a:r>
          </a:p>
          <a:p>
            <a:pPr>
              <a:buFontTx/>
              <a:buNone/>
            </a:pPr>
            <a:r>
              <a:rPr lang="en-GB" sz="2800">
                <a:latin typeface="Comic Sans MS" pitchFamily="66" charset="0"/>
              </a:rPr>
              <a:t>They are</a:t>
            </a:r>
            <a:r>
              <a:rPr lang="en-GB" sz="2800">
                <a:latin typeface="Times New Roman"/>
              </a:rPr>
              <a:t>…</a:t>
            </a:r>
            <a:r>
              <a:rPr lang="en-GB" sz="2800">
                <a:latin typeface="Comic Sans MS" pitchFamily="66" charset="0"/>
              </a:rPr>
              <a:t>.</a:t>
            </a:r>
          </a:p>
          <a:p>
            <a:pPr>
              <a:buFontTx/>
              <a:buBlip>
                <a:blip r:embed="rId3"/>
              </a:buBlip>
            </a:pPr>
            <a:r>
              <a:rPr lang="en-GB" sz="2800">
                <a:latin typeface="Comic Sans MS" pitchFamily="66" charset="0"/>
              </a:rPr>
              <a:t>Water</a:t>
            </a:r>
          </a:p>
          <a:p>
            <a:pPr>
              <a:buFontTx/>
              <a:buNone/>
            </a:pPr>
            <a:r>
              <a:rPr lang="en-GB" sz="2800">
                <a:latin typeface="Comic Sans MS" pitchFamily="66" charset="0"/>
              </a:rPr>
              <a:t>70% of the body is made up of water</a:t>
            </a:r>
          </a:p>
          <a:p>
            <a:pPr>
              <a:buFontTx/>
              <a:buNone/>
            </a:pPr>
            <a:r>
              <a:rPr lang="en-GB" sz="2800">
                <a:latin typeface="Comic Sans MS" pitchFamily="66" charset="0"/>
              </a:rPr>
              <a:t>They can be found in many drinks and juices</a:t>
            </a:r>
          </a:p>
          <a:p>
            <a:pPr>
              <a:buFontTx/>
              <a:buBlip>
                <a:blip r:embed="rId3"/>
              </a:buBlip>
            </a:pPr>
            <a:r>
              <a:rPr lang="en-GB" sz="2800">
                <a:latin typeface="Comic Sans MS" pitchFamily="66" charset="0"/>
              </a:rPr>
              <a:t>Vitamins and minerals</a:t>
            </a:r>
          </a:p>
          <a:p>
            <a:pPr>
              <a:buFontTx/>
              <a:buNone/>
            </a:pPr>
            <a:r>
              <a:rPr lang="en-GB" sz="2800">
                <a:latin typeface="Comic Sans MS" pitchFamily="66" charset="0"/>
              </a:rPr>
              <a:t>Found in fruit, vegetables and many dairy products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latin typeface="Comic Sans MS" pitchFamily="66" charset="0"/>
              </a:rPr>
              <a:t>Activities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84313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 b="1">
                <a:latin typeface="Comic Sans MS" pitchFamily="66" charset="0"/>
              </a:rPr>
              <a:t>Group 1 and 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>
                <a:latin typeface="Comic Sans MS" pitchFamily="66" charset="0"/>
              </a:rPr>
              <a:t>Use the table with ALL the food groups and write down as many food as possible in the correct place</a:t>
            </a:r>
          </a:p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</a:rPr>
              <a:t> </a:t>
            </a:r>
            <a:r>
              <a:rPr lang="en-GB" sz="2000" b="1">
                <a:latin typeface="Comic Sans MS" pitchFamily="66" charset="0"/>
              </a:rPr>
              <a:t>Group 3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>
                <a:latin typeface="Comic Sans MS" pitchFamily="66" charset="0"/>
              </a:rPr>
              <a:t>Use the table drawn out for you and write in the different foods in the correct boxes. Stick it in your science book</a:t>
            </a:r>
          </a:p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</a:rPr>
              <a:t> </a:t>
            </a:r>
            <a:r>
              <a:rPr lang="en-GB" sz="2000" b="1">
                <a:latin typeface="Comic Sans MS" pitchFamily="66" charset="0"/>
              </a:rPr>
              <a:t>Group 4 and *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>
                <a:latin typeface="Comic Sans MS" pitchFamily="66" charset="0"/>
              </a:rPr>
              <a:t>Use the sheet given to you and put the right food in the correct boxes(at least 4 in each box). Draw them in as well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b="1">
                <a:solidFill>
                  <a:srgbClr val="FF0000"/>
                </a:solidFill>
                <a:latin typeface="Comic Sans MS" pitchFamily="66" charset="0"/>
              </a:rPr>
              <a:t>Finished?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GB" sz="2000">
                <a:latin typeface="Comic Sans MS" pitchFamily="66" charset="0"/>
              </a:rPr>
              <a:t> Make up your own healthy lunch using food from each group. Write it down neatly in your science books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GB" sz="2000">
                <a:latin typeface="Comic Sans MS" pitchFamily="66" charset="0"/>
              </a:rPr>
              <a:t>Check your own diet online </a:t>
            </a:r>
            <a:r>
              <a:rPr lang="en-GB" sz="2000">
                <a:solidFill>
                  <a:srgbClr val="FF0000"/>
                </a:solidFill>
                <a:latin typeface="Comic Sans MS" pitchFamily="66" charset="0"/>
                <a:hlinkClick r:id="rId2"/>
              </a:rPr>
              <a:t>www.lifebytes.gov.uk/eating/eat_areyou.htm</a:t>
            </a:r>
            <a:r>
              <a:rPr lang="en-GB" sz="2000">
                <a:latin typeface="Comic Sans MS" pitchFamily="66" charset="0"/>
              </a:rPr>
              <a:t>  use the questionnaire to see how healthy you are (10pts being the best)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latin typeface="Comic Sans MS" pitchFamily="66" charset="0"/>
              </a:rPr>
              <a:t>What have we learnt today?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Discuss in your groups</a:t>
            </a:r>
          </a:p>
          <a:p>
            <a:pPr>
              <a:buFontTx/>
              <a:buNone/>
            </a:pPr>
            <a:r>
              <a:rPr lang="en-GB">
                <a:latin typeface="Comic Sans MS" pitchFamily="66" charset="0"/>
              </a:rPr>
              <a:t>Today I have learnt about</a:t>
            </a:r>
            <a:r>
              <a:rPr lang="en-GB">
                <a:latin typeface="Times New Roman"/>
              </a:rPr>
              <a:t>………</a:t>
            </a:r>
            <a:r>
              <a:rPr lang="en-GB">
                <a:latin typeface="Comic Sans MS" pitchFamily="66" charset="0"/>
              </a:rPr>
              <a:t>.</a:t>
            </a:r>
          </a:p>
          <a:p>
            <a:pPr>
              <a:buFontTx/>
              <a:buNone/>
            </a:pPr>
            <a:r>
              <a:rPr lang="en-GB" sz="2800">
                <a:latin typeface="Comic Sans MS" pitchFamily="66" charset="0"/>
              </a:rPr>
              <a:t>Use the key words</a:t>
            </a:r>
          </a:p>
          <a:p>
            <a:pPr>
              <a:buFontTx/>
              <a:buNone/>
            </a:pPr>
            <a:r>
              <a:rPr lang="en-GB" sz="2800">
                <a:latin typeface="Comic Sans MS" pitchFamily="66" charset="0"/>
              </a:rPr>
              <a:t>Balanced diet</a:t>
            </a:r>
          </a:p>
          <a:p>
            <a:pPr>
              <a:buFontTx/>
              <a:buNone/>
            </a:pPr>
            <a:r>
              <a:rPr lang="en-GB" sz="2800">
                <a:latin typeface="Comic Sans MS" pitchFamily="66" charset="0"/>
              </a:rPr>
              <a:t>Protein, carbohydrate, fibre, </a:t>
            </a:r>
          </a:p>
          <a:p>
            <a:pPr>
              <a:buFontTx/>
              <a:buNone/>
            </a:pPr>
            <a:r>
              <a:rPr lang="en-GB" sz="2800">
                <a:latin typeface="Comic Sans MS" pitchFamily="66" charset="0"/>
              </a:rPr>
              <a:t>Fats, vitamins and minerals and water</a:t>
            </a:r>
          </a:p>
          <a:p>
            <a:pPr>
              <a:buFontTx/>
              <a:buNone/>
            </a:pPr>
            <a:endParaRPr lang="en-GB">
              <a:latin typeface="Comic Sans MS" pitchFamily="66" charset="0"/>
            </a:endParaRPr>
          </a:p>
        </p:txBody>
      </p:sp>
      <p:pic>
        <p:nvPicPr>
          <p:cNvPr id="8196" name="Picture 4" descr="bd06529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371600"/>
            <a:ext cx="2212975" cy="175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342</Words>
  <Application>Microsoft Office PowerPoint</Application>
  <PresentationFormat>On-screen Show (4:3)</PresentationFormat>
  <Paragraphs>46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Times New Roman</vt:lpstr>
      <vt:lpstr>Comic Sans MS</vt:lpstr>
      <vt:lpstr>Wingdings</vt:lpstr>
      <vt:lpstr>Default Design</vt:lpstr>
      <vt:lpstr>LO:To be able to classify food into groups</vt:lpstr>
      <vt:lpstr>To stay fit and healthy we need to do a number of things Discuss in your groups what they may be</vt:lpstr>
      <vt:lpstr>We need a healthy diet so that we can live a long and healthy life</vt:lpstr>
      <vt:lpstr>Can you think of any other important things that are needed for our diet</vt:lpstr>
      <vt:lpstr>Activities</vt:lpstr>
      <vt:lpstr>What have we learnt today?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Balanced/Healthy Diet</dc:title>
  <dc:creator> Alpona</dc:creator>
  <cp:lastModifiedBy>Teacher E-Solutions</cp:lastModifiedBy>
  <cp:revision>13</cp:revision>
  <dcterms:created xsi:type="dcterms:W3CDTF">2005-10-22T22:42:16Z</dcterms:created>
  <dcterms:modified xsi:type="dcterms:W3CDTF">2019-01-18T17:14:58Z</dcterms:modified>
</cp:coreProperties>
</file>