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85" r:id="rId3"/>
    <p:sldId id="279" r:id="rId4"/>
    <p:sldId id="270" r:id="rId5"/>
    <p:sldId id="275" r:id="rId6"/>
    <p:sldId id="295" r:id="rId7"/>
    <p:sldId id="318" r:id="rId8"/>
    <p:sldId id="291" r:id="rId9"/>
    <p:sldId id="284" r:id="rId10"/>
    <p:sldId id="288" r:id="rId11"/>
    <p:sldId id="283" r:id="rId12"/>
    <p:sldId id="292" r:id="rId13"/>
    <p:sldId id="296" r:id="rId14"/>
    <p:sldId id="268" r:id="rId15"/>
    <p:sldId id="303" r:id="rId16"/>
    <p:sldId id="304" r:id="rId17"/>
    <p:sldId id="297" r:id="rId18"/>
    <p:sldId id="293" r:id="rId19"/>
    <p:sldId id="299" r:id="rId20"/>
    <p:sldId id="271" r:id="rId21"/>
    <p:sldId id="263" r:id="rId22"/>
    <p:sldId id="294" r:id="rId23"/>
    <p:sldId id="300" r:id="rId24"/>
    <p:sldId id="301" r:id="rId25"/>
    <p:sldId id="298" r:id="rId26"/>
    <p:sldId id="280" r:id="rId27"/>
    <p:sldId id="262" r:id="rId28"/>
    <p:sldId id="259" r:id="rId29"/>
    <p:sldId id="306" r:id="rId30"/>
    <p:sldId id="265" r:id="rId31"/>
    <p:sldId id="266" r:id="rId32"/>
    <p:sldId id="267" r:id="rId33"/>
    <p:sldId id="309" r:id="rId34"/>
    <p:sldId id="307" r:id="rId35"/>
    <p:sldId id="308" r:id="rId36"/>
    <p:sldId id="258" r:id="rId37"/>
    <p:sldId id="257" r:id="rId38"/>
    <p:sldId id="26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0" autoAdjust="0"/>
    <p:restoredTop sz="94660"/>
  </p:normalViewPr>
  <p:slideViewPr>
    <p:cSldViewPr>
      <p:cViewPr varScale="1">
        <p:scale>
          <a:sx n="41" d="100"/>
          <a:sy n="41" d="100"/>
        </p:scale>
        <p:origin x="-677"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14DB1-47CF-4F49-8314-31F6DD52E02B}" type="slidenum">
              <a:rPr lang="en-US"/>
              <a:pPr>
                <a:defRPr/>
              </a:pPr>
              <a:t>‹#›</a:t>
            </a:fld>
            <a:endParaRPr lang="en-US"/>
          </a:p>
        </p:txBody>
      </p:sp>
    </p:spTree>
    <p:extLst>
      <p:ext uri="{BB962C8B-B14F-4D97-AF65-F5344CB8AC3E}">
        <p14:creationId xmlns:p14="http://schemas.microsoft.com/office/powerpoint/2010/main" val="261344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E5BA47-C8D7-4BE5-A1DD-D44D09EF4CCA}" type="slidenum">
              <a:rPr lang="en-US"/>
              <a:pPr>
                <a:defRPr/>
              </a:pPr>
              <a:t>‹#›</a:t>
            </a:fld>
            <a:endParaRPr lang="en-US"/>
          </a:p>
        </p:txBody>
      </p:sp>
    </p:spTree>
    <p:extLst>
      <p:ext uri="{BB962C8B-B14F-4D97-AF65-F5344CB8AC3E}">
        <p14:creationId xmlns:p14="http://schemas.microsoft.com/office/powerpoint/2010/main" val="272543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2C4C0-C0F1-40AC-B188-636243D205B7}" type="slidenum">
              <a:rPr lang="en-US"/>
              <a:pPr>
                <a:defRPr/>
              </a:pPr>
              <a:t>‹#›</a:t>
            </a:fld>
            <a:endParaRPr lang="en-US"/>
          </a:p>
        </p:txBody>
      </p:sp>
    </p:spTree>
    <p:extLst>
      <p:ext uri="{BB962C8B-B14F-4D97-AF65-F5344CB8AC3E}">
        <p14:creationId xmlns:p14="http://schemas.microsoft.com/office/powerpoint/2010/main" val="319791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2C0F0E-E409-4E52-BB1F-DAB159CCFC1F}" type="slidenum">
              <a:rPr lang="en-US"/>
              <a:pPr>
                <a:defRPr/>
              </a:pPr>
              <a:t>‹#›</a:t>
            </a:fld>
            <a:endParaRPr lang="en-US"/>
          </a:p>
        </p:txBody>
      </p:sp>
    </p:spTree>
    <p:extLst>
      <p:ext uri="{BB962C8B-B14F-4D97-AF65-F5344CB8AC3E}">
        <p14:creationId xmlns:p14="http://schemas.microsoft.com/office/powerpoint/2010/main" val="386605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BC53A9-BEA0-4703-B41A-0FC5688436B4}" type="slidenum">
              <a:rPr lang="en-US"/>
              <a:pPr>
                <a:defRPr/>
              </a:pPr>
              <a:t>‹#›</a:t>
            </a:fld>
            <a:endParaRPr lang="en-US"/>
          </a:p>
        </p:txBody>
      </p:sp>
    </p:spTree>
    <p:extLst>
      <p:ext uri="{BB962C8B-B14F-4D97-AF65-F5344CB8AC3E}">
        <p14:creationId xmlns:p14="http://schemas.microsoft.com/office/powerpoint/2010/main" val="37844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6859FF-6066-4E39-918B-6532E79D2FC2}" type="slidenum">
              <a:rPr lang="en-US"/>
              <a:pPr>
                <a:defRPr/>
              </a:pPr>
              <a:t>‹#›</a:t>
            </a:fld>
            <a:endParaRPr lang="en-US"/>
          </a:p>
        </p:txBody>
      </p:sp>
    </p:spTree>
    <p:extLst>
      <p:ext uri="{BB962C8B-B14F-4D97-AF65-F5344CB8AC3E}">
        <p14:creationId xmlns:p14="http://schemas.microsoft.com/office/powerpoint/2010/main" val="281330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E39658-2E96-4E04-AF0D-01C52D73BE8C}" type="slidenum">
              <a:rPr lang="en-US"/>
              <a:pPr>
                <a:defRPr/>
              </a:pPr>
              <a:t>‹#›</a:t>
            </a:fld>
            <a:endParaRPr lang="en-US"/>
          </a:p>
        </p:txBody>
      </p:sp>
    </p:spTree>
    <p:extLst>
      <p:ext uri="{BB962C8B-B14F-4D97-AF65-F5344CB8AC3E}">
        <p14:creationId xmlns:p14="http://schemas.microsoft.com/office/powerpoint/2010/main" val="288533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0BEBCA-4C8D-464E-9461-EBB520361F56}" type="slidenum">
              <a:rPr lang="en-US"/>
              <a:pPr>
                <a:defRPr/>
              </a:pPr>
              <a:t>‹#›</a:t>
            </a:fld>
            <a:endParaRPr lang="en-US"/>
          </a:p>
        </p:txBody>
      </p:sp>
    </p:spTree>
    <p:extLst>
      <p:ext uri="{BB962C8B-B14F-4D97-AF65-F5344CB8AC3E}">
        <p14:creationId xmlns:p14="http://schemas.microsoft.com/office/powerpoint/2010/main" val="211125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2668C5-5C5B-462D-AADA-97161042DF85}" type="slidenum">
              <a:rPr lang="en-US"/>
              <a:pPr>
                <a:defRPr/>
              </a:pPr>
              <a:t>‹#›</a:t>
            </a:fld>
            <a:endParaRPr lang="en-US"/>
          </a:p>
        </p:txBody>
      </p:sp>
    </p:spTree>
    <p:extLst>
      <p:ext uri="{BB962C8B-B14F-4D97-AF65-F5344CB8AC3E}">
        <p14:creationId xmlns:p14="http://schemas.microsoft.com/office/powerpoint/2010/main" val="353631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9910E0-3C68-465E-B41C-8AA75D366B2A}" type="slidenum">
              <a:rPr lang="en-US"/>
              <a:pPr>
                <a:defRPr/>
              </a:pPr>
              <a:t>‹#›</a:t>
            </a:fld>
            <a:endParaRPr lang="en-US"/>
          </a:p>
        </p:txBody>
      </p:sp>
    </p:spTree>
    <p:extLst>
      <p:ext uri="{BB962C8B-B14F-4D97-AF65-F5344CB8AC3E}">
        <p14:creationId xmlns:p14="http://schemas.microsoft.com/office/powerpoint/2010/main" val="296296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5291D9-6B91-4850-9EE6-B0D637ECF11C}" type="slidenum">
              <a:rPr lang="en-US"/>
              <a:pPr>
                <a:defRPr/>
              </a:pPr>
              <a:t>‹#›</a:t>
            </a:fld>
            <a:endParaRPr lang="en-US"/>
          </a:p>
        </p:txBody>
      </p:sp>
    </p:spTree>
    <p:extLst>
      <p:ext uri="{BB962C8B-B14F-4D97-AF65-F5344CB8AC3E}">
        <p14:creationId xmlns:p14="http://schemas.microsoft.com/office/powerpoint/2010/main" val="128196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9AD75FE4-4DAB-4A93-8B7F-A9ADA446B6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14400" y="228600"/>
            <a:ext cx="7162800" cy="685800"/>
          </a:xfrm>
        </p:spPr>
        <p:txBody>
          <a:bodyPr>
            <a:normAutofit fontScale="90000"/>
          </a:bodyPr>
          <a:lstStyle/>
          <a:p>
            <a:pPr eaLnBrk="1" hangingPunct="1">
              <a:defRPr/>
            </a:pPr>
            <a:r>
              <a:rPr lang="en-US" dirty="0" smtClean="0">
                <a:solidFill>
                  <a:srgbClr val="FFFF00"/>
                </a:solidFill>
              </a:rPr>
              <a:t>The (</a:t>
            </a:r>
            <a:r>
              <a:rPr lang="en-US" dirty="0" err="1" smtClean="0">
                <a:solidFill>
                  <a:srgbClr val="FFFF00"/>
                </a:solidFill>
              </a:rPr>
              <a:t>Ramage</a:t>
            </a:r>
            <a:r>
              <a:rPr lang="en-US" dirty="0" smtClean="0">
                <a:solidFill>
                  <a:srgbClr val="FFFF00"/>
                </a:solidFill>
              </a:rPr>
              <a:t> or) Conical Clan </a:t>
            </a:r>
          </a:p>
        </p:txBody>
      </p:sp>
      <p:sp>
        <p:nvSpPr>
          <p:cNvPr id="11267" name="Rectangle 3"/>
          <p:cNvSpPr>
            <a:spLocks noGrp="1" noChangeArrowheads="1"/>
          </p:cNvSpPr>
          <p:nvPr>
            <p:ph type="body" idx="1"/>
          </p:nvPr>
        </p:nvSpPr>
        <p:spPr>
          <a:xfrm>
            <a:off x="5486400" y="1219200"/>
            <a:ext cx="3352800" cy="5181600"/>
          </a:xfrm>
        </p:spPr>
        <p:txBody>
          <a:bodyPr/>
          <a:lstStyle/>
          <a:p>
            <a:pPr eaLnBrk="1" hangingPunct="1"/>
            <a:r>
              <a:rPr lang="en-US" sz="2000" smtClean="0">
                <a:solidFill>
                  <a:srgbClr val="FFFF00"/>
                </a:solidFill>
              </a:rPr>
              <a:t>Internally ranked, or hierarchical, social organization</a:t>
            </a:r>
          </a:p>
          <a:p>
            <a:pPr eaLnBrk="1" hangingPunct="1"/>
            <a:r>
              <a:rPr lang="en-US" sz="2000" smtClean="0">
                <a:solidFill>
                  <a:srgbClr val="FFFF00"/>
                </a:solidFill>
              </a:rPr>
              <a:t>Tendency to “ramify,” that is subordinate lineages split off main group to found new communities</a:t>
            </a:r>
          </a:p>
          <a:p>
            <a:pPr eaLnBrk="1" hangingPunct="1"/>
            <a:r>
              <a:rPr lang="en-US" sz="2000" smtClean="0">
                <a:solidFill>
                  <a:srgbClr val="FFFF00"/>
                </a:solidFill>
              </a:rPr>
              <a:t>Over time this process results in long-distance migrations</a:t>
            </a:r>
            <a:endParaRPr lang="en-US" sz="2000" smtClean="0"/>
          </a:p>
        </p:txBody>
      </p:sp>
      <p:pic>
        <p:nvPicPr>
          <p:cNvPr id="11268" name="Picture 5" descr="MVC-007S"/>
          <p:cNvPicPr>
            <a:picLocks noChangeAspect="1" noChangeArrowheads="1"/>
          </p:cNvPicPr>
          <p:nvPr/>
        </p:nvPicPr>
        <p:blipFill>
          <a:blip r:embed="rId2">
            <a:lum bright="30000" contrast="12000"/>
            <a:grayscl/>
            <a:extLst>
              <a:ext uri="{28A0092B-C50C-407E-A947-70E740481C1C}">
                <a14:useLocalDpi xmlns:a14="http://schemas.microsoft.com/office/drawing/2010/main" val="0"/>
              </a:ext>
            </a:extLst>
          </a:blip>
          <a:srcRect l="8749" t="6250" r="15312" b="5000"/>
          <a:stretch>
            <a:fillRect/>
          </a:stretch>
        </p:blipFill>
        <p:spPr bwMode="auto">
          <a:xfrm>
            <a:off x="457200" y="1447800"/>
            <a:ext cx="47339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lstStyle/>
          <a:p>
            <a:pPr eaLnBrk="1" hangingPunct="1">
              <a:defRPr/>
            </a:pPr>
            <a:r>
              <a:rPr lang="en-US" sz="2650" dirty="0" smtClean="0">
                <a:solidFill>
                  <a:srgbClr val="FFFF00"/>
                </a:solidFill>
              </a:rPr>
              <a:t>Village basic unit of settlement</a:t>
            </a:r>
          </a:p>
          <a:p>
            <a:pPr eaLnBrk="1" hangingPunct="1">
              <a:defRPr/>
            </a:pPr>
            <a:r>
              <a:rPr lang="en-US" sz="2650" dirty="0" smtClean="0">
                <a:solidFill>
                  <a:srgbClr val="FFFF00"/>
                </a:solidFill>
              </a:rPr>
              <a:t>Rectangular houses along a street or plaza, which was a place of authority, with “men’s clubhouse(s)” located on it </a:t>
            </a:r>
          </a:p>
          <a:p>
            <a:pPr eaLnBrk="1" hangingPunct="1">
              <a:defRPr/>
            </a:pPr>
            <a:r>
              <a:rPr lang="en-US" sz="2650" dirty="0" smtClean="0">
                <a:solidFill>
                  <a:srgbClr val="FFFF00"/>
                </a:solidFill>
              </a:rPr>
              <a:t>Village was an aggregate of houses, but frequently disassociated, with more enduring features of social organization being the house and district</a:t>
            </a:r>
          </a:p>
          <a:p>
            <a:pPr eaLnBrk="1" hangingPunct="1">
              <a:defRPr/>
            </a:pPr>
            <a:r>
              <a:rPr lang="en-US" sz="2650" dirty="0" smtClean="0">
                <a:solidFill>
                  <a:srgbClr val="FFFF00"/>
                </a:solidFill>
              </a:rPr>
              <a:t>Initiation (circumcision rituals) and (sometimes) formal age grades, and (importantly) social hierarchy at house (founder’s ideology) and district levels</a:t>
            </a:r>
          </a:p>
          <a:p>
            <a:pPr eaLnBrk="1" hangingPunct="1">
              <a:defRPr/>
            </a:pPr>
            <a:r>
              <a:rPr lang="en-US" sz="2650" dirty="0" smtClean="0">
                <a:solidFill>
                  <a:srgbClr val="FFFF00"/>
                </a:solidFill>
              </a:rPr>
              <a:t>The district or “maximal lineage were often reduced to few or even one village by the 20</a:t>
            </a:r>
            <a:r>
              <a:rPr lang="en-US" sz="2650" baseline="30000" dirty="0" smtClean="0">
                <a:solidFill>
                  <a:srgbClr val="FFFF00"/>
                </a:solidFill>
              </a:rPr>
              <a:t>th</a:t>
            </a:r>
            <a:r>
              <a:rPr lang="en-US" sz="2650" dirty="0" smtClean="0">
                <a:solidFill>
                  <a:srgbClr val="FFFF00"/>
                </a:solidFill>
              </a:rPr>
              <a:t> century and often (an alliance of houses)</a:t>
            </a:r>
          </a:p>
          <a:p>
            <a:pPr eaLnBrk="1" hangingPunct="1">
              <a:defRPr/>
            </a:pPr>
            <a:endParaRPr lang="en-US" dirty="0" smtClean="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endParaRPr lang="en-US" smtClean="0">
              <a:solidFill>
                <a:srgbClr val="FF0000"/>
              </a:solidFill>
            </a:endParaRPr>
          </a:p>
        </p:txBody>
      </p:sp>
      <p:sp>
        <p:nvSpPr>
          <p:cNvPr id="13315" name="Subtitle 2"/>
          <p:cNvSpPr>
            <a:spLocks noGrp="1"/>
          </p:cNvSpPr>
          <p:nvPr>
            <p:ph type="subTitle" idx="1"/>
          </p:nvPr>
        </p:nvSpPr>
        <p:spPr/>
        <p:txBody>
          <a:bodyPr/>
          <a:lstStyle/>
          <a:p>
            <a:endParaRPr lang="en-US" smtClean="0"/>
          </a:p>
        </p:txBody>
      </p:sp>
      <p:pic>
        <p:nvPicPr>
          <p:cNvPr id="13316" name="Picture 3" descr="image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971550"/>
            <a:ext cx="4914900" cy="4914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3352800" y="1828800"/>
            <a:ext cx="8382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1</a:t>
            </a:r>
          </a:p>
        </p:txBody>
      </p:sp>
      <p:sp>
        <p:nvSpPr>
          <p:cNvPr id="6" name="Oval 5"/>
          <p:cNvSpPr/>
          <p:nvPr/>
        </p:nvSpPr>
        <p:spPr>
          <a:xfrm>
            <a:off x="5029200" y="1676400"/>
            <a:ext cx="8382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2</a:t>
            </a:r>
          </a:p>
        </p:txBody>
      </p:sp>
      <p:sp>
        <p:nvSpPr>
          <p:cNvPr id="7" name="Oval 6"/>
          <p:cNvSpPr/>
          <p:nvPr/>
        </p:nvSpPr>
        <p:spPr>
          <a:xfrm>
            <a:off x="5257800" y="3276600"/>
            <a:ext cx="8382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solidFill>
                  <a:srgbClr val="FFFF00"/>
                </a:solidFill>
              </a:rPr>
              <a:t>Western Africa</a:t>
            </a:r>
          </a:p>
        </p:txBody>
      </p:sp>
      <p:sp>
        <p:nvSpPr>
          <p:cNvPr id="14339" name="Content Placeholder 2"/>
          <p:cNvSpPr>
            <a:spLocks noGrp="1"/>
          </p:cNvSpPr>
          <p:nvPr>
            <p:ph idx="1"/>
          </p:nvPr>
        </p:nvSpPr>
        <p:spPr/>
        <p:txBody>
          <a:bodyPr/>
          <a:lstStyle/>
          <a:p>
            <a:r>
              <a:rPr lang="en-US" smtClean="0">
                <a:solidFill>
                  <a:srgbClr val="FFFF00"/>
                </a:solidFill>
              </a:rPr>
              <a:t>Big-man or great-man </a:t>
            </a:r>
            <a:r>
              <a:rPr lang="en-US" smtClean="0">
                <a:solidFill>
                  <a:srgbClr val="FFFF00"/>
                </a:solidFill>
                <a:sym typeface="Wingdings" pitchFamily="2" charset="2"/>
              </a:rPr>
              <a:t> chief (nkáni)</a:t>
            </a:r>
            <a:endParaRPr lang="en-US" smtClean="0">
              <a:solidFill>
                <a:srgbClr val="FFFF00"/>
              </a:solidFill>
            </a:endParaRPr>
          </a:p>
          <a:p>
            <a:r>
              <a:rPr lang="en-US" smtClean="0">
                <a:solidFill>
                  <a:srgbClr val="FFFF00"/>
                </a:solidFill>
              </a:rPr>
              <a:t>Ca. 3000 BP</a:t>
            </a:r>
          </a:p>
          <a:p>
            <a:r>
              <a:rPr lang="en-US" smtClean="0">
                <a:solidFill>
                  <a:srgbClr val="FFFF00"/>
                </a:solidFill>
              </a:rPr>
              <a:t>Ultimately larger kingdoms or principalities emerged, AD 1000 onward</a:t>
            </a:r>
          </a:p>
          <a:p>
            <a:r>
              <a:rPr lang="en-US" smtClean="0">
                <a:solidFill>
                  <a:srgbClr val="FFFF00"/>
                </a:solidFill>
              </a:rPr>
              <a:t>Three main kingdoms: kongo, loango, tio, after AD 1200 to contact</a:t>
            </a:r>
          </a:p>
          <a:p>
            <a:r>
              <a:rPr lang="en-US" smtClean="0">
                <a:solidFill>
                  <a:srgbClr val="FFFF00"/>
                </a:solidFill>
              </a:rPr>
              <a:t>The level of political stratification depends on number of “courts” in polity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71BRX1BFB9L__SL500_AA240_"/>
          <p:cNvPicPr>
            <a:picLocks noChangeAspect="1" noChangeArrowheads="1"/>
          </p:cNvPicPr>
          <p:nvPr/>
        </p:nvPicPr>
        <p:blipFill>
          <a:blip r:embed="rId2">
            <a:extLst>
              <a:ext uri="{28A0092B-C50C-407E-A947-70E740481C1C}">
                <a14:useLocalDpi xmlns:a14="http://schemas.microsoft.com/office/drawing/2010/main" val="0"/>
              </a:ext>
            </a:extLst>
          </a:blip>
          <a:srcRect l="11111" r="11111"/>
          <a:stretch>
            <a:fillRect/>
          </a:stretch>
        </p:blipFill>
        <p:spPr bwMode="auto">
          <a:xfrm>
            <a:off x="685800" y="457200"/>
            <a:ext cx="27257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africa2DM1902_800x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038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africa6DM1902_468x3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81400"/>
            <a:ext cx="44577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h6_acko_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20700"/>
            <a:ext cx="2819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olzr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
            <a:ext cx="34432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kongo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05200"/>
            <a:ext cx="27749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peterson_fig02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24200"/>
            <a:ext cx="46482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12.55.55palmi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29972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CultPalmTrees.jpg"/>
          <p:cNvPicPr>
            <a:picLocks noChangeAspect="1"/>
          </p:cNvPicPr>
          <p:nvPr/>
        </p:nvPicPr>
        <p:blipFill>
          <a:blip r:embed="rId3">
            <a:extLst>
              <a:ext uri="{28A0092B-C50C-407E-A947-70E740481C1C}">
                <a14:useLocalDpi xmlns:a14="http://schemas.microsoft.com/office/drawing/2010/main" val="0"/>
              </a:ext>
            </a:extLst>
          </a:blip>
          <a:srcRect b="23663"/>
          <a:stretch>
            <a:fillRect/>
          </a:stretch>
        </p:blipFill>
        <p:spPr bwMode="auto">
          <a:xfrm>
            <a:off x="381000" y="3657600"/>
            <a:ext cx="3321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ya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1000"/>
            <a:ext cx="39878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09.05.20yam.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810000"/>
            <a:ext cx="39624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endParaRPr lang="en-US" smtClean="0">
              <a:solidFill>
                <a:srgbClr val="FF0000"/>
              </a:solidFill>
            </a:endParaRPr>
          </a:p>
        </p:txBody>
      </p:sp>
      <p:sp>
        <p:nvSpPr>
          <p:cNvPr id="18435" name="Subtitle 2"/>
          <p:cNvSpPr>
            <a:spLocks noGrp="1"/>
          </p:cNvSpPr>
          <p:nvPr>
            <p:ph type="subTitle" idx="1"/>
          </p:nvPr>
        </p:nvSpPr>
        <p:spPr/>
        <p:txBody>
          <a:bodyPr/>
          <a:lstStyle/>
          <a:p>
            <a:endParaRPr lang="en-US" smtClean="0"/>
          </a:p>
        </p:txBody>
      </p:sp>
      <p:pic>
        <p:nvPicPr>
          <p:cNvPr id="18436" name="Picture 3" descr="image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971550"/>
            <a:ext cx="4914900" cy="4914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3352800" y="1828800"/>
            <a:ext cx="8382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1</a:t>
            </a:r>
          </a:p>
        </p:txBody>
      </p:sp>
      <p:sp>
        <p:nvSpPr>
          <p:cNvPr id="6" name="Oval 5"/>
          <p:cNvSpPr/>
          <p:nvPr/>
        </p:nvSpPr>
        <p:spPr>
          <a:xfrm>
            <a:off x="5029200" y="1676400"/>
            <a:ext cx="8382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2</a:t>
            </a:r>
          </a:p>
        </p:txBody>
      </p:sp>
      <p:sp>
        <p:nvSpPr>
          <p:cNvPr id="7" name="Oval 6"/>
          <p:cNvSpPr/>
          <p:nvPr/>
        </p:nvSpPr>
        <p:spPr>
          <a:xfrm>
            <a:off x="5257800" y="3276600"/>
            <a:ext cx="8382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solidFill>
                  <a:srgbClr val="FFFF00"/>
                </a:solidFill>
              </a:rPr>
              <a:t>Interlacustrine Bantu</a:t>
            </a:r>
          </a:p>
        </p:txBody>
      </p:sp>
      <p:sp>
        <p:nvSpPr>
          <p:cNvPr id="19459" name="Content Placeholder 2"/>
          <p:cNvSpPr>
            <a:spLocks noGrp="1"/>
          </p:cNvSpPr>
          <p:nvPr>
            <p:ph idx="1"/>
          </p:nvPr>
        </p:nvSpPr>
        <p:spPr>
          <a:xfrm>
            <a:off x="304800" y="1295400"/>
            <a:ext cx="8229600" cy="5181600"/>
          </a:xfrm>
        </p:spPr>
        <p:txBody>
          <a:bodyPr/>
          <a:lstStyle/>
          <a:p>
            <a:r>
              <a:rPr lang="en-US" sz="1600" smtClean="0">
                <a:solidFill>
                  <a:srgbClr val="FFFF00"/>
                </a:solidFill>
              </a:rPr>
              <a:t>Soon after the West Bantu migration, a second Bantu migration to the east began, arriving ca. 3000 BP. the “Great Lakes” area in what is now Uganda. Known as “Interlacustrine Bantu,” these peoples learned new farming methods from neighbors in eastern Africa, notably raising livestock—particularly cattle—and practiced agriculture, growing cereal crops such as sorghum. Between about 2500 BP (500 BC) and 1000 BP (AD 1000), the Bantu language spread throughout the Great Lakes region.  Also development of plantain farming created base for cultural development and population/economic growth, providing a reliable year-round supply of food, enabling villages to grow in size/complexity, in scrub forest, grasslands and open woodlands</a:t>
            </a:r>
          </a:p>
          <a:p>
            <a:r>
              <a:rPr lang="en-US" sz="1600" smtClean="0">
                <a:solidFill>
                  <a:srgbClr val="FFFF00"/>
                </a:solidFill>
              </a:rPr>
              <a:t>Cattle was a source of moveable wealth, like metal tools in Western Africa, and important for brideswealth among influential families. People who owned cattle gained political power by loaning the cattle to neighbors, who were obligated to provide support and assistance to the lender in return. In this way, loaning cattle forged new political relationships and incorporated outsiders in existing political and social groups.</a:t>
            </a:r>
          </a:p>
          <a:p>
            <a:r>
              <a:rPr lang="en-US" sz="1600" smtClean="0">
                <a:solidFill>
                  <a:srgbClr val="FFFF00"/>
                </a:solidFill>
              </a:rPr>
              <a:t>Between AD 1000 and 1500 (500 BP) the new forms of economic, political, religious, and social life that arose under Bantu influence transformed Africa's Great Lakes region. six independent kingdoms, called Buyunga, Muhambwe, Heru, Luguru (Kunkanda), Bushingo, and Bujiji (Nkalinzi).</a:t>
            </a:r>
          </a:p>
          <a:p>
            <a:endParaRPr lang="en-US" sz="1400" smtClean="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2672563048_5be731d2d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56388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LuguruBananaStands16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052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tanzania_vegetabl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124200"/>
            <a:ext cx="2381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East_African_Cattle_with_herdbo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762000"/>
            <a:ext cx="31940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smtClean="0"/>
          </a:p>
        </p:txBody>
      </p:sp>
      <p:pic>
        <p:nvPicPr>
          <p:cNvPr id="3075" name="Content Placeholder 3" descr="AfricanLanguageFamilies-Blench.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0"/>
            <a:ext cx="7924800" cy="686276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7" descr="lu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51435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LundaQuioco%20casa%20mascaras%20circuncisao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92600"/>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1994_2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57200"/>
            <a:ext cx="35052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pic>
        <p:nvPicPr>
          <p:cNvPr id="22531" name="Picture 4"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noChangeArrowheads="1"/>
          </p:cNvSpPr>
          <p:nvPr/>
        </p:nvSpPr>
        <p:spPr bwMode="auto">
          <a:xfrm>
            <a:off x="228600" y="4114800"/>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00"/>
                </a:solidFill>
              </a:rPr>
              <a:t>The Lozi kingdom - known as </a:t>
            </a:r>
          </a:p>
          <a:p>
            <a:pPr algn="ctr"/>
            <a:r>
              <a:rPr lang="en-US" b="1">
                <a:solidFill>
                  <a:srgbClr val="FFFF00"/>
                </a:solidFill>
              </a:rPr>
              <a:t>Barotseland – was a protectorate </a:t>
            </a:r>
          </a:p>
          <a:p>
            <a:pPr algn="ctr"/>
            <a:r>
              <a:rPr lang="en-US" b="1">
                <a:solidFill>
                  <a:srgbClr val="FFFF00"/>
                </a:solidFill>
              </a:rPr>
              <a:t>under British colonial rule </a:t>
            </a:r>
          </a:p>
          <a:p>
            <a:pPr algn="ctr"/>
            <a:r>
              <a:rPr lang="en-US" b="1">
                <a:solidFill>
                  <a:srgbClr val="FFFF00"/>
                </a:solidFill>
              </a:rPr>
              <a:t>and became part of Zambia at the </a:t>
            </a:r>
          </a:p>
          <a:p>
            <a:pPr algn="ctr"/>
            <a:r>
              <a:rPr lang="en-US" b="1">
                <a:solidFill>
                  <a:srgbClr val="FFFF00"/>
                </a:solidFill>
              </a:rPr>
              <a:t>country's independence in 1964</a:t>
            </a:r>
            <a:r>
              <a:rPr lang="en-US"/>
              <a:t> </a:t>
            </a:r>
          </a:p>
        </p:txBody>
      </p:sp>
      <p:sp>
        <p:nvSpPr>
          <p:cNvPr id="22534" name="Rectangle 7"/>
          <p:cNvSpPr>
            <a:spLocks noChangeArrowheads="1"/>
          </p:cNvSpPr>
          <p:nvPr/>
        </p:nvSpPr>
        <p:spPr bwMode="auto">
          <a:xfrm>
            <a:off x="4572000" y="685800"/>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00"/>
                </a:solidFill>
              </a:rPr>
              <a:t>The Lozi people of western Zambia have </a:t>
            </a:r>
          </a:p>
          <a:p>
            <a:pPr algn="ctr"/>
            <a:r>
              <a:rPr lang="en-US" b="1">
                <a:solidFill>
                  <a:srgbClr val="FFFF00"/>
                </a:solidFill>
              </a:rPr>
              <a:t>been marking Kuomboka, an </a:t>
            </a:r>
          </a:p>
          <a:p>
            <a:pPr algn="ctr"/>
            <a:r>
              <a:rPr lang="en-US" b="1">
                <a:solidFill>
                  <a:srgbClr val="FFFF00"/>
                </a:solidFill>
              </a:rPr>
              <a:t>annual traditional ceremony in </a:t>
            </a:r>
          </a:p>
          <a:p>
            <a:pPr algn="ctr"/>
            <a:r>
              <a:rPr lang="en-US" b="1">
                <a:solidFill>
                  <a:srgbClr val="FFFF00"/>
                </a:solidFill>
              </a:rPr>
              <a:t>honour of their king or Litunga</a:t>
            </a:r>
            <a:r>
              <a:rPr lang="en-US" b="1"/>
              <a:t>.</a:t>
            </a:r>
            <a:br>
              <a:rPr lang="en-US" b="1"/>
            </a:br>
            <a:endParaRPr lang="en-US"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533400" y="533400"/>
            <a:ext cx="8229600" cy="5821363"/>
          </a:xfrm>
        </p:spPr>
        <p:txBody>
          <a:bodyPr/>
          <a:lstStyle/>
          <a:p>
            <a:r>
              <a:rPr lang="en-US" sz="3600" smtClean="0">
                <a:solidFill>
                  <a:srgbClr val="FFFF00"/>
                </a:solidFill>
              </a:rPr>
              <a:t>Southern Interior and Coastal Bantu</a:t>
            </a:r>
          </a:p>
          <a:p>
            <a:endParaRPr lang="en-US" sz="1400" smtClean="0">
              <a:solidFill>
                <a:srgbClr val="FFFF00"/>
              </a:solidFill>
            </a:endParaRPr>
          </a:p>
          <a:p>
            <a:r>
              <a:rPr lang="en-US" sz="1600" smtClean="0">
                <a:solidFill>
                  <a:srgbClr val="FFFF00"/>
                </a:solidFill>
              </a:rPr>
              <a:t>Interlacustrine Bantu spread east fairly rapidly ca. 2200 BP (200 BC) or later south into what is now Kenya and Tanzania and south into Zimbabwe, Botswana, Mozambique, and parts of South Africa. </a:t>
            </a:r>
          </a:p>
          <a:p>
            <a:r>
              <a:rPr lang="en-US" sz="1600" smtClean="0">
                <a:solidFill>
                  <a:srgbClr val="FFFF00"/>
                </a:solidFill>
              </a:rPr>
              <a:t>Archaeological evidence of Bantu cultures in eastern and southern Africa dates widespread Bantu presence by 1800-1600 BP (AD 200-400). By this time, cattle were so important in southern Bantu society that villages were erected around a central pen. </a:t>
            </a:r>
          </a:p>
          <a:p>
            <a:r>
              <a:rPr lang="en-US" sz="1600" smtClean="0">
                <a:solidFill>
                  <a:srgbClr val="FFFF00"/>
                </a:solidFill>
              </a:rPr>
              <a:t>In Kenya the first towns built by the Swahili appeared around 1250 BP (AD 750), which came to dominate eastern coastal areas. Around the same time, systems of farming and herding developed in interior areas, which prompted the development of large settlements with fortified central areas and eventually powerful chiefdoms and kingdoms by AD 1500.</a:t>
            </a:r>
          </a:p>
          <a:p>
            <a:r>
              <a:rPr lang="en-US" sz="1600" smtClean="0">
                <a:solidFill>
                  <a:srgbClr val="FFFF00"/>
                </a:solidFill>
              </a:rPr>
              <a:t>By A.D. 1000, settlements along the Limpopo River had developed into a town called Mapungabwe—the capital of a Bantu kingdom that controlled much of the surrounding territory. It  was replaced around AD 1250 by the kingdom of Great Zimbabwe. This powerful empire flourished for almost 200 years by supplying gold and ivory to Swahili traders from the North. Bantu civilizations continued to dominate south and east Africa politically until European colonial governments displaced them in the 1800s.</a:t>
            </a:r>
          </a:p>
          <a:p>
            <a:endParaRPr lang="en-US" sz="16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5108as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676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reatzi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14600"/>
            <a:ext cx="391795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20224-004-AD967DE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5575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p:txBody>
          <a:bodyPr/>
          <a:lstStyle/>
          <a:p>
            <a:endParaRPr lang="en-US" smtClean="0"/>
          </a:p>
        </p:txBody>
      </p:sp>
      <p:pic>
        <p:nvPicPr>
          <p:cNvPr id="26628" name="Picture 3" descr="644px-African-civilizations-map-pre-colonial.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571500"/>
            <a:ext cx="6134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endParaRPr lang="en-US" smtClean="0"/>
          </a:p>
        </p:txBody>
      </p:sp>
      <p:pic>
        <p:nvPicPr>
          <p:cNvPr id="27651" name="Content Placeholder 3" descr="usah003-h.gif"/>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 y="762000"/>
            <a:ext cx="5549900" cy="5821363"/>
          </a:xfrm>
        </p:spPr>
      </p:pic>
      <p:pic>
        <p:nvPicPr>
          <p:cNvPr id="27652" name="Picture 4" descr="E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
            <a:ext cx="403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isla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76600"/>
            <a:ext cx="19050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4" descr="ELTI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3521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MILLEREN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8" y="457200"/>
            <a:ext cx="492601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p:txBody>
          <a:bodyPr/>
          <a:lstStyle/>
          <a:p>
            <a:pPr eaLnBrk="1" hangingPunct="1"/>
            <a:endParaRPr lang="en-US" smtClean="0"/>
          </a:p>
        </p:txBody>
      </p:sp>
      <p:pic>
        <p:nvPicPr>
          <p:cNvPr id="29700" name="Picture 4" descr="NW0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016375"/>
            <a:ext cx="34766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NW03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8859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NW0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52400"/>
            <a:ext cx="276225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tobes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38227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smtClean="0"/>
          </a:p>
        </p:txBody>
      </p:sp>
      <p:sp>
        <p:nvSpPr>
          <p:cNvPr id="30723" name="Rectangle 3"/>
          <p:cNvSpPr>
            <a:spLocks noGrp="1" noChangeArrowheads="1"/>
          </p:cNvSpPr>
          <p:nvPr>
            <p:ph type="body" idx="1"/>
          </p:nvPr>
        </p:nvSpPr>
        <p:spPr>
          <a:xfrm>
            <a:off x="457200" y="1371600"/>
            <a:ext cx="8229600" cy="4525963"/>
          </a:xfrm>
        </p:spPr>
        <p:txBody>
          <a:bodyPr/>
          <a:lstStyle/>
          <a:p>
            <a:r>
              <a:rPr lang="en-US" sz="2000" smtClean="0">
                <a:solidFill>
                  <a:srgbClr val="FF0000"/>
                </a:solidFill>
              </a:rPr>
              <a:t>Slavery was primarily Portuguese until early 16</a:t>
            </a:r>
            <a:r>
              <a:rPr lang="en-US" sz="2000" baseline="30000" smtClean="0">
                <a:solidFill>
                  <a:srgbClr val="FF0000"/>
                </a:solidFill>
              </a:rPr>
              <a:t>th</a:t>
            </a:r>
            <a:r>
              <a:rPr lang="en-US" sz="2000" smtClean="0">
                <a:solidFill>
                  <a:srgbClr val="FF0000"/>
                </a:solidFill>
              </a:rPr>
              <a:t> century</a:t>
            </a:r>
          </a:p>
          <a:p>
            <a:r>
              <a:rPr lang="en-US" sz="2000" smtClean="0">
                <a:solidFill>
                  <a:srgbClr val="FF0000"/>
                </a:solidFill>
              </a:rPr>
              <a:t>Britain’s involvement began in the 1560s. For the next 250 years Britain’s activity in the transport and enslavement of African people increased dramatically</a:t>
            </a:r>
          </a:p>
          <a:p>
            <a:r>
              <a:rPr lang="en-US" sz="2000" i="1" smtClean="0">
                <a:solidFill>
                  <a:srgbClr val="FF0000"/>
                </a:solidFill>
              </a:rPr>
              <a:t>“The Atlantic Slave Trade” </a:t>
            </a:r>
            <a:r>
              <a:rPr lang="en-US" sz="2000" smtClean="0">
                <a:solidFill>
                  <a:srgbClr val="FF0000"/>
                </a:solidFill>
              </a:rPr>
              <a:t> was abolished in 1807. In 1838 British slavery in the West Indies was abolished, in 1863 (?) in US, and in 1888 in Brazil. </a:t>
            </a:r>
          </a:p>
          <a:p>
            <a:r>
              <a:rPr lang="en-US" sz="2000" smtClean="0">
                <a:solidFill>
                  <a:srgbClr val="FF0000"/>
                </a:solidFill>
              </a:rPr>
              <a:t>The economic and social consequences of this terrible slavery are still with us today, with regard to the derived wealth of slavers and the derived poverty of slaves. </a:t>
            </a:r>
          </a:p>
          <a:p>
            <a:r>
              <a:rPr lang="en-US" sz="2000" smtClean="0">
                <a:solidFill>
                  <a:srgbClr val="FF0000"/>
                </a:solidFill>
              </a:rPr>
              <a:t>From Slavery to Mass incarceration (L. Wacquant, New Left Review 13, Jan/Feb. 2002:41-60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pPr eaLnBrk="1" hangingPunct="1"/>
            <a:endParaRPr lang="en-US" smtClean="0"/>
          </a:p>
        </p:txBody>
      </p:sp>
      <p:pic>
        <p:nvPicPr>
          <p:cNvPr id="4099" name="Content Placeholder 3" descr="300px-African_language_families.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72000" y="1371600"/>
            <a:ext cx="3811588" cy="4181475"/>
          </a:xfrm>
        </p:spPr>
      </p:pic>
      <p:pic>
        <p:nvPicPr>
          <p:cNvPr id="4100" name="Picture 4" descr="Bantu_are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31623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sp>
        <p:nvSpPr>
          <p:cNvPr id="31747" name="Rectangle 3"/>
          <p:cNvSpPr>
            <a:spLocks noGrp="1" noChangeArrowheads="1"/>
          </p:cNvSpPr>
          <p:nvPr>
            <p:ph type="body" idx="1"/>
          </p:nvPr>
        </p:nvSpPr>
        <p:spPr/>
        <p:txBody>
          <a:bodyPr/>
          <a:lstStyle/>
          <a:p>
            <a:pPr eaLnBrk="1" hangingPunct="1"/>
            <a:endParaRPr lang="en-US" smtClean="0"/>
          </a:p>
        </p:txBody>
      </p:sp>
      <p:pic>
        <p:nvPicPr>
          <p:cNvPr id="31748" name="Picture 5" descr="dingane-and-the-murder-of-piet-retief-battleofblood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62597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9" descr="zulu-dan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4" descr="zulu-warr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zulus-at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33600"/>
            <a:ext cx="31527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isandlwana-re-inact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2400"/>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1st-slaugh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62400"/>
            <a:ext cx="438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smtClean="0"/>
          </a:p>
        </p:txBody>
      </p:sp>
      <p:sp>
        <p:nvSpPr>
          <p:cNvPr id="33795" name="Rectangle 3"/>
          <p:cNvSpPr>
            <a:spLocks noGrp="1" noChangeArrowheads="1"/>
          </p:cNvSpPr>
          <p:nvPr>
            <p:ph type="body" idx="1"/>
          </p:nvPr>
        </p:nvSpPr>
        <p:spPr/>
        <p:txBody>
          <a:bodyPr/>
          <a:lstStyle/>
          <a:p>
            <a:pPr eaLnBrk="1" hangingPunct="1"/>
            <a:endParaRPr lang="en-US" smtClean="0"/>
          </a:p>
        </p:txBody>
      </p:sp>
      <p:pic>
        <p:nvPicPr>
          <p:cNvPr id="33796" name="Picture 5" descr="map-of-voortrekker-and-zulu-positions-at-blood-river-battleofblood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39893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sketch-of-the-battle-of-blood-river-battleofbloodrt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
            <a:ext cx="3992563"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descr="1st-slaugh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657600"/>
            <a:ext cx="438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solidFill>
                  <a:srgbClr val="FF0000"/>
                </a:solidFill>
              </a:rPr>
              <a:t>Mid-late 1800s</a:t>
            </a:r>
          </a:p>
        </p:txBody>
      </p:sp>
      <p:pic>
        <p:nvPicPr>
          <p:cNvPr id="348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1600200"/>
            <a:ext cx="3962400" cy="4525963"/>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smtClean="0"/>
          </a:p>
        </p:txBody>
      </p:sp>
      <p:sp>
        <p:nvSpPr>
          <p:cNvPr id="35843" name="Rectangle 3"/>
          <p:cNvSpPr>
            <a:spLocks noGrp="1" noChangeArrowheads="1"/>
          </p:cNvSpPr>
          <p:nvPr>
            <p:ph type="body" idx="1"/>
          </p:nvPr>
        </p:nvSpPr>
        <p:spPr/>
        <p:txBody>
          <a:bodyPr/>
          <a:lstStyle/>
          <a:p>
            <a:endParaRPr lang="en-US" smtClean="0"/>
          </a:p>
        </p:txBody>
      </p:sp>
      <p:pic>
        <p:nvPicPr>
          <p:cNvPr id="35844" name="Picture 6" descr="colonialism1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335463"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smtClean="0"/>
          </a:p>
        </p:txBody>
      </p:sp>
      <p:sp>
        <p:nvSpPr>
          <p:cNvPr id="36867" name="Rectangle 3"/>
          <p:cNvSpPr>
            <a:spLocks noGrp="1" noChangeArrowheads="1"/>
          </p:cNvSpPr>
          <p:nvPr>
            <p:ph type="body" idx="1"/>
          </p:nvPr>
        </p:nvSpPr>
        <p:spPr/>
        <p:txBody>
          <a:bodyPr/>
          <a:lstStyle/>
          <a:p>
            <a:endParaRPr lang="en-US" smtClean="0"/>
          </a:p>
        </p:txBody>
      </p:sp>
      <p:pic>
        <p:nvPicPr>
          <p:cNvPr id="36868" name="Picture 5" descr="afri1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09600"/>
            <a:ext cx="54483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a:xfrm>
            <a:off x="381000" y="4953000"/>
            <a:ext cx="8229600" cy="1600200"/>
          </a:xfrm>
          <a:noFill/>
        </p:spPr>
        <p:txBody>
          <a:bodyPr/>
          <a:lstStyle/>
          <a:p>
            <a:pPr eaLnBrk="1" hangingPunct="1"/>
            <a:r>
              <a:rPr lang="en-US" sz="2800" smtClean="0">
                <a:solidFill>
                  <a:srgbClr val="FFFF00"/>
                </a:solidFill>
              </a:rPr>
              <a:t>High income = blue	middle-high = green</a:t>
            </a:r>
          </a:p>
          <a:p>
            <a:pPr eaLnBrk="1" hangingPunct="1"/>
            <a:r>
              <a:rPr lang="en-US" sz="2800" smtClean="0">
                <a:solidFill>
                  <a:srgbClr val="FFFF00"/>
                </a:solidFill>
              </a:rPr>
              <a:t>Middle-low = purple	low = red</a:t>
            </a:r>
          </a:p>
          <a:p>
            <a:pPr eaLnBrk="1" hangingPunct="1"/>
            <a:endParaRPr lang="en-US" smtClean="0">
              <a:solidFill>
                <a:srgbClr val="FFFF00"/>
              </a:solidFill>
            </a:endParaRPr>
          </a:p>
        </p:txBody>
      </p:sp>
      <p:pic>
        <p:nvPicPr>
          <p:cNvPr id="37892" name="Picture 4" descr="800px-World_Bank_income_groups_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6200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a:xfrm>
            <a:off x="457200" y="4876800"/>
            <a:ext cx="8229600" cy="1782763"/>
          </a:xfrm>
          <a:noFill/>
        </p:spPr>
        <p:txBody>
          <a:bodyPr/>
          <a:lstStyle/>
          <a:p>
            <a:pPr eaLnBrk="1" hangingPunct="1"/>
            <a:r>
              <a:rPr lang="en-US" smtClean="0">
                <a:solidFill>
                  <a:srgbClr val="FFFF00"/>
                </a:solidFill>
              </a:rPr>
              <a:t>Green = high (.75-.95 and over)</a:t>
            </a:r>
          </a:p>
          <a:p>
            <a:pPr eaLnBrk="1" hangingPunct="1"/>
            <a:r>
              <a:rPr lang="en-US" smtClean="0">
                <a:solidFill>
                  <a:srgbClr val="FFFF00"/>
                </a:solidFill>
              </a:rPr>
              <a:t>Orange-yellow = middle (.50 - .749)</a:t>
            </a:r>
          </a:p>
          <a:p>
            <a:pPr eaLnBrk="1" hangingPunct="1"/>
            <a:r>
              <a:rPr lang="en-US" smtClean="0">
                <a:solidFill>
                  <a:srgbClr val="FFFF00"/>
                </a:solidFill>
              </a:rPr>
              <a:t>Red = low (.35 and below - .499)</a:t>
            </a:r>
          </a:p>
        </p:txBody>
      </p:sp>
      <p:pic>
        <p:nvPicPr>
          <p:cNvPr id="38916" name="Picture 4" descr="800px-UN_Human_Development_Report_2007_%282%29_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76200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Zulu-sh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27590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zulu-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33600"/>
            <a:ext cx="2381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6"/>
          <p:cNvSpPr>
            <a:spLocks noChangeArrowheads="1"/>
          </p:cNvSpPr>
          <p:nvPr/>
        </p:nvSpPr>
        <p:spPr bwMode="auto">
          <a:xfrm>
            <a:off x="4191000" y="4953000"/>
            <a:ext cx="419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00"/>
                </a:solidFill>
              </a:rPr>
              <a:t>Zulu, people of heaven, descended from nguni peoples</a:t>
            </a:r>
          </a:p>
        </p:txBody>
      </p:sp>
      <p:sp>
        <p:nvSpPr>
          <p:cNvPr id="39941" name="Rectangle 7"/>
          <p:cNvSpPr>
            <a:spLocks noChangeArrowheads="1"/>
          </p:cNvSpPr>
          <p:nvPr/>
        </p:nvSpPr>
        <p:spPr bwMode="auto">
          <a:xfrm>
            <a:off x="381000" y="586740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00"/>
                </a:solidFill>
              </a:rPr>
              <a:t>Ngbandi, ngongo, ngumba = people; ngando, people in congo, zaire</a:t>
            </a:r>
          </a:p>
        </p:txBody>
      </p:sp>
      <p:pic>
        <p:nvPicPr>
          <p:cNvPr id="39942" name="Picture 8" descr="zulu-chief-with-weapons-and-shield-battleofbloodriver"/>
          <p:cNvPicPr>
            <a:picLocks noChangeAspect="1" noChangeArrowheads="1"/>
          </p:cNvPicPr>
          <p:nvPr/>
        </p:nvPicPr>
        <p:blipFill>
          <a:blip r:embed="rId4">
            <a:extLst>
              <a:ext uri="{28A0092B-C50C-407E-A947-70E740481C1C}">
                <a14:useLocalDpi xmlns:a14="http://schemas.microsoft.com/office/drawing/2010/main" val="0"/>
              </a:ext>
            </a:extLst>
          </a:blip>
          <a:srcRect l="4848" t="3735" r="5455" b="6615"/>
          <a:stretch>
            <a:fillRect/>
          </a:stretch>
        </p:blipFill>
        <p:spPr bwMode="auto">
          <a:xfrm>
            <a:off x="4876800" y="228600"/>
            <a:ext cx="42672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8" descr="africa-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90600"/>
            <a:ext cx="48021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Bantu_Phillip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49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ban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738" y="304800"/>
            <a:ext cx="50419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81000" y="533400"/>
            <a:ext cx="8229600" cy="4525963"/>
          </a:xfrm>
        </p:spPr>
        <p:txBody>
          <a:bodyPr/>
          <a:lstStyle/>
          <a:p>
            <a:r>
              <a:rPr lang="en-US" sz="1600" smtClean="0">
                <a:solidFill>
                  <a:srgbClr val="FFFF00"/>
                </a:solidFill>
              </a:rPr>
              <a:t>The Bantu, a large group of related peoples, originated in area of Cameroon and Nigeria and spread throughout central and southern Africa. Bantu peoples make up about a third of Africa's population. Bantu is the name of the language family spoken by these peoples. Over time, the Bantu-speaking peoples diversified and developed unique variations on the proto-culture of bantu peoples.  </a:t>
            </a:r>
          </a:p>
          <a:p>
            <a:endParaRPr lang="en-US" sz="1600" smtClean="0">
              <a:solidFill>
                <a:srgbClr val="FFFF00"/>
              </a:solidFill>
            </a:endParaRPr>
          </a:p>
          <a:p>
            <a:r>
              <a:rPr lang="en-US" sz="1600" smtClean="0">
                <a:solidFill>
                  <a:srgbClr val="FFFF00"/>
                </a:solidFill>
              </a:rPr>
              <a:t>proto-Bantu, about 4000 -3000 B.C. , had developed a culture based on the farming of root crops, hunting-foraging, and fishing on the West African coast.  Social organization of the early Bantu: based on a system of cooperation between villages. Every village consisted of several "Houses," and each House formed working relationships with Houses from other villages. This strong but flexible social network helped the Bantu migrate across the continent.</a:t>
            </a:r>
          </a:p>
          <a:p>
            <a:endParaRPr lang="en-US" sz="1600" smtClean="0">
              <a:solidFill>
                <a:srgbClr val="FFFF00"/>
              </a:solidFill>
            </a:endParaRPr>
          </a:p>
          <a:p>
            <a:r>
              <a:rPr lang="en-US" sz="1600" smtClean="0">
                <a:solidFill>
                  <a:srgbClr val="FFFF00"/>
                </a:solidFill>
              </a:rPr>
              <a:t>Archaeological and linguistic evidence suggest that the Bantu migration began sometime after 3000 B.C. One group of Bantu moved southward, reaching southern Cameroon ca. 1500 B.C. Within a thousand years the migrants also settled the coast of Congo and the Congo Basin in what is now the Democratic Republic of Congo (Congo Kinhasa). These West Bantu people developed new skills such as ironworking. </a:t>
            </a:r>
          </a:p>
          <a:p>
            <a:endParaRPr lang="en-US" sz="1600" smtClean="0">
              <a:solidFill>
                <a:srgbClr val="FFFF00"/>
              </a:solidFill>
            </a:endParaRPr>
          </a:p>
          <a:p>
            <a:r>
              <a:rPr lang="en-US" sz="1600" smtClean="0">
                <a:solidFill>
                  <a:srgbClr val="FFFF00"/>
                </a:solidFill>
              </a:rPr>
              <a:t>Over 700 members of the Bantu family; initial diversity; regionalism and diversification; culture contact; changing human-environmental relations </a:t>
            </a:r>
          </a:p>
          <a:p>
            <a:endParaRPr lang="en-US" sz="1200" smtClean="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22764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
            <a:ext cx="49498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14800"/>
            <a:ext cx="41767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6"/>
          <p:cNvSpPr>
            <a:spLocks noChangeArrowheads="1"/>
          </p:cNvSpPr>
          <p:nvPr/>
        </p:nvSpPr>
        <p:spPr bwMode="auto">
          <a:xfrm>
            <a:off x="5257800" y="4419600"/>
            <a:ext cx="388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a:solidFill>
                  <a:srgbClr val="FFFF00"/>
                </a:solidFill>
              </a:rPr>
              <a:t>Chifumbaze ceramic complex of central and southern Africa</a:t>
            </a:r>
          </a:p>
          <a:p>
            <a:pPr algn="ctr"/>
            <a:r>
              <a:rPr lang="en-US">
                <a:solidFill>
                  <a:srgbClr val="FFFF00"/>
                </a:solidFill>
              </a:rPr>
              <a:t>(e.g., Urewe, Kwale, Matola wares);</a:t>
            </a:r>
          </a:p>
          <a:p>
            <a:pPr algn="ctr"/>
            <a:endParaRPr lang="en-US">
              <a:solidFill>
                <a:srgbClr val="FFFF00"/>
              </a:solidFill>
            </a:endParaRPr>
          </a:p>
          <a:p>
            <a:pPr algn="ctr"/>
            <a:r>
              <a:rPr lang="en-US">
                <a:solidFill>
                  <a:srgbClr val="FFFF00"/>
                </a:solidFill>
              </a:rPr>
              <a:t>Spread by iron working farmers</a:t>
            </a:r>
          </a:p>
        </p:txBody>
      </p:sp>
      <p:sp>
        <p:nvSpPr>
          <p:cNvPr id="8198" name="Rectangle 7"/>
          <p:cNvSpPr>
            <a:spLocks noChangeArrowheads="1"/>
          </p:cNvSpPr>
          <p:nvPr/>
        </p:nvSpPr>
        <p:spPr bwMode="auto">
          <a:xfrm>
            <a:off x="5867400" y="32766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t>Modern Bantu pottery</a:t>
            </a:r>
          </a:p>
        </p:txBody>
      </p:sp>
      <p:sp>
        <p:nvSpPr>
          <p:cNvPr id="8199" name="Rectangle 8"/>
          <p:cNvSpPr>
            <a:spLocks noChangeArrowheads="1"/>
          </p:cNvSpPr>
          <p:nvPr/>
        </p:nvSpPr>
        <p:spPr bwMode="auto">
          <a:xfrm>
            <a:off x="1219200" y="6248400"/>
            <a:ext cx="373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00"/>
                </a:solidFill>
              </a:rPr>
              <a:t>Pottery and iron artifacts used to track Bantu dispersals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solidFill>
                  <a:srgbClr val="FFFF00"/>
                </a:solidFill>
              </a:rPr>
              <a:t>Ancestral Bantu Society </a:t>
            </a:r>
          </a:p>
        </p:txBody>
      </p:sp>
      <p:sp>
        <p:nvSpPr>
          <p:cNvPr id="9219" name="Content Placeholder 2"/>
          <p:cNvSpPr>
            <a:spLocks noGrp="1"/>
          </p:cNvSpPr>
          <p:nvPr>
            <p:ph idx="1"/>
          </p:nvPr>
        </p:nvSpPr>
        <p:spPr/>
        <p:txBody>
          <a:bodyPr/>
          <a:lstStyle/>
          <a:p>
            <a:r>
              <a:rPr lang="en-US" sz="2400" smtClean="0">
                <a:solidFill>
                  <a:srgbClr val="FFFF00"/>
                </a:solidFill>
              </a:rPr>
              <a:t>4,000 to 3,000 years before present (BP)</a:t>
            </a:r>
          </a:p>
          <a:p>
            <a:r>
              <a:rPr lang="en-US" sz="2400" smtClean="0">
                <a:solidFill>
                  <a:srgbClr val="FFFF00"/>
                </a:solidFill>
              </a:rPr>
              <a:t>Economics: Food production, accompanied by diverse hunted, fished, and foraged foods, but the livestock complex of Saharan Africa did not do well in tropical forested areas</a:t>
            </a:r>
          </a:p>
          <a:p>
            <a:r>
              <a:rPr lang="en-US" sz="2400" smtClean="0">
                <a:solidFill>
                  <a:srgbClr val="FFFF00"/>
                </a:solidFill>
              </a:rPr>
              <a:t>Technology: Ceramics, iron (later), settled plaza villages, in addition to food production technology</a:t>
            </a:r>
          </a:p>
          <a:p>
            <a:r>
              <a:rPr lang="en-US" sz="2400" smtClean="0">
                <a:solidFill>
                  <a:srgbClr val="FFFF00"/>
                </a:solidFill>
              </a:rPr>
              <a:t>Settlement: settled plaza villages composed of “Houses” (kingroups based on lineal descent), and organized into districts of related houses</a:t>
            </a:r>
          </a:p>
          <a:p>
            <a:r>
              <a:rPr lang="en-US" sz="2400" smtClean="0">
                <a:solidFill>
                  <a:srgbClr val="FFFF00"/>
                </a:solidFill>
              </a:rPr>
              <a:t>Social political organization: hierarchical (conical clan), status rivalry, chiefship, matrilineal descent groups, initiation and elite life crisis rites, in-law avoidance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4" descr="matrilineal_descen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25812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mother's_broth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95600"/>
            <a:ext cx="2552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patrilineal_descen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526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bilineal_descent_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181600"/>
            <a:ext cx="25812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bilineal_descent_2.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181600"/>
            <a:ext cx="25812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10"/>
          <p:cNvSpPr txBox="1">
            <a:spLocks noChangeArrowheads="1"/>
          </p:cNvSpPr>
          <p:nvPr/>
        </p:nvSpPr>
        <p:spPr bwMode="auto">
          <a:xfrm>
            <a:off x="762000" y="1371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matrilineal</a:t>
            </a:r>
          </a:p>
        </p:txBody>
      </p:sp>
      <p:sp>
        <p:nvSpPr>
          <p:cNvPr id="10248" name="TextBox 11"/>
          <p:cNvSpPr txBox="1">
            <a:spLocks noChangeArrowheads="1"/>
          </p:cNvSpPr>
          <p:nvPr/>
        </p:nvSpPr>
        <p:spPr bwMode="auto">
          <a:xfrm>
            <a:off x="4572000" y="1371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patrilineal</a:t>
            </a:r>
          </a:p>
        </p:txBody>
      </p:sp>
      <p:sp>
        <p:nvSpPr>
          <p:cNvPr id="10249" name="TextBox 12"/>
          <p:cNvSpPr txBox="1">
            <a:spLocks noChangeArrowheads="1"/>
          </p:cNvSpPr>
          <p:nvPr/>
        </p:nvSpPr>
        <p:spPr bwMode="auto">
          <a:xfrm>
            <a:off x="685800" y="45720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cognatic</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2167</TotalTime>
  <Words>1205</Words>
  <Application>Microsoft Office PowerPoint</Application>
  <PresentationFormat>On-screen Show (4:3)</PresentationFormat>
  <Paragraphs>75</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Ancestral Bantu Society </vt:lpstr>
      <vt:lpstr>PowerPoint Presentation</vt:lpstr>
      <vt:lpstr>The (Ramage or) Conical Clan </vt:lpstr>
      <vt:lpstr>PowerPoint Presentation</vt:lpstr>
      <vt:lpstr>PowerPoint Presentation</vt:lpstr>
      <vt:lpstr>Western Africa</vt:lpstr>
      <vt:lpstr>PowerPoint Presentation</vt:lpstr>
      <vt:lpstr>PowerPoint Presentation</vt:lpstr>
      <vt:lpstr>PowerPoint Presentation</vt:lpstr>
      <vt:lpstr>PowerPoint Presentation</vt:lpstr>
      <vt:lpstr>Interlacustrine Bantu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Mid-late 1800s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Development Index (HDI) is an index combining normalized measures of life expectancy, literacy, educational attainment, and GDP per capita for countries worldwide. It is claimed as a standard means of measuring human development — a concept that, according to the United Nations Development Program (UNDP), refers to the process of widening the options of persons, giving them greater opportunities for education, health care, income, employment, etc. The basic use of HDI is to rank countries by level of "human development", which usually also implies to determine whether a country is a developed, developing, or underdeveloped country.</dc:title>
  <dc:creator>Owner</dc:creator>
  <cp:lastModifiedBy>Teacher E-Solutions</cp:lastModifiedBy>
  <cp:revision>61</cp:revision>
  <dcterms:created xsi:type="dcterms:W3CDTF">2008-10-15T12:52:48Z</dcterms:created>
  <dcterms:modified xsi:type="dcterms:W3CDTF">2019-01-18T16:58:20Z</dcterms:modified>
</cp:coreProperties>
</file>