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7" r:id="rId1"/>
  </p:sldMasterIdLst>
  <p:notesMasterIdLst>
    <p:notesMasterId r:id="rId48"/>
  </p:notesMasterIdLst>
  <p:handoutMasterIdLst>
    <p:handoutMasterId r:id="rId49"/>
  </p:handoutMasterIdLst>
  <p:sldIdLst>
    <p:sldId id="256" r:id="rId2"/>
    <p:sldId id="272" r:id="rId3"/>
    <p:sldId id="306" r:id="rId4"/>
    <p:sldId id="273" r:id="rId5"/>
    <p:sldId id="288" r:id="rId6"/>
    <p:sldId id="276" r:id="rId7"/>
    <p:sldId id="277" r:id="rId8"/>
    <p:sldId id="278" r:id="rId9"/>
    <p:sldId id="257" r:id="rId10"/>
    <p:sldId id="258" r:id="rId11"/>
    <p:sldId id="259" r:id="rId12"/>
    <p:sldId id="260" r:id="rId13"/>
    <p:sldId id="261" r:id="rId14"/>
    <p:sldId id="266" r:id="rId15"/>
    <p:sldId id="263" r:id="rId16"/>
    <p:sldId id="264" r:id="rId17"/>
    <p:sldId id="265" r:id="rId18"/>
    <p:sldId id="268" r:id="rId19"/>
    <p:sldId id="267" r:id="rId20"/>
    <p:sldId id="269" r:id="rId21"/>
    <p:sldId id="262" r:id="rId22"/>
    <p:sldId id="270" r:id="rId23"/>
    <p:sldId id="271" r:id="rId24"/>
    <p:sldId id="289" r:id="rId25"/>
    <p:sldId id="291" r:id="rId26"/>
    <p:sldId id="292" r:id="rId27"/>
    <p:sldId id="299" r:id="rId28"/>
    <p:sldId id="294" r:id="rId29"/>
    <p:sldId id="296" r:id="rId30"/>
    <p:sldId id="298" r:id="rId31"/>
    <p:sldId id="297" r:id="rId32"/>
    <p:sldId id="300" r:id="rId33"/>
    <p:sldId id="280" r:id="rId34"/>
    <p:sldId id="281" r:id="rId35"/>
    <p:sldId id="282" r:id="rId36"/>
    <p:sldId id="301" r:id="rId37"/>
    <p:sldId id="283" r:id="rId38"/>
    <p:sldId id="284" r:id="rId39"/>
    <p:sldId id="302" r:id="rId40"/>
    <p:sldId id="285" r:id="rId41"/>
    <p:sldId id="304" r:id="rId42"/>
    <p:sldId id="286" r:id="rId43"/>
    <p:sldId id="303" r:id="rId44"/>
    <p:sldId id="287" r:id="rId45"/>
    <p:sldId id="305" r:id="rId46"/>
    <p:sldId id="275" r:id="rId47"/>
  </p:sldIdLst>
  <p:sldSz cx="9144000" cy="6858000" type="screen4x3"/>
  <p:notesSz cx="7077075" cy="9363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2" autoAdjust="0"/>
    <p:restoredTop sz="94676" autoAdjust="0"/>
  </p:normalViewPr>
  <p:slideViewPr>
    <p:cSldViewPr>
      <p:cViewPr>
        <p:scale>
          <a:sx n="77" d="100"/>
          <a:sy n="77" d="100"/>
        </p:scale>
        <p:origin x="-58" y="-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388"/>
    </p:cViewPr>
  </p:sorterViewPr>
  <p:notesViewPr>
    <p:cSldViewPr>
      <p:cViewPr varScale="1">
        <p:scale>
          <a:sx n="40" d="100"/>
          <a:sy n="40" d="100"/>
        </p:scale>
        <p:origin x="-1488" y="-96"/>
      </p:cViewPr>
      <p:guideLst>
        <p:guide orient="horz" pos="2949"/>
        <p:guide pos="222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7050" cy="46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36" tIns="46968" rIns="93936" bIns="46968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08438" y="0"/>
            <a:ext cx="3067050" cy="46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36" tIns="46968" rIns="93936" bIns="4696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46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93175"/>
            <a:ext cx="3067050" cy="46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36" tIns="46968" rIns="93936" bIns="46968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46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08438" y="8893175"/>
            <a:ext cx="3067050" cy="46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36" tIns="46968" rIns="93936" bIns="4696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D5950B02-B6FF-4F82-867E-76717415F5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5017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7050" cy="46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36" tIns="46968" rIns="93936" bIns="46968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10025" y="0"/>
            <a:ext cx="3067050" cy="46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36" tIns="46968" rIns="93936" bIns="4696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80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96975" y="701675"/>
            <a:ext cx="4683125" cy="3511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2975" y="4448175"/>
            <a:ext cx="5191125" cy="421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36" tIns="46968" rIns="93936" bIns="469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94763"/>
            <a:ext cx="3067050" cy="46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36" tIns="46968" rIns="93936" bIns="46968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10025" y="8894763"/>
            <a:ext cx="3067050" cy="46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36" tIns="46968" rIns="93936" bIns="4696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F20A69D1-FD90-48DE-9FE1-64DC813B22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3782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DAEB8D20-B882-4970-9AD2-D595D6E87DE4}" type="slidenum">
              <a:rPr lang="en-US" smtClean="0">
                <a:latin typeface="Times New Roman" pitchFamily="18" charset="0"/>
              </a:rPr>
              <a:pPr/>
              <a:t>13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512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>
                <a:gd name="T0" fmla="*/ 5154 w 5155"/>
                <a:gd name="T1" fmla="*/ 1769 h 2304"/>
                <a:gd name="T2" fmla="*/ 0 w 5155"/>
                <a:gd name="T3" fmla="*/ 2304 h 2304"/>
                <a:gd name="T4" fmla="*/ 0 w 5155"/>
                <a:gd name="T5" fmla="*/ 1252 h 2304"/>
                <a:gd name="T6" fmla="*/ 5155 w 5155"/>
                <a:gd name="T7" fmla="*/ 0 h 2304"/>
                <a:gd name="T8" fmla="*/ 5155 w 5155"/>
                <a:gd name="T9" fmla="*/ 1416 h 2304"/>
                <a:gd name="T10" fmla="*/ 5154 w 5155"/>
                <a:gd name="T11" fmla="*/ 1769 h 2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>
                <a:gd name="T0" fmla="*/ 5311 w 5328"/>
                <a:gd name="T1" fmla="*/ 3209 h 3689"/>
                <a:gd name="T2" fmla="*/ 0 w 5328"/>
                <a:gd name="T3" fmla="*/ 3689 h 3689"/>
                <a:gd name="T4" fmla="*/ 0 w 5328"/>
                <a:gd name="T5" fmla="*/ 9 h 3689"/>
                <a:gd name="T6" fmla="*/ 5328 w 5328"/>
                <a:gd name="T7" fmla="*/ 0 h 3689"/>
                <a:gd name="T8" fmla="*/ 5311 w 5328"/>
                <a:gd name="T9" fmla="*/ 3209 h 36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2469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62473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D0771-2E00-446E-A8B7-9CACBB437E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061526"/>
      </p:ext>
    </p:extLst>
  </p:cSld>
  <p:clrMapOvr>
    <a:masterClrMapping/>
  </p:clrMapOvr>
  <p:transition spd="med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E37E6B-2AC6-4039-8A2C-D6B7691A57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183541"/>
      </p:ext>
    </p:extLst>
  </p:cSld>
  <p:clrMapOvr>
    <a:masterClrMapping/>
  </p:clrMapOvr>
  <p:transition spd="med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DE85DA-E678-4C21-95A1-4E34C09922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898260"/>
      </p:ext>
    </p:extLst>
  </p:cSld>
  <p:clrMapOvr>
    <a:masterClrMapping/>
  </p:clrMapOvr>
  <p:transition spd="med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E24647-2E14-42FD-97F2-025355AF17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388453"/>
      </p:ext>
    </p:extLst>
  </p:cSld>
  <p:clrMapOvr>
    <a:masterClrMapping/>
  </p:clrMapOvr>
  <p:transition spd="med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EF3FB1-E701-4742-A40D-364478276E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271556"/>
      </p:ext>
    </p:extLst>
  </p:cSld>
  <p:clrMapOvr>
    <a:masterClrMapping/>
  </p:clrMapOvr>
  <p:transition spd="med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713305-348F-4F9A-A3C3-A2E4A8A798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698335"/>
      </p:ext>
    </p:extLst>
  </p:cSld>
  <p:clrMapOvr>
    <a:masterClrMapping/>
  </p:clrMapOvr>
  <p:transition spd="med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584DA-DDC8-44F7-B89A-0506FA5AD0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879011"/>
      </p:ext>
    </p:extLst>
  </p:cSld>
  <p:clrMapOvr>
    <a:masterClrMapping/>
  </p:clrMapOvr>
  <p:transition spd="med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0CD48-7EC2-429B-AFF9-50748694C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11363"/>
      </p:ext>
    </p:extLst>
  </p:cSld>
  <p:clrMapOvr>
    <a:masterClrMapping/>
  </p:clrMapOvr>
  <p:transition spd="med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DF2C1-77FF-4468-917E-3DD9953A90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694685"/>
      </p:ext>
    </p:extLst>
  </p:cSld>
  <p:clrMapOvr>
    <a:masterClrMapping/>
  </p:clrMapOvr>
  <p:transition spd="med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76A681-1776-49B1-B704-C91ACF556F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055679"/>
      </p:ext>
    </p:extLst>
  </p:cSld>
  <p:clrMapOvr>
    <a:masterClrMapping/>
  </p:clrMapOvr>
  <p:transition spd="med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A2D5B7-69A8-453F-8AB5-0E8172414E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99623"/>
      </p:ext>
    </p:extLst>
  </p:cSld>
  <p:clrMapOvr>
    <a:masterClrMapping/>
  </p:clrMapOvr>
  <p:transition spd="med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8CD8E2-6D89-47BA-BB6F-99F2C8AF0E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599451"/>
      </p:ext>
    </p:extLst>
  </p:cSld>
  <p:clrMapOvr>
    <a:masterClrMapping/>
  </p:clrMapOvr>
  <p:transition spd="med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94A9D5-62C5-4A5C-BF60-33D23E0A73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517269"/>
      </p:ext>
    </p:extLst>
  </p:cSld>
  <p:clrMapOvr>
    <a:masterClrMapping/>
  </p:clrMapOvr>
  <p:transition spd="med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D7944A-450E-492C-913C-5A0FA2BF9C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370062"/>
      </p:ext>
    </p:extLst>
  </p:cSld>
  <p:clrMapOvr>
    <a:masterClrMapping/>
  </p:clrMapOvr>
  <p:transition spd="med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8CB1FC-6FB2-4C6F-B9FC-1FF624877E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121782"/>
      </p:ext>
    </p:extLst>
  </p:cSld>
  <p:clrMapOvr>
    <a:masterClrMapping/>
  </p:clrMapOvr>
  <p:transition spd="med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D10F70-1896-48CD-ABF5-D81119C89B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894953"/>
      </p:ext>
    </p:extLst>
  </p:cSld>
  <p:clrMapOvr>
    <a:masterClrMapping/>
  </p:clrMapOvr>
  <p:transition spd="med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61443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>
                <a:gd name="T0" fmla="*/ 4800 w 4806"/>
                <a:gd name="T1" fmla="*/ 299 h 665"/>
                <a:gd name="T2" fmla="*/ 0 w 4806"/>
                <a:gd name="T3" fmla="*/ 665 h 665"/>
                <a:gd name="T4" fmla="*/ 0 w 4806"/>
                <a:gd name="T5" fmla="*/ 0 h 665"/>
                <a:gd name="T6" fmla="*/ 4806 w 4806"/>
                <a:gd name="T7" fmla="*/ 1 h 665"/>
                <a:gd name="T8" fmla="*/ 4800 w 4806"/>
                <a:gd name="T9" fmla="*/ 153 h 665"/>
                <a:gd name="T10" fmla="*/ 4800 w 4806"/>
                <a:gd name="T11" fmla="*/ 299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>
                <a:gd name="T0" fmla="*/ 4560 w 4562"/>
                <a:gd name="T1" fmla="*/ 932 h 1199"/>
                <a:gd name="T2" fmla="*/ 0 w 4562"/>
                <a:gd name="T3" fmla="*/ 1199 h 1199"/>
                <a:gd name="T4" fmla="*/ 0 w 4562"/>
                <a:gd name="T5" fmla="*/ 0 h 1199"/>
                <a:gd name="T6" fmla="*/ 4562 w 4562"/>
                <a:gd name="T7" fmla="*/ 0 h 1199"/>
                <a:gd name="T8" fmla="*/ 4560 w 4562"/>
                <a:gd name="T9" fmla="*/ 932 h 1199"/>
                <a:gd name="T10" fmla="*/ 4560 w 4562"/>
                <a:gd name="T11" fmla="*/ 932 h 11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44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4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4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F9CDC0FD-E21C-4D2A-9A69-3E03A8C702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61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</p:sldLayoutIdLst>
  <p:transition spd="med">
    <p:random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png"/><Relationship Id="rId4" Type="http://schemas.openxmlformats.org/officeDocument/2006/relationships/oleObject" Target="../embeddings/oleObject5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1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15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8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981200"/>
            <a:ext cx="7772400" cy="1447800"/>
          </a:xfrm>
        </p:spPr>
        <p:txBody>
          <a:bodyPr/>
          <a:lstStyle/>
          <a:p>
            <a:pPr eaLnBrk="1" hangingPunct="1">
              <a:defRPr/>
            </a:pPr>
            <a:r>
              <a:rPr lang="en-US" sz="6000" smtClean="0"/>
              <a:t>Breeds of Beef &amp; Dairy Cattle</a:t>
            </a:r>
            <a:br>
              <a:rPr lang="en-US" sz="6000" smtClean="0"/>
            </a:br>
            <a:endParaRPr lang="en-US" sz="600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971800"/>
            <a:ext cx="6248400" cy="2286000"/>
          </a:xfrm>
        </p:spPr>
        <p:txBody>
          <a:bodyPr/>
          <a:lstStyle/>
          <a:p>
            <a:pPr eaLnBrk="1" hangingPunct="1">
              <a:defRPr/>
            </a:pPr>
            <a:endParaRPr lang="en-US" sz="2000" smtClean="0"/>
          </a:p>
          <a:p>
            <a:pPr eaLnBrk="1" hangingPunct="1">
              <a:defRPr/>
            </a:pPr>
            <a:endParaRPr lang="en-US" sz="4000" smtClean="0"/>
          </a:p>
          <a:p>
            <a:pPr eaLnBrk="1" hangingPunct="1">
              <a:defRPr/>
            </a:pPr>
            <a:r>
              <a:rPr lang="en-US" sz="4000" smtClean="0"/>
              <a:t>Mrs. Gilbreath</a:t>
            </a:r>
          </a:p>
          <a:p>
            <a:pPr eaLnBrk="1" hangingPunct="1">
              <a:defRPr/>
            </a:pPr>
            <a:endParaRPr lang="en-US" sz="3300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Hereford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2250" cy="4495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Originated in Hereford, England</a:t>
            </a:r>
          </a:p>
          <a:p>
            <a:pPr eaLnBrk="1" hangingPunct="1">
              <a:defRPr/>
            </a:pPr>
            <a:r>
              <a:rPr lang="en-US" sz="2800" u="sng" dirty="0" smtClean="0"/>
              <a:t>Red with white head, legs, and underline</a:t>
            </a:r>
          </a:p>
          <a:p>
            <a:pPr eaLnBrk="1" hangingPunct="1">
              <a:defRPr/>
            </a:pPr>
            <a:r>
              <a:rPr lang="en-US" sz="2800" u="sng" dirty="0" smtClean="0"/>
              <a:t>Horned</a:t>
            </a:r>
          </a:p>
          <a:p>
            <a:pPr eaLnBrk="1" hangingPunct="1">
              <a:defRPr/>
            </a:pPr>
            <a:r>
              <a:rPr lang="en-US" sz="2800" u="sng" dirty="0" smtClean="0"/>
              <a:t>Early maturing</a:t>
            </a:r>
          </a:p>
          <a:p>
            <a:pPr eaLnBrk="1" hangingPunct="1">
              <a:defRPr/>
            </a:pPr>
            <a:r>
              <a:rPr lang="en-US" sz="2800" u="sng" dirty="0" smtClean="0"/>
              <a:t>“Mothering” breed</a:t>
            </a:r>
          </a:p>
          <a:p>
            <a:pPr eaLnBrk="1" hangingPunct="1">
              <a:defRPr/>
            </a:pPr>
            <a:r>
              <a:rPr lang="en-US" sz="2800" u="sng" dirty="0" smtClean="0"/>
              <a:t>British Breed</a:t>
            </a:r>
          </a:p>
        </p:txBody>
      </p:sp>
      <p:graphicFrame>
        <p:nvGraphicFramePr>
          <p:cNvPr id="10244" name="Object 4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4648200" y="2438400"/>
          <a:ext cx="4495800" cy="310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" name="Clip" r:id="rId3" imgW="2857143" imgH="1971429" progId="MS_ClipArt_Gallery.2">
                  <p:embed/>
                </p:oleObj>
              </mc:Choice>
              <mc:Fallback>
                <p:oleObj name="Clip" r:id="rId3" imgW="2857143" imgH="1971429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438400"/>
                        <a:ext cx="4495800" cy="310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Polled Hereford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105400" y="2438400"/>
            <a:ext cx="38100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u="sng" dirty="0" smtClean="0"/>
              <a:t>Developed in  Iowa  </a:t>
            </a:r>
            <a:r>
              <a:rPr lang="en-US" sz="2800" dirty="0" smtClean="0"/>
              <a:t>by Warren Gammon</a:t>
            </a:r>
          </a:p>
          <a:p>
            <a:pPr eaLnBrk="1" hangingPunct="1">
              <a:defRPr/>
            </a:pPr>
            <a:r>
              <a:rPr lang="en-US" sz="2800" u="sng" dirty="0" smtClean="0"/>
              <a:t>Naturally hornless</a:t>
            </a:r>
          </a:p>
          <a:p>
            <a:pPr eaLnBrk="1" hangingPunct="1">
              <a:defRPr/>
            </a:pPr>
            <a:r>
              <a:rPr lang="en-US" sz="2800" u="sng" dirty="0" smtClean="0"/>
              <a:t>Red with white face, legs and underline</a:t>
            </a:r>
          </a:p>
          <a:p>
            <a:pPr eaLnBrk="1" hangingPunct="1">
              <a:defRPr/>
            </a:pPr>
            <a:endParaRPr lang="en-US" sz="2800" dirty="0" smtClean="0"/>
          </a:p>
        </p:txBody>
      </p:sp>
      <p:graphicFrame>
        <p:nvGraphicFramePr>
          <p:cNvPr id="11269" name="Object 5"/>
          <p:cNvGraphicFramePr>
            <a:graphicFrameLocks noChangeAspect="1"/>
          </p:cNvGraphicFramePr>
          <p:nvPr>
            <p:ph type="clipArt" sz="half" idx="1"/>
          </p:nvPr>
        </p:nvGraphicFramePr>
        <p:xfrm>
          <a:off x="228600" y="2514600"/>
          <a:ext cx="4584700" cy="2673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7" name="Clip" r:id="rId3" imgW="2857143" imgH="1857143" progId="MS_ClipArt_Gallery.2">
                  <p:embed/>
                </p:oleObj>
              </mc:Choice>
              <mc:Fallback>
                <p:oleObj name="Clip" r:id="rId3" imgW="2857143" imgH="1857143" progId="MS_ClipArt_Gallery.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514600"/>
                        <a:ext cx="4584700" cy="2673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Shorthorn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19200"/>
            <a:ext cx="4032250" cy="4495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Originated in England</a:t>
            </a:r>
          </a:p>
          <a:p>
            <a:pPr eaLnBrk="1" hangingPunct="1">
              <a:defRPr/>
            </a:pPr>
            <a:r>
              <a:rPr lang="en-US" sz="2800" u="sng" dirty="0" smtClean="0"/>
              <a:t>Red; red &amp; white or roan in color</a:t>
            </a:r>
          </a:p>
          <a:p>
            <a:pPr eaLnBrk="1" hangingPunct="1">
              <a:defRPr/>
            </a:pPr>
            <a:r>
              <a:rPr lang="en-US" sz="2800" u="sng" dirty="0" smtClean="0"/>
              <a:t>Originally used as a dual purpose breed for meat and milk</a:t>
            </a:r>
          </a:p>
          <a:p>
            <a:pPr eaLnBrk="1" hangingPunct="1">
              <a:defRPr/>
            </a:pPr>
            <a:r>
              <a:rPr lang="en-US" sz="2800" dirty="0" smtClean="0"/>
              <a:t>Sometimes called the Durham breed</a:t>
            </a:r>
          </a:p>
          <a:p>
            <a:pPr eaLnBrk="1" hangingPunct="1">
              <a:defRPr/>
            </a:pPr>
            <a:r>
              <a:rPr lang="en-US" sz="2800" dirty="0" smtClean="0"/>
              <a:t>Early maturing, excellent </a:t>
            </a:r>
            <a:r>
              <a:rPr lang="en-US" sz="2800" dirty="0" err="1" smtClean="0"/>
              <a:t>milkers</a:t>
            </a:r>
            <a:endParaRPr lang="en-US" sz="2800" dirty="0" smtClean="0"/>
          </a:p>
          <a:p>
            <a:pPr eaLnBrk="1" hangingPunct="1">
              <a:defRPr/>
            </a:pPr>
            <a:r>
              <a:rPr lang="en-US" sz="2800" u="sng" dirty="0" smtClean="0"/>
              <a:t>Dual-Purpose</a:t>
            </a:r>
          </a:p>
        </p:txBody>
      </p:sp>
      <p:graphicFrame>
        <p:nvGraphicFramePr>
          <p:cNvPr id="12292" name="Object 4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4648200" y="1219200"/>
          <a:ext cx="4035425" cy="2651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" name="Clip" r:id="rId3" imgW="2857143" imgH="1876190" progId="MS_ClipArt_Gallery.2">
                  <p:embed/>
                </p:oleObj>
              </mc:Choice>
              <mc:Fallback>
                <p:oleObj name="Clip" r:id="rId3" imgW="2857143" imgH="1876190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1219200"/>
                        <a:ext cx="4035425" cy="2651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341" name="Picture 6" descr="http://t0.gstatic.com/images?q=tbn:ANd9GcSuKtocOXFive2KmHMCrvoIa2NQH5BZ_JDZ1C-mfhbkEESNoz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538" y="4079875"/>
            <a:ext cx="4005262" cy="266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Simmental</a:t>
            </a:r>
          </a:p>
        </p:txBody>
      </p:sp>
      <p:graphicFrame>
        <p:nvGraphicFramePr>
          <p:cNvPr id="13315" name="Object 3"/>
          <p:cNvGraphicFramePr>
            <a:graphicFrameLocks noChangeAspect="1"/>
          </p:cNvGraphicFramePr>
          <p:nvPr>
            <p:ph type="clipArt" sz="half" idx="1"/>
          </p:nvPr>
        </p:nvGraphicFramePr>
        <p:xfrm>
          <a:off x="228600" y="2667000"/>
          <a:ext cx="4267200" cy="296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5" name="Clip" r:id="rId4" imgW="1904762" imgH="1323810" progId="MS_ClipArt_Gallery.2">
                  <p:embed/>
                </p:oleObj>
              </mc:Choice>
              <mc:Fallback>
                <p:oleObj name="Clip" r:id="rId4" imgW="1904762" imgH="1323810" progId="MS_ClipArt_Gallery.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667000"/>
                        <a:ext cx="4267200" cy="2965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24400" y="1447800"/>
            <a:ext cx="419100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Originated in Switzerland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u="sng" dirty="0" smtClean="0"/>
              <a:t>Oldest breed of cattle in the world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u="sng" dirty="0" smtClean="0"/>
              <a:t>Large, powerful breed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u="sng" dirty="0" smtClean="0"/>
              <a:t>Known for both growth traits and maternal traits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u="sng" dirty="0" smtClean="0"/>
              <a:t>Vary from red and white spotted to dark red to black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u="sng" dirty="0" smtClean="0"/>
              <a:t>Continental Breed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3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33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Gelbvieh</a:t>
            </a:r>
          </a:p>
        </p:txBody>
      </p:sp>
      <p:graphicFrame>
        <p:nvGraphicFramePr>
          <p:cNvPr id="18435" name="Object 3"/>
          <p:cNvGraphicFramePr>
            <a:graphicFrameLocks noChangeAspect="1"/>
          </p:cNvGraphicFramePr>
          <p:nvPr>
            <p:ph type="clipArt" sz="half" idx="1"/>
          </p:nvPr>
        </p:nvGraphicFramePr>
        <p:xfrm>
          <a:off x="381000" y="2514600"/>
          <a:ext cx="4584700" cy="293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9" name="Clip" r:id="rId3" imgW="2590476" imgH="1847619" progId="MS_ClipArt_Gallery.2">
                  <p:embed/>
                </p:oleObj>
              </mc:Choice>
              <mc:Fallback>
                <p:oleObj name="Clip" r:id="rId3" imgW="2590476" imgH="1847619" progId="MS_ClipArt_Gallery.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514600"/>
                        <a:ext cx="4584700" cy="2935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111750" y="1600200"/>
            <a:ext cx="4032250" cy="4495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Originated in Germany</a:t>
            </a:r>
          </a:p>
          <a:p>
            <a:pPr eaLnBrk="1" hangingPunct="1">
              <a:defRPr/>
            </a:pPr>
            <a:r>
              <a:rPr lang="en-US" sz="2800" u="sng" dirty="0" smtClean="0"/>
              <a:t>Red in color</a:t>
            </a:r>
          </a:p>
          <a:p>
            <a:pPr eaLnBrk="1" hangingPunct="1">
              <a:defRPr/>
            </a:pPr>
            <a:r>
              <a:rPr lang="en-US" sz="2800" u="sng" dirty="0" smtClean="0"/>
              <a:t>Noted for superior fertility and mothering ability</a:t>
            </a:r>
          </a:p>
          <a:p>
            <a:pPr eaLnBrk="1" hangingPunct="1">
              <a:defRPr/>
            </a:pPr>
            <a:r>
              <a:rPr lang="en-US" sz="2800" u="sng" dirty="0" smtClean="0"/>
              <a:t>Tend to be extra fleshy under the throat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Charolais</a:t>
            </a:r>
          </a:p>
        </p:txBody>
      </p:sp>
      <p:graphicFrame>
        <p:nvGraphicFramePr>
          <p:cNvPr id="15363" name="Object 3"/>
          <p:cNvGraphicFramePr>
            <a:graphicFrameLocks noChangeAspect="1"/>
          </p:cNvGraphicFramePr>
          <p:nvPr>
            <p:ph type="clipArt" sz="half" idx="1"/>
          </p:nvPr>
        </p:nvGraphicFramePr>
        <p:xfrm>
          <a:off x="304800" y="1143000"/>
          <a:ext cx="4191000" cy="2598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4" name="Clip" r:id="rId3" imgW="2857143" imgH="1771429" progId="MS_ClipArt_Gallery.2">
                  <p:embed/>
                </p:oleObj>
              </mc:Choice>
              <mc:Fallback>
                <p:oleObj name="Clip" r:id="rId3" imgW="2857143" imgH="1771429" progId="MS_ClipArt_Gallery.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143000"/>
                        <a:ext cx="4191000" cy="2598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029200" y="2133600"/>
            <a:ext cx="38100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Originated in France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u="sng" dirty="0" smtClean="0"/>
              <a:t>Traditionally white in color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u="sng" dirty="0" smtClean="0"/>
              <a:t>Long bodied, large cattle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u="sng" dirty="0" smtClean="0"/>
              <a:t>Heavily muscled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Coarse looking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u="sng" dirty="0" smtClean="0"/>
              <a:t>Horned or Polled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u="sng" dirty="0" smtClean="0"/>
              <a:t>Fast growth rate, and feed efficiency</a:t>
            </a:r>
          </a:p>
        </p:txBody>
      </p:sp>
      <p:pic>
        <p:nvPicPr>
          <p:cNvPr id="17413" name="Picture 6" descr="Charolai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960813"/>
            <a:ext cx="4343400" cy="289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Maine Anjou</a:t>
            </a:r>
          </a:p>
        </p:txBody>
      </p:sp>
      <p:graphicFrame>
        <p:nvGraphicFramePr>
          <p:cNvPr id="16387" name="Object 3"/>
          <p:cNvGraphicFramePr>
            <a:graphicFrameLocks noChangeAspect="1"/>
          </p:cNvGraphicFramePr>
          <p:nvPr>
            <p:ph type="clipArt" sz="half" idx="1"/>
          </p:nvPr>
        </p:nvGraphicFramePr>
        <p:xfrm>
          <a:off x="228600" y="2438400"/>
          <a:ext cx="4267200" cy="293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7" name="Clip" r:id="rId3" imgW="2857143" imgH="1961905" progId="MS_ClipArt_Gallery.2">
                  <p:embed/>
                </p:oleObj>
              </mc:Choice>
              <mc:Fallback>
                <p:oleObj name="Clip" r:id="rId3" imgW="2857143" imgH="1961905" progId="MS_ClipArt_Gallery.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438400"/>
                        <a:ext cx="4267200" cy="293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029200" y="2209800"/>
            <a:ext cx="38100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Originated in France</a:t>
            </a:r>
          </a:p>
          <a:p>
            <a:pPr eaLnBrk="1" hangingPunct="1">
              <a:defRPr/>
            </a:pPr>
            <a:r>
              <a:rPr lang="en-US" sz="2800" u="sng" dirty="0" smtClean="0"/>
              <a:t>Dark red with white markings or black</a:t>
            </a:r>
          </a:p>
          <a:p>
            <a:pPr eaLnBrk="1" hangingPunct="1">
              <a:defRPr/>
            </a:pPr>
            <a:r>
              <a:rPr lang="en-US" sz="2800" u="sng" dirty="0" smtClean="0"/>
              <a:t>Can be horned or polled</a:t>
            </a:r>
          </a:p>
          <a:p>
            <a:pPr eaLnBrk="1" hangingPunct="1">
              <a:defRPr/>
            </a:pPr>
            <a:r>
              <a:rPr lang="en-US" sz="2800" dirty="0" smtClean="0"/>
              <a:t>Yield extremely lean, muscular carcasses</a:t>
            </a:r>
          </a:p>
          <a:p>
            <a:pPr eaLnBrk="1" hangingPunct="1">
              <a:defRPr/>
            </a:pPr>
            <a:r>
              <a:rPr lang="en-US" sz="2800" u="sng" dirty="0" err="1" smtClean="0"/>
              <a:t>Bos</a:t>
            </a:r>
            <a:r>
              <a:rPr lang="en-US" sz="2800" u="sng" dirty="0" smtClean="0"/>
              <a:t> Taurus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6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63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Chianina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2250" cy="44958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 smtClean="0"/>
              <a:t>Originated in Italy</a:t>
            </a:r>
          </a:p>
          <a:p>
            <a:pPr eaLnBrk="1" hangingPunct="1">
              <a:defRPr/>
            </a:pPr>
            <a:r>
              <a:rPr lang="en-US" sz="2400" u="sng" dirty="0" smtClean="0"/>
              <a:t>One of the oldest breeds of cattle</a:t>
            </a:r>
          </a:p>
          <a:p>
            <a:pPr eaLnBrk="1" hangingPunct="1">
              <a:defRPr/>
            </a:pPr>
            <a:r>
              <a:rPr lang="en-US" sz="2400" u="sng" dirty="0" smtClean="0"/>
              <a:t>One of the largest breeds with some bulls weighing over 3000 lbs.</a:t>
            </a:r>
          </a:p>
          <a:p>
            <a:pPr eaLnBrk="1" hangingPunct="1">
              <a:defRPr/>
            </a:pPr>
            <a:r>
              <a:rPr lang="en-US" sz="2400" u="sng" dirty="0" smtClean="0"/>
              <a:t>Short hair that is white to steel gray</a:t>
            </a:r>
          </a:p>
          <a:p>
            <a:pPr eaLnBrk="1" hangingPunct="1">
              <a:defRPr/>
            </a:pPr>
            <a:r>
              <a:rPr lang="en-US" sz="2400" u="sng" dirty="0" smtClean="0"/>
              <a:t>Terminal breed</a:t>
            </a:r>
          </a:p>
          <a:p>
            <a:pPr eaLnBrk="1" hangingPunct="1">
              <a:defRPr/>
            </a:pPr>
            <a:r>
              <a:rPr lang="en-US" sz="2400" dirty="0" smtClean="0"/>
              <a:t>Low milk production</a:t>
            </a:r>
          </a:p>
        </p:txBody>
      </p:sp>
      <p:graphicFrame>
        <p:nvGraphicFramePr>
          <p:cNvPr id="17412" name="Object 4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5029200" y="1371600"/>
          <a:ext cx="3200400" cy="2262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2" name="Clip" r:id="rId3" imgW="2857143" imgH="2019048" progId="MS_ClipArt_Gallery.2">
                  <p:embed/>
                </p:oleObj>
              </mc:Choice>
              <mc:Fallback>
                <p:oleObj name="Clip" r:id="rId3" imgW="2857143" imgH="2019048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1371600"/>
                        <a:ext cx="3200400" cy="2262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461" name="Picture 6" descr="marchigian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657600"/>
            <a:ext cx="4038600" cy="29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Salers</a:t>
            </a:r>
          </a:p>
        </p:txBody>
      </p:sp>
      <p:graphicFrame>
        <p:nvGraphicFramePr>
          <p:cNvPr id="20483" name="Object 3"/>
          <p:cNvGraphicFramePr>
            <a:graphicFrameLocks noChangeAspect="1"/>
          </p:cNvGraphicFramePr>
          <p:nvPr>
            <p:ph type="clipArt" sz="half" idx="1"/>
          </p:nvPr>
        </p:nvGraphicFramePr>
        <p:xfrm>
          <a:off x="228600" y="2590800"/>
          <a:ext cx="4191000" cy="261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5" name="Clip" r:id="rId3" imgW="2857143" imgH="1780952" progId="MS_ClipArt_Gallery.2">
                  <p:embed/>
                </p:oleObj>
              </mc:Choice>
              <mc:Fallback>
                <p:oleObj name="Clip" r:id="rId3" imgW="2857143" imgH="1780952" progId="MS_ClipArt_Gallery.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590800"/>
                        <a:ext cx="4191000" cy="2613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1600200"/>
            <a:ext cx="3806825" cy="4079875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smtClean="0"/>
              <a:t>Originated in France</a:t>
            </a:r>
          </a:p>
          <a:p>
            <a:pPr eaLnBrk="1" hangingPunct="1">
              <a:defRPr/>
            </a:pPr>
            <a:r>
              <a:rPr lang="en-US" sz="2400" smtClean="0"/>
              <a:t>Fastest growing breed in the United States</a:t>
            </a:r>
          </a:p>
          <a:p>
            <a:pPr eaLnBrk="1" hangingPunct="1">
              <a:defRPr/>
            </a:pPr>
            <a:r>
              <a:rPr lang="en-US" sz="2400" smtClean="0"/>
              <a:t>Mahogany red to black in color</a:t>
            </a:r>
          </a:p>
          <a:p>
            <a:pPr eaLnBrk="1" hangingPunct="1">
              <a:defRPr/>
            </a:pPr>
            <a:r>
              <a:rPr lang="en-US" sz="2400" smtClean="0"/>
              <a:t>One of the last breeds to be imported into the United States in 1972</a:t>
            </a:r>
          </a:p>
          <a:p>
            <a:pPr eaLnBrk="1" hangingPunct="1">
              <a:defRPr/>
            </a:pPr>
            <a:r>
              <a:rPr lang="en-US" sz="2400" smtClean="0"/>
              <a:t>Adapt to rough terrain and harsh climates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0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04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04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Brahman</a:t>
            </a:r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>
            <p:ph type="clipArt" sz="half" idx="1"/>
          </p:nvPr>
        </p:nvGraphicFramePr>
        <p:xfrm>
          <a:off x="228600" y="2438400"/>
          <a:ext cx="4343400" cy="292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9" name="Clip" r:id="rId3" imgW="2857143" imgH="1923810" progId="MS_ClipArt_Gallery.2">
                  <p:embed/>
                </p:oleObj>
              </mc:Choice>
              <mc:Fallback>
                <p:oleObj name="Clip" r:id="rId3" imgW="2857143" imgH="1923810" progId="MS_ClipArt_Gallery.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438400"/>
                        <a:ext cx="4343400" cy="292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1371600"/>
            <a:ext cx="4032250" cy="4495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Originated in India</a:t>
            </a:r>
          </a:p>
          <a:p>
            <a:pPr eaLnBrk="1" hangingPunct="1">
              <a:defRPr/>
            </a:pPr>
            <a:r>
              <a:rPr lang="en-US" sz="2800" u="sng" dirty="0" smtClean="0"/>
              <a:t>Able to survive on very little, poor feed</a:t>
            </a:r>
          </a:p>
          <a:p>
            <a:pPr eaLnBrk="1" hangingPunct="1">
              <a:defRPr/>
            </a:pPr>
            <a:r>
              <a:rPr lang="en-US" sz="2800" u="sng" dirty="0" smtClean="0"/>
              <a:t>Insect &amp; heat resistant</a:t>
            </a:r>
          </a:p>
          <a:p>
            <a:pPr eaLnBrk="1" hangingPunct="1">
              <a:defRPr/>
            </a:pPr>
            <a:r>
              <a:rPr lang="en-US" sz="2800" u="sng" dirty="0" smtClean="0"/>
              <a:t>Excess skin and large hump on back</a:t>
            </a:r>
          </a:p>
          <a:p>
            <a:pPr eaLnBrk="1" hangingPunct="1">
              <a:defRPr/>
            </a:pPr>
            <a:r>
              <a:rPr lang="en-US" sz="2800" u="sng" dirty="0" smtClean="0"/>
              <a:t>White to gray, red to black</a:t>
            </a:r>
          </a:p>
          <a:p>
            <a:pPr eaLnBrk="1" hangingPunct="1">
              <a:defRPr/>
            </a:pPr>
            <a:r>
              <a:rPr lang="en-US" sz="2800" dirty="0" smtClean="0"/>
              <a:t>Sweat glands</a:t>
            </a:r>
          </a:p>
          <a:p>
            <a:pPr eaLnBrk="1" hangingPunct="1">
              <a:defRPr/>
            </a:pPr>
            <a:r>
              <a:rPr lang="en-US" sz="2800" u="sng" dirty="0" err="1" smtClean="0"/>
              <a:t>Bos</a:t>
            </a:r>
            <a:r>
              <a:rPr lang="en-US" sz="2800" u="sng" dirty="0" smtClean="0"/>
              <a:t> </a:t>
            </a:r>
            <a:r>
              <a:rPr lang="en-US" sz="2800" u="sng" dirty="0" err="1" smtClean="0"/>
              <a:t>Indicus</a:t>
            </a:r>
            <a:endParaRPr lang="en-US" sz="2800" u="sng" dirty="0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9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94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94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60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Today you will be able to…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362200"/>
            <a:ext cx="8229600" cy="2667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Identify characteristics of Major Beef Cattle Breeds, Dual-Purpose and Dairy Breeds.</a:t>
            </a:r>
          </a:p>
          <a:p>
            <a:pPr eaLnBrk="1" hangingPunct="1">
              <a:defRPr/>
            </a:pPr>
            <a:endParaRPr lang="en-US" smtClean="0"/>
          </a:p>
          <a:p>
            <a:pPr eaLnBrk="1" hangingPunct="1">
              <a:buFont typeface="Wingdings" pitchFamily="2" charset="2"/>
              <a:buNone/>
              <a:defRPr/>
            </a:pPr>
            <a:endParaRPr lang="en-US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Santa Gertrudis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032250" cy="4495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u="sng" dirty="0" smtClean="0"/>
              <a:t>Developed on the King Ranch in Texas</a:t>
            </a:r>
          </a:p>
          <a:p>
            <a:pPr eaLnBrk="1" hangingPunct="1">
              <a:defRPr/>
            </a:pPr>
            <a:r>
              <a:rPr lang="en-US" sz="2800" u="sng" dirty="0" smtClean="0"/>
              <a:t>All Santa </a:t>
            </a:r>
            <a:r>
              <a:rPr lang="en-US" sz="2800" u="sng" dirty="0" err="1" smtClean="0"/>
              <a:t>Gertrudis</a:t>
            </a:r>
            <a:r>
              <a:rPr lang="en-US" sz="2800" u="sng" dirty="0" smtClean="0"/>
              <a:t> are descendants of the bull, Monkey</a:t>
            </a:r>
          </a:p>
          <a:p>
            <a:pPr eaLnBrk="1" hangingPunct="1">
              <a:defRPr/>
            </a:pPr>
            <a:r>
              <a:rPr lang="en-US" sz="2800" u="sng" dirty="0" smtClean="0"/>
              <a:t>They were created by crossing shorthorn cows and Brahman bulls</a:t>
            </a:r>
          </a:p>
        </p:txBody>
      </p:sp>
      <p:graphicFrame>
        <p:nvGraphicFramePr>
          <p:cNvPr id="21508" name="Object 4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4419600" y="2514600"/>
          <a:ext cx="4495800" cy="316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3" name="Clip" r:id="rId3" imgW="2857143" imgH="2009524" progId="MS_ClipArt_Gallery.2">
                  <p:embed/>
                </p:oleObj>
              </mc:Choice>
              <mc:Fallback>
                <p:oleObj name="Clip" r:id="rId3" imgW="2857143" imgH="2009524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2514600"/>
                        <a:ext cx="4495800" cy="316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Texas Longhorn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2250" cy="4495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Developed entirely by nature in North America</a:t>
            </a:r>
          </a:p>
          <a:p>
            <a:pPr eaLnBrk="1" hangingPunct="1">
              <a:defRPr/>
            </a:pPr>
            <a:r>
              <a:rPr lang="en-US" sz="2800" u="sng" dirty="0" smtClean="0"/>
              <a:t>Known for its long horns</a:t>
            </a:r>
          </a:p>
          <a:p>
            <a:pPr eaLnBrk="1" hangingPunct="1">
              <a:defRPr/>
            </a:pPr>
            <a:r>
              <a:rPr lang="en-US" sz="2800" u="sng" dirty="0" smtClean="0"/>
              <a:t>High fertility</a:t>
            </a:r>
          </a:p>
          <a:p>
            <a:pPr eaLnBrk="1" hangingPunct="1">
              <a:defRPr/>
            </a:pPr>
            <a:r>
              <a:rPr lang="en-US" sz="2800" u="sng" dirty="0" smtClean="0"/>
              <a:t>Were near extinction in 1927</a:t>
            </a:r>
          </a:p>
        </p:txBody>
      </p:sp>
      <p:graphicFrame>
        <p:nvGraphicFramePr>
          <p:cNvPr id="14340" name="Object 4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4648200" y="2667000"/>
          <a:ext cx="4267200" cy="297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7" name="Clip" r:id="rId3" imgW="2523810" imgH="1761905" progId="MS_ClipArt_Gallery.2">
                  <p:embed/>
                </p:oleObj>
              </mc:Choice>
              <mc:Fallback>
                <p:oleObj name="Clip" r:id="rId3" imgW="2523810" imgH="1761905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667000"/>
                        <a:ext cx="4267200" cy="297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Beefmaster</a:t>
            </a:r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752600"/>
            <a:ext cx="3810000" cy="48768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u="sng" dirty="0" smtClean="0"/>
              <a:t>Developed</a:t>
            </a:r>
            <a:r>
              <a:rPr lang="en-US" sz="2400" dirty="0" smtClean="0"/>
              <a:t> on </a:t>
            </a:r>
            <a:r>
              <a:rPr lang="en-US" sz="2400" dirty="0" err="1" smtClean="0"/>
              <a:t>Lasater</a:t>
            </a:r>
            <a:r>
              <a:rPr lang="en-US" sz="2400" dirty="0" smtClean="0"/>
              <a:t> Ranch in our home state. </a:t>
            </a:r>
            <a:r>
              <a:rPr lang="en-US" sz="2400" u="sng" dirty="0" smtClean="0"/>
              <a:t>TX</a:t>
            </a:r>
          </a:p>
          <a:p>
            <a:pPr eaLnBrk="1" hangingPunct="1">
              <a:defRPr/>
            </a:pPr>
            <a:r>
              <a:rPr lang="en-US" sz="2400" u="sng" dirty="0" smtClean="0"/>
              <a:t>No color standard, predominantly red or dun</a:t>
            </a:r>
          </a:p>
          <a:p>
            <a:pPr eaLnBrk="1" hangingPunct="1">
              <a:defRPr/>
            </a:pPr>
            <a:r>
              <a:rPr lang="en-US" sz="2400" u="sng" dirty="0" smtClean="0"/>
              <a:t>Composite breed, </a:t>
            </a:r>
          </a:p>
          <a:p>
            <a:pPr eaLnBrk="1" hangingPunct="1">
              <a:defRPr/>
            </a:pPr>
            <a:r>
              <a:rPr lang="en-US" sz="2400" u="sng" dirty="0" smtClean="0"/>
              <a:t>½ Brahman, ¼ Shorthorn, ¼ Hereford </a:t>
            </a:r>
          </a:p>
          <a:p>
            <a:pPr eaLnBrk="1" hangingPunct="1">
              <a:defRPr/>
            </a:pPr>
            <a:r>
              <a:rPr lang="en-US" sz="2400" dirty="0" smtClean="0"/>
              <a:t>Possess reproductive traits and high milking potential</a:t>
            </a:r>
          </a:p>
        </p:txBody>
      </p:sp>
      <p:pic>
        <p:nvPicPr>
          <p:cNvPr id="26631" name="Picture 7" descr="beefmtr2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91000" y="2667000"/>
            <a:ext cx="4724400" cy="2944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6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6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6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66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/>
      <p:bldP spid="26629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Brangus</a:t>
            </a:r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2057400"/>
            <a:ext cx="4032250" cy="4495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u="sng" dirty="0" smtClean="0"/>
              <a:t>Composite Breed 3/8 Brahman, 5/8 Angus</a:t>
            </a:r>
          </a:p>
          <a:p>
            <a:pPr eaLnBrk="1" hangingPunct="1">
              <a:defRPr/>
            </a:pPr>
            <a:r>
              <a:rPr lang="en-US" sz="2800" u="sng" dirty="0" smtClean="0"/>
              <a:t>Black in color and are Polled</a:t>
            </a:r>
          </a:p>
          <a:p>
            <a:pPr eaLnBrk="1" hangingPunct="1">
              <a:defRPr/>
            </a:pPr>
            <a:r>
              <a:rPr lang="en-US" sz="2800" u="sng" dirty="0" smtClean="0"/>
              <a:t>Heat tolerance, muscularity, early maturity, quality beef</a:t>
            </a:r>
          </a:p>
          <a:p>
            <a:pPr eaLnBrk="1" hangingPunct="1">
              <a:defRPr/>
            </a:pPr>
            <a:r>
              <a:rPr lang="en-US" sz="2800" u="sng" dirty="0" err="1" smtClean="0"/>
              <a:t>Bos</a:t>
            </a:r>
            <a:r>
              <a:rPr lang="en-US" sz="2800" u="sng" dirty="0" smtClean="0"/>
              <a:t> </a:t>
            </a:r>
            <a:r>
              <a:rPr lang="en-US" sz="2800" u="sng" dirty="0" err="1" smtClean="0"/>
              <a:t>Indicus</a:t>
            </a:r>
            <a:endParaRPr lang="en-US" sz="2800" u="sng" dirty="0" smtClean="0"/>
          </a:p>
          <a:p>
            <a:pPr eaLnBrk="1" hangingPunct="1">
              <a:defRPr/>
            </a:pPr>
            <a:r>
              <a:rPr lang="en-US" sz="2800" dirty="0" smtClean="0"/>
              <a:t>Composite Breed</a:t>
            </a:r>
          </a:p>
          <a:p>
            <a:pPr eaLnBrk="1" hangingPunct="1">
              <a:defRPr/>
            </a:pPr>
            <a:endParaRPr lang="en-US" sz="2800" dirty="0" smtClean="0"/>
          </a:p>
        </p:txBody>
      </p:sp>
      <p:pic>
        <p:nvPicPr>
          <p:cNvPr id="28678" name="Picture 6" descr="brangus1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413000"/>
            <a:ext cx="4032250" cy="2870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8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86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86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86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9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Dual-Purpose Breed</a:t>
            </a:r>
          </a:p>
        </p:txBody>
      </p:sp>
      <p:sp>
        <p:nvSpPr>
          <p:cNvPr id="90120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Dual-Purpose Breeds – A group of cattle that are very large to extremely large in size, high to very high milkers, with heavy muscle expression. </a:t>
            </a:r>
          </a:p>
          <a:p>
            <a:pPr eaLnBrk="1" hangingPunct="1">
              <a:defRPr/>
            </a:pPr>
            <a:r>
              <a:rPr lang="en-US" smtClean="0"/>
              <a:t>These breeds tend to be early to medium maturing in spite of there size, presumably because of there selection for dairy use.</a:t>
            </a:r>
          </a:p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0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0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01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9" grpId="0"/>
      <p:bldP spid="90120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29200" y="1600200"/>
            <a:ext cx="3657600" cy="44958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500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2500" dirty="0" smtClean="0"/>
              <a:t>Red and white or any combination of red and white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500" u="sng" dirty="0" smtClean="0"/>
              <a:t>Dual purpose breed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500" u="sng" dirty="0" smtClean="0"/>
              <a:t>Medium sized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500" u="sng" dirty="0" smtClean="0"/>
              <a:t>Average milk producer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500" dirty="0" smtClean="0"/>
              <a:t>Split from the American Shorthorn Assoc. in 1949</a:t>
            </a:r>
          </a:p>
        </p:txBody>
      </p:sp>
      <p:pic>
        <p:nvPicPr>
          <p:cNvPr id="962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362200"/>
            <a:ext cx="4191000" cy="296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6262" name="Rectangle 6"/>
          <p:cNvSpPr>
            <a:spLocks noChangeArrowheads="1"/>
          </p:cNvSpPr>
          <p:nvPr/>
        </p:nvSpPr>
        <p:spPr bwMode="auto">
          <a:xfrm>
            <a:off x="2057400" y="457200"/>
            <a:ext cx="5638800" cy="7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5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Milking Shorthorn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6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6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build="p"/>
      <p:bldP spid="9626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WordArt 5"/>
          <p:cNvSpPr>
            <a:spLocks noChangeArrowheads="1" noChangeShapeType="1" noTextEdit="1"/>
          </p:cNvSpPr>
          <p:nvPr/>
        </p:nvSpPr>
        <p:spPr bwMode="auto">
          <a:xfrm>
            <a:off x="762000" y="2057400"/>
            <a:ext cx="7467600" cy="297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72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Dairy Cattle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906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>
              <a:defRPr/>
            </a:pPr>
            <a:r>
              <a:rPr lang="en-US" sz="3200" b="1" smtClean="0"/>
              <a:t>Dairy Breeds and Selection</a:t>
            </a:r>
            <a:br>
              <a:rPr lang="en-US" sz="3200" b="1" smtClean="0"/>
            </a:br>
            <a:r>
              <a:rPr lang="en-US" sz="3200" b="1" smtClean="0">
                <a:solidFill>
                  <a:schemeClr val="tx1"/>
                </a:solidFill>
              </a:rPr>
              <a:t>Terms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447800"/>
            <a:ext cx="8686800" cy="48006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000" b="1" smtClean="0"/>
              <a:t>Dairy character -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000" smtClean="0"/>
              <a:t>		characteristics indicating the animal will be useful in the dairy industry</a:t>
            </a:r>
            <a:endParaRPr lang="en-US" sz="2000" b="1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000" b="1" smtClean="0"/>
              <a:t>Butterfat (milkfat)-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000" smtClean="0"/>
              <a:t>		percent of fat in the milk</a:t>
            </a:r>
            <a:endParaRPr lang="en-US" sz="2000" b="1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000" b="1" smtClean="0"/>
              <a:t>Milk production -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000" smtClean="0"/>
              <a:t>		amount in pounds of milk that a cow produces during a lactation period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000" b="1" smtClean="0"/>
              <a:t>Lactation -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000" smtClean="0"/>
              <a:t>		span of time that a cow is giving milk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000" b="1" smtClean="0"/>
              <a:t>Pedigree -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000" b="1" smtClean="0"/>
              <a:t>		</a:t>
            </a:r>
            <a:r>
              <a:rPr lang="en-US" sz="2000" smtClean="0"/>
              <a:t>register of lines of ancestry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000" b="1" smtClean="0"/>
              <a:t>Dairy Herd Improvement records (DHI)-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000" smtClean="0"/>
              <a:t>		production records kept on producing dairy cattle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4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044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044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044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044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044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1044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0" grpId="0"/>
      <p:bldP spid="104451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>
              <a:defRPr/>
            </a:pPr>
            <a:r>
              <a:rPr lang="en-US" sz="5500" b="1" smtClean="0"/>
              <a:t>Holstein</a:t>
            </a:r>
          </a:p>
        </p:txBody>
      </p:sp>
      <p:sp>
        <p:nvSpPr>
          <p:cNvPr id="9933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410200" y="1905000"/>
            <a:ext cx="3733800" cy="4038600"/>
          </a:xfrm>
        </p:spPr>
        <p:txBody>
          <a:bodyPr/>
          <a:lstStyle/>
          <a:p>
            <a:pPr eaLnBrk="1" hangingPunct="1">
              <a:defRPr/>
            </a:pPr>
            <a:r>
              <a:rPr lang="en-US" sz="3000" b="1" u="sng" dirty="0" smtClean="0"/>
              <a:t>Black and White or Red and White color pattern</a:t>
            </a:r>
          </a:p>
          <a:p>
            <a:pPr eaLnBrk="1" hangingPunct="1">
              <a:defRPr/>
            </a:pPr>
            <a:r>
              <a:rPr lang="en-US" sz="3000" b="1" u="sng" dirty="0" smtClean="0"/>
              <a:t>Large sized</a:t>
            </a:r>
          </a:p>
          <a:p>
            <a:pPr eaLnBrk="1" hangingPunct="1">
              <a:defRPr/>
            </a:pPr>
            <a:r>
              <a:rPr lang="en-US" sz="3000" b="1" u="sng" dirty="0" smtClean="0"/>
              <a:t>Heavy milk producers</a:t>
            </a:r>
          </a:p>
          <a:p>
            <a:pPr eaLnBrk="1" hangingPunct="1">
              <a:defRPr/>
            </a:pPr>
            <a:endParaRPr lang="en-US" sz="3000" dirty="0" smtClean="0"/>
          </a:p>
        </p:txBody>
      </p:sp>
      <p:pic>
        <p:nvPicPr>
          <p:cNvPr id="99332" name="Pictur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1" t="34766" r="56786" b="30548"/>
          <a:stretch>
            <a:fillRect/>
          </a:stretch>
        </p:blipFill>
        <p:spPr bwMode="auto">
          <a:xfrm>
            <a:off x="228600" y="2286000"/>
            <a:ext cx="4926013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9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9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93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93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93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0" grpId="0"/>
      <p:bldP spid="99334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>
              <a:defRPr/>
            </a:pPr>
            <a:r>
              <a:rPr lang="en-US" sz="6500" smtClean="0"/>
              <a:t>Jersey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876800" y="1524000"/>
            <a:ext cx="4267200" cy="44958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3000" u="sng" dirty="0" smtClean="0"/>
              <a:t>Color varies (light gray to a dark fawn being darker around the head and hips</a:t>
            </a:r>
            <a:r>
              <a:rPr lang="en-US" sz="3000" dirty="0" smtClean="0"/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000" dirty="0" smtClean="0"/>
              <a:t>Medium sized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000" u="sng" dirty="0" smtClean="0"/>
              <a:t>Produces more pounds of milk per body weight than any other dairy breed</a:t>
            </a:r>
            <a:r>
              <a:rPr lang="en-US" sz="3000" dirty="0" smtClean="0"/>
              <a:t>.</a:t>
            </a:r>
          </a:p>
        </p:txBody>
      </p:sp>
      <p:pic>
        <p:nvPicPr>
          <p:cNvPr id="101380" name="Pictur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9" t="33791" r="25856" b="15779"/>
          <a:stretch>
            <a:fillRect/>
          </a:stretch>
        </p:blipFill>
        <p:spPr bwMode="auto">
          <a:xfrm>
            <a:off x="228600" y="2362200"/>
            <a:ext cx="4419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1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1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8" grpId="0"/>
      <p:bldP spid="10137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Cattle Today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Worldwide there are more than 250 breeds of cattle</a:t>
            </a:r>
          </a:p>
          <a:p>
            <a:pPr eaLnBrk="1" hangingPunct="1">
              <a:defRPr/>
            </a:pPr>
            <a:r>
              <a:rPr lang="en-US" dirty="0" smtClean="0"/>
              <a:t>Over 60 of these breeds are present in the United States</a:t>
            </a:r>
          </a:p>
          <a:p>
            <a:pPr eaLnBrk="1" hangingPunct="1">
              <a:defRPr/>
            </a:pPr>
            <a:r>
              <a:rPr lang="en-US" dirty="0" smtClean="0"/>
              <a:t>Less than 20 of those breeds constitute the major breeds used in US breeding programs. 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>
              <a:defRPr/>
            </a:pPr>
            <a:r>
              <a:rPr lang="en-US" sz="5500" smtClean="0"/>
              <a:t>Brown Swiss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105400" y="1371600"/>
            <a:ext cx="4038600" cy="34290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3000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3000" dirty="0" smtClean="0"/>
              <a:t>Solid brown, varying from very light to dark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000" u="sng" dirty="0" smtClean="0"/>
              <a:t>Large sized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000" u="sng" dirty="0" smtClean="0"/>
              <a:t>Light colored band around the muzzle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000" u="sng" dirty="0" smtClean="0"/>
              <a:t>One of the oldest Dairy breeds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000" u="sng" dirty="0" smtClean="0"/>
              <a:t>Above average </a:t>
            </a:r>
            <a:r>
              <a:rPr lang="en-US" sz="3000" u="sng" dirty="0" err="1" smtClean="0"/>
              <a:t>milkfat</a:t>
            </a:r>
            <a:r>
              <a:rPr lang="en-US" sz="3000" u="sng" dirty="0" smtClean="0"/>
              <a:t> content</a:t>
            </a:r>
          </a:p>
        </p:txBody>
      </p:sp>
      <p:pic>
        <p:nvPicPr>
          <p:cNvPr id="1034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14600"/>
            <a:ext cx="4419600" cy="305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3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3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3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3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034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/>
      <p:bldP spid="103427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5400" b="1" smtClean="0"/>
              <a:t>Guernsey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953000" y="1905000"/>
            <a:ext cx="4038600" cy="42672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3000" b="1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3000" dirty="0" smtClean="0"/>
              <a:t>Red (Fawn) and White in color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3000" dirty="0" smtClean="0"/>
              <a:t>Medium sized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3000" dirty="0" smtClean="0"/>
              <a:t>High milk production to feed intake ratio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3000" u="sng" dirty="0" smtClean="0"/>
              <a:t>Milk is high in      protein and       beta-carotene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3000" u="sng" dirty="0" smtClean="0"/>
              <a:t>Yellow colored milk </a:t>
            </a:r>
          </a:p>
        </p:txBody>
      </p:sp>
      <p:pic>
        <p:nvPicPr>
          <p:cNvPr id="102404" name="Pictur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64" t="48599" r="11969" b="14229"/>
          <a:stretch>
            <a:fillRect/>
          </a:stretch>
        </p:blipFill>
        <p:spPr bwMode="auto">
          <a:xfrm>
            <a:off x="304800" y="2438400"/>
            <a:ext cx="4430713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0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8" grpId="0"/>
      <p:bldP spid="10240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WordArt 6"/>
          <p:cNvSpPr>
            <a:spLocks noChangeArrowheads="1" noChangeShapeType="1" noTextEdit="1"/>
          </p:cNvSpPr>
          <p:nvPr/>
        </p:nvSpPr>
        <p:spPr bwMode="auto">
          <a:xfrm>
            <a:off x="828675" y="2784475"/>
            <a:ext cx="7705725" cy="1558925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  <a:scene3d>
              <a:camera prst="legacyPerspectiveBottomRight">
                <a:rot lat="0" lon="21239993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en-US" sz="72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 Black"/>
              </a:rPr>
              <a:t>Review Breeds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5" descr="brangus1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866" name="Object 5"/>
          <p:cNvGraphicFramePr>
            <a:graphicFrameLocks noChangeAspect="1"/>
          </p:cNvGraphicFramePr>
          <p:nvPr>
            <p:ph/>
          </p:nvPr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67" name="Clip" r:id="rId3" imgW="2857143" imgH="1857143" progId="MS_ClipArt_Gallery.2">
                  <p:embed/>
                </p:oleObj>
              </mc:Choice>
              <mc:Fallback>
                <p:oleObj name="Clip" r:id="rId3" imgW="2857143" imgH="1857143" progId="MS_ClipArt_Gallery.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890" name="Object 5"/>
          <p:cNvGraphicFramePr>
            <a:graphicFrameLocks noChangeAspect="1"/>
          </p:cNvGraphicFramePr>
          <p:nvPr>
            <p:ph/>
          </p:nvPr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1" name="Clip" r:id="rId3" imgW="2857143" imgH="1923810" progId="MS_ClipArt_Gallery.2">
                  <p:embed/>
                </p:oleObj>
              </mc:Choice>
              <mc:Fallback>
                <p:oleObj name="Clip" r:id="rId3" imgW="2857143" imgH="1923810" progId="MS_ClipArt_Gallery.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5" descr="guernsey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381000"/>
            <a:ext cx="8153400" cy="6196013"/>
          </a:xfr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rand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938" name="Object 5"/>
          <p:cNvGraphicFramePr>
            <a:graphicFrameLocks noChangeAspect="1"/>
          </p:cNvGraphicFramePr>
          <p:nvPr>
            <p:ph/>
          </p:nvPr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39" name="Clip" r:id="rId3" imgW="2857143" imgH="1876190" progId="MS_ClipArt_Gallery.2">
                  <p:embed/>
                </p:oleObj>
              </mc:Choice>
              <mc:Fallback>
                <p:oleObj name="Clip" r:id="rId3" imgW="2857143" imgH="1876190" progId="MS_ClipArt_Gallery.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62" name="Object 5"/>
          <p:cNvGraphicFramePr>
            <a:graphicFrameLocks noChangeAspect="1"/>
          </p:cNvGraphicFramePr>
          <p:nvPr>
            <p:ph/>
          </p:nvPr>
        </p:nvGraphicFramePr>
        <p:xfrm>
          <a:off x="0" y="6350"/>
          <a:ext cx="9144000" cy="685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3" name="Clip" r:id="rId3" imgW="1904762" imgH="1323810" progId="MS_ClipArt_Gallery.2">
                  <p:embed/>
                </p:oleObj>
              </mc:Choice>
              <mc:Fallback>
                <p:oleObj name="Clip" r:id="rId3" imgW="1904762" imgH="1323810" progId="MS_ClipArt_Gallery.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350"/>
                        <a:ext cx="9144000" cy="6853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5" descr="brswiss4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1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Terms</a:t>
            </a: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Composite breed – a breed that is formed by crossing two or more breeds</a:t>
            </a:r>
          </a:p>
          <a:p>
            <a:pPr eaLnBrk="1" hangingPunct="1">
              <a:defRPr/>
            </a:pPr>
            <a:r>
              <a:rPr lang="en-US" smtClean="0"/>
              <a:t>Hybrid Vigor – Increased growth rate often noted in cattle resulting from crossbreeding</a:t>
            </a:r>
          </a:p>
          <a:p>
            <a:pPr eaLnBrk="1" hangingPunct="1">
              <a:defRPr/>
            </a:pPr>
            <a:r>
              <a:rPr lang="en-US" smtClean="0"/>
              <a:t>Polled – Naturally without horns; the polled trait is dominant over the horned trait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1" grpId="0"/>
      <p:bldP spid="31752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25" name="Object 5"/>
          <p:cNvGraphicFramePr>
            <a:graphicFrameLocks noChangeAspect="1"/>
          </p:cNvGraphicFramePr>
          <p:nvPr>
            <p:ph/>
          </p:nvPr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1" name="Clip" r:id="rId3" imgW="2857143" imgH="2114286" progId="MS_ClipArt_Gallery.2">
                  <p:embed/>
                </p:oleObj>
              </mc:Choice>
              <mc:Fallback>
                <p:oleObj name="Clip" r:id="rId3" imgW="2857143" imgH="2114286" progId="MS_ClipArt_Gallery.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5" descr="jersey2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700"/>
            <a:ext cx="9144000" cy="6845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random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058" name="Object 5"/>
          <p:cNvGraphicFramePr>
            <a:graphicFrameLocks noChangeAspect="1"/>
          </p:cNvGraphicFramePr>
          <p:nvPr>
            <p:ph/>
          </p:nvPr>
        </p:nvGraphicFramePr>
        <p:xfrm>
          <a:off x="0" y="-31750"/>
          <a:ext cx="9144000" cy="688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59" name="Clip" r:id="rId3" imgW="2857143" imgH="2009524" progId="MS_ClipArt_Gallery.2">
                  <p:embed/>
                </p:oleObj>
              </mc:Choice>
              <mc:Fallback>
                <p:oleObj name="Clip" r:id="rId3" imgW="2857143" imgH="2009524" progId="MS_ClipArt_Gallery.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-31750"/>
                        <a:ext cx="9144000" cy="688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5" descr="holstein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4288"/>
            <a:ext cx="9144000" cy="6923087"/>
          </a:xfr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random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graphicFrame>
        <p:nvGraphicFramePr>
          <p:cNvPr id="47107" name="Object 4"/>
          <p:cNvGraphicFramePr>
            <a:graphicFrameLocks noChangeAspect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08" name="Clip" r:id="rId3" imgW="2857143" imgH="1771429" progId="MS_ClipArt_Gallery.2">
                  <p:embed/>
                </p:oleObj>
              </mc:Choice>
              <mc:Fallback>
                <p:oleObj name="Clip" r:id="rId3" imgW="2857143" imgH="1771429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4" descr="marchigia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8610600" cy="6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References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IMS</a:t>
            </a:r>
          </a:p>
          <a:p>
            <a:pPr eaLnBrk="1" hangingPunct="1">
              <a:defRPr/>
            </a:pPr>
            <a:r>
              <a:rPr lang="en-US" smtClean="0"/>
              <a:t>Oklahoma State University – Animal Science Dept.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Terms Cont.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Terminal Breed – Breed used in crossbreeding system which progeny, both male and female are marketed.</a:t>
            </a:r>
          </a:p>
          <a:p>
            <a:pPr eaLnBrk="1" hangingPunct="1">
              <a:defRPr/>
            </a:pPr>
            <a:r>
              <a:rPr lang="en-US" smtClean="0"/>
              <a:t>Dual-Purpose Breeds – A Breed of any animal that can be used for dual uses.  (Ex. Beef and Milking)</a:t>
            </a:r>
          </a:p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8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6" grpId="0"/>
      <p:bldP spid="8806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i="1" smtClean="0"/>
              <a:t>2 Biological Types of Cattle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u="sng" smtClean="0"/>
              <a:t>Bos Indicus </a:t>
            </a:r>
            <a:r>
              <a:rPr lang="en-US" smtClean="0">
                <a:effectLst/>
              </a:rPr>
              <a:t>– Humped cattle, adapt to tropical and sub-tropical environments</a:t>
            </a:r>
          </a:p>
          <a:p>
            <a:pPr eaLnBrk="1" hangingPunct="1">
              <a:defRPr/>
            </a:pPr>
            <a:r>
              <a:rPr lang="en-US" smtClean="0">
                <a:effectLst/>
              </a:rPr>
              <a:t>Brahman</a:t>
            </a:r>
          </a:p>
          <a:p>
            <a:pPr eaLnBrk="1" hangingPunct="1">
              <a:defRPr/>
            </a:pPr>
            <a:r>
              <a:rPr lang="en-US" smtClean="0">
                <a:effectLst/>
              </a:rPr>
              <a:t>Brangus</a:t>
            </a:r>
          </a:p>
          <a:p>
            <a:pPr eaLnBrk="1" hangingPunct="1">
              <a:defRPr/>
            </a:pPr>
            <a:r>
              <a:rPr lang="en-US" smtClean="0">
                <a:effectLst/>
              </a:rPr>
              <a:t>Beefmaster</a:t>
            </a:r>
          </a:p>
          <a:p>
            <a:pPr eaLnBrk="1" hangingPunct="1">
              <a:defRPr/>
            </a:pPr>
            <a:r>
              <a:rPr lang="en-US" smtClean="0">
                <a:effectLst/>
              </a:rPr>
              <a:t>Santa Gertrudis</a:t>
            </a:r>
            <a:endParaRPr lang="en-US" b="1" u="sng" smtClean="0"/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Environmental adaptability to…</a:t>
            </a:r>
          </a:p>
          <a:p>
            <a:pPr eaLnBrk="1" hangingPunct="1">
              <a:defRPr/>
            </a:pPr>
            <a:r>
              <a:rPr lang="en-US" smtClean="0"/>
              <a:t>Stresses of heat</a:t>
            </a:r>
          </a:p>
          <a:p>
            <a:pPr eaLnBrk="1" hangingPunct="1">
              <a:defRPr/>
            </a:pPr>
            <a:r>
              <a:rPr lang="en-US" smtClean="0"/>
              <a:t>Humidity</a:t>
            </a:r>
          </a:p>
          <a:p>
            <a:pPr eaLnBrk="1" hangingPunct="1">
              <a:defRPr/>
            </a:pPr>
            <a:r>
              <a:rPr lang="en-US" smtClean="0"/>
              <a:t>Parasites</a:t>
            </a:r>
          </a:p>
          <a:p>
            <a:pPr eaLnBrk="1" hangingPunct="1">
              <a:defRPr/>
            </a:pPr>
            <a:r>
              <a:rPr lang="en-US" smtClean="0"/>
              <a:t>Digestible forages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4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4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45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45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45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45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45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45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45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45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/>
      <p:bldP spid="64515" grpId="0" build="p"/>
      <p:bldP spid="6451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u="sng" dirty="0" err="1" smtClean="0"/>
              <a:t>Bos</a:t>
            </a:r>
            <a:r>
              <a:rPr lang="en-US" b="1" u="sng" dirty="0" smtClean="0"/>
              <a:t> Taurus: </a:t>
            </a:r>
            <a:br>
              <a:rPr lang="en-US" b="1" u="sng" dirty="0" smtClean="0"/>
            </a:br>
            <a:r>
              <a:rPr lang="en-US" b="1" u="sng" dirty="0" smtClean="0"/>
              <a:t>AKA: Continental or Exotic</a:t>
            </a:r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Sub-divided into 2 groups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Known for weight gain and cut-ability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Large in size, lean muscular and vary in adaptability to hot climates</a:t>
            </a:r>
          </a:p>
        </p:txBody>
      </p:sp>
      <p:sp>
        <p:nvSpPr>
          <p:cNvPr id="66566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 err="1" smtClean="0"/>
              <a:t>Charolais</a:t>
            </a:r>
            <a:endParaRPr lang="en-US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err="1" smtClean="0"/>
              <a:t>Chianina</a:t>
            </a:r>
            <a:endParaRPr lang="en-US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err="1" smtClean="0"/>
              <a:t>Gelbvieh</a:t>
            </a:r>
            <a:endParaRPr lang="en-US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err="1" smtClean="0"/>
              <a:t>Limousin</a:t>
            </a:r>
            <a:endParaRPr lang="en-US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Maine-Anjou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err="1" smtClean="0"/>
              <a:t>Salers</a:t>
            </a:r>
            <a:endParaRPr lang="en-US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Simmental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Texas Longhorn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US" dirty="0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65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65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5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65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65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65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65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65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65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65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65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65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65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65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65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65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65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65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65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65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65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4" grpId="0"/>
      <p:bldP spid="66565" grpId="0" build="p"/>
      <p:bldP spid="6656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u="sng" dirty="0" err="1"/>
              <a:t>Bos</a:t>
            </a:r>
            <a:r>
              <a:rPr lang="en-US" b="1" u="sng" dirty="0"/>
              <a:t> </a:t>
            </a:r>
            <a:r>
              <a:rPr lang="en-US" b="1" u="sng" dirty="0" smtClean="0"/>
              <a:t>Taurus:</a:t>
            </a:r>
            <a:br>
              <a:rPr lang="en-US" b="1" u="sng" dirty="0" smtClean="0"/>
            </a:br>
            <a:r>
              <a:rPr lang="en-US" b="1" u="sng" dirty="0" smtClean="0"/>
              <a:t>British Breeds</a:t>
            </a:r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Or “English Breeds”</a:t>
            </a:r>
          </a:p>
          <a:p>
            <a:pPr eaLnBrk="1" hangingPunct="1">
              <a:defRPr/>
            </a:pPr>
            <a:r>
              <a:rPr lang="en-US" dirty="0" smtClean="0"/>
              <a:t>Smaller than Continental breeds</a:t>
            </a:r>
          </a:p>
          <a:p>
            <a:pPr eaLnBrk="1" hangingPunct="1">
              <a:defRPr/>
            </a:pPr>
            <a:r>
              <a:rPr lang="en-US" dirty="0" smtClean="0"/>
              <a:t>Increased fleshing and marbling ability</a:t>
            </a:r>
          </a:p>
          <a:p>
            <a:pPr eaLnBrk="1" hangingPunct="1">
              <a:defRPr/>
            </a:pPr>
            <a:r>
              <a:rPr lang="en-US" u="sng" dirty="0" smtClean="0"/>
              <a:t>These are the foundation of the United States beef herds.</a:t>
            </a:r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Angus</a:t>
            </a:r>
          </a:p>
          <a:p>
            <a:pPr eaLnBrk="1" hangingPunct="1">
              <a:defRPr/>
            </a:pPr>
            <a:r>
              <a:rPr lang="en-US" dirty="0" smtClean="0"/>
              <a:t>Hereford</a:t>
            </a:r>
          </a:p>
          <a:p>
            <a:pPr eaLnBrk="1" hangingPunct="1">
              <a:defRPr/>
            </a:pPr>
            <a:r>
              <a:rPr lang="en-US" dirty="0" smtClean="0"/>
              <a:t>Red Angus</a:t>
            </a:r>
          </a:p>
          <a:p>
            <a:pPr eaLnBrk="1" hangingPunct="1">
              <a:defRPr/>
            </a:pPr>
            <a:r>
              <a:rPr lang="en-US" dirty="0" smtClean="0"/>
              <a:t>Red Poll</a:t>
            </a:r>
          </a:p>
          <a:p>
            <a:pPr eaLnBrk="1" hangingPunct="1">
              <a:defRPr/>
            </a:pPr>
            <a:r>
              <a:rPr lang="en-US" dirty="0" smtClean="0"/>
              <a:t>Shorthorn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8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8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86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86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86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86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86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86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8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8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8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8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8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8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86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86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86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86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0" grpId="0"/>
      <p:bldP spid="68612" grpId="0" build="p"/>
      <p:bldP spid="6861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Black Angus</a:t>
            </a:r>
          </a:p>
        </p:txBody>
      </p:sp>
      <p:graphicFrame>
        <p:nvGraphicFramePr>
          <p:cNvPr id="9219" name="Object 3"/>
          <p:cNvGraphicFramePr>
            <a:graphicFrameLocks noChangeAspect="1"/>
          </p:cNvGraphicFramePr>
          <p:nvPr>
            <p:ph type="clipArt" sz="half" idx="1"/>
          </p:nvPr>
        </p:nvGraphicFramePr>
        <p:xfrm>
          <a:off x="457200" y="2349500"/>
          <a:ext cx="4032250" cy="308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" name="Clip" r:id="rId3" imgW="2857143" imgH="2114286" progId="MS_ClipArt_Gallery.2">
                  <p:embed/>
                </p:oleObj>
              </mc:Choice>
              <mc:Fallback>
                <p:oleObj name="Clip" r:id="rId3" imgW="2857143" imgH="2114286" progId="MS_ClipArt_Gallery.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349500"/>
                        <a:ext cx="4032250" cy="3081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00600" y="1524000"/>
            <a:ext cx="38100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Originated in Scotland</a:t>
            </a:r>
          </a:p>
          <a:p>
            <a:pPr eaLnBrk="1" hangingPunct="1">
              <a:defRPr/>
            </a:pPr>
            <a:r>
              <a:rPr lang="en-US" sz="2800" dirty="0" smtClean="0"/>
              <a:t>Imported to U.S. in 1873</a:t>
            </a:r>
          </a:p>
          <a:p>
            <a:pPr eaLnBrk="1" hangingPunct="1">
              <a:defRPr/>
            </a:pPr>
            <a:r>
              <a:rPr lang="en-US" sz="2800" u="sng" dirty="0" smtClean="0"/>
              <a:t>Solid black in color</a:t>
            </a:r>
          </a:p>
          <a:p>
            <a:pPr eaLnBrk="1" hangingPunct="1">
              <a:defRPr/>
            </a:pPr>
            <a:r>
              <a:rPr lang="en-US" sz="2800" u="sng" dirty="0" smtClean="0"/>
              <a:t>Naturally polled</a:t>
            </a:r>
          </a:p>
          <a:p>
            <a:pPr eaLnBrk="1" hangingPunct="1">
              <a:defRPr/>
            </a:pPr>
            <a:r>
              <a:rPr lang="en-US" sz="2800" u="sng" dirty="0" smtClean="0"/>
              <a:t>Consumer preference led to Certified Angus Beef</a:t>
            </a:r>
          </a:p>
          <a:p>
            <a:pPr eaLnBrk="1" hangingPunct="1">
              <a:defRPr/>
            </a:pPr>
            <a:r>
              <a:rPr lang="en-US" sz="2800" u="sng" dirty="0" smtClean="0"/>
              <a:t>British Breed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20" grpId="0" build="p"/>
    </p:bldLst>
  </p:timing>
</p:sld>
</file>

<file path=ppt/theme/theme1.xml><?xml version="1.0" encoding="utf-8"?>
<a:theme xmlns:a="http://schemas.openxmlformats.org/drawingml/2006/main" name="Slit">
  <a:themeElements>
    <a:clrScheme name="Slit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Sli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Slit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t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18251</TotalTime>
  <Words>906</Words>
  <Application>Microsoft Office PowerPoint</Application>
  <PresentationFormat>On-screen Show (4:3)</PresentationFormat>
  <Paragraphs>195</Paragraphs>
  <Slides>46</Slides>
  <Notes>1</Notes>
  <HiddenSlides>1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2" baseType="lpstr">
      <vt:lpstr>Tahoma</vt:lpstr>
      <vt:lpstr>Arial</vt:lpstr>
      <vt:lpstr>Wingdings</vt:lpstr>
      <vt:lpstr>Times New Roman</vt:lpstr>
      <vt:lpstr>Slit</vt:lpstr>
      <vt:lpstr>Microsoft Clip Gallery</vt:lpstr>
      <vt:lpstr>Breeds of Beef &amp; Dairy Cattle </vt:lpstr>
      <vt:lpstr>Today you will be able to…</vt:lpstr>
      <vt:lpstr>Cattle Today</vt:lpstr>
      <vt:lpstr>Terms</vt:lpstr>
      <vt:lpstr>Terms Cont.</vt:lpstr>
      <vt:lpstr>2 Biological Types of Cattle</vt:lpstr>
      <vt:lpstr>Bos Taurus:  AKA: Continental or Exotic</vt:lpstr>
      <vt:lpstr>Bos Taurus: British Breeds</vt:lpstr>
      <vt:lpstr>Black Angus</vt:lpstr>
      <vt:lpstr>Hereford</vt:lpstr>
      <vt:lpstr>Polled Hereford</vt:lpstr>
      <vt:lpstr>Shorthorn</vt:lpstr>
      <vt:lpstr>Simmental</vt:lpstr>
      <vt:lpstr>Gelbvieh</vt:lpstr>
      <vt:lpstr>Charolais</vt:lpstr>
      <vt:lpstr>Maine Anjou</vt:lpstr>
      <vt:lpstr>Chianina</vt:lpstr>
      <vt:lpstr>Salers</vt:lpstr>
      <vt:lpstr>Brahman</vt:lpstr>
      <vt:lpstr>Santa Gertrudis</vt:lpstr>
      <vt:lpstr>Texas Longhorn</vt:lpstr>
      <vt:lpstr>Beefmaster</vt:lpstr>
      <vt:lpstr>Brangus</vt:lpstr>
      <vt:lpstr>Dual-Purpose Breed</vt:lpstr>
      <vt:lpstr>PowerPoint Presentation</vt:lpstr>
      <vt:lpstr>PowerPoint Presentation</vt:lpstr>
      <vt:lpstr>Dairy Breeds and Selection Terms</vt:lpstr>
      <vt:lpstr>Holstein</vt:lpstr>
      <vt:lpstr>Jersey</vt:lpstr>
      <vt:lpstr>Brown Swiss</vt:lpstr>
      <vt:lpstr>Guernsey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>NES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Breeds of Beef Cattle</dc:title>
  <dc:creator>Susie Auman</dc:creator>
  <cp:lastModifiedBy>Teacher E-Solutions</cp:lastModifiedBy>
  <cp:revision>46</cp:revision>
  <cp:lastPrinted>2013-01-24T20:00:42Z</cp:lastPrinted>
  <dcterms:created xsi:type="dcterms:W3CDTF">1999-09-01T19:52:54Z</dcterms:created>
  <dcterms:modified xsi:type="dcterms:W3CDTF">2019-01-15T12:42:41Z</dcterms:modified>
</cp:coreProperties>
</file>