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2" r:id="rId3"/>
    <p:sldId id="306" r:id="rId4"/>
    <p:sldId id="273" r:id="rId5"/>
    <p:sldId id="288" r:id="rId6"/>
    <p:sldId id="276" r:id="rId7"/>
    <p:sldId id="277" r:id="rId8"/>
    <p:sldId id="278" r:id="rId9"/>
    <p:sldId id="257" r:id="rId10"/>
    <p:sldId id="258" r:id="rId11"/>
    <p:sldId id="259" r:id="rId12"/>
    <p:sldId id="260" r:id="rId13"/>
    <p:sldId id="261" r:id="rId14"/>
    <p:sldId id="266" r:id="rId15"/>
    <p:sldId id="263" r:id="rId16"/>
    <p:sldId id="264" r:id="rId17"/>
    <p:sldId id="265" r:id="rId18"/>
    <p:sldId id="268" r:id="rId19"/>
    <p:sldId id="267" r:id="rId20"/>
    <p:sldId id="269" r:id="rId21"/>
    <p:sldId id="262" r:id="rId22"/>
    <p:sldId id="270" r:id="rId23"/>
    <p:sldId id="271" r:id="rId24"/>
    <p:sldId id="289" r:id="rId25"/>
    <p:sldId id="291" r:id="rId26"/>
    <p:sldId id="292" r:id="rId27"/>
    <p:sldId id="299" r:id="rId28"/>
    <p:sldId id="294" r:id="rId29"/>
    <p:sldId id="296" r:id="rId30"/>
    <p:sldId id="298" r:id="rId31"/>
    <p:sldId id="297" r:id="rId32"/>
    <p:sldId id="300" r:id="rId33"/>
    <p:sldId id="280" r:id="rId34"/>
    <p:sldId id="281" r:id="rId35"/>
    <p:sldId id="282" r:id="rId36"/>
    <p:sldId id="301" r:id="rId37"/>
    <p:sldId id="283" r:id="rId38"/>
    <p:sldId id="284" r:id="rId39"/>
    <p:sldId id="302" r:id="rId40"/>
    <p:sldId id="285" r:id="rId41"/>
    <p:sldId id="304" r:id="rId42"/>
    <p:sldId id="286" r:id="rId43"/>
    <p:sldId id="303" r:id="rId44"/>
    <p:sldId id="287" r:id="rId45"/>
    <p:sldId id="305" r:id="rId46"/>
    <p:sldId id="275" r:id="rId47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76" autoAdjust="0"/>
  </p:normalViewPr>
  <p:slideViewPr>
    <p:cSldViewPr>
      <p:cViewPr>
        <p:scale>
          <a:sx n="77" d="100"/>
          <a:sy n="77" d="100"/>
        </p:scale>
        <p:origin x="-58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5950B02-B6FF-4F82-867E-76717415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1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48175"/>
            <a:ext cx="519112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3"/>
            <a:ext cx="30670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3"/>
            <a:ext cx="30670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20A69D1-FD90-48DE-9FE1-64DC813B2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8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EB8D20-B882-4970-9AD2-D595D6E87DE4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0771-2E00-446E-A8B7-9CACBB43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152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7E6B-2AC6-4039-8A2C-D6B7691A5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3541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E85DA-E678-4C21-95A1-4E34C0992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8260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24647-2E14-42FD-97F2-025355AF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8453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FB1-E701-4742-A40D-364478276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71556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13305-348F-4F9A-A3C3-A2E4A8A79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8335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84DA-DDC8-44F7-B89A-0506FA5AD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9011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CD48-7EC2-429B-AFF9-50748694C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136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F2C1-77FF-4468-917E-3DD9953A9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4685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6A681-1776-49B1-B704-C91ACF55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5679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D5B7-69A8-453F-8AB5-0E817241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62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D8E2-6D89-47BA-BB6F-99F2C8AF0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9945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4A9D5-62C5-4A5C-BF60-33D23E0A7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726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944A-450E-492C-913C-5A0FA2BF9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7006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B1FC-6FB2-4C6F-B9FC-1FF624877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1782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10F70-1896-48CD-ABF5-D81119C8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9495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9CDC0FD-E21C-4D2A-9A69-3E03A8C70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Breeds of Beef &amp; Dairy Cattle</a:t>
            </a:r>
            <a:br>
              <a:rPr lang="en-US" sz="6000" smtClean="0"/>
            </a:br>
            <a:endParaRPr lang="en-US" sz="6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248400" cy="2286000"/>
          </a:xfrm>
        </p:spPr>
        <p:txBody>
          <a:bodyPr/>
          <a:lstStyle/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endParaRPr lang="en-US" sz="4000" smtClean="0"/>
          </a:p>
          <a:p>
            <a:pPr eaLnBrk="1" hangingPunct="1">
              <a:defRPr/>
            </a:pPr>
            <a:r>
              <a:rPr lang="en-US" sz="4000" smtClean="0"/>
              <a:t>Mrs. Gilbreath</a:t>
            </a:r>
          </a:p>
          <a:p>
            <a:pPr eaLnBrk="1" hangingPunct="1">
              <a:defRPr/>
            </a:pPr>
            <a:endParaRPr lang="en-US" sz="330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Hereford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Originated in Hereford, England</a:t>
            </a:r>
          </a:p>
          <a:p>
            <a:pPr eaLnBrk="1" hangingPunct="1">
              <a:defRPr/>
            </a:pPr>
            <a:r>
              <a:rPr lang="en-US" sz="2800" u="sng" dirty="0" smtClean="0"/>
              <a:t>Red with white head, legs, and underline</a:t>
            </a:r>
          </a:p>
          <a:p>
            <a:pPr eaLnBrk="1" hangingPunct="1">
              <a:defRPr/>
            </a:pPr>
            <a:r>
              <a:rPr lang="en-US" sz="2800" u="sng" dirty="0" smtClean="0"/>
              <a:t>Horned</a:t>
            </a:r>
          </a:p>
          <a:p>
            <a:pPr eaLnBrk="1" hangingPunct="1">
              <a:defRPr/>
            </a:pPr>
            <a:r>
              <a:rPr lang="en-US" sz="2800" u="sng" dirty="0" smtClean="0"/>
              <a:t>Early maturing</a:t>
            </a:r>
          </a:p>
          <a:p>
            <a:pPr eaLnBrk="1" hangingPunct="1">
              <a:defRPr/>
            </a:pPr>
            <a:r>
              <a:rPr lang="en-US" sz="2800" u="sng" dirty="0" smtClean="0"/>
              <a:t>“Mothering” breed</a:t>
            </a:r>
          </a:p>
          <a:p>
            <a:pPr eaLnBrk="1" hangingPunct="1">
              <a:defRPr/>
            </a:pPr>
            <a:r>
              <a:rPr lang="en-US" sz="2800" u="sng" dirty="0" smtClean="0"/>
              <a:t>British Breed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438400"/>
          <a:ext cx="4495800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lip" r:id="rId3" imgW="2857143" imgH="1971429" progId="MS_ClipArt_Gallery.2">
                  <p:embed/>
                </p:oleObj>
              </mc:Choice>
              <mc:Fallback>
                <p:oleObj name="Clip" r:id="rId3" imgW="2857143" imgH="19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4495800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Polled Hereford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4384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Developed in  Iowa  </a:t>
            </a:r>
            <a:r>
              <a:rPr lang="en-US" sz="2800" dirty="0" smtClean="0"/>
              <a:t>by Warren Gammon</a:t>
            </a:r>
          </a:p>
          <a:p>
            <a:pPr eaLnBrk="1" hangingPunct="1">
              <a:defRPr/>
            </a:pPr>
            <a:r>
              <a:rPr lang="en-US" sz="2800" u="sng" dirty="0" smtClean="0"/>
              <a:t>Naturally hornless</a:t>
            </a:r>
          </a:p>
          <a:p>
            <a:pPr eaLnBrk="1" hangingPunct="1">
              <a:defRPr/>
            </a:pPr>
            <a:r>
              <a:rPr lang="en-US" sz="2800" u="sng" dirty="0" smtClean="0"/>
              <a:t>Red with white face, legs and underline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514600"/>
          <a:ext cx="45847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lip" r:id="rId3" imgW="2857143" imgH="1857143" progId="MS_ClipArt_Gallery.2">
                  <p:embed/>
                </p:oleObj>
              </mc:Choice>
              <mc:Fallback>
                <p:oleObj name="Clip" r:id="rId3" imgW="2857143" imgH="18571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4584700" cy="26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Shorthorn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22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Originated in England</a:t>
            </a:r>
          </a:p>
          <a:p>
            <a:pPr eaLnBrk="1" hangingPunct="1">
              <a:defRPr/>
            </a:pPr>
            <a:r>
              <a:rPr lang="en-US" sz="2800" u="sng" dirty="0" smtClean="0"/>
              <a:t>Red; red &amp; white or roan in color</a:t>
            </a:r>
          </a:p>
          <a:p>
            <a:pPr eaLnBrk="1" hangingPunct="1">
              <a:defRPr/>
            </a:pPr>
            <a:r>
              <a:rPr lang="en-US" sz="2800" u="sng" dirty="0" smtClean="0"/>
              <a:t>Originally used as a dual purpose breed for meat and milk</a:t>
            </a:r>
          </a:p>
          <a:p>
            <a:pPr eaLnBrk="1" hangingPunct="1">
              <a:defRPr/>
            </a:pPr>
            <a:r>
              <a:rPr lang="en-US" sz="2800" dirty="0" smtClean="0"/>
              <a:t>Sometimes called the Durham breed</a:t>
            </a:r>
          </a:p>
          <a:p>
            <a:pPr eaLnBrk="1" hangingPunct="1">
              <a:defRPr/>
            </a:pPr>
            <a:r>
              <a:rPr lang="en-US" sz="2800" dirty="0" smtClean="0"/>
              <a:t>Early maturing, excellent </a:t>
            </a:r>
            <a:r>
              <a:rPr lang="en-US" sz="2800" dirty="0" err="1" smtClean="0"/>
              <a:t>milkers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u="sng" dirty="0" smtClean="0"/>
              <a:t>Dual-Purpose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1219200"/>
          <a:ext cx="4035425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lip" r:id="rId3" imgW="2857143" imgH="1876190" progId="MS_ClipArt_Gallery.2">
                  <p:embed/>
                </p:oleObj>
              </mc:Choice>
              <mc:Fallback>
                <p:oleObj name="Clip" r:id="rId3" imgW="2857143" imgH="187619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19200"/>
                        <a:ext cx="4035425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6" descr="http://t0.gstatic.com/images?q=tbn:ANd9GcSuKtocOXFive2KmHMCrvoIa2NQH5BZ_JDZ1C-mfhbkEESNoz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4079875"/>
            <a:ext cx="400526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Simmental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667000"/>
          <a:ext cx="4267200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lip" r:id="rId4" imgW="1904762" imgH="1323810" progId="MS_ClipArt_Gallery.2">
                  <p:embed/>
                </p:oleObj>
              </mc:Choice>
              <mc:Fallback>
                <p:oleObj name="Clip" r:id="rId4" imgW="1904762" imgH="132381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4267200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4191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Originated in Switzerland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Oldest breed of cattle in the world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Large, powerful breed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Known for both growth traits and maternal traits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Vary from red and white spotted to dark red to black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Continental Breed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Gelbvieh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81000" y="2514600"/>
          <a:ext cx="4584700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lip" r:id="rId3" imgW="2590476" imgH="1847619" progId="MS_ClipArt_Gallery.2">
                  <p:embed/>
                </p:oleObj>
              </mc:Choice>
              <mc:Fallback>
                <p:oleObj name="Clip" r:id="rId3" imgW="2590476" imgH="184761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14600"/>
                        <a:ext cx="4584700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1750" y="1600200"/>
            <a:ext cx="40322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Originated in Germany</a:t>
            </a:r>
          </a:p>
          <a:p>
            <a:pPr eaLnBrk="1" hangingPunct="1">
              <a:defRPr/>
            </a:pPr>
            <a:r>
              <a:rPr lang="en-US" sz="2800" u="sng" dirty="0" smtClean="0"/>
              <a:t>Red in color</a:t>
            </a:r>
          </a:p>
          <a:p>
            <a:pPr eaLnBrk="1" hangingPunct="1">
              <a:defRPr/>
            </a:pPr>
            <a:r>
              <a:rPr lang="en-US" sz="2800" u="sng" dirty="0" smtClean="0"/>
              <a:t>Noted for superior fertility and mothering ability</a:t>
            </a:r>
          </a:p>
          <a:p>
            <a:pPr eaLnBrk="1" hangingPunct="1">
              <a:defRPr/>
            </a:pPr>
            <a:r>
              <a:rPr lang="en-US" sz="2800" u="sng" dirty="0" smtClean="0"/>
              <a:t>Tend to be extra fleshy under the throat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Charolais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04800" y="1143000"/>
          <a:ext cx="4191000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Clip" r:id="rId3" imgW="2857143" imgH="1771429" progId="MS_ClipArt_Gallery.2">
                  <p:embed/>
                </p:oleObj>
              </mc:Choice>
              <mc:Fallback>
                <p:oleObj name="Clip" r:id="rId3" imgW="2857143" imgH="17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191000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33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Originated in France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Traditionally white in color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Long bodied, large cattle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Heavily muscled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Coarse looking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Horned or Polled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Fast growth rate, and feed efficiency</a:t>
            </a:r>
          </a:p>
        </p:txBody>
      </p:sp>
      <p:pic>
        <p:nvPicPr>
          <p:cNvPr id="17413" name="Picture 6" descr="Charola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0813"/>
            <a:ext cx="43434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Maine Anjou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438400"/>
          <a:ext cx="42672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lip" r:id="rId3" imgW="2857143" imgH="1961905" progId="MS_ClipArt_Gallery.2">
                  <p:embed/>
                </p:oleObj>
              </mc:Choice>
              <mc:Fallback>
                <p:oleObj name="Clip" r:id="rId3" imgW="2857143" imgH="196190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4267200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2098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Originated in France</a:t>
            </a:r>
          </a:p>
          <a:p>
            <a:pPr eaLnBrk="1" hangingPunct="1">
              <a:defRPr/>
            </a:pPr>
            <a:r>
              <a:rPr lang="en-US" sz="2800" u="sng" dirty="0" smtClean="0"/>
              <a:t>Dark red with white markings or black</a:t>
            </a:r>
          </a:p>
          <a:p>
            <a:pPr eaLnBrk="1" hangingPunct="1">
              <a:defRPr/>
            </a:pPr>
            <a:r>
              <a:rPr lang="en-US" sz="2800" u="sng" dirty="0" smtClean="0"/>
              <a:t>Can be horned or polled</a:t>
            </a:r>
          </a:p>
          <a:p>
            <a:pPr eaLnBrk="1" hangingPunct="1">
              <a:defRPr/>
            </a:pPr>
            <a:r>
              <a:rPr lang="en-US" sz="2800" dirty="0" smtClean="0"/>
              <a:t>Yield extremely lean, muscular carcasses</a:t>
            </a:r>
          </a:p>
          <a:p>
            <a:pPr eaLnBrk="1" hangingPunct="1">
              <a:defRPr/>
            </a:pPr>
            <a:r>
              <a:rPr lang="en-US" sz="2800" u="sng" dirty="0" err="1" smtClean="0"/>
              <a:t>Bos</a:t>
            </a:r>
            <a:r>
              <a:rPr lang="en-US" sz="2800" u="sng" dirty="0" smtClean="0"/>
              <a:t> Taurus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Chianina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Originated in Italy</a:t>
            </a:r>
          </a:p>
          <a:p>
            <a:pPr eaLnBrk="1" hangingPunct="1">
              <a:defRPr/>
            </a:pPr>
            <a:r>
              <a:rPr lang="en-US" sz="2400" u="sng" dirty="0" smtClean="0"/>
              <a:t>One of the oldest breeds of cattle</a:t>
            </a:r>
          </a:p>
          <a:p>
            <a:pPr eaLnBrk="1" hangingPunct="1">
              <a:defRPr/>
            </a:pPr>
            <a:r>
              <a:rPr lang="en-US" sz="2400" u="sng" dirty="0" smtClean="0"/>
              <a:t>One of the largest breeds with some bulls weighing over 3000 lbs.</a:t>
            </a:r>
          </a:p>
          <a:p>
            <a:pPr eaLnBrk="1" hangingPunct="1">
              <a:defRPr/>
            </a:pPr>
            <a:r>
              <a:rPr lang="en-US" sz="2400" u="sng" dirty="0" smtClean="0"/>
              <a:t>Short hair that is white to steel gray</a:t>
            </a:r>
          </a:p>
          <a:p>
            <a:pPr eaLnBrk="1" hangingPunct="1">
              <a:defRPr/>
            </a:pPr>
            <a:r>
              <a:rPr lang="en-US" sz="2400" u="sng" dirty="0" smtClean="0"/>
              <a:t>Terminal breed</a:t>
            </a:r>
          </a:p>
          <a:p>
            <a:pPr eaLnBrk="1" hangingPunct="1">
              <a:defRPr/>
            </a:pPr>
            <a:r>
              <a:rPr lang="en-US" sz="2400" dirty="0" smtClean="0"/>
              <a:t>Low milk production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29200" y="1371600"/>
          <a:ext cx="32004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lip" r:id="rId3" imgW="2857143" imgH="2019048" progId="MS_ClipArt_Gallery.2">
                  <p:embed/>
                </p:oleObj>
              </mc:Choice>
              <mc:Fallback>
                <p:oleObj name="Clip" r:id="rId3" imgW="2857143" imgH="201904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1600"/>
                        <a:ext cx="320040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6" descr="marchigi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038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Salers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590800"/>
          <a:ext cx="41910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Clip" r:id="rId3" imgW="2857143" imgH="1780952" progId="MS_ClipArt_Gallery.2">
                  <p:embed/>
                </p:oleObj>
              </mc:Choice>
              <mc:Fallback>
                <p:oleObj name="Clip" r:id="rId3" imgW="2857143" imgH="1780952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419100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3806825" cy="40798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Originated in France</a:t>
            </a:r>
          </a:p>
          <a:p>
            <a:pPr eaLnBrk="1" hangingPunct="1">
              <a:defRPr/>
            </a:pPr>
            <a:r>
              <a:rPr lang="en-US" sz="2400" smtClean="0"/>
              <a:t>Fastest growing breed in the United States</a:t>
            </a:r>
          </a:p>
          <a:p>
            <a:pPr eaLnBrk="1" hangingPunct="1">
              <a:defRPr/>
            </a:pPr>
            <a:r>
              <a:rPr lang="en-US" sz="2400" smtClean="0"/>
              <a:t>Mahogany red to black in color</a:t>
            </a:r>
          </a:p>
          <a:p>
            <a:pPr eaLnBrk="1" hangingPunct="1">
              <a:defRPr/>
            </a:pPr>
            <a:r>
              <a:rPr lang="en-US" sz="2400" smtClean="0"/>
              <a:t>One of the last breeds to be imported into the United States in 1972</a:t>
            </a:r>
          </a:p>
          <a:p>
            <a:pPr eaLnBrk="1" hangingPunct="1">
              <a:defRPr/>
            </a:pPr>
            <a:r>
              <a:rPr lang="en-US" sz="2400" smtClean="0"/>
              <a:t>Adapt to rough terrain and harsh climates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Brahman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438400"/>
          <a:ext cx="43434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lip" r:id="rId3" imgW="2857143" imgH="1923810" progId="MS_ClipArt_Gallery.2">
                  <p:embed/>
                </p:oleObj>
              </mc:Choice>
              <mc:Fallback>
                <p:oleObj name="Clip" r:id="rId3" imgW="2857143" imgH="192381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43434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371600"/>
            <a:ext cx="40322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Originated in India</a:t>
            </a:r>
          </a:p>
          <a:p>
            <a:pPr eaLnBrk="1" hangingPunct="1">
              <a:defRPr/>
            </a:pPr>
            <a:r>
              <a:rPr lang="en-US" sz="2800" u="sng" dirty="0" smtClean="0"/>
              <a:t>Able to survive on very little, poor feed</a:t>
            </a:r>
          </a:p>
          <a:p>
            <a:pPr eaLnBrk="1" hangingPunct="1">
              <a:defRPr/>
            </a:pPr>
            <a:r>
              <a:rPr lang="en-US" sz="2800" u="sng" dirty="0" smtClean="0"/>
              <a:t>Insect &amp; heat resistant</a:t>
            </a:r>
          </a:p>
          <a:p>
            <a:pPr eaLnBrk="1" hangingPunct="1">
              <a:defRPr/>
            </a:pPr>
            <a:r>
              <a:rPr lang="en-US" sz="2800" u="sng" dirty="0" smtClean="0"/>
              <a:t>Excess skin and large hump on back</a:t>
            </a:r>
          </a:p>
          <a:p>
            <a:pPr eaLnBrk="1" hangingPunct="1">
              <a:defRPr/>
            </a:pPr>
            <a:r>
              <a:rPr lang="en-US" sz="2800" u="sng" dirty="0" smtClean="0"/>
              <a:t>White to gray, red to black</a:t>
            </a:r>
          </a:p>
          <a:p>
            <a:pPr eaLnBrk="1" hangingPunct="1">
              <a:defRPr/>
            </a:pPr>
            <a:r>
              <a:rPr lang="en-US" sz="2800" dirty="0" smtClean="0"/>
              <a:t>Sweat glands</a:t>
            </a:r>
          </a:p>
          <a:p>
            <a:pPr eaLnBrk="1" hangingPunct="1">
              <a:defRPr/>
            </a:pPr>
            <a:r>
              <a:rPr lang="en-US" sz="2800" u="sng" dirty="0" err="1" smtClean="0"/>
              <a:t>Bos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Indicus</a:t>
            </a:r>
            <a:endParaRPr lang="en-US" sz="2800" u="sng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Today you will be able to…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Identify characteristics of Major Beef Cattle Breeds, Dual-Purpose and Dairy Breeds.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Santa Gertrudis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0322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Developed on the King Ranch in Texas</a:t>
            </a:r>
          </a:p>
          <a:p>
            <a:pPr eaLnBrk="1" hangingPunct="1">
              <a:defRPr/>
            </a:pPr>
            <a:r>
              <a:rPr lang="en-US" sz="2800" u="sng" dirty="0" smtClean="0"/>
              <a:t>All Santa </a:t>
            </a:r>
            <a:r>
              <a:rPr lang="en-US" sz="2800" u="sng" dirty="0" err="1" smtClean="0"/>
              <a:t>Gertrudis</a:t>
            </a:r>
            <a:r>
              <a:rPr lang="en-US" sz="2800" u="sng" dirty="0" smtClean="0"/>
              <a:t> are descendants of the bull, Monkey</a:t>
            </a:r>
          </a:p>
          <a:p>
            <a:pPr eaLnBrk="1" hangingPunct="1">
              <a:defRPr/>
            </a:pPr>
            <a:r>
              <a:rPr lang="en-US" sz="2800" u="sng" dirty="0" smtClean="0"/>
              <a:t>They were created by crossing shorthorn cows and Brahman bulls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419600" y="2514600"/>
          <a:ext cx="44958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lip" r:id="rId3" imgW="2857143" imgH="2009524" progId="MS_ClipArt_Gallery.2">
                  <p:embed/>
                </p:oleObj>
              </mc:Choice>
              <mc:Fallback>
                <p:oleObj name="Clip" r:id="rId3" imgW="2857143" imgH="200952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4600"/>
                        <a:ext cx="4495800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Texas Longhorn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Developed entirely by nature in North America</a:t>
            </a:r>
          </a:p>
          <a:p>
            <a:pPr eaLnBrk="1" hangingPunct="1">
              <a:defRPr/>
            </a:pPr>
            <a:r>
              <a:rPr lang="en-US" sz="2800" u="sng" dirty="0" smtClean="0"/>
              <a:t>Known for its long horns</a:t>
            </a:r>
          </a:p>
          <a:p>
            <a:pPr eaLnBrk="1" hangingPunct="1">
              <a:defRPr/>
            </a:pPr>
            <a:r>
              <a:rPr lang="en-US" sz="2800" u="sng" dirty="0" smtClean="0"/>
              <a:t>High fertility</a:t>
            </a:r>
          </a:p>
          <a:p>
            <a:pPr eaLnBrk="1" hangingPunct="1">
              <a:defRPr/>
            </a:pPr>
            <a:r>
              <a:rPr lang="en-US" sz="2800" u="sng" dirty="0" smtClean="0"/>
              <a:t>Were near extinction in 1927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667000"/>
          <a:ext cx="426720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lip" r:id="rId3" imgW="2523810" imgH="1761905" progId="MS_ClipArt_Gallery.2">
                  <p:embed/>
                </p:oleObj>
              </mc:Choice>
              <mc:Fallback>
                <p:oleObj name="Clip" r:id="rId3" imgW="2523810" imgH="176190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67000"/>
                        <a:ext cx="4267200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Beefmaster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810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 smtClean="0"/>
              <a:t>Developed</a:t>
            </a:r>
            <a:r>
              <a:rPr lang="en-US" sz="2400" dirty="0" smtClean="0"/>
              <a:t> on </a:t>
            </a:r>
            <a:r>
              <a:rPr lang="en-US" sz="2400" dirty="0" err="1" smtClean="0"/>
              <a:t>Lasater</a:t>
            </a:r>
            <a:r>
              <a:rPr lang="en-US" sz="2400" dirty="0" smtClean="0"/>
              <a:t> Ranch in our home state. </a:t>
            </a:r>
            <a:r>
              <a:rPr lang="en-US" sz="2400" u="sng" dirty="0" smtClean="0"/>
              <a:t>TX</a:t>
            </a:r>
          </a:p>
          <a:p>
            <a:pPr eaLnBrk="1" hangingPunct="1">
              <a:defRPr/>
            </a:pPr>
            <a:r>
              <a:rPr lang="en-US" sz="2400" u="sng" dirty="0" smtClean="0"/>
              <a:t>No color standard, predominantly red or dun</a:t>
            </a:r>
          </a:p>
          <a:p>
            <a:pPr eaLnBrk="1" hangingPunct="1">
              <a:defRPr/>
            </a:pPr>
            <a:r>
              <a:rPr lang="en-US" sz="2400" u="sng" dirty="0" smtClean="0"/>
              <a:t>Composite breed, </a:t>
            </a:r>
          </a:p>
          <a:p>
            <a:pPr eaLnBrk="1" hangingPunct="1">
              <a:defRPr/>
            </a:pPr>
            <a:r>
              <a:rPr lang="en-US" sz="2400" u="sng" dirty="0" smtClean="0"/>
              <a:t>½ Brahman, ¼ Shorthorn, ¼ Hereford </a:t>
            </a:r>
          </a:p>
          <a:p>
            <a:pPr eaLnBrk="1" hangingPunct="1">
              <a:defRPr/>
            </a:pPr>
            <a:r>
              <a:rPr lang="en-US" sz="2400" dirty="0" smtClean="0"/>
              <a:t>Possess reproductive traits and high milking potential</a:t>
            </a:r>
          </a:p>
        </p:txBody>
      </p:sp>
      <p:pic>
        <p:nvPicPr>
          <p:cNvPr id="26631" name="Picture 7" descr="beefmtr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667000"/>
            <a:ext cx="4724400" cy="294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Brangus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057400"/>
            <a:ext cx="403225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/>
              <a:t>Composite Breed 3/8 Brahman, 5/8 Angus</a:t>
            </a:r>
          </a:p>
          <a:p>
            <a:pPr eaLnBrk="1" hangingPunct="1">
              <a:defRPr/>
            </a:pPr>
            <a:r>
              <a:rPr lang="en-US" sz="2800" u="sng" dirty="0" smtClean="0"/>
              <a:t>Black in color and are Polled</a:t>
            </a:r>
          </a:p>
          <a:p>
            <a:pPr eaLnBrk="1" hangingPunct="1">
              <a:defRPr/>
            </a:pPr>
            <a:r>
              <a:rPr lang="en-US" sz="2800" u="sng" dirty="0" smtClean="0"/>
              <a:t>Heat tolerance, muscularity, early maturity, quality beef</a:t>
            </a:r>
          </a:p>
          <a:p>
            <a:pPr eaLnBrk="1" hangingPunct="1">
              <a:defRPr/>
            </a:pPr>
            <a:r>
              <a:rPr lang="en-US" sz="2800" u="sng" dirty="0" err="1" smtClean="0"/>
              <a:t>Bos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Indicus</a:t>
            </a:r>
            <a:endParaRPr lang="en-US" sz="2800" u="sng" dirty="0" smtClean="0"/>
          </a:p>
          <a:p>
            <a:pPr eaLnBrk="1" hangingPunct="1">
              <a:defRPr/>
            </a:pPr>
            <a:r>
              <a:rPr lang="en-US" sz="2800" dirty="0" smtClean="0"/>
              <a:t>Composite Breed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8678" name="Picture 6" descr="brangus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13000"/>
            <a:ext cx="4032250" cy="287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Dual-Purpose Breed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Dual-Purpose Breeds – A group of cattle that are very large to extremely large in size, high to very high milkers, with heavy muscle expression. </a:t>
            </a:r>
          </a:p>
          <a:p>
            <a:pPr eaLnBrk="1" hangingPunct="1">
              <a:defRPr/>
            </a:pPr>
            <a:r>
              <a:rPr lang="en-US" smtClean="0"/>
              <a:t>These breeds tend to be early to medium maturing in spite of there size, presumably because of there selection for dairy use.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  <p:bldP spid="901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600200"/>
            <a:ext cx="3657600" cy="449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5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 smtClean="0"/>
              <a:t>Red and white or any combination of red and white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u="sng" dirty="0" smtClean="0"/>
              <a:t>Dual purpose breed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u="sng" dirty="0" smtClean="0"/>
              <a:t>Medium sized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u="sng" dirty="0" smtClean="0"/>
              <a:t>Average milk producer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 smtClean="0"/>
              <a:t>Split from the American Shorthorn Assoc. in 1949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191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057400" y="457200"/>
            <a:ext cx="56388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Milking Shorthorn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5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467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Dairy Cattle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200" b="1" smtClean="0"/>
              <a:t>Dairy Breeds and Selection</a:t>
            </a:r>
            <a:br>
              <a:rPr lang="en-US" sz="3200" b="1" smtClean="0"/>
            </a:br>
            <a:r>
              <a:rPr lang="en-US" sz="3200" b="1" smtClean="0">
                <a:solidFill>
                  <a:schemeClr val="tx1"/>
                </a:solidFill>
              </a:rPr>
              <a:t>Terms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80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smtClean="0"/>
              <a:t>Dairy character -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	characteristics indicating the animal will be useful in the dairy industry</a:t>
            </a:r>
            <a:endParaRPr lang="en-US" sz="20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smtClean="0"/>
              <a:t>Butterfat (milkfat)-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	percent of fat in the milk</a:t>
            </a:r>
            <a:endParaRPr lang="en-US" sz="20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smtClean="0"/>
              <a:t>Milk production -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	amount in pounds of milk that a cow produces during a lactation period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smtClean="0"/>
              <a:t>Lactation -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	span of time that a cow is giving milk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smtClean="0"/>
              <a:t>Pedigree -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smtClean="0"/>
              <a:t>		</a:t>
            </a:r>
            <a:r>
              <a:rPr lang="en-US" sz="2000" smtClean="0"/>
              <a:t>register of lines of ancestry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smtClean="0"/>
              <a:t>Dairy Herd Improvement records (DHI)-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	production records kept on producing dairy cattle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5500" b="1" smtClean="0"/>
              <a:t>Holstein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905000"/>
            <a:ext cx="3733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u="sng" dirty="0" smtClean="0"/>
              <a:t>Black and White or Red and White color pattern</a:t>
            </a:r>
          </a:p>
          <a:p>
            <a:pPr eaLnBrk="1" hangingPunct="1">
              <a:defRPr/>
            </a:pPr>
            <a:r>
              <a:rPr lang="en-US" sz="3000" b="1" u="sng" dirty="0" smtClean="0"/>
              <a:t>Large sized</a:t>
            </a:r>
          </a:p>
          <a:p>
            <a:pPr eaLnBrk="1" hangingPunct="1">
              <a:defRPr/>
            </a:pPr>
            <a:r>
              <a:rPr lang="en-US" sz="3000" b="1" u="sng" dirty="0" smtClean="0"/>
              <a:t>Heavy milk producers</a:t>
            </a:r>
          </a:p>
          <a:p>
            <a:pPr eaLnBrk="1" hangingPunct="1">
              <a:defRPr/>
            </a:pPr>
            <a:endParaRPr lang="en-US" sz="3000" dirty="0" smtClean="0"/>
          </a:p>
        </p:txBody>
      </p:sp>
      <p:pic>
        <p:nvPicPr>
          <p:cNvPr id="993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34766" r="56786" b="30548"/>
          <a:stretch>
            <a:fillRect/>
          </a:stretch>
        </p:blipFill>
        <p:spPr bwMode="auto">
          <a:xfrm>
            <a:off x="228600" y="2286000"/>
            <a:ext cx="49260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6500" smtClean="0"/>
              <a:t>Jersey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524000"/>
            <a:ext cx="4267200" cy="449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u="sng" dirty="0" smtClean="0"/>
              <a:t>Color varies (light gray to a dark fawn being darker around the head and hips</a:t>
            </a:r>
            <a:r>
              <a:rPr lang="en-US" sz="30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Medium sized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u="sng" dirty="0" smtClean="0"/>
              <a:t>Produces more pounds of milk per body weight than any other dairy breed</a:t>
            </a:r>
            <a:r>
              <a:rPr lang="en-US" sz="3000" dirty="0" smtClean="0"/>
              <a:t>.</a:t>
            </a:r>
          </a:p>
        </p:txBody>
      </p:sp>
      <p:pic>
        <p:nvPicPr>
          <p:cNvPr id="1013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t="33791" r="25856" b="15779"/>
          <a:stretch>
            <a:fillRect/>
          </a:stretch>
        </p:blipFill>
        <p:spPr bwMode="auto">
          <a:xfrm>
            <a:off x="228600" y="2362200"/>
            <a:ext cx="441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Cattle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Worldwide there are more than 250 breeds of cattle</a:t>
            </a:r>
          </a:p>
          <a:p>
            <a:pPr eaLnBrk="1" hangingPunct="1">
              <a:defRPr/>
            </a:pPr>
            <a:r>
              <a:rPr lang="en-US" dirty="0" smtClean="0"/>
              <a:t>Over 60 of these breeds are present in the United States</a:t>
            </a:r>
          </a:p>
          <a:p>
            <a:pPr eaLnBrk="1" hangingPunct="1">
              <a:defRPr/>
            </a:pPr>
            <a:r>
              <a:rPr lang="en-US" dirty="0" smtClean="0"/>
              <a:t>Less than 20 of those breeds constitute the major breeds used in US breeding programs.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5500" smtClean="0"/>
              <a:t>Brown Swiss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371600"/>
            <a:ext cx="4038600" cy="3429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Solid brown, varying from very light to dark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u="sng" dirty="0" smtClean="0"/>
              <a:t>Large sized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u="sng" dirty="0" smtClean="0"/>
              <a:t>Light colored band around the muzzle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u="sng" dirty="0" smtClean="0"/>
              <a:t>One of the oldest Dairy breeds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u="sng" dirty="0" smtClean="0"/>
              <a:t>Above average </a:t>
            </a:r>
            <a:r>
              <a:rPr lang="en-US" sz="3000" u="sng" dirty="0" err="1" smtClean="0"/>
              <a:t>milkfat</a:t>
            </a:r>
            <a:r>
              <a:rPr lang="en-US" sz="3000" u="sng" dirty="0" smtClean="0"/>
              <a:t> content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4196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/>
              <a:t>Guernsey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905000"/>
            <a:ext cx="4038600" cy="4267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Red (Fawn) and White in color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Medium sized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High milk production to feed intake ratio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u="sng" dirty="0" smtClean="0"/>
              <a:t>Milk is high in      protein and       beta-carotene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u="sng" dirty="0" smtClean="0"/>
              <a:t>Yellow colored milk </a:t>
            </a:r>
          </a:p>
        </p:txBody>
      </p:sp>
      <p:pic>
        <p:nvPicPr>
          <p:cNvPr id="1024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4" t="48599" r="11969" b="14229"/>
          <a:stretch>
            <a:fillRect/>
          </a:stretch>
        </p:blipFill>
        <p:spPr bwMode="auto">
          <a:xfrm>
            <a:off x="304800" y="2438400"/>
            <a:ext cx="44307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6"/>
          <p:cNvSpPr>
            <a:spLocks noChangeArrowheads="1" noChangeShapeType="1" noTextEdit="1"/>
          </p:cNvSpPr>
          <p:nvPr/>
        </p:nvSpPr>
        <p:spPr bwMode="auto">
          <a:xfrm>
            <a:off x="828675" y="2784475"/>
            <a:ext cx="7705725" cy="15589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Review Breeds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brangus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5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Clip" r:id="rId3" imgW="2857143" imgH="1857143" progId="MS_ClipArt_Gallery.2">
                  <p:embed/>
                </p:oleObj>
              </mc:Choice>
              <mc:Fallback>
                <p:oleObj name="Clip" r:id="rId3" imgW="2857143" imgH="18571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5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Clip" r:id="rId3" imgW="2857143" imgH="1923810" progId="MS_ClipArt_Gallery.2">
                  <p:embed/>
                </p:oleObj>
              </mc:Choice>
              <mc:Fallback>
                <p:oleObj name="Clip" r:id="rId3" imgW="2857143" imgH="192381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guernsey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153400" cy="6196013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5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Clip" r:id="rId3" imgW="2857143" imgH="1876190" progId="MS_ClipArt_Gallery.2">
                  <p:embed/>
                </p:oleObj>
              </mc:Choice>
              <mc:Fallback>
                <p:oleObj name="Clip" r:id="rId3" imgW="2857143" imgH="187619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5"/>
          <p:cNvGraphicFramePr>
            <a:graphicFrameLocks noChangeAspect="1"/>
          </p:cNvGraphicFramePr>
          <p:nvPr>
            <p:ph/>
          </p:nvPr>
        </p:nvGraphicFramePr>
        <p:xfrm>
          <a:off x="0" y="6350"/>
          <a:ext cx="9144000" cy="685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Clip" r:id="rId3" imgW="1904762" imgH="1323810" progId="MS_ClipArt_Gallery.2">
                  <p:embed/>
                </p:oleObj>
              </mc:Choice>
              <mc:Fallback>
                <p:oleObj name="Clip" r:id="rId3" imgW="1904762" imgH="132381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50"/>
                        <a:ext cx="9144000" cy="685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brswiss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Terms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Composite breed – a breed that is formed by crossing two or more breeds</a:t>
            </a:r>
          </a:p>
          <a:p>
            <a:pPr eaLnBrk="1" hangingPunct="1">
              <a:defRPr/>
            </a:pPr>
            <a:r>
              <a:rPr lang="en-US" smtClean="0"/>
              <a:t>Hybrid Vigor – Increased growth rate often noted in cattle resulting from crossbreeding</a:t>
            </a:r>
          </a:p>
          <a:p>
            <a:pPr eaLnBrk="1" hangingPunct="1">
              <a:defRPr/>
            </a:pPr>
            <a:r>
              <a:rPr lang="en-US" smtClean="0"/>
              <a:t>Polled – Naturally without horns; the polled trait is dominant over the horned trait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5" name="Object 5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Clip" r:id="rId3" imgW="2857143" imgH="2114286" progId="MS_ClipArt_Gallery.2">
                  <p:embed/>
                </p:oleObj>
              </mc:Choice>
              <mc:Fallback>
                <p:oleObj name="Clip" r:id="rId3" imgW="2857143" imgH="2114286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jersey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9144000" cy="684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5"/>
          <p:cNvGraphicFramePr>
            <a:graphicFrameLocks noChangeAspect="1"/>
          </p:cNvGraphicFramePr>
          <p:nvPr>
            <p:ph/>
          </p:nvPr>
        </p:nvGraphicFramePr>
        <p:xfrm>
          <a:off x="0" y="-31750"/>
          <a:ext cx="9144000" cy="688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Clip" r:id="rId3" imgW="2857143" imgH="2009524" progId="MS_ClipArt_Gallery.2">
                  <p:embed/>
                </p:oleObj>
              </mc:Choice>
              <mc:Fallback>
                <p:oleObj name="Clip" r:id="rId3" imgW="2857143" imgH="2009524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0"/>
                        <a:ext cx="9144000" cy="688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holstein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923087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47107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Clip" r:id="rId3" imgW="2857143" imgH="1771429" progId="MS_ClipArt_Gallery.2">
                  <p:embed/>
                </p:oleObj>
              </mc:Choice>
              <mc:Fallback>
                <p:oleObj name="Clip" r:id="rId3" imgW="2857143" imgH="17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marchig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References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IMS</a:t>
            </a:r>
          </a:p>
          <a:p>
            <a:pPr eaLnBrk="1" hangingPunct="1">
              <a:defRPr/>
            </a:pPr>
            <a:r>
              <a:rPr lang="en-US" smtClean="0"/>
              <a:t>Oklahoma State University – Animal Science Dept.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Terms Cont.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Terminal Breed – Breed used in crossbreeding system which progeny, both male and female are marketed.</a:t>
            </a:r>
          </a:p>
          <a:p>
            <a:pPr eaLnBrk="1" hangingPunct="1">
              <a:defRPr/>
            </a:pPr>
            <a:r>
              <a:rPr lang="en-US" smtClean="0"/>
              <a:t>Dual-Purpose Breeds – A Breed of any animal that can be used for dual uses.  (Ex. Beef and Milking)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/>
              <a:t>2 Biological Types of Cattle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smtClean="0"/>
              <a:t>Bos Indicus </a:t>
            </a:r>
            <a:r>
              <a:rPr lang="en-US" smtClean="0">
                <a:effectLst/>
              </a:rPr>
              <a:t>– Humped cattle, adapt to tropical and sub-tropical environments</a:t>
            </a:r>
          </a:p>
          <a:p>
            <a:pPr eaLnBrk="1" hangingPunct="1">
              <a:defRPr/>
            </a:pPr>
            <a:r>
              <a:rPr lang="en-US" smtClean="0">
                <a:effectLst/>
              </a:rPr>
              <a:t>Brahman</a:t>
            </a:r>
          </a:p>
          <a:p>
            <a:pPr eaLnBrk="1" hangingPunct="1">
              <a:defRPr/>
            </a:pPr>
            <a:r>
              <a:rPr lang="en-US" smtClean="0">
                <a:effectLst/>
              </a:rPr>
              <a:t>Brangus</a:t>
            </a:r>
          </a:p>
          <a:p>
            <a:pPr eaLnBrk="1" hangingPunct="1">
              <a:defRPr/>
            </a:pPr>
            <a:r>
              <a:rPr lang="en-US" smtClean="0">
                <a:effectLst/>
              </a:rPr>
              <a:t>Beefmaster</a:t>
            </a:r>
          </a:p>
          <a:p>
            <a:pPr eaLnBrk="1" hangingPunct="1">
              <a:defRPr/>
            </a:pPr>
            <a:r>
              <a:rPr lang="en-US" smtClean="0">
                <a:effectLst/>
              </a:rPr>
              <a:t>Santa Gertrudis</a:t>
            </a:r>
            <a:endParaRPr lang="en-US" b="1" u="sng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Environmental adaptability to…</a:t>
            </a:r>
          </a:p>
          <a:p>
            <a:pPr eaLnBrk="1" hangingPunct="1">
              <a:defRPr/>
            </a:pPr>
            <a:r>
              <a:rPr lang="en-US" smtClean="0"/>
              <a:t>Stresses of heat</a:t>
            </a:r>
          </a:p>
          <a:p>
            <a:pPr eaLnBrk="1" hangingPunct="1">
              <a:defRPr/>
            </a:pPr>
            <a:r>
              <a:rPr lang="en-US" smtClean="0"/>
              <a:t>Humidity</a:t>
            </a:r>
          </a:p>
          <a:p>
            <a:pPr eaLnBrk="1" hangingPunct="1">
              <a:defRPr/>
            </a:pPr>
            <a:r>
              <a:rPr lang="en-US" smtClean="0"/>
              <a:t>Parasites</a:t>
            </a:r>
          </a:p>
          <a:p>
            <a:pPr eaLnBrk="1" hangingPunct="1">
              <a:defRPr/>
            </a:pPr>
            <a:r>
              <a:rPr lang="en-US" smtClean="0"/>
              <a:t>Digestible forages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err="1" smtClean="0"/>
              <a:t>Bos</a:t>
            </a:r>
            <a:r>
              <a:rPr lang="en-US" b="1" u="sng" dirty="0" smtClean="0"/>
              <a:t> Taurus: </a:t>
            </a:r>
            <a:br>
              <a:rPr lang="en-US" b="1" u="sng" dirty="0" smtClean="0"/>
            </a:br>
            <a:r>
              <a:rPr lang="en-US" b="1" u="sng" dirty="0" smtClean="0"/>
              <a:t>AKA: Continental or Exotic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Sub-divided into 2 groups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Known for weight gain and cut-ability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Large in size, lean muscular and vary in adaptability to hot climates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Charolais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Chianina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Gelbvieh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Limousin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Maine-Anjou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Salers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Simmental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Texas Longhorn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build="p"/>
      <p:bldP spid="665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err="1"/>
              <a:t>Bos</a:t>
            </a:r>
            <a:r>
              <a:rPr lang="en-US" b="1" u="sng" dirty="0"/>
              <a:t> </a:t>
            </a:r>
            <a:r>
              <a:rPr lang="en-US" b="1" u="sng" dirty="0" smtClean="0"/>
              <a:t>Taurus:</a:t>
            </a:r>
            <a:br>
              <a:rPr lang="en-US" b="1" u="sng" dirty="0" smtClean="0"/>
            </a:br>
            <a:r>
              <a:rPr lang="en-US" b="1" u="sng" dirty="0" smtClean="0"/>
              <a:t>British Breeds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Or “English Breeds”</a:t>
            </a:r>
          </a:p>
          <a:p>
            <a:pPr eaLnBrk="1" hangingPunct="1">
              <a:defRPr/>
            </a:pPr>
            <a:r>
              <a:rPr lang="en-US" dirty="0" smtClean="0"/>
              <a:t>Smaller than Continental breeds</a:t>
            </a:r>
          </a:p>
          <a:p>
            <a:pPr eaLnBrk="1" hangingPunct="1">
              <a:defRPr/>
            </a:pPr>
            <a:r>
              <a:rPr lang="en-US" dirty="0" smtClean="0"/>
              <a:t>Increased fleshing and marbling ability</a:t>
            </a:r>
          </a:p>
          <a:p>
            <a:pPr eaLnBrk="1" hangingPunct="1">
              <a:defRPr/>
            </a:pPr>
            <a:r>
              <a:rPr lang="en-US" u="sng" dirty="0" smtClean="0"/>
              <a:t>These are the foundation of the United States beef herds.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Angus</a:t>
            </a:r>
          </a:p>
          <a:p>
            <a:pPr eaLnBrk="1" hangingPunct="1">
              <a:defRPr/>
            </a:pPr>
            <a:r>
              <a:rPr lang="en-US" dirty="0" smtClean="0"/>
              <a:t>Hereford</a:t>
            </a:r>
          </a:p>
          <a:p>
            <a:pPr eaLnBrk="1" hangingPunct="1">
              <a:defRPr/>
            </a:pPr>
            <a:r>
              <a:rPr lang="en-US" dirty="0" smtClean="0"/>
              <a:t>Red Angus</a:t>
            </a:r>
          </a:p>
          <a:p>
            <a:pPr eaLnBrk="1" hangingPunct="1">
              <a:defRPr/>
            </a:pPr>
            <a:r>
              <a:rPr lang="en-US" dirty="0" smtClean="0"/>
              <a:t>Red Poll</a:t>
            </a:r>
          </a:p>
          <a:p>
            <a:pPr eaLnBrk="1" hangingPunct="1">
              <a:defRPr/>
            </a:pPr>
            <a:r>
              <a:rPr lang="en-US" dirty="0" smtClean="0"/>
              <a:t>Shorthorn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 build="p"/>
      <p:bldP spid="686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Black Angus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2349500"/>
          <a:ext cx="403225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lip" r:id="rId3" imgW="2857143" imgH="2114286" progId="MS_ClipArt_Gallery.2">
                  <p:embed/>
                </p:oleObj>
              </mc:Choice>
              <mc:Fallback>
                <p:oleObj name="Clip" r:id="rId3" imgW="2857143" imgH="2114286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49500"/>
                        <a:ext cx="4032250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5240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Originated in Scotland</a:t>
            </a:r>
          </a:p>
          <a:p>
            <a:pPr eaLnBrk="1" hangingPunct="1">
              <a:defRPr/>
            </a:pPr>
            <a:r>
              <a:rPr lang="en-US" sz="2800" dirty="0" smtClean="0"/>
              <a:t>Imported to U.S. in 1873</a:t>
            </a:r>
          </a:p>
          <a:p>
            <a:pPr eaLnBrk="1" hangingPunct="1">
              <a:defRPr/>
            </a:pPr>
            <a:r>
              <a:rPr lang="en-US" sz="2800" u="sng" dirty="0" smtClean="0"/>
              <a:t>Solid black in color</a:t>
            </a:r>
          </a:p>
          <a:p>
            <a:pPr eaLnBrk="1" hangingPunct="1">
              <a:defRPr/>
            </a:pPr>
            <a:r>
              <a:rPr lang="en-US" sz="2800" u="sng" dirty="0" smtClean="0"/>
              <a:t>Naturally polled</a:t>
            </a:r>
          </a:p>
          <a:p>
            <a:pPr eaLnBrk="1" hangingPunct="1">
              <a:defRPr/>
            </a:pPr>
            <a:r>
              <a:rPr lang="en-US" sz="2800" u="sng" dirty="0" smtClean="0"/>
              <a:t>Consumer preference led to Certified Angus Beef</a:t>
            </a:r>
          </a:p>
          <a:p>
            <a:pPr eaLnBrk="1" hangingPunct="1">
              <a:defRPr/>
            </a:pPr>
            <a:r>
              <a:rPr lang="en-US" sz="2800" u="sng" dirty="0" smtClean="0"/>
              <a:t>British Breed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build="p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18251</TotalTime>
  <Words>906</Words>
  <Application>Microsoft Office PowerPoint</Application>
  <PresentationFormat>On-screen Show (4:3)</PresentationFormat>
  <Paragraphs>195</Paragraphs>
  <Slides>46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Tahoma</vt:lpstr>
      <vt:lpstr>Arial</vt:lpstr>
      <vt:lpstr>Wingdings</vt:lpstr>
      <vt:lpstr>Times New Roman</vt:lpstr>
      <vt:lpstr>Slit</vt:lpstr>
      <vt:lpstr>Microsoft Clip Gallery</vt:lpstr>
      <vt:lpstr>Breeds of Beef &amp; Dairy Cattle </vt:lpstr>
      <vt:lpstr>Today you will be able to…</vt:lpstr>
      <vt:lpstr>Cattle Today</vt:lpstr>
      <vt:lpstr>Terms</vt:lpstr>
      <vt:lpstr>Terms Cont.</vt:lpstr>
      <vt:lpstr>2 Biological Types of Cattle</vt:lpstr>
      <vt:lpstr>Bos Taurus:  AKA: Continental or Exotic</vt:lpstr>
      <vt:lpstr>Bos Taurus: British Breeds</vt:lpstr>
      <vt:lpstr>Black Angus</vt:lpstr>
      <vt:lpstr>Hereford</vt:lpstr>
      <vt:lpstr>Polled Hereford</vt:lpstr>
      <vt:lpstr>Shorthorn</vt:lpstr>
      <vt:lpstr>Simmental</vt:lpstr>
      <vt:lpstr>Gelbvieh</vt:lpstr>
      <vt:lpstr>Charolais</vt:lpstr>
      <vt:lpstr>Maine Anjou</vt:lpstr>
      <vt:lpstr>Chianina</vt:lpstr>
      <vt:lpstr>Salers</vt:lpstr>
      <vt:lpstr>Brahman</vt:lpstr>
      <vt:lpstr>Santa Gertrudis</vt:lpstr>
      <vt:lpstr>Texas Longhorn</vt:lpstr>
      <vt:lpstr>Beefmaster</vt:lpstr>
      <vt:lpstr>Brangus</vt:lpstr>
      <vt:lpstr>Dual-Purpose Breed</vt:lpstr>
      <vt:lpstr>PowerPoint Presentation</vt:lpstr>
      <vt:lpstr>PowerPoint Presentation</vt:lpstr>
      <vt:lpstr>Dairy Breeds and Selection Terms</vt:lpstr>
      <vt:lpstr>Holstein</vt:lpstr>
      <vt:lpstr>Jersey</vt:lpstr>
      <vt:lpstr>Brown Swiss</vt:lpstr>
      <vt:lpstr>Guernsey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Breeds of Beef Cattle</dc:title>
  <dc:creator>Susie Auman</dc:creator>
  <cp:lastModifiedBy>Teacher E-Solutions</cp:lastModifiedBy>
  <cp:revision>46</cp:revision>
  <cp:lastPrinted>2013-01-24T20:00:42Z</cp:lastPrinted>
  <dcterms:created xsi:type="dcterms:W3CDTF">1999-09-01T19:52:54Z</dcterms:created>
  <dcterms:modified xsi:type="dcterms:W3CDTF">2019-01-15T12:42:41Z</dcterms:modified>
</cp:coreProperties>
</file>