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356" r:id="rId2"/>
    <p:sldId id="471" r:id="rId3"/>
    <p:sldId id="433" r:id="rId4"/>
    <p:sldId id="477" r:id="rId5"/>
    <p:sldId id="441" r:id="rId6"/>
    <p:sldId id="434" r:id="rId7"/>
    <p:sldId id="285" r:id="rId8"/>
    <p:sldId id="469" r:id="rId9"/>
    <p:sldId id="470" r:id="rId10"/>
    <p:sldId id="508" r:id="rId11"/>
    <p:sldId id="509" r:id="rId12"/>
    <p:sldId id="490" r:id="rId13"/>
    <p:sldId id="487" r:id="rId14"/>
    <p:sldId id="486" r:id="rId15"/>
    <p:sldId id="507" r:id="rId16"/>
    <p:sldId id="482" r:id="rId17"/>
    <p:sldId id="510" r:id="rId18"/>
    <p:sldId id="484" r:id="rId19"/>
    <p:sldId id="511" r:id="rId20"/>
    <p:sldId id="472" r:id="rId21"/>
    <p:sldId id="491" r:id="rId22"/>
    <p:sldId id="478" r:id="rId23"/>
    <p:sldId id="481" r:id="rId24"/>
    <p:sldId id="495" r:id="rId25"/>
    <p:sldId id="479" r:id="rId26"/>
    <p:sldId id="480" r:id="rId27"/>
    <p:sldId id="504" r:id="rId28"/>
    <p:sldId id="488" r:id="rId29"/>
    <p:sldId id="489" r:id="rId30"/>
    <p:sldId id="521" r:id="rId31"/>
    <p:sldId id="519" r:id="rId32"/>
    <p:sldId id="520" r:id="rId33"/>
    <p:sldId id="506" r:id="rId34"/>
    <p:sldId id="49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4" d="100"/>
          <a:sy n="74" d="100"/>
        </p:scale>
        <p:origin x="-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4E9C35-E744-4DF3-951A-815C7600C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44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F749E-FE1B-40DF-BBDC-8024075C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4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A53D7-92E1-4A1C-A876-0652269BF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3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87E1-C5C5-4F23-B451-50ADE1B31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9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AAE6E-4E9A-4C51-9D3F-D2CC328DC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C38-F48F-4DCD-8CA9-5B2ACCC6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6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34250-3478-4A7F-A941-0A529FF88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94209-3295-4D2F-B03B-66A009947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E046-1A2B-4696-B42C-BC279DE6F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3B3C9-F17C-401F-84D8-6C6DF3102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5A1F-83AB-4EF7-965C-648665BE1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F0B2-0CD4-4A30-AB46-B4466D331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4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792ECF-06B6-4279-8826-E54AA03CF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aipl.arsusda.gov/dynamic/trend/current/gplot18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Principles of Dairy Cattle Breeding</a:t>
            </a:r>
          </a:p>
        </p:txBody>
      </p:sp>
      <p:pic>
        <p:nvPicPr>
          <p:cNvPr id="2051" name="Picture 7" descr="These cows were bred for large or small stature (Courtesy of University of Minesota, Crookst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4200"/>
            <a:ext cx="57150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Genetic Progress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Determinants of genetic progress:</a:t>
            </a:r>
          </a:p>
          <a:p>
            <a:pPr lvl="1"/>
            <a:r>
              <a:rPr lang="en-US" smtClean="0"/>
              <a:t>Accuracy of selection (A)</a:t>
            </a:r>
          </a:p>
          <a:p>
            <a:pPr lvl="1"/>
            <a:r>
              <a:rPr lang="en-US" smtClean="0"/>
              <a:t>Intensity of selection (I)</a:t>
            </a:r>
          </a:p>
          <a:p>
            <a:pPr lvl="1"/>
            <a:r>
              <a:rPr lang="en-US" smtClean="0"/>
              <a:t>Genetic variation (G)</a:t>
            </a:r>
          </a:p>
          <a:p>
            <a:r>
              <a:rPr lang="en-US" smtClean="0"/>
              <a:t>A x I x G = genetic progress per generation</a:t>
            </a:r>
          </a:p>
          <a:p>
            <a:r>
              <a:rPr lang="en-US" smtClean="0"/>
              <a:t>A x I x G/GI = genetic gain per year</a:t>
            </a:r>
          </a:p>
          <a:p>
            <a:pPr lvl="1"/>
            <a:r>
              <a:rPr lang="en-US" smtClean="0"/>
              <a:t>If GI is generation interval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Genetic Progress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Genetic variation is beyond control of producer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Accuracy is determined by breed studs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Studs select the parents of young sires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Producer affects genetic change by controlling the intensity of selection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Controls rate of this by controlling generation interval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smtClean="0"/>
              <a:t>Fast turnover best for genetic progress, not necessarily best for profitability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smtClean="0"/>
              <a:t>Takes 1.5 lactations (on average) to pay off heifer raising costs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smtClean="0"/>
              <a:t>	- increased longevity makes cows more profitable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smtClean="0"/>
              <a:t>	- allows more “voluntary” sales of heifers or cows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smtClean="0"/>
              <a:t>Average cow leaves the herd after 2.7 lactations nationally (only 1.7 lactations on average in California!!)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smtClean="0"/>
              <a:t>“Official” Dairy Records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sz="2800" smtClean="0"/>
              <a:t>Dairy Herd Improvement Association (DHIA) </a:t>
            </a:r>
          </a:p>
          <a:p>
            <a:pPr lvl="1"/>
            <a:r>
              <a:rPr lang="en-US" sz="2400" smtClean="0"/>
              <a:t>1/3 of all cows enrolled</a:t>
            </a:r>
          </a:p>
          <a:p>
            <a:pPr lvl="1"/>
            <a:r>
              <a:rPr lang="en-US" sz="2400" smtClean="0"/>
              <a:t>Records production and other performance data</a:t>
            </a:r>
          </a:p>
          <a:p>
            <a:pPr lvl="1"/>
            <a:r>
              <a:rPr lang="en-US" sz="2400" smtClean="0"/>
              <a:t>Forms foundation of genetic evaluations</a:t>
            </a:r>
          </a:p>
          <a:p>
            <a:pPr lvl="2"/>
            <a:r>
              <a:rPr lang="en-US" sz="2000" smtClean="0"/>
              <a:t>Beef is by breed associations</a:t>
            </a:r>
          </a:p>
          <a:p>
            <a:pPr lvl="2"/>
            <a:r>
              <a:rPr lang="en-US" sz="2000" smtClean="0"/>
              <a:t>Swine is by genetic companies like PIC</a:t>
            </a:r>
          </a:p>
          <a:p>
            <a:pPr lvl="1"/>
            <a:r>
              <a:rPr lang="en-US" sz="2400" smtClean="0"/>
              <a:t>Use monthly data to estimate lactation yields</a:t>
            </a:r>
          </a:p>
          <a:p>
            <a:pPr lvl="2"/>
            <a:r>
              <a:rPr lang="en-US" sz="2000" smtClean="0"/>
              <a:t>Standardized to 305-2x-ME</a:t>
            </a:r>
          </a:p>
          <a:p>
            <a:pPr lvl="3"/>
            <a:r>
              <a:rPr lang="en-US" sz="1800" smtClean="0"/>
              <a:t>Adjusts for age at calving, month of calving, times milked per day, management group, days in milk, region of US, days open in previous lactation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Natural Service vs. AI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Economic advantages of AI</a:t>
            </a:r>
          </a:p>
          <a:p>
            <a:pPr lvl="1"/>
            <a:r>
              <a:rPr lang="en-US" smtClean="0"/>
              <a:t>Higher producing daughters</a:t>
            </a:r>
          </a:p>
          <a:p>
            <a:pPr lvl="1"/>
            <a:r>
              <a:rPr lang="en-US" smtClean="0"/>
              <a:t>Lower cost per insemination</a:t>
            </a:r>
          </a:p>
          <a:p>
            <a:pPr lvl="2"/>
            <a:r>
              <a:rPr lang="en-US" smtClean="0"/>
              <a:t>Feed, housing costs of bull far exceed AI costs</a:t>
            </a:r>
          </a:p>
          <a:p>
            <a:r>
              <a:rPr lang="en-US" smtClean="0"/>
              <a:t>Safety issues</a:t>
            </a:r>
          </a:p>
          <a:p>
            <a:r>
              <a:rPr lang="en-US" smtClean="0"/>
              <a:t>Convenience (often favors natural service)</a:t>
            </a:r>
          </a:p>
          <a:p>
            <a:r>
              <a:rPr lang="en-US" smtClean="0"/>
              <a:t>Training (favors natural service)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smtClean="0"/>
              <a:t>Proven vs. Young Sires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Proven sires are 7-8 years old when first proofs arrive, have “life expectancy” in service of about 2-3 years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PTA’s increase in accuracy as Reliability increases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Young sires first sampled at less than 2 years old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Pedigree Indexes VERY accurate for the group, can be inaccurate for any individual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Select individual, highly reliable proven sires and groups of young sires to minimize risk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Requires 10 young sires to produce 1 proven sire that makes the line-up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$250,000 investment per proven sire available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5638800"/>
            <a:ext cx="7467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000">
                <a:solidFill>
                  <a:srgbClr val="082984"/>
                </a:solidFill>
                <a:latin typeface="Arial" charset="0"/>
                <a:cs typeface="Arial" charset="0"/>
              </a:rPr>
              <a:t>  From USDA-AIPL:  http://www.aipl.arsusda.gov/dynamic/trend/current/trndx.html</a:t>
            </a:r>
            <a:endParaRPr lang="en-US" sz="1800">
              <a:latin typeface="Arial" charset="0"/>
            </a:endParaRPr>
          </a:p>
        </p:txBody>
      </p:sp>
      <p:pic>
        <p:nvPicPr>
          <p:cNvPr id="16387" name="Picture 3" descr="http://www.aipl.arsusda.gov/dynamic/trend/current/gplot18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543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5975350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800" b="1">
                <a:latin typeface="Tahoma" pitchFamily="34" charset="0"/>
              </a:rPr>
              <a:t>Fig 9-3. Historic trends for breeding values illustrate the speed of genetic progress and the value of young sires. (Courtesy of USDA)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b="1" smtClean="0"/>
              <a:t>Breeding Issues in Dairy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Identification issues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Estimated 10-12% of all registered animals are improperly identified</a:t>
            </a:r>
          </a:p>
          <a:p>
            <a:pPr>
              <a:lnSpc>
                <a:spcPct val="90000"/>
              </a:lnSpc>
            </a:pPr>
            <a:r>
              <a:rPr lang="en-US" smtClean="0"/>
              <a:t>Inbreeding issues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Jersey average 6-7%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Holstein average 7%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Losses include heifer mortality, health, reproduction, and milk production</a:t>
            </a:r>
          </a:p>
          <a:p>
            <a:pPr lvl="3">
              <a:lnSpc>
                <a:spcPct val="90000"/>
              </a:lnSpc>
            </a:pPr>
            <a:r>
              <a:rPr lang="en-US" smtClean="0"/>
              <a:t>50-80 lbs of milk per point, 2 lbs fat and protein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24 distinct genetic lines in Holstein breed</a:t>
            </a:r>
          </a:p>
          <a:p>
            <a:pPr lvl="3">
              <a:lnSpc>
                <a:spcPct val="90000"/>
              </a:lnSpc>
            </a:pPr>
            <a:r>
              <a:rPr lang="en-US" smtClean="0"/>
              <a:t>Fewer available in colored breeds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 1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90600" y="594360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Tahoma" pitchFamily="34" charset="0"/>
              </a:rPr>
              <a:t>Fig 10-1. Marcus Kehrli tests a calf that has bovine leukocyte adhesion deficiency (BLAD) (Courtesy of USDA-ARS)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Crossbreeding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Improves milk production, reproduction, health, heifer mortality (above average of two breeds crossed)</a:t>
            </a:r>
          </a:p>
          <a:p>
            <a:pPr lvl="1"/>
            <a:r>
              <a:rPr lang="en-US" smtClean="0"/>
              <a:t>Interval from calving to first heat, days open and calving interval all improved by about a week</a:t>
            </a:r>
          </a:p>
          <a:p>
            <a:r>
              <a:rPr lang="en-US" smtClean="0"/>
              <a:t>Greatest heterosis apparent early in life, decreases with age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 10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71600" y="58674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Tahoma" pitchFamily="34" charset="0"/>
              </a:rPr>
              <a:t>Fig 10-2. Holstein and Jersey crossbred cows graze in south-central Pennsylvania. (Courtesy of USDA-ARS)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Genetic Control of Milk Production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The many genes controlling “milk production” actually control the expression of:</a:t>
            </a:r>
          </a:p>
          <a:p>
            <a:pPr lvl="1"/>
            <a:r>
              <a:rPr lang="en-US" sz="2400" smtClean="0"/>
              <a:t>Growth hormone (and receptors)</a:t>
            </a:r>
          </a:p>
          <a:p>
            <a:pPr lvl="1"/>
            <a:r>
              <a:rPr lang="en-US" sz="2400" smtClean="0"/>
              <a:t>IGF-1 (and receptors)</a:t>
            </a:r>
          </a:p>
          <a:p>
            <a:pPr lvl="1"/>
            <a:r>
              <a:rPr lang="en-US" sz="2400" smtClean="0"/>
              <a:t>Melatonin (and receptors)</a:t>
            </a:r>
          </a:p>
          <a:p>
            <a:pPr lvl="1"/>
            <a:r>
              <a:rPr lang="en-US" sz="2400" smtClean="0"/>
              <a:t>Blood flow</a:t>
            </a:r>
          </a:p>
          <a:p>
            <a:pPr lvl="1"/>
            <a:r>
              <a:rPr lang="en-US" sz="2400" smtClean="0"/>
              <a:t>Etc., etc., etc.</a:t>
            </a:r>
          </a:p>
          <a:p>
            <a:r>
              <a:rPr lang="en-US" sz="2800" smtClean="0"/>
              <a:t>COMPLEX set of genes controlling multiple factors that affect milk synthesis and letdown </a:t>
            </a:r>
          </a:p>
          <a:p>
            <a:pPr lvl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Goal of a Breeding Program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Make $$$$$$ (where is most income derived?)</a:t>
            </a:r>
          </a:p>
          <a:p>
            <a:r>
              <a:rPr lang="en-US" sz="2800" smtClean="0"/>
              <a:t>For most herds, production associated traits are most important </a:t>
            </a:r>
          </a:p>
          <a:p>
            <a:r>
              <a:rPr lang="en-US" sz="2800" smtClean="0"/>
              <a:t>For some herds, type traits become very important (marketing cows vs. marketing milk)</a:t>
            </a:r>
          </a:p>
          <a:p>
            <a:r>
              <a:rPr lang="en-US" sz="2800" smtClean="0"/>
              <a:t>90% of herds derive more than 90% of income from sale of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 vs. Productive Life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524000" y="2209800"/>
            <a:ext cx="7162800" cy="5562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39" y="10800"/>
                </a:moveTo>
                <a:cubicBezTo>
                  <a:pt x="239" y="4967"/>
                  <a:pt x="4967" y="239"/>
                  <a:pt x="10800" y="239"/>
                </a:cubicBezTo>
                <a:cubicBezTo>
                  <a:pt x="16632" y="238"/>
                  <a:pt x="21360" y="4967"/>
                  <a:pt x="2136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39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57600" y="5257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3200"/>
              <a:t>Productive Life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3254375"/>
            <a:ext cx="1019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3200"/>
              <a:t>Type</a:t>
            </a:r>
          </a:p>
          <a:p>
            <a:r>
              <a:rPr lang="en-US" sz="3200"/>
              <a:t>Trait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12192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1219200" y="51816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Traits of Importance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Milk</a:t>
            </a:r>
          </a:p>
          <a:p>
            <a:pPr>
              <a:lnSpc>
                <a:spcPct val="90000"/>
              </a:lnSpc>
            </a:pPr>
            <a:r>
              <a:rPr lang="en-US" smtClean="0"/>
              <a:t>Health or SCS</a:t>
            </a:r>
          </a:p>
          <a:p>
            <a:pPr>
              <a:lnSpc>
                <a:spcPct val="90000"/>
              </a:lnSpc>
            </a:pPr>
            <a:r>
              <a:rPr lang="en-US" smtClean="0"/>
              <a:t>Reproduction</a:t>
            </a:r>
          </a:p>
          <a:p>
            <a:pPr>
              <a:lnSpc>
                <a:spcPct val="90000"/>
              </a:lnSpc>
            </a:pPr>
            <a:r>
              <a:rPr lang="en-US" smtClean="0"/>
              <a:t>Type traits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Udder composite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Feet and legs composite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Stature (big or small????)</a:t>
            </a:r>
          </a:p>
          <a:p>
            <a:pPr>
              <a:lnSpc>
                <a:spcPct val="90000"/>
              </a:lnSpc>
            </a:pPr>
            <a:r>
              <a:rPr lang="en-US" smtClean="0"/>
              <a:t>Calving 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smtClean="0"/>
              <a:t>Factors to Consider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r>
              <a:rPr lang="en-US" sz="2800" smtClean="0"/>
              <a:t>Economic value</a:t>
            </a:r>
          </a:p>
          <a:p>
            <a:pPr lvl="1"/>
            <a:r>
              <a:rPr lang="en-US" sz="2400" smtClean="0"/>
              <a:t>Does it have a value??</a:t>
            </a:r>
          </a:p>
          <a:p>
            <a:pPr lvl="1"/>
            <a:r>
              <a:rPr lang="en-US" sz="2400" smtClean="0"/>
              <a:t>Will it improve profitability??</a:t>
            </a:r>
          </a:p>
          <a:p>
            <a:r>
              <a:rPr lang="en-US" sz="2800" smtClean="0"/>
              <a:t>Heritability</a:t>
            </a:r>
          </a:p>
          <a:p>
            <a:pPr lvl="1"/>
            <a:r>
              <a:rPr lang="en-US" sz="2400" smtClean="0"/>
              <a:t>How fast can this trait change?</a:t>
            </a:r>
          </a:p>
          <a:p>
            <a:pPr lvl="1"/>
            <a:r>
              <a:rPr lang="en-US" sz="2400" smtClean="0"/>
              <a:t>Genetic control vs. environmental or management control</a:t>
            </a:r>
          </a:p>
          <a:p>
            <a:pPr lvl="2"/>
            <a:r>
              <a:rPr lang="en-US" sz="2000" smtClean="0"/>
              <a:t>Heritability is 100% if expression of trait varies solely because of inheritance</a:t>
            </a:r>
          </a:p>
          <a:p>
            <a:pPr lvl="2"/>
            <a:r>
              <a:rPr lang="en-US" sz="2000" smtClean="0"/>
              <a:t>Genetic variation/(genetics + environment) = h</a:t>
            </a:r>
            <a:r>
              <a:rPr lang="en-US" sz="2000" baseline="-25000" smtClean="0"/>
              <a:t>2</a:t>
            </a:r>
            <a:endParaRPr lang="en-US" sz="2000" smtClean="0"/>
          </a:p>
          <a:p>
            <a:pPr lvl="2"/>
            <a:r>
              <a:rPr lang="en-US" sz="2000" smtClean="0"/>
              <a:t>Reduce management or environmental variation in population, heritability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53975"/>
          <a:ext cx="9144000" cy="67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Worksheet" r:id="rId3" imgW="4219813" imgH="3114913" progId="Excel.Sheet.8">
                  <p:embed/>
                </p:oleObj>
              </mc:Choice>
              <mc:Fallback>
                <p:oleObj name="Worksheet" r:id="rId3" imgW="4219813" imgH="311491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975"/>
                        <a:ext cx="9144000" cy="675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Heritability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Milk ~30%</a:t>
            </a:r>
          </a:p>
          <a:p>
            <a:r>
              <a:rPr lang="en-US" smtClean="0"/>
              <a:t>Protein and fat ~ 50%</a:t>
            </a:r>
          </a:p>
          <a:p>
            <a:r>
              <a:rPr lang="en-US" smtClean="0"/>
              <a:t>Reproduction ~ 10%</a:t>
            </a:r>
          </a:p>
          <a:p>
            <a:r>
              <a:rPr lang="en-US" smtClean="0"/>
              <a:t>Health ~ 10%</a:t>
            </a:r>
          </a:p>
          <a:p>
            <a:r>
              <a:rPr lang="en-US" smtClean="0"/>
              <a:t>Type traits between 15 to 40%</a:t>
            </a:r>
          </a:p>
          <a:p>
            <a:pPr lvl="1"/>
            <a:r>
              <a:rPr lang="en-US" smtClean="0"/>
              <a:t>Stature highest</a:t>
            </a:r>
          </a:p>
          <a:p>
            <a:pPr lvl="1"/>
            <a:r>
              <a:rPr lang="en-US" smtClean="0"/>
              <a:t>Feet and legs 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b="1" smtClean="0"/>
              <a:t>Calculating Improvements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Use STA’s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Based on linear scores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Scored between 1 and 50 on a biological basis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Midpoint is zero, each increment represents one standard deviation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Score does not indicate “better” or “worse”</a:t>
            </a:r>
          </a:p>
          <a:p>
            <a:pPr>
              <a:lnSpc>
                <a:spcPct val="90000"/>
              </a:lnSpc>
            </a:pPr>
            <a:r>
              <a:rPr lang="en-US" smtClean="0"/>
              <a:t>Convert STA’s to actual change in a trait per generation or per year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High heritability = rapid change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Low heritability = slow change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Allows ranking of importance of selection traits </a:t>
            </a:r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33400" y="66675"/>
          <a:ext cx="8153400" cy="672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Worksheet" r:id="rId3" imgW="5753338" imgH="5400913" progId="Excel.Sheet.8">
                  <p:embed/>
                </p:oleObj>
              </mc:Choice>
              <mc:Fallback>
                <p:oleObj name="Worksheet" r:id="rId3" imgW="5753338" imgH="540091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6675"/>
                        <a:ext cx="8153400" cy="672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smtClean="0"/>
              <a:t>Selection Strategies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Individual traits - milk, protein, stature, etc.</a:t>
            </a:r>
          </a:p>
          <a:p>
            <a:pPr>
              <a:lnSpc>
                <a:spcPct val="90000"/>
              </a:lnSpc>
            </a:pPr>
            <a:r>
              <a:rPr lang="en-US" smtClean="0"/>
              <a:t>Selection Indexes – multitrait indexes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TPI or PTI – production/type indexes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Productive Life (PL) – 1</a:t>
            </a:r>
            <a:r>
              <a:rPr lang="en-US" baseline="30000" smtClean="0"/>
              <a:t>st</a:t>
            </a:r>
            <a:r>
              <a:rPr lang="en-US" smtClean="0"/>
              <a:t> crop daughters estimated from type and production traits, 2</a:t>
            </a:r>
            <a:r>
              <a:rPr lang="en-US" baseline="30000" smtClean="0"/>
              <a:t>nd</a:t>
            </a:r>
            <a:r>
              <a:rPr lang="en-US" smtClean="0"/>
              <a:t> crop mostly direct from culling info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Others include SCS, FL composite, udder composite, body size composite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Net Merit $ - additional net profit that a daughter will produce over her lifetime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Usually best index for profit of a commercial dairy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Corrective Mating Strategies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Many mating services available</a:t>
            </a:r>
          </a:p>
          <a:p>
            <a:pPr>
              <a:lnSpc>
                <a:spcPct val="90000"/>
              </a:lnSpc>
            </a:pPr>
            <a:r>
              <a:rPr lang="en-US" smtClean="0"/>
              <a:t>Can you take your cow with excessive set to her legs, mate her to a bull with excessively straight legs, and create a daughter with perfect legs??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Corrective mating strategies, over a 30 year period, did not improve type traits any faster than randomly selecting bulls from the same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b="1" smtClean="0"/>
              <a:t>Genetic Potential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Determined by combination of genes encoded by DNA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Genetic expression – determined by the genes that are present and affected by methylation patterns (affect how and when proteins encoded by genes are produced)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Methylation patterns affected by environment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Genetic transmission – only affected by the genes that are present</a:t>
            </a:r>
          </a:p>
          <a:p>
            <a:pPr>
              <a:lnSpc>
                <a:spcPct val="90000"/>
              </a:lnSpc>
            </a:pPr>
            <a:r>
              <a:rPr lang="en-US" smtClean="0"/>
              <a:t>Expression and transmission can be vastly different in the same 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/>
              <a:t>Genomic Selection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r>
              <a:rPr lang="en-US" sz="2200" smtClean="0"/>
              <a:t>Uses relatively inexpensive DNA screening  for thousands of locations along the 30 pairs of chromosomes</a:t>
            </a:r>
          </a:p>
          <a:p>
            <a:r>
              <a:rPr lang="en-US" sz="2200" smtClean="0"/>
              <a:t>A “chip” is used to identify specific patterns of DNA at over 50,000 locations along the cattle chromosomes</a:t>
            </a:r>
          </a:p>
          <a:p>
            <a:pPr lvl="1"/>
            <a:r>
              <a:rPr lang="en-US" sz="2000" smtClean="0"/>
              <a:t>Variability at these locations across the chromosomes is identified by single nucleotide changes at the locations </a:t>
            </a:r>
          </a:p>
          <a:p>
            <a:pPr lvl="1"/>
            <a:r>
              <a:rPr lang="en-US" sz="2000" smtClean="0"/>
              <a:t>3 billion pairs of nucleotides in DNA of cattle </a:t>
            </a:r>
          </a:p>
          <a:p>
            <a:pPr lvl="1"/>
            <a:r>
              <a:rPr lang="en-US" sz="2000" smtClean="0"/>
              <a:t>The specific nucleotides present at these locations (called single nucleotide polymorphisms or SNPs – pronounced “snips”) used to predict expression of entire genes because they represent important segments of the chromosomes where the actual genes reside</a:t>
            </a:r>
          </a:p>
          <a:p>
            <a:r>
              <a:rPr lang="en-US" sz="2200" smtClean="0"/>
              <a:t>High-density assay of SNP traces even small genetic effects</a:t>
            </a:r>
          </a:p>
          <a:p>
            <a:pPr lvl="1"/>
            <a:r>
              <a:rPr lang="en-US" sz="2000" smtClean="0"/>
              <a:t>Genomic prediction improves reliability by tracing the inheritance of genes even with small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Genomic Markers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200" smtClean="0"/>
              <a:t>In 1994, experts predicted that we would soon be able to select bulls without progeny data</a:t>
            </a:r>
          </a:p>
          <a:p>
            <a:r>
              <a:rPr lang="en-US" sz="2200" smtClean="0"/>
              <a:t>Genomic predictions combine genotypic, phenotypic, and pedigree data to increase the accuracy of estimates of genetic merit and to decrease generation interval</a:t>
            </a:r>
          </a:p>
          <a:p>
            <a:r>
              <a:rPr lang="en-US" sz="2200" smtClean="0"/>
              <a:t>Adding genomic information increases reliability of predictions by about 24% in young sires, much less in older sires with progeny information</a:t>
            </a:r>
          </a:p>
          <a:p>
            <a:pPr lvl="1"/>
            <a:r>
              <a:rPr lang="en-US" sz="1800" smtClean="0"/>
              <a:t>Can reduce generation interval by using more young sires at earlier ages</a:t>
            </a:r>
          </a:p>
          <a:p>
            <a:r>
              <a:rPr lang="en-US" sz="2200" smtClean="0"/>
              <a:t>Predicted to increase rate of genetic improvement by up to 50%, especially in traits that took a long time to estimate (daughter pregnancy rates)</a:t>
            </a:r>
          </a:p>
          <a:p>
            <a:pPr lvl="1"/>
            <a:r>
              <a:rPr lang="en-US" sz="1800" smtClean="0"/>
              <a:t>Current rate of genetic improvement in milk production is ~200 lbs/year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Genomic Selection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Predictions: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Increased rate of genetic progress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Increased use of young sires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Better reliability for traits with low heritability and traits that take a long time to measure (daughter pregnancy rate, productive life)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Reduced parentage identification errors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Improved selection of young sires to test in progeny programs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Concerns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Increase inbreeding problems in industry?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Only effective to use for Holsteins (about 50% as effective in Jerseys, no improvements in predictive values for any other breeds)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Populations of bulls in these breeds is too small for accurate predictions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 9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7818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447800" y="5638800"/>
            <a:ext cx="6629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Tahoma" pitchFamily="34" charset="0"/>
              </a:rPr>
              <a:t>Fig 9-2. Curt Van Tassell loads a high-capacity DNA sequencer to find more genetic markers for screening dairy bulls (Courtesy of USDA-ARS)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smtClean="0"/>
              <a:t>Summary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Focus breeding strategies on traits that improve profitability the most and have the most opportunity for change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Net Merit is probably the best selection index currently available for commercial herds – select bulls that are above the 90</a:t>
            </a:r>
            <a:r>
              <a:rPr lang="en-US" sz="2400" baseline="30000" smtClean="0"/>
              <a:t>th</a:t>
            </a:r>
            <a:r>
              <a:rPr lang="en-US" sz="2400" smtClean="0"/>
              <a:t> percentile for Net Merit $$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Registered herds that derive a significant portion of income from cattle sales are more complicated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Cull bulls from that group for calving ease issues or other major “flaws”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Minimize culling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Sample groups of young sires on “groups’ of unselected cows (all 3</a:t>
            </a:r>
            <a:r>
              <a:rPr lang="en-US" sz="2400" baseline="30000" smtClean="0"/>
              <a:t>rd</a:t>
            </a:r>
            <a:r>
              <a:rPr lang="en-US" sz="2400" smtClean="0"/>
              <a:t> service, etc.)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Restrict young sire use to multiparous cows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Imprinting or Programming</a:t>
            </a:r>
          </a:p>
        </p:txBody>
      </p:sp>
      <p:sp>
        <p:nvSpPr>
          <p:cNvPr id="5123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Environmental factors can permanently alter the ability of a gene to encode proteins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More dramatic alterations occur during transition periods (homeorrhetic adjustment periods)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Early embryonic development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Perinatal period (around birth)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Around puberty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Transition period around calving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b="1" i="1" smtClean="0"/>
              <a:t>Altered Expression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Conception potential (70,000 lbs of milk)</a:t>
            </a:r>
          </a:p>
          <a:p>
            <a:pPr>
              <a:buFontTx/>
              <a:buNone/>
            </a:pPr>
            <a:r>
              <a:rPr lang="en-US" b="1" smtClean="0"/>
              <a:t>                  </a:t>
            </a:r>
            <a:r>
              <a:rPr lang="en-US" sz="2000" b="1" smtClean="0"/>
              <a:t>embryo quality           uterine conditions</a:t>
            </a:r>
            <a:endParaRPr lang="en-US" b="1" smtClean="0"/>
          </a:p>
          <a:p>
            <a:pPr algn="ctr">
              <a:buFontTx/>
              <a:buNone/>
            </a:pPr>
            <a:r>
              <a:rPr lang="en-US" b="1" smtClean="0"/>
              <a:t>Blastocyst potential (60,000 lbs of milk)</a:t>
            </a:r>
          </a:p>
          <a:p>
            <a:pPr>
              <a:buFontTx/>
              <a:buNone/>
            </a:pPr>
            <a:r>
              <a:rPr lang="en-US" smtClean="0"/>
              <a:t>     </a:t>
            </a:r>
            <a:r>
              <a:rPr lang="en-US" sz="2000" smtClean="0"/>
              <a:t>               </a:t>
            </a:r>
            <a:r>
              <a:rPr lang="en-US" sz="2000" b="1" smtClean="0"/>
              <a:t>maternal nutrition            placental function, dystocia</a:t>
            </a:r>
            <a:endParaRPr lang="en-US" b="1" smtClean="0"/>
          </a:p>
          <a:p>
            <a:pPr algn="ctr">
              <a:buFontTx/>
              <a:buNone/>
            </a:pPr>
            <a:r>
              <a:rPr lang="en-US" b="1" smtClean="0"/>
              <a:t>Birth (45,000 lbs. of milk)</a:t>
            </a:r>
            <a:endParaRPr lang="en-US" sz="1200" b="1" smtClean="0"/>
          </a:p>
          <a:p>
            <a:pPr>
              <a:buFontTx/>
              <a:buNone/>
            </a:pPr>
            <a:endParaRPr lang="en-US" sz="1200" b="1" smtClean="0"/>
          </a:p>
          <a:p>
            <a:pPr>
              <a:buFontTx/>
              <a:buNone/>
            </a:pPr>
            <a:r>
              <a:rPr lang="en-US" sz="2000" b="1" smtClean="0"/>
              <a:t>                        passive immunity            early nutrition</a:t>
            </a:r>
          </a:p>
          <a:p>
            <a:pPr>
              <a:buFontTx/>
              <a:buNone/>
            </a:pPr>
            <a:r>
              <a:rPr lang="en-US" b="1" smtClean="0"/>
              <a:t>			Weaning (37,000 lbs. of milk)</a:t>
            </a:r>
          </a:p>
          <a:p>
            <a:pPr>
              <a:buFontTx/>
              <a:buNone/>
            </a:pPr>
            <a:r>
              <a:rPr lang="en-US" sz="2000" b="1" smtClean="0"/>
              <a:t>	                                nutrition            parturition</a:t>
            </a:r>
            <a:endParaRPr lang="en-US" sz="1200" b="1" smtClean="0"/>
          </a:p>
          <a:p>
            <a:pPr algn="ctr">
              <a:buFontTx/>
              <a:buNone/>
            </a:pPr>
            <a:r>
              <a:rPr lang="en-US" b="1" smtClean="0"/>
              <a:t>Lactating Cow (32,000 lbs. of milk)</a:t>
            </a:r>
          </a:p>
          <a:p>
            <a:pPr>
              <a:buFontTx/>
              <a:buNone/>
            </a:pPr>
            <a:endParaRPr lang="en-US" sz="2000" b="1" smtClean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114800" y="1905000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114800" y="3048000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114800" y="4191000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114800" y="5257800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smtClean="0"/>
              <a:t>Genetic Expression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sz="2800" smtClean="0"/>
              <a:t>Management decisions and environmental quality during fetal stages, calfhood, and up UNTIL calving provide the FOUNDATION for the ability (or inability) of a lactating cow to produce milk (determines % of genetic potential that is lost)</a:t>
            </a:r>
          </a:p>
          <a:p>
            <a:r>
              <a:rPr lang="en-US" sz="2800" smtClean="0"/>
              <a:t>The management of the lactating cow is NOT the most important factor impacting milk production, it is simply the part that SHOWS the most</a:t>
            </a:r>
          </a:p>
          <a:p>
            <a:r>
              <a:rPr lang="en-US" sz="2800" smtClean="0"/>
              <a:t>Even though you can’t always see the foundation, it determines the “quality of the house” (or lactational performance) that can be supported…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9906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Genetic Progress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788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>
                <a:latin typeface="Comic Sans MS" pitchFamily="66" charset="0"/>
              </a:rPr>
              <a:t> </a:t>
            </a:r>
            <a:r>
              <a:rPr lang="en-US" smtClean="0"/>
              <a:t>50% from sire, 50% from dam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 Sire choices – best in the world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- Dam choices – best in the herd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- after culling and replacement losses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- involuntary culling rate (mastitis, reproduction, mastitis, death losses) determines potential for voluntary culling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- voluntary culling rate determines dam side of genetic progress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Nationally, 94% of genetic progress is from sire side, 6% is from dam side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Population Gene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76% by bull studs</a:t>
            </a:r>
          </a:p>
          <a:p>
            <a:pPr lvl="1"/>
            <a:r>
              <a:rPr lang="en-US" smtClean="0"/>
              <a:t>Sires to sons – 43%</a:t>
            </a:r>
          </a:p>
          <a:p>
            <a:pPr lvl="1"/>
            <a:r>
              <a:rPr lang="en-US" smtClean="0"/>
              <a:t>Cows to sons – 33%</a:t>
            </a:r>
          </a:p>
          <a:p>
            <a:r>
              <a:rPr lang="en-US" smtClean="0"/>
              <a:t>24% by producers</a:t>
            </a:r>
          </a:p>
          <a:p>
            <a:pPr lvl="1"/>
            <a:r>
              <a:rPr lang="en-US" smtClean="0"/>
              <a:t>Sires to daughters – 18%</a:t>
            </a:r>
          </a:p>
          <a:p>
            <a:pPr lvl="1"/>
            <a:r>
              <a:rPr lang="en-US" smtClean="0"/>
              <a:t>Cows to daughters – 6%</a:t>
            </a:r>
          </a:p>
          <a:p>
            <a:r>
              <a:rPr lang="en-US" smtClean="0"/>
              <a:t>~ 9 million cows, ~ 600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Genetic Transmission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Since we don’t harvest our full genetic potential from cows, should we not worry about genetic progress (use cheaper bulls) until management “catches up”????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Transmission losses are a % of genetic potential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 well-managed herds, 100 lbs PTA milk difference provides about 170 lbs actual milk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 average managed herds, 100 lbs PTA milk difference provides about 100 lbs actual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1801</Words>
  <Application>Microsoft Office PowerPoint</Application>
  <PresentationFormat>On-screen Show (4:3)</PresentationFormat>
  <Paragraphs>214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Times New Roman</vt:lpstr>
      <vt:lpstr>Arial</vt:lpstr>
      <vt:lpstr>Comic Sans MS</vt:lpstr>
      <vt:lpstr>Wingdings</vt:lpstr>
      <vt:lpstr>Tahoma</vt:lpstr>
      <vt:lpstr>Default Design</vt:lpstr>
      <vt:lpstr>Microsoft Excel Worksheet</vt:lpstr>
      <vt:lpstr>Principles of Dairy Cattle Breeding</vt:lpstr>
      <vt:lpstr>Genetic Control of Milk Production</vt:lpstr>
      <vt:lpstr>Genetic Potential</vt:lpstr>
      <vt:lpstr>Imprinting or Programming</vt:lpstr>
      <vt:lpstr>Altered Expression</vt:lpstr>
      <vt:lpstr>Genetic Expression</vt:lpstr>
      <vt:lpstr>Genetic Progress</vt:lpstr>
      <vt:lpstr>Population Gene Flow</vt:lpstr>
      <vt:lpstr>Genetic Transmission</vt:lpstr>
      <vt:lpstr>Genetic Progress</vt:lpstr>
      <vt:lpstr>Genetic Progress</vt:lpstr>
      <vt:lpstr>“Official” Dairy Records</vt:lpstr>
      <vt:lpstr>Natural Service vs. AI</vt:lpstr>
      <vt:lpstr>Proven vs. Young Sires</vt:lpstr>
      <vt:lpstr>PowerPoint Presentation</vt:lpstr>
      <vt:lpstr>Breeding Issues in Dairy</vt:lpstr>
      <vt:lpstr>PowerPoint Presentation</vt:lpstr>
      <vt:lpstr>Crossbreeding</vt:lpstr>
      <vt:lpstr>PowerPoint Presentation</vt:lpstr>
      <vt:lpstr>Goal of a Breeding Program</vt:lpstr>
      <vt:lpstr>Type vs. Productive Life</vt:lpstr>
      <vt:lpstr>Traits of Importance</vt:lpstr>
      <vt:lpstr>Factors to Consider</vt:lpstr>
      <vt:lpstr>PowerPoint Presentation</vt:lpstr>
      <vt:lpstr>Heritability</vt:lpstr>
      <vt:lpstr>Calculating Improvements</vt:lpstr>
      <vt:lpstr>PowerPoint Presentation</vt:lpstr>
      <vt:lpstr>Selection Strategies</vt:lpstr>
      <vt:lpstr>Corrective Mating Strategies</vt:lpstr>
      <vt:lpstr>Genomic Selection</vt:lpstr>
      <vt:lpstr>Genomic Markers</vt:lpstr>
      <vt:lpstr>Genomic Selection</vt:lpstr>
      <vt:lpstr>PowerPoint Presentation</vt:lpstr>
      <vt:lpstr>Summary</vt:lpstr>
    </vt:vector>
  </TitlesOfParts>
  <Company>Iowa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Anatomy</dc:title>
  <dc:creator>hTyler</dc:creator>
  <cp:lastModifiedBy>Teacher E-Solutions</cp:lastModifiedBy>
  <cp:revision>30</cp:revision>
  <dcterms:created xsi:type="dcterms:W3CDTF">2002-09-16T12:19:18Z</dcterms:created>
  <dcterms:modified xsi:type="dcterms:W3CDTF">2019-01-15T12:42:53Z</dcterms:modified>
</cp:coreProperties>
</file>