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79"/>
  </p:notesMasterIdLst>
  <p:handoutMasterIdLst>
    <p:handoutMasterId r:id="rId80"/>
  </p:handoutMasterIdLst>
  <p:sldIdLst>
    <p:sldId id="256" r:id="rId2"/>
    <p:sldId id="343" r:id="rId3"/>
    <p:sldId id="338" r:id="rId4"/>
    <p:sldId id="342" r:id="rId5"/>
    <p:sldId id="337" r:id="rId6"/>
    <p:sldId id="260" r:id="rId7"/>
    <p:sldId id="262" r:id="rId8"/>
    <p:sldId id="267" r:id="rId9"/>
    <p:sldId id="311" r:id="rId10"/>
    <p:sldId id="271" r:id="rId11"/>
    <p:sldId id="274" r:id="rId12"/>
    <p:sldId id="277" r:id="rId13"/>
    <p:sldId id="280" r:id="rId14"/>
    <p:sldId id="283" r:id="rId15"/>
    <p:sldId id="286" r:id="rId16"/>
    <p:sldId id="288" r:id="rId17"/>
    <p:sldId id="290" r:id="rId18"/>
    <p:sldId id="295" r:id="rId19"/>
    <p:sldId id="292" r:id="rId20"/>
    <p:sldId id="304" r:id="rId21"/>
    <p:sldId id="270" r:id="rId22"/>
    <p:sldId id="319" r:id="rId23"/>
    <p:sldId id="310" r:id="rId24"/>
    <p:sldId id="284" r:id="rId25"/>
    <p:sldId id="275" r:id="rId26"/>
    <p:sldId id="334" r:id="rId27"/>
    <p:sldId id="301" r:id="rId28"/>
    <p:sldId id="299" r:id="rId29"/>
    <p:sldId id="322" r:id="rId30"/>
    <p:sldId id="317" r:id="rId31"/>
    <p:sldId id="300" r:id="rId32"/>
    <p:sldId id="309" r:id="rId33"/>
    <p:sldId id="326" r:id="rId34"/>
    <p:sldId id="273" r:id="rId35"/>
    <p:sldId id="281" r:id="rId36"/>
    <p:sldId id="293" r:id="rId37"/>
    <p:sldId id="287" r:id="rId38"/>
    <p:sldId id="320" r:id="rId39"/>
    <p:sldId id="325" r:id="rId40"/>
    <p:sldId id="331" r:id="rId41"/>
    <p:sldId id="265" r:id="rId42"/>
    <p:sldId id="324" r:id="rId43"/>
    <p:sldId id="332" r:id="rId44"/>
    <p:sldId id="263" r:id="rId45"/>
    <p:sldId id="269" r:id="rId46"/>
    <p:sldId id="278" r:id="rId47"/>
    <p:sldId id="306" r:id="rId48"/>
    <p:sldId id="285" r:id="rId49"/>
    <p:sldId id="333" r:id="rId50"/>
    <p:sldId id="308" r:id="rId51"/>
    <p:sldId id="303" r:id="rId52"/>
    <p:sldId id="272" r:id="rId53"/>
    <p:sldId id="261" r:id="rId54"/>
    <p:sldId id="327" r:id="rId55"/>
    <p:sldId id="329" r:id="rId56"/>
    <p:sldId id="330" r:id="rId57"/>
    <p:sldId id="318" r:id="rId58"/>
    <p:sldId id="305" r:id="rId59"/>
    <p:sldId id="316" r:id="rId60"/>
    <p:sldId id="282" r:id="rId61"/>
    <p:sldId id="268" r:id="rId62"/>
    <p:sldId id="276" r:id="rId63"/>
    <p:sldId id="264" r:id="rId64"/>
    <p:sldId id="298" r:id="rId65"/>
    <p:sldId id="307" r:id="rId66"/>
    <p:sldId id="313" r:id="rId67"/>
    <p:sldId id="302" r:id="rId68"/>
    <p:sldId id="289" r:id="rId69"/>
    <p:sldId id="296" r:id="rId70"/>
    <p:sldId id="312" r:id="rId71"/>
    <p:sldId id="266" r:id="rId72"/>
    <p:sldId id="323" r:id="rId73"/>
    <p:sldId id="328" r:id="rId74"/>
    <p:sldId id="335" r:id="rId75"/>
    <p:sldId id="336" r:id="rId76"/>
    <p:sldId id="339" r:id="rId77"/>
    <p:sldId id="340" r:id="rId78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50" autoAdjust="0"/>
    <p:restoredTop sz="94627" autoAdjust="0"/>
  </p:normalViewPr>
  <p:slideViewPr>
    <p:cSldViewPr>
      <p:cViewPr>
        <p:scale>
          <a:sx n="77" d="100"/>
          <a:sy n="77" d="100"/>
        </p:scale>
        <p:origin x="-58" y="-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96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1" hangingPunct="1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1" hangingPunct="1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200" smtClean="0"/>
            </a:lvl1pPr>
          </a:lstStyle>
          <a:p>
            <a:pPr>
              <a:defRPr/>
            </a:pPr>
            <a:fld id="{EBD8C164-E430-4DD0-B56F-EB1B0834E5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6187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44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44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4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796F1935-A06C-4C24-B3E0-0042417B64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818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D352AA5-ED9A-40AE-ABED-63F27268A56E}" type="slidenum">
              <a:rPr lang="en-US"/>
              <a:pPr/>
              <a:t>5</a:t>
            </a:fld>
            <a:endParaRPr lang="en-US"/>
          </a:p>
        </p:txBody>
      </p:sp>
      <p:sp>
        <p:nvSpPr>
          <p:cNvPr id="829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8" y="4416425"/>
            <a:ext cx="5140325" cy="4183063"/>
          </a:xfrm>
          <a:noFill/>
        </p:spPr>
        <p:txBody>
          <a:bodyPr/>
          <a:lstStyle/>
          <a:p>
            <a:pPr eaLnBrk="1" hangingPunct="1"/>
            <a:r>
              <a:rPr lang="en-US" smtClean="0"/>
              <a:t>The horse that I drew out was the Quarter Horse. The Quarter Horse was the First All American horse and is considered the “most popular horse of all time”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772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3CD77DD-E5D3-4EEF-90E0-379CF8DFE0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985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5125FA-3C42-4DCB-8844-F044AB8201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900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200025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584835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7711C-AA64-415A-AAD3-9DF5F4EB08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356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10238D-73A8-4A95-80FF-65FD4D4130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70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8CE26E-0CCD-4B8C-957E-999F53A699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822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447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6BCE85-CA9E-44FE-8139-A762A2F46D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025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D709A-7955-4267-9786-37227A7922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123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7F3717-F18D-4DA7-B971-3E3872EAC2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801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EE36E-4B9A-4471-8DEF-C2CE10FCF2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890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EA6716-E614-4AC0-969A-06A401289F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890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F0C3B9-DCFD-4AFB-BFDA-56AE6B5A84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34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478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553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532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553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A25D5AF-7F80-491D-B174-E385CF4611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762000"/>
            <a:ext cx="9144000" cy="3124200"/>
          </a:xfrm>
        </p:spPr>
        <p:txBody>
          <a:bodyPr/>
          <a:lstStyle/>
          <a:p>
            <a:pPr eaLnBrk="1" hangingPunct="1">
              <a:defRPr/>
            </a:pPr>
            <a:r>
              <a:rPr lang="en-US" sz="48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A  FEW  SELECTED</a:t>
            </a:r>
            <a:br>
              <a:rPr lang="en-US" sz="48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</a:br>
            <a:r>
              <a:rPr lang="en-US" sz="48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BREEDS  OF </a:t>
            </a:r>
            <a:br>
              <a:rPr lang="en-US" sz="48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</a:br>
            <a:r>
              <a:rPr lang="en-US" sz="48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GOATS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6477000"/>
            <a:ext cx="9144000" cy="381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000" smtClean="0">
                <a:latin typeface="Verdana" pitchFamily="34" charset="0"/>
              </a:rPr>
              <a:t>__Stephen R Schafer, EdD __  2008  __University of Nevada-Reno__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458200" cy="6858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pPr algn="r"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Kiko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209800"/>
            <a:ext cx="5181600" cy="44958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Originated in New Zealand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Purposely developed </a:t>
            </a:r>
            <a:r>
              <a:rPr lang="en-US" sz="2400" smtClean="0">
                <a:latin typeface="Verdana" pitchFamily="34" charset="0"/>
              </a:rPr>
              <a:t>&amp;</a:t>
            </a:r>
            <a:r>
              <a:rPr lang="en-US" sz="2800" smtClean="0">
                <a:latin typeface="Verdana" pitchFamily="34" charset="0"/>
              </a:rPr>
              <a:t> bred for meat production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Kiko…means meat or flesh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Both sexes are horned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The horns have a distinct  outward </a:t>
            </a:r>
            <a:r>
              <a:rPr lang="en-US" sz="2400" smtClean="0">
                <a:latin typeface="Verdana" pitchFamily="34" charset="0"/>
              </a:rPr>
              <a:t>&amp;</a:t>
            </a:r>
            <a:r>
              <a:rPr lang="en-US" sz="2800" smtClean="0">
                <a:latin typeface="Verdana" pitchFamily="34" charset="0"/>
              </a:rPr>
              <a:t> “v” flare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Are hardy </a:t>
            </a:r>
            <a:r>
              <a:rPr lang="en-US" sz="2400" smtClean="0">
                <a:latin typeface="Verdana" pitchFamily="34" charset="0"/>
              </a:rPr>
              <a:t>&amp;</a:t>
            </a:r>
            <a:r>
              <a:rPr lang="en-US" sz="2800" smtClean="0">
                <a:latin typeface="Verdana" pitchFamily="34" charset="0"/>
              </a:rPr>
              <a:t> adaptable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900" smtClean="0">
              <a:latin typeface="Verdana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Are intermediate in size</a:t>
            </a:r>
            <a:r>
              <a:rPr lang="en-US" smtClean="0"/>
              <a:t> 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5181600" y="6172200"/>
            <a:ext cx="2606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sz="1000">
              <a:latin typeface="Verdana" pitchFamily="34" charset="0"/>
            </a:endParaRPr>
          </a:p>
          <a:p>
            <a:endParaRPr lang="en-US" sz="1000">
              <a:latin typeface="Tahoma" pitchFamily="34" charset="0"/>
            </a:endParaRPr>
          </a:p>
        </p:txBody>
      </p:sp>
      <p:sp>
        <p:nvSpPr>
          <p:cNvPr id="75784" name="Text Box 8"/>
          <p:cNvSpPr txBox="1">
            <a:spLocks noChangeArrowheads="1"/>
          </p:cNvSpPr>
          <p:nvPr/>
        </p:nvSpPr>
        <p:spPr bwMode="auto">
          <a:xfrm>
            <a:off x="5638800" y="6172200"/>
            <a:ext cx="190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000">
                <a:latin typeface="Verdana" pitchFamily="34" charset="0"/>
              </a:rPr>
              <a:t>Photo: Dr. An Peischel,</a:t>
            </a:r>
          </a:p>
          <a:p>
            <a:r>
              <a:rPr lang="en-US" sz="1000">
                <a:latin typeface="Verdana" pitchFamily="34" charset="0"/>
              </a:rPr>
              <a:t>Oklahoma State University</a:t>
            </a:r>
          </a:p>
        </p:txBody>
      </p:sp>
      <p:pic>
        <p:nvPicPr>
          <p:cNvPr id="75785" name="Picture 9" descr="cagoat-breeds-kiko 0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038600"/>
            <a:ext cx="2971800" cy="216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5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5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458200" cy="6858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pPr algn="r"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LaMancha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447800"/>
            <a:ext cx="5791200" cy="52578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Originated in Oregon, USA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Most distinguishing feature is the shortness of ear length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i="1" smtClean="0">
                <a:latin typeface="Verdana" pitchFamily="34" charset="0"/>
              </a:rPr>
              <a:t>Gopher Ear</a:t>
            </a:r>
            <a:r>
              <a:rPr lang="en-US" sz="2800" smtClean="0">
                <a:latin typeface="Verdana" pitchFamily="34" charset="0"/>
              </a:rPr>
              <a:t> has a maximum length of one inch, but it is preferable to be non-existent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i="1" smtClean="0">
                <a:latin typeface="Verdana" pitchFamily="34" charset="0"/>
              </a:rPr>
              <a:t>Elf Ear</a:t>
            </a:r>
            <a:r>
              <a:rPr lang="en-US" sz="2800" smtClean="0">
                <a:latin typeface="Verdana" pitchFamily="34" charset="0"/>
              </a:rPr>
              <a:t> has a maximum length of two inches </a:t>
            </a:r>
            <a:r>
              <a:rPr lang="en-US" sz="2400" smtClean="0">
                <a:latin typeface="Verdana" pitchFamily="34" charset="0"/>
              </a:rPr>
              <a:t>&amp;</a:t>
            </a:r>
            <a:r>
              <a:rPr lang="en-US" sz="2800" smtClean="0">
                <a:latin typeface="Verdana" pitchFamily="34" charset="0"/>
              </a:rPr>
              <a:t> curved ends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Hair is short, fine, </a:t>
            </a:r>
            <a:r>
              <a:rPr lang="en-US" sz="2400" smtClean="0">
                <a:latin typeface="Verdana" pitchFamily="34" charset="0"/>
              </a:rPr>
              <a:t>&amp;</a:t>
            </a:r>
            <a:r>
              <a:rPr lang="en-US" sz="2800" smtClean="0">
                <a:latin typeface="Verdana" pitchFamily="34" charset="0"/>
              </a:rPr>
              <a:t> glossy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Any color/colors is acceptable</a:t>
            </a:r>
            <a:endParaRPr lang="en-US" smtClean="0"/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5181600" y="6172200"/>
            <a:ext cx="2606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sz="1000">
              <a:latin typeface="Verdana" pitchFamily="34" charset="0"/>
            </a:endParaRPr>
          </a:p>
          <a:p>
            <a:endParaRPr lang="en-US" sz="1000">
              <a:latin typeface="Tahoma" pitchFamily="34" charset="0"/>
            </a:endParaRPr>
          </a:p>
        </p:txBody>
      </p:sp>
      <p:sp>
        <p:nvSpPr>
          <p:cNvPr id="78855" name="Text Box 7"/>
          <p:cNvSpPr txBox="1">
            <a:spLocks noChangeArrowheads="1"/>
          </p:cNvSpPr>
          <p:nvPr/>
        </p:nvSpPr>
        <p:spPr bwMode="auto">
          <a:xfrm>
            <a:off x="6477000" y="6248400"/>
            <a:ext cx="190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000">
                <a:latin typeface="Verdana" pitchFamily="34" charset="0"/>
              </a:rPr>
              <a:t>Photo: Karen Lee,</a:t>
            </a:r>
          </a:p>
          <a:p>
            <a:r>
              <a:rPr lang="en-US" sz="1000">
                <a:latin typeface="Verdana" pitchFamily="34" charset="0"/>
              </a:rPr>
              <a:t>Oklahoma State University</a:t>
            </a:r>
          </a:p>
        </p:txBody>
      </p:sp>
      <p:pic>
        <p:nvPicPr>
          <p:cNvPr id="78857" name="Picture 9" descr="cagoat-breeds-lamancha 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362200"/>
            <a:ext cx="1800225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8" name="Picture 10" descr="cagoat-breeds-lamancha 0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495800"/>
            <a:ext cx="18288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9" name="Rectangle 11"/>
          <p:cNvSpPr>
            <a:spLocks noChangeArrowheads="1"/>
          </p:cNvSpPr>
          <p:nvPr/>
        </p:nvSpPr>
        <p:spPr bwMode="auto">
          <a:xfrm>
            <a:off x="6477000" y="3810000"/>
            <a:ext cx="2133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000">
                <a:latin typeface="Verdana" pitchFamily="34" charset="0"/>
              </a:rPr>
              <a:t>Photo:</a:t>
            </a:r>
          </a:p>
          <a:p>
            <a:r>
              <a:rPr lang="en-US" sz="1000">
                <a:latin typeface="Verdana" pitchFamily="34" charset="0"/>
              </a:rPr>
              <a:t>www.goats4h.com/DairyGoats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8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8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8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8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5" grpId="0"/>
      <p:bldP spid="7885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458200" cy="6858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pPr algn="r"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Myotonic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24000"/>
            <a:ext cx="5486400" cy="51816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Originated in Tennessee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They are also called Stiff Leg, Wooden Leg, and/or Tennessee Fainting Goat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Typically, they are black </a:t>
            </a:r>
            <a:r>
              <a:rPr lang="en-US" sz="2400" smtClean="0">
                <a:latin typeface="Verdana" pitchFamily="34" charset="0"/>
              </a:rPr>
              <a:t>&amp;</a:t>
            </a:r>
            <a:r>
              <a:rPr lang="en-US" sz="2800" smtClean="0">
                <a:latin typeface="Verdana" pitchFamily="34" charset="0"/>
              </a:rPr>
              <a:t> white, but other colors are not uncommon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1200" smtClean="0">
              <a:latin typeface="Verdana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Considered as easy kidders </a:t>
            </a:r>
            <a:r>
              <a:rPr lang="en-US" sz="2400" smtClean="0">
                <a:latin typeface="Verdana" pitchFamily="34" charset="0"/>
              </a:rPr>
              <a:t>&amp;</a:t>
            </a:r>
            <a:r>
              <a:rPr lang="en-US" sz="2800" smtClean="0">
                <a:latin typeface="Verdana" pitchFamily="34" charset="0"/>
              </a:rPr>
              <a:t>  as good mothers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A thicker </a:t>
            </a:r>
            <a:r>
              <a:rPr lang="en-US" sz="2400" smtClean="0">
                <a:latin typeface="Verdana" pitchFamily="34" charset="0"/>
              </a:rPr>
              <a:t>&amp;</a:t>
            </a:r>
            <a:r>
              <a:rPr lang="en-US" sz="2800" smtClean="0">
                <a:latin typeface="Verdana" pitchFamily="34" charset="0"/>
              </a:rPr>
              <a:t> heavier goat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Valued for meat production</a:t>
            </a:r>
            <a:r>
              <a:rPr lang="en-US" smtClean="0"/>
              <a:t> 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5181600" y="6172200"/>
            <a:ext cx="2606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sz="1000">
              <a:latin typeface="Verdana" pitchFamily="34" charset="0"/>
            </a:endParaRPr>
          </a:p>
          <a:p>
            <a:endParaRPr lang="en-US" sz="1000">
              <a:latin typeface="Tahoma" pitchFamily="34" charset="0"/>
            </a:endParaRPr>
          </a:p>
        </p:txBody>
      </p:sp>
      <p:sp>
        <p:nvSpPr>
          <p:cNvPr id="81927" name="Rectangle 7"/>
          <p:cNvSpPr>
            <a:spLocks noChangeArrowheads="1"/>
          </p:cNvSpPr>
          <p:nvPr/>
        </p:nvSpPr>
        <p:spPr bwMode="auto">
          <a:xfrm>
            <a:off x="5867400" y="6400800"/>
            <a:ext cx="23653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latin typeface="Verdana" pitchFamily="34" charset="0"/>
              </a:rPr>
              <a:t>Photo: Oklahoma State University</a:t>
            </a:r>
          </a:p>
        </p:txBody>
      </p:sp>
      <p:pic>
        <p:nvPicPr>
          <p:cNvPr id="81928" name="Picture 8" descr="cagoat-breeds-myotonic 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419600"/>
            <a:ext cx="2667000" cy="202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1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458200" cy="6858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pPr algn="r"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Nubian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5410200" cy="53340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Originated in England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Also called Anglo-Nubian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Distinguished by its royal or aristocratic appearance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Its appearance is dominated by its very long, drooping, graceful, </a:t>
            </a:r>
            <a:r>
              <a:rPr lang="en-US" sz="2400" smtClean="0">
                <a:latin typeface="Verdana" pitchFamily="34" charset="0"/>
              </a:rPr>
              <a:t>&amp;</a:t>
            </a:r>
            <a:r>
              <a:rPr lang="en-US" sz="2800" smtClean="0">
                <a:latin typeface="Verdana" pitchFamily="34" charset="0"/>
              </a:rPr>
              <a:t> curving ear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Any color is acceptable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It is a larger framed breed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It is a multi-purpose breed</a:t>
            </a:r>
            <a:endParaRPr lang="en-US" smtClean="0"/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5181600" y="6461125"/>
            <a:ext cx="2606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sz="1000">
              <a:latin typeface="Verdana" pitchFamily="34" charset="0"/>
            </a:endParaRPr>
          </a:p>
          <a:p>
            <a:endParaRPr lang="en-US" sz="1000">
              <a:latin typeface="Tahoma" pitchFamily="34" charset="0"/>
            </a:endParaRPr>
          </a:p>
        </p:txBody>
      </p:sp>
      <p:pic>
        <p:nvPicPr>
          <p:cNvPr id="84998" name="Picture 6" descr="cagoat-breeds-nubian 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4495800"/>
            <a:ext cx="2168525" cy="192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9" name="Text Box 7"/>
          <p:cNvSpPr txBox="1">
            <a:spLocks noChangeArrowheads="1"/>
          </p:cNvSpPr>
          <p:nvPr/>
        </p:nvSpPr>
        <p:spPr bwMode="auto">
          <a:xfrm>
            <a:off x="6324600" y="6400800"/>
            <a:ext cx="1828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000">
                <a:latin typeface="Verdana" pitchFamily="34" charset="0"/>
              </a:rPr>
              <a:t>Photo: Unknown Source</a:t>
            </a:r>
          </a:p>
        </p:txBody>
      </p:sp>
      <p:pic>
        <p:nvPicPr>
          <p:cNvPr id="85000" name="Picture 8" descr="cagoat-breeds-nubian 0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133600"/>
            <a:ext cx="22098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5001" name="Rectangle 9"/>
          <p:cNvSpPr>
            <a:spLocks noChangeArrowheads="1"/>
          </p:cNvSpPr>
          <p:nvPr/>
        </p:nvSpPr>
        <p:spPr bwMode="auto">
          <a:xfrm>
            <a:off x="6324600" y="4038600"/>
            <a:ext cx="2667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000">
                <a:latin typeface="Verdana" pitchFamily="34" charset="0"/>
              </a:rPr>
              <a:t>Photo: www.goats4h.com/DairyGoats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5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5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4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4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9" grpId="0"/>
      <p:bldP spid="8500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458200" cy="6858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pPr algn="r"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Oberhasli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5638800" cy="49530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Originated in Switzerland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9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The color is chamois, which is like the </a:t>
            </a:r>
            <a:r>
              <a:rPr lang="en-US" sz="2800" i="1" smtClean="0">
                <a:latin typeface="Verdana" pitchFamily="34" charset="0"/>
              </a:rPr>
              <a:t>bay</a:t>
            </a:r>
            <a:r>
              <a:rPr lang="en-US" sz="2800" smtClean="0">
                <a:latin typeface="Verdana" pitchFamily="34" charset="0"/>
              </a:rPr>
              <a:t> color of a horse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Markings: two black stripes down the face, a nearly all black forehead, black dorsal stripe, black legs below the knees, hocks, </a:t>
            </a:r>
            <a:r>
              <a:rPr lang="en-US" sz="2400" smtClean="0">
                <a:latin typeface="Verdana" pitchFamily="34" charset="0"/>
              </a:rPr>
              <a:t>&amp;</a:t>
            </a:r>
            <a:r>
              <a:rPr lang="en-US" sz="2800" smtClean="0">
                <a:latin typeface="Verdana" pitchFamily="34" charset="0"/>
              </a:rPr>
              <a:t> black belly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Developed as a dairy goat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It is a medium sized breed</a:t>
            </a:r>
            <a:endParaRPr lang="en-US" smtClean="0"/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5181600" y="6172200"/>
            <a:ext cx="2606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sz="1000">
              <a:latin typeface="Verdana" pitchFamily="34" charset="0"/>
            </a:endParaRPr>
          </a:p>
          <a:p>
            <a:endParaRPr lang="en-US" sz="1000">
              <a:latin typeface="Tahoma" pitchFamily="34" charset="0"/>
            </a:endParaRPr>
          </a:p>
        </p:txBody>
      </p:sp>
      <p:sp>
        <p:nvSpPr>
          <p:cNvPr id="88071" name="Rectangle 7"/>
          <p:cNvSpPr>
            <a:spLocks noChangeArrowheads="1"/>
          </p:cNvSpPr>
          <p:nvPr/>
        </p:nvSpPr>
        <p:spPr bwMode="auto">
          <a:xfrm>
            <a:off x="6019800" y="6324600"/>
            <a:ext cx="147161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>
                <a:latin typeface="Verdana" pitchFamily="34" charset="0"/>
              </a:rPr>
              <a:t>Photo: Dave Battjes</a:t>
            </a:r>
          </a:p>
        </p:txBody>
      </p:sp>
      <p:pic>
        <p:nvPicPr>
          <p:cNvPr id="88072" name="Picture 8" descr="cagoat-breeds-oberhasli 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962400"/>
            <a:ext cx="25908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8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8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7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458200" cy="6858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pPr algn="r"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Pygmy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295400"/>
            <a:ext cx="5486400" cy="53340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Originated in many countries in area of western Africa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The hair may be any color, agouti (top picture) is the most predominate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Markings: the muzzle, eyes, ears, </a:t>
            </a:r>
            <a:r>
              <a:rPr lang="en-US" sz="2400" smtClean="0">
                <a:latin typeface="Verdana" pitchFamily="34" charset="0"/>
              </a:rPr>
              <a:t>&amp;</a:t>
            </a:r>
            <a:r>
              <a:rPr lang="en-US" sz="2800" smtClean="0">
                <a:latin typeface="Verdana" pitchFamily="34" charset="0"/>
              </a:rPr>
              <a:t> forehead must be a lighter color/tone; the lower legs </a:t>
            </a:r>
            <a:r>
              <a:rPr lang="en-US" sz="2400" smtClean="0">
                <a:latin typeface="Verdana" pitchFamily="34" charset="0"/>
              </a:rPr>
              <a:t>&amp;</a:t>
            </a:r>
            <a:r>
              <a:rPr lang="en-US" sz="2800" smtClean="0">
                <a:latin typeface="Verdana" pitchFamily="34" charset="0"/>
              </a:rPr>
              <a:t> dorsal stripe are a darker color/tone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1200" smtClean="0">
              <a:latin typeface="Verdana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Developed as a meat breed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1200" smtClean="0">
              <a:latin typeface="Verdana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It is very small framed</a:t>
            </a:r>
            <a:endParaRPr lang="en-US" smtClean="0"/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5181600" y="6172200"/>
            <a:ext cx="2606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sz="1000">
              <a:latin typeface="Verdana" pitchFamily="34" charset="0"/>
            </a:endParaRPr>
          </a:p>
          <a:p>
            <a:endParaRPr lang="en-US" sz="1000">
              <a:latin typeface="Tahoma" pitchFamily="34" charset="0"/>
            </a:endParaRPr>
          </a:p>
        </p:txBody>
      </p:sp>
      <p:sp>
        <p:nvSpPr>
          <p:cNvPr id="91143" name="Rectangle 7"/>
          <p:cNvSpPr>
            <a:spLocks noChangeArrowheads="1"/>
          </p:cNvSpPr>
          <p:nvPr/>
        </p:nvSpPr>
        <p:spPr bwMode="auto">
          <a:xfrm>
            <a:off x="5562600" y="4038600"/>
            <a:ext cx="24320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>
                <a:latin typeface="Verdana" pitchFamily="34" charset="0"/>
              </a:rPr>
              <a:t>Photos: Oklahoma State University</a:t>
            </a:r>
          </a:p>
        </p:txBody>
      </p:sp>
      <p:pic>
        <p:nvPicPr>
          <p:cNvPr id="91144" name="Picture 8" descr="cagoat-breeds-pygmy 0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752600"/>
            <a:ext cx="30480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5" name="Picture 9" descr="cagoat-breeds-pygmy 0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343400"/>
            <a:ext cx="30480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1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1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1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4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458200" cy="6858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pPr algn="r"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Saanen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752600"/>
            <a:ext cx="5181600" cy="48768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Originated in Switzerland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White/light cream in color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Hair is short </a:t>
            </a:r>
            <a:r>
              <a:rPr lang="en-US" sz="2400" smtClean="0">
                <a:latin typeface="Verdana" pitchFamily="34" charset="0"/>
              </a:rPr>
              <a:t>&amp;</a:t>
            </a:r>
            <a:r>
              <a:rPr lang="en-US" sz="2800" smtClean="0">
                <a:latin typeface="Verdana" pitchFamily="34" charset="0"/>
              </a:rPr>
              <a:t> fine, with fringe along spine </a:t>
            </a:r>
            <a:r>
              <a:rPr lang="en-US" sz="2400" smtClean="0">
                <a:latin typeface="Verdana" pitchFamily="34" charset="0"/>
              </a:rPr>
              <a:t>&amp;</a:t>
            </a:r>
            <a:r>
              <a:rPr lang="en-US" sz="2800" smtClean="0">
                <a:latin typeface="Verdana" pitchFamily="34" charset="0"/>
              </a:rPr>
              <a:t> thigh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Ears: erect </a:t>
            </a:r>
            <a:r>
              <a:rPr lang="en-US" sz="2400" smtClean="0">
                <a:latin typeface="Verdana" pitchFamily="34" charset="0"/>
              </a:rPr>
              <a:t>&amp;</a:t>
            </a:r>
            <a:r>
              <a:rPr lang="en-US" sz="2800" smtClean="0">
                <a:latin typeface="Verdana" pitchFamily="34" charset="0"/>
              </a:rPr>
              <a:t> point forward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Sensitive to sunlight </a:t>
            </a:r>
            <a:r>
              <a:rPr lang="en-US" sz="2400" smtClean="0">
                <a:latin typeface="Verdana" pitchFamily="34" charset="0"/>
              </a:rPr>
              <a:t>&amp;</a:t>
            </a:r>
            <a:r>
              <a:rPr lang="en-US" sz="2800" smtClean="0">
                <a:latin typeface="Verdana" pitchFamily="34" charset="0"/>
              </a:rPr>
              <a:t> do best in cool conditions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Medium to large in size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They are heavy milkers</a:t>
            </a:r>
            <a:endParaRPr lang="en-US" smtClean="0"/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5181600" y="6172200"/>
            <a:ext cx="2606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sz="1000">
              <a:latin typeface="Verdana" pitchFamily="34" charset="0"/>
            </a:endParaRPr>
          </a:p>
          <a:p>
            <a:endParaRPr lang="en-US" sz="1000">
              <a:latin typeface="Tahoma" pitchFamily="34" charset="0"/>
            </a:endParaRPr>
          </a:p>
        </p:txBody>
      </p:sp>
      <p:sp>
        <p:nvSpPr>
          <p:cNvPr id="93192" name="Rectangle 8"/>
          <p:cNvSpPr>
            <a:spLocks noChangeArrowheads="1"/>
          </p:cNvSpPr>
          <p:nvPr/>
        </p:nvSpPr>
        <p:spPr bwMode="auto">
          <a:xfrm>
            <a:off x="5562600" y="6324600"/>
            <a:ext cx="23653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>
                <a:latin typeface="Verdana" pitchFamily="34" charset="0"/>
              </a:rPr>
              <a:t>Photo: Oklahoma State University</a:t>
            </a:r>
          </a:p>
        </p:txBody>
      </p:sp>
      <p:pic>
        <p:nvPicPr>
          <p:cNvPr id="93193" name="Picture 9" descr="cagoat-breeds-saanen 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038600"/>
            <a:ext cx="3048000" cy="230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3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3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9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458200" cy="6858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pPr algn="r"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San Clemente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24000"/>
            <a:ext cx="4953000" cy="51816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Originated off the coast of California on island of San Clemente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Color is mostly red or tan with black markings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Both sexes are horned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They are a small breed (almost dwarf size)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2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They are fine boned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They are meat goat breed</a:t>
            </a:r>
            <a:endParaRPr lang="en-US" smtClean="0"/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5181600" y="6172200"/>
            <a:ext cx="2606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sz="1000">
              <a:latin typeface="Verdana" pitchFamily="34" charset="0"/>
            </a:endParaRPr>
          </a:p>
          <a:p>
            <a:endParaRPr lang="en-US" sz="1000">
              <a:latin typeface="Tahoma" pitchFamily="34" charset="0"/>
            </a:endParaRPr>
          </a:p>
        </p:txBody>
      </p:sp>
      <p:sp>
        <p:nvSpPr>
          <p:cNvPr id="95239" name="Rectangle 7"/>
          <p:cNvSpPr>
            <a:spLocks noChangeArrowheads="1"/>
          </p:cNvSpPr>
          <p:nvPr/>
        </p:nvSpPr>
        <p:spPr bwMode="auto">
          <a:xfrm>
            <a:off x="5943600" y="3962400"/>
            <a:ext cx="24320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>
                <a:latin typeface="Verdana" pitchFamily="34" charset="0"/>
              </a:rPr>
              <a:t>Photos: Oklahoma State University</a:t>
            </a:r>
          </a:p>
        </p:txBody>
      </p:sp>
      <p:pic>
        <p:nvPicPr>
          <p:cNvPr id="95240" name="Picture 8" descr="cagoat-breeds-san clemente 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343400"/>
            <a:ext cx="2590800" cy="229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41" name="Picture 9" descr="cagoat-breeds-san clemente 0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600200"/>
            <a:ext cx="2590800" cy="227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5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5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5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458200" cy="6858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pPr algn="r"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Spanish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5029200" cy="52578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Originated in US, goats brought by Spanish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They developed in the wild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As a result; size, ear type, hair length, horns, etc are not standardized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Also, developing in the wild resulted in a small to medium sized goat and one with a smaller udder (to avoid damage by rocks, cactus, etc)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Considered a meat goat</a:t>
            </a:r>
            <a:endParaRPr lang="en-US" sz="2800" smtClean="0"/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5181600" y="6172200"/>
            <a:ext cx="2606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sz="1000">
              <a:latin typeface="Verdana" pitchFamily="34" charset="0"/>
            </a:endParaRPr>
          </a:p>
          <a:p>
            <a:endParaRPr lang="en-US" sz="1000">
              <a:latin typeface="Tahoma" pitchFamily="34" charset="0"/>
            </a:endParaRPr>
          </a:p>
        </p:txBody>
      </p:sp>
      <p:sp>
        <p:nvSpPr>
          <p:cNvPr id="100359" name="Rectangle 7"/>
          <p:cNvSpPr>
            <a:spLocks noChangeArrowheads="1"/>
          </p:cNvSpPr>
          <p:nvPr/>
        </p:nvSpPr>
        <p:spPr bwMode="auto">
          <a:xfrm>
            <a:off x="5638800" y="6248400"/>
            <a:ext cx="23653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>
                <a:latin typeface="Verdana" pitchFamily="34" charset="0"/>
              </a:rPr>
              <a:t>Photo: Oklahoma State University</a:t>
            </a:r>
          </a:p>
        </p:txBody>
      </p:sp>
      <p:pic>
        <p:nvPicPr>
          <p:cNvPr id="100360" name="Picture 8" descr="cagoat-breeds-spanish 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962400"/>
            <a:ext cx="2933700" cy="229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0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0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458200" cy="6858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pPr algn="r"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Toggenburg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4800600" cy="57150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Originated in Switzerland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The color is light fawn to dark brown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Ears are erect </a:t>
            </a:r>
            <a:r>
              <a:rPr lang="en-US" sz="2400" smtClean="0">
                <a:latin typeface="Verdana" pitchFamily="34" charset="0"/>
              </a:rPr>
              <a:t>&amp;</a:t>
            </a:r>
            <a:r>
              <a:rPr lang="en-US" sz="2800" smtClean="0">
                <a:latin typeface="Verdana" pitchFamily="34" charset="0"/>
              </a:rPr>
              <a:t> white, with dark in middle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A white stripe runs down each side of the face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Legs are white below the knee/hock </a:t>
            </a:r>
            <a:r>
              <a:rPr lang="en-US" sz="2400" smtClean="0">
                <a:latin typeface="Verdana" pitchFamily="34" charset="0"/>
              </a:rPr>
              <a:t>&amp;</a:t>
            </a:r>
            <a:r>
              <a:rPr lang="en-US" sz="2800" smtClean="0">
                <a:latin typeface="Verdana" pitchFamily="34" charset="0"/>
              </a:rPr>
              <a:t> a white triangle by tail attach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Oldest known dairy breed</a:t>
            </a:r>
            <a:endParaRPr lang="en-US" smtClean="0"/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5181600" y="6172200"/>
            <a:ext cx="2606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sz="1000">
              <a:latin typeface="Verdana" pitchFamily="34" charset="0"/>
            </a:endParaRPr>
          </a:p>
          <a:p>
            <a:endParaRPr lang="en-US" sz="1000">
              <a:latin typeface="Tahoma" pitchFamily="34" charset="0"/>
            </a:endParaRPr>
          </a:p>
        </p:txBody>
      </p:sp>
      <p:pic>
        <p:nvPicPr>
          <p:cNvPr id="97286" name="Picture 6" descr="cagoat-breeds-toggenburg 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111625"/>
            <a:ext cx="3200400" cy="231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87" name="Rectangle 7"/>
          <p:cNvSpPr>
            <a:spLocks noChangeArrowheads="1"/>
          </p:cNvSpPr>
          <p:nvPr/>
        </p:nvSpPr>
        <p:spPr bwMode="auto">
          <a:xfrm>
            <a:off x="5410200" y="6400800"/>
            <a:ext cx="23653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>
                <a:latin typeface="Verdana" pitchFamily="34" charset="0"/>
              </a:rPr>
              <a:t>Photo: Oklahoma State University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7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7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6705600" cy="11049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Partially Funded By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76800" y="3200400"/>
            <a:ext cx="3962400" cy="1371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400" b="1" smtClean="0">
                <a:latin typeface="Verdana" pitchFamily="34" charset="0"/>
              </a:rPr>
              <a:t>Ag Council of Nevada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400" b="1" smtClean="0">
                <a:latin typeface="Verdana" pitchFamily="34" charset="0"/>
              </a:rPr>
              <a:t>4 Hall Lane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400" b="1" smtClean="0">
                <a:latin typeface="Verdana" pitchFamily="34" charset="0"/>
              </a:rPr>
              <a:t>Yerington, NV 89447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685800" y="4572000"/>
            <a:ext cx="815340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latin typeface="Verdana" pitchFamily="34" charset="0"/>
              </a:rPr>
              <a:t>This presentation was developed for use as an educational resource and is provided as an educational service.  User/purchase fees are not associated with this presentation.</a:t>
            </a:r>
          </a:p>
        </p:txBody>
      </p:sp>
      <p:pic>
        <p:nvPicPr>
          <p:cNvPr id="4101" name="Picture 5" descr="camisc-nv ag council logo color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524000"/>
            <a:ext cx="3733800" cy="176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Nubian</a:t>
            </a: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3733800" y="4876800"/>
            <a:ext cx="17287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>
                <a:latin typeface="Verdana" pitchFamily="34" charset="0"/>
              </a:rPr>
              <a:t>Photo: Unknown Source</a:t>
            </a:r>
          </a:p>
        </p:txBody>
      </p:sp>
      <p:pic>
        <p:nvPicPr>
          <p:cNvPr id="22535" name="Picture 8" descr="cagoat-breeds-nubian 0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600200"/>
            <a:ext cx="4038600" cy="332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1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2296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Boer</a:t>
            </a: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23557" name="Picture 7" descr="cagoat-breeds-boer 0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143000"/>
            <a:ext cx="3609975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Rectangle 8"/>
          <p:cNvSpPr>
            <a:spLocks noChangeArrowheads="1"/>
          </p:cNvSpPr>
          <p:nvPr/>
        </p:nvSpPr>
        <p:spPr bwMode="auto">
          <a:xfrm>
            <a:off x="3429000" y="5105400"/>
            <a:ext cx="23653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>
                <a:latin typeface="Verdana" pitchFamily="34" charset="0"/>
              </a:rPr>
              <a:t>Photo: Oklahoma State University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Kiko</a:t>
            </a: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3657600" y="4267200"/>
            <a:ext cx="190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000">
                <a:latin typeface="Verdana" pitchFamily="34" charset="0"/>
              </a:rPr>
              <a:t>Photo: Dr. An Peischel,</a:t>
            </a:r>
          </a:p>
          <a:p>
            <a:r>
              <a:rPr lang="en-US" sz="1000">
                <a:latin typeface="Verdana" pitchFamily="34" charset="0"/>
              </a:rPr>
              <a:t>Oklahoma State University</a:t>
            </a:r>
          </a:p>
        </p:txBody>
      </p:sp>
      <p:pic>
        <p:nvPicPr>
          <p:cNvPr id="24583" name="Picture 8" descr="cagoat-breeds-kiko 0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524000"/>
            <a:ext cx="3810000" cy="277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4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1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Alpine</a:t>
            </a: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5606" name="Rectangle 7"/>
          <p:cNvSpPr>
            <a:spLocks noChangeArrowheads="1"/>
          </p:cNvSpPr>
          <p:nvPr/>
        </p:nvSpPr>
        <p:spPr bwMode="auto">
          <a:xfrm>
            <a:off x="3733800" y="4876800"/>
            <a:ext cx="17287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>
                <a:latin typeface="Verdana" pitchFamily="34" charset="0"/>
              </a:rPr>
              <a:t>Photo: Unknown Source</a:t>
            </a:r>
          </a:p>
        </p:txBody>
      </p:sp>
      <p:pic>
        <p:nvPicPr>
          <p:cNvPr id="25607" name="Picture 8" descr="cagoat-breeds-alpine 00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676400"/>
            <a:ext cx="3581400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5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0198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Oberhasli</a:t>
            </a: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6630" name="Rectangle 8"/>
          <p:cNvSpPr>
            <a:spLocks noChangeArrowheads="1"/>
          </p:cNvSpPr>
          <p:nvPr/>
        </p:nvSpPr>
        <p:spPr bwMode="auto">
          <a:xfrm>
            <a:off x="2209800" y="990600"/>
            <a:ext cx="5105400" cy="497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/>
              <a:t>Originated in Switzerland</a:t>
            </a:r>
          </a:p>
          <a:p>
            <a:endParaRPr lang="en-US" sz="1000"/>
          </a:p>
          <a:p>
            <a:r>
              <a:rPr lang="en-US" sz="2800"/>
              <a:t>The color is chamois, which is like the </a:t>
            </a:r>
            <a:r>
              <a:rPr lang="en-US" sz="2800" i="1"/>
              <a:t>bay</a:t>
            </a:r>
            <a:r>
              <a:rPr lang="en-US" sz="2800"/>
              <a:t> color of a horse</a:t>
            </a:r>
          </a:p>
          <a:p>
            <a:endParaRPr lang="en-US" sz="1000"/>
          </a:p>
          <a:p>
            <a:r>
              <a:rPr lang="en-US" sz="2800"/>
              <a:t>Markings: two black stripes down the face, a nearly all black forehead, black dorsal stripe, black legs below the knees. hocks, </a:t>
            </a:r>
            <a:r>
              <a:rPr lang="en-US" sz="2400"/>
              <a:t>&amp;</a:t>
            </a:r>
            <a:r>
              <a:rPr lang="en-US" sz="2800"/>
              <a:t> black belly</a:t>
            </a:r>
          </a:p>
          <a:p>
            <a:endParaRPr lang="en-US" sz="1000"/>
          </a:p>
          <a:p>
            <a:r>
              <a:rPr lang="en-US" sz="2800"/>
              <a:t>Developed as a dairy goat</a:t>
            </a:r>
          </a:p>
          <a:p>
            <a:endParaRPr lang="en-US" sz="1000"/>
          </a:p>
          <a:p>
            <a:r>
              <a:rPr lang="en-US" sz="2800"/>
              <a:t>It is a medium sized breed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1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LaMancha</a:t>
            </a: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7654" name="Rectangle 8"/>
          <p:cNvSpPr>
            <a:spLocks noChangeArrowheads="1"/>
          </p:cNvSpPr>
          <p:nvPr/>
        </p:nvSpPr>
        <p:spPr bwMode="auto">
          <a:xfrm>
            <a:off x="2057400" y="1447800"/>
            <a:ext cx="4953000" cy="411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/>
              <a:t>Originated in Oregon, USA</a:t>
            </a:r>
          </a:p>
          <a:p>
            <a:endParaRPr lang="en-US" sz="1000"/>
          </a:p>
          <a:p>
            <a:r>
              <a:rPr lang="en-US" sz="2800"/>
              <a:t>Most distinguishing feature is the shortness of ear length</a:t>
            </a:r>
          </a:p>
          <a:p>
            <a:endParaRPr lang="en-US" sz="1000"/>
          </a:p>
          <a:p>
            <a:r>
              <a:rPr lang="en-US" sz="2800" i="1"/>
              <a:t>Gopher Ear</a:t>
            </a:r>
            <a:r>
              <a:rPr lang="en-US" sz="2800"/>
              <a:t> has a maximum length of one inch, </a:t>
            </a:r>
            <a:r>
              <a:rPr lang="en-US" sz="2800" i="1"/>
              <a:t>Elf Ear</a:t>
            </a:r>
            <a:r>
              <a:rPr lang="en-US" sz="2800"/>
              <a:t> has a max length of two inches</a:t>
            </a:r>
          </a:p>
          <a:p>
            <a:endParaRPr lang="en-US" sz="1000"/>
          </a:p>
          <a:p>
            <a:r>
              <a:rPr lang="en-US" sz="2800"/>
              <a:t>Hair is short, fine, </a:t>
            </a:r>
            <a:r>
              <a:rPr lang="en-US" sz="2400"/>
              <a:t>&amp;</a:t>
            </a:r>
            <a:r>
              <a:rPr lang="en-US" sz="2800"/>
              <a:t> glossy</a:t>
            </a:r>
          </a:p>
          <a:p>
            <a:endParaRPr lang="en-US" sz="1000"/>
          </a:p>
          <a:p>
            <a:r>
              <a:rPr lang="en-US" sz="2800"/>
              <a:t>Any color/colors is acceptable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Toggenburg</a:t>
            </a: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3886200" y="4267200"/>
            <a:ext cx="14827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>
                <a:latin typeface="Verdana" pitchFamily="34" charset="0"/>
              </a:rPr>
              <a:t>Photo: Fias Co Farm</a:t>
            </a:r>
          </a:p>
        </p:txBody>
      </p:sp>
      <p:pic>
        <p:nvPicPr>
          <p:cNvPr id="28679" name="Picture 8" descr="cagoat-breeds-toggenburg 0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524000"/>
            <a:ext cx="3771900" cy="281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0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1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Saanen</a:t>
            </a: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9702" name="Rectangle 7"/>
          <p:cNvSpPr>
            <a:spLocks noChangeArrowheads="1"/>
          </p:cNvSpPr>
          <p:nvPr/>
        </p:nvSpPr>
        <p:spPr bwMode="auto">
          <a:xfrm>
            <a:off x="3505200" y="4191000"/>
            <a:ext cx="23653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>
                <a:latin typeface="Verdana" pitchFamily="34" charset="0"/>
              </a:rPr>
              <a:t>Photo: Oklahoma State University</a:t>
            </a:r>
          </a:p>
        </p:txBody>
      </p:sp>
      <p:pic>
        <p:nvPicPr>
          <p:cNvPr id="29703" name="Picture 8" descr="cagoat-breeds-saanen 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828800"/>
            <a:ext cx="3873500" cy="240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499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Spanish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0726" name="Rectangle 7"/>
          <p:cNvSpPr>
            <a:spLocks noChangeArrowheads="1"/>
          </p:cNvSpPr>
          <p:nvPr/>
        </p:nvSpPr>
        <p:spPr bwMode="auto">
          <a:xfrm>
            <a:off x="3505200" y="4267200"/>
            <a:ext cx="23653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>
                <a:latin typeface="Verdana" pitchFamily="34" charset="0"/>
              </a:rPr>
              <a:t>Photo: Oklahoma State University</a:t>
            </a:r>
          </a:p>
        </p:txBody>
      </p:sp>
      <p:pic>
        <p:nvPicPr>
          <p:cNvPr id="30727" name="Picture 8" descr="cagoat-breeds-spanish 0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600200"/>
            <a:ext cx="33528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Myotonic</a:t>
            </a: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1750" name="Rectangle 7"/>
          <p:cNvSpPr>
            <a:spLocks noChangeArrowheads="1"/>
          </p:cNvSpPr>
          <p:nvPr/>
        </p:nvSpPr>
        <p:spPr bwMode="auto">
          <a:xfrm>
            <a:off x="3505200" y="3962400"/>
            <a:ext cx="23653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>
                <a:latin typeface="Verdana" pitchFamily="34" charset="0"/>
              </a:rPr>
              <a:t>Photo: Oklahoma State University</a:t>
            </a:r>
          </a:p>
        </p:txBody>
      </p:sp>
      <p:pic>
        <p:nvPicPr>
          <p:cNvPr id="31751" name="Picture 8" descr="cagoat-breeds-myotonic 0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371600"/>
            <a:ext cx="33528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8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3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Information Development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905000"/>
            <a:ext cx="7315200" cy="4419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Much effort and time was devoted to:</a:t>
            </a:r>
          </a:p>
          <a:p>
            <a:pPr eaLnBrk="1" hangingPunct="1">
              <a:buFontTx/>
              <a:buNone/>
            </a:pPr>
            <a:r>
              <a:rPr lang="en-US" smtClean="0"/>
              <a:t>		</a:t>
            </a:r>
            <a:r>
              <a:rPr lang="en-US" sz="2400" smtClean="0"/>
              <a:t>developing accurate/current information</a:t>
            </a:r>
          </a:p>
          <a:p>
            <a:pPr eaLnBrk="1" hangingPunct="1">
              <a:buFontTx/>
              <a:buNone/>
            </a:pPr>
            <a:r>
              <a:rPr lang="en-US" sz="2400" smtClean="0"/>
              <a:t>		incorporating appropriate pictures/graphics</a:t>
            </a:r>
          </a:p>
          <a:p>
            <a:pPr eaLnBrk="1" hangingPunct="1">
              <a:buFontTx/>
              <a:buNone/>
            </a:pPr>
            <a:r>
              <a:rPr lang="en-US" sz="2400" smtClean="0"/>
              <a:t>		providing proper credit of pictures/graphics</a:t>
            </a:r>
          </a:p>
          <a:p>
            <a:pPr eaLnBrk="1" hangingPunct="1">
              <a:buFontTx/>
              <a:buNone/>
            </a:pPr>
            <a:r>
              <a:rPr lang="en-US" sz="2400" smtClean="0"/>
              <a:t>		obtaining copyright/educational permission</a:t>
            </a:r>
          </a:p>
          <a:p>
            <a:pPr eaLnBrk="1" hangingPunct="1">
              <a:buFontTx/>
              <a:buNone/>
            </a:pPr>
            <a:endParaRPr lang="en-US" sz="2400" smtClean="0"/>
          </a:p>
          <a:p>
            <a:pPr eaLnBrk="1" hangingPunct="1">
              <a:buFontTx/>
              <a:buNone/>
            </a:pPr>
            <a:r>
              <a:rPr lang="en-US" smtClean="0"/>
              <a:t>Any and/or all errors, omissions, etc.</a:t>
            </a:r>
          </a:p>
          <a:p>
            <a:pPr eaLnBrk="1" hangingPunct="1">
              <a:buFontTx/>
              <a:buNone/>
            </a:pPr>
            <a:r>
              <a:rPr lang="en-US" smtClean="0"/>
              <a:t>are purely unintentional/accidental.</a:t>
            </a:r>
          </a:p>
        </p:txBody>
      </p:sp>
    </p:spTree>
  </p:cSld>
  <p:clrMapOvr>
    <a:masterClrMapping/>
  </p:clrMapOvr>
  <p:transition>
    <p:strips dir="r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2296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Cashmere</a:t>
            </a: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2773" name="Rectangle 6"/>
          <p:cNvSpPr>
            <a:spLocks noChangeArrowheads="1"/>
          </p:cNvSpPr>
          <p:nvPr/>
        </p:nvSpPr>
        <p:spPr bwMode="auto">
          <a:xfrm>
            <a:off x="3429000" y="4572000"/>
            <a:ext cx="24018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>
                <a:latin typeface="Verdana" pitchFamily="34" charset="0"/>
              </a:rPr>
              <a:t>Photo: Paul Johnson, Oregon, USA</a:t>
            </a:r>
          </a:p>
        </p:txBody>
      </p:sp>
      <p:pic>
        <p:nvPicPr>
          <p:cNvPr id="32774" name="Picture 7" descr="cagoat-breeds-cashmere 0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371600"/>
            <a:ext cx="4314825" cy="320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3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San Clemente</a:t>
            </a:r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3798" name="Rectangle 7"/>
          <p:cNvSpPr>
            <a:spLocks noChangeArrowheads="1"/>
          </p:cNvSpPr>
          <p:nvPr/>
        </p:nvSpPr>
        <p:spPr bwMode="auto">
          <a:xfrm>
            <a:off x="3429000" y="4495800"/>
            <a:ext cx="23653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>
                <a:latin typeface="Verdana" pitchFamily="34" charset="0"/>
              </a:rPr>
              <a:t>Photo: Oklahoma State University</a:t>
            </a:r>
          </a:p>
        </p:txBody>
      </p:sp>
      <p:pic>
        <p:nvPicPr>
          <p:cNvPr id="33799" name="Picture 8" descr="cagoat-breeds-san clemente 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524000"/>
            <a:ext cx="34798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5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2296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Angora</a:t>
            </a: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4821" name="Rectangle 6"/>
          <p:cNvSpPr>
            <a:spLocks noChangeArrowheads="1"/>
          </p:cNvSpPr>
          <p:nvPr/>
        </p:nvSpPr>
        <p:spPr bwMode="auto">
          <a:xfrm>
            <a:off x="3429000" y="4724400"/>
            <a:ext cx="23653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>
                <a:latin typeface="Verdana" pitchFamily="34" charset="0"/>
              </a:rPr>
              <a:t>Photo: Oklahoma State University</a:t>
            </a:r>
          </a:p>
        </p:txBody>
      </p:sp>
      <p:pic>
        <p:nvPicPr>
          <p:cNvPr id="34822" name="Picture 7" descr="cagoat-breeds-angora 0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295400"/>
            <a:ext cx="4419600" cy="346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1" grpId="0" build="p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Pygmy</a:t>
            </a:r>
          </a:p>
        </p:txBody>
      </p:sp>
      <p:sp>
        <p:nvSpPr>
          <p:cNvPr id="35844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5845" name="Rectangle 6"/>
          <p:cNvSpPr>
            <a:spLocks noChangeArrowheads="1"/>
          </p:cNvSpPr>
          <p:nvPr/>
        </p:nvSpPr>
        <p:spPr bwMode="auto">
          <a:xfrm>
            <a:off x="3810000" y="4191000"/>
            <a:ext cx="1752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000">
                <a:latin typeface="Verdana" pitchFamily="34" charset="0"/>
              </a:rPr>
              <a:t>Photo: Unknown Source</a:t>
            </a:r>
          </a:p>
        </p:txBody>
      </p:sp>
      <p:pic>
        <p:nvPicPr>
          <p:cNvPr id="35846" name="Picture 8" descr="cagoat-breeds-pygmy 0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447800"/>
            <a:ext cx="2895600" cy="276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2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099" grpId="0" build="p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Kiko</a:t>
            </a:r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36870" name="Picture 9" descr="cagoat-breeds-kiko 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295400"/>
            <a:ext cx="3695700" cy="333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1" name="Rectangle 10"/>
          <p:cNvSpPr>
            <a:spLocks noChangeArrowheads="1"/>
          </p:cNvSpPr>
          <p:nvPr/>
        </p:nvSpPr>
        <p:spPr bwMode="auto">
          <a:xfrm>
            <a:off x="3733800" y="4648200"/>
            <a:ext cx="1828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000">
                <a:latin typeface="Verdana" pitchFamily="34" charset="0"/>
              </a:rPr>
              <a:t>Photo: Teresa Freeman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 build="p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0198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Nubian</a:t>
            </a: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7894" name="Rectangle 10"/>
          <p:cNvSpPr>
            <a:spLocks noChangeArrowheads="1"/>
          </p:cNvSpPr>
          <p:nvPr/>
        </p:nvSpPr>
        <p:spPr bwMode="auto">
          <a:xfrm>
            <a:off x="2286000" y="1143000"/>
            <a:ext cx="4572000" cy="4697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/>
              <a:t>Originated in England</a:t>
            </a:r>
          </a:p>
          <a:p>
            <a:endParaRPr lang="en-US" sz="1000"/>
          </a:p>
          <a:p>
            <a:r>
              <a:rPr lang="en-US" sz="2800"/>
              <a:t>Distinguished by its royal or aristocratic appearance</a:t>
            </a:r>
          </a:p>
          <a:p>
            <a:endParaRPr lang="en-US" sz="1000"/>
          </a:p>
          <a:p>
            <a:r>
              <a:rPr lang="en-US" sz="2800"/>
              <a:t>Appearance is dominated by its very long, drooping, graceful, </a:t>
            </a:r>
            <a:r>
              <a:rPr lang="en-US" sz="2400"/>
              <a:t>&amp;</a:t>
            </a:r>
            <a:r>
              <a:rPr lang="en-US" sz="2800"/>
              <a:t> curving ear</a:t>
            </a:r>
          </a:p>
          <a:p>
            <a:endParaRPr lang="en-US" sz="1000"/>
          </a:p>
          <a:p>
            <a:r>
              <a:rPr lang="en-US" sz="2800"/>
              <a:t>Any color is acceptable</a:t>
            </a:r>
          </a:p>
          <a:p>
            <a:endParaRPr lang="en-US" sz="1000"/>
          </a:p>
          <a:p>
            <a:r>
              <a:rPr lang="en-US" sz="2800"/>
              <a:t>It is a larger framed breed</a:t>
            </a:r>
          </a:p>
          <a:p>
            <a:endParaRPr lang="en-US" sz="1000"/>
          </a:p>
          <a:p>
            <a:r>
              <a:rPr lang="en-US" sz="2800"/>
              <a:t>It is a multi-purpose breed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9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0198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Toggenburg</a:t>
            </a: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8918" name="Rectangle 8"/>
          <p:cNvSpPr>
            <a:spLocks noChangeArrowheads="1"/>
          </p:cNvSpPr>
          <p:nvPr/>
        </p:nvSpPr>
        <p:spPr bwMode="auto">
          <a:xfrm>
            <a:off x="1600200" y="1676400"/>
            <a:ext cx="6248400" cy="3538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/>
              <a:t>Originated in Switzerland, </a:t>
            </a:r>
            <a:r>
              <a:rPr lang="en-US" sz="2400"/>
              <a:t>&amp;</a:t>
            </a:r>
            <a:r>
              <a:rPr lang="en-US" sz="2800"/>
              <a:t> color is fawn to brown</a:t>
            </a:r>
          </a:p>
          <a:p>
            <a:endParaRPr lang="en-US" sz="1000"/>
          </a:p>
          <a:p>
            <a:r>
              <a:rPr lang="en-US" sz="2800"/>
              <a:t>Ears are erect </a:t>
            </a:r>
            <a:r>
              <a:rPr lang="en-US" sz="2400"/>
              <a:t>&amp;</a:t>
            </a:r>
            <a:r>
              <a:rPr lang="en-US" sz="2800"/>
              <a:t> white, with dark in middle; </a:t>
            </a:r>
            <a:r>
              <a:rPr lang="en-US" sz="2400"/>
              <a:t>&amp;</a:t>
            </a:r>
            <a:r>
              <a:rPr lang="en-US" sz="2800"/>
              <a:t> a white stripe runs down each side of the face</a:t>
            </a:r>
          </a:p>
          <a:p>
            <a:endParaRPr lang="en-US" sz="1000"/>
          </a:p>
          <a:p>
            <a:r>
              <a:rPr lang="en-US" sz="2800"/>
              <a:t>Legs are white below the knee </a:t>
            </a:r>
            <a:r>
              <a:rPr lang="en-US" sz="2400"/>
              <a:t>&amp;</a:t>
            </a:r>
            <a:r>
              <a:rPr lang="en-US" sz="2800"/>
              <a:t> hock</a:t>
            </a:r>
          </a:p>
          <a:p>
            <a:endParaRPr lang="en-US" sz="1000"/>
          </a:p>
          <a:p>
            <a:r>
              <a:rPr lang="en-US" sz="2800"/>
              <a:t>Oldest known dairy breed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7" grpId="0" build="p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0960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Saanen</a:t>
            </a:r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9942" name="Rectangle 9"/>
          <p:cNvSpPr>
            <a:spLocks noChangeArrowheads="1"/>
          </p:cNvSpPr>
          <p:nvPr/>
        </p:nvSpPr>
        <p:spPr bwMode="auto">
          <a:xfrm>
            <a:off x="2286000" y="1066800"/>
            <a:ext cx="4572000" cy="4849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/>
              <a:t>Originated in Switzerland</a:t>
            </a:r>
          </a:p>
          <a:p>
            <a:endParaRPr lang="en-US" sz="1000"/>
          </a:p>
          <a:p>
            <a:r>
              <a:rPr lang="en-US" sz="2800"/>
              <a:t>White/light cream in color</a:t>
            </a:r>
          </a:p>
          <a:p>
            <a:endParaRPr lang="en-US" sz="1000"/>
          </a:p>
          <a:p>
            <a:r>
              <a:rPr lang="en-US" sz="2800"/>
              <a:t>Hair is short </a:t>
            </a:r>
            <a:r>
              <a:rPr lang="en-US" sz="2400"/>
              <a:t>&amp;</a:t>
            </a:r>
            <a:r>
              <a:rPr lang="en-US" sz="2800"/>
              <a:t> fine, with fringe along spine &amp; thigh</a:t>
            </a:r>
          </a:p>
          <a:p>
            <a:endParaRPr lang="en-US" sz="1000"/>
          </a:p>
          <a:p>
            <a:r>
              <a:rPr lang="en-US" sz="2800"/>
              <a:t>Ears: erect </a:t>
            </a:r>
            <a:r>
              <a:rPr lang="en-US" sz="2400"/>
              <a:t>&amp;</a:t>
            </a:r>
            <a:r>
              <a:rPr lang="en-US" sz="2800"/>
              <a:t> point forward</a:t>
            </a:r>
          </a:p>
          <a:p>
            <a:endParaRPr lang="en-US" sz="1000"/>
          </a:p>
          <a:p>
            <a:r>
              <a:rPr lang="en-US" sz="2800"/>
              <a:t>Sensitive to sunlight </a:t>
            </a:r>
            <a:r>
              <a:rPr lang="en-US" sz="2400"/>
              <a:t>&amp;</a:t>
            </a:r>
            <a:r>
              <a:rPr lang="en-US" sz="2800"/>
              <a:t> do best in cool conditions</a:t>
            </a:r>
          </a:p>
          <a:p>
            <a:endParaRPr lang="en-US" sz="1000"/>
          </a:p>
          <a:p>
            <a:r>
              <a:rPr lang="en-US" sz="2800"/>
              <a:t>Medium to large in size</a:t>
            </a:r>
          </a:p>
          <a:p>
            <a:endParaRPr lang="en-US" sz="1000"/>
          </a:p>
          <a:p>
            <a:r>
              <a:rPr lang="en-US" sz="2800"/>
              <a:t>They are heavy milkers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3" grpId="0" build="p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LaMancha</a:t>
            </a:r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3886200" y="4419600"/>
            <a:ext cx="1600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000">
                <a:latin typeface="Verdana" pitchFamily="34" charset="0"/>
              </a:rPr>
              <a:t>Photo: Fias Co Farm</a:t>
            </a:r>
          </a:p>
        </p:txBody>
      </p:sp>
      <p:pic>
        <p:nvPicPr>
          <p:cNvPr id="40967" name="Picture 8" descr="cagoat-breeds-lamancha 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447800"/>
            <a:ext cx="3314700" cy="300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5" grpId="0" build="p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Oberhasli</a:t>
            </a:r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3886200" y="4267200"/>
            <a:ext cx="14827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>
                <a:latin typeface="Verdana" pitchFamily="34" charset="0"/>
              </a:rPr>
              <a:t>Photo: Fias Co Farm</a:t>
            </a:r>
          </a:p>
        </p:txBody>
      </p:sp>
      <p:pic>
        <p:nvPicPr>
          <p:cNvPr id="41991" name="Picture 9" descr="cagoat-breeds-oberhasli  0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524000"/>
            <a:ext cx="3429000" cy="277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1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5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854075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Information Sources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905000"/>
            <a:ext cx="8991600" cy="4800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800" smtClean="0">
                <a:latin typeface="Verdana" pitchFamily="34" charset="0"/>
              </a:rPr>
              <a:t>Clemson University </a:t>
            </a:r>
            <a:r>
              <a:rPr lang="en-US" sz="2400" smtClean="0">
                <a:latin typeface="Verdana" pitchFamily="34" charset="0"/>
              </a:rPr>
              <a:t>(Meat Goat Breeds)</a:t>
            </a:r>
          </a:p>
          <a:p>
            <a:pPr eaLnBrk="1" hangingPunct="1">
              <a:buFontTx/>
              <a:buNone/>
            </a:pPr>
            <a:r>
              <a:rPr lang="en-US" sz="2800" smtClean="0">
                <a:latin typeface="Verdana" pitchFamily="34" charset="0"/>
              </a:rPr>
              <a:t>Cornell University </a:t>
            </a:r>
            <a:r>
              <a:rPr lang="en-US" sz="2400" smtClean="0">
                <a:latin typeface="Verdana" pitchFamily="34" charset="0"/>
              </a:rPr>
              <a:t>(Meat Goat Breeds)</a:t>
            </a:r>
          </a:p>
          <a:p>
            <a:pPr eaLnBrk="1" hangingPunct="1">
              <a:buFontTx/>
              <a:buNone/>
            </a:pPr>
            <a:r>
              <a:rPr lang="en-US" sz="2800" smtClean="0">
                <a:latin typeface="Verdana" pitchFamily="34" charset="0"/>
              </a:rPr>
              <a:t>Earthlink.net/~lureynolds/breeds </a:t>
            </a:r>
            <a:r>
              <a:rPr lang="en-US" sz="2400" smtClean="0">
                <a:latin typeface="Verdana" pitchFamily="34" charset="0"/>
              </a:rPr>
              <a:t>(Breeds of Goats)</a:t>
            </a:r>
          </a:p>
          <a:p>
            <a:pPr eaLnBrk="1" hangingPunct="1">
              <a:buFontTx/>
              <a:buNone/>
            </a:pPr>
            <a:r>
              <a:rPr lang="en-US" sz="2800" smtClean="0">
                <a:latin typeface="Verdana" pitchFamily="34" charset="0"/>
              </a:rPr>
              <a:t>Fias Co Farm </a:t>
            </a:r>
            <a:r>
              <a:rPr lang="en-US" sz="1600" smtClean="0">
                <a:latin typeface="Verdana" pitchFamily="34" charset="0"/>
              </a:rPr>
              <a:t>{internet}</a:t>
            </a:r>
            <a:r>
              <a:rPr lang="en-US" sz="2800" smtClean="0">
                <a:latin typeface="Verdana" pitchFamily="34" charset="0"/>
              </a:rPr>
              <a:t> </a:t>
            </a:r>
            <a:r>
              <a:rPr lang="en-US" sz="2400" smtClean="0">
                <a:latin typeface="Verdana" pitchFamily="34" charset="0"/>
              </a:rPr>
              <a:t>(Breed of Goats)</a:t>
            </a:r>
          </a:p>
          <a:p>
            <a:pPr eaLnBrk="1" hangingPunct="1">
              <a:buFontTx/>
              <a:buNone/>
            </a:pPr>
            <a:r>
              <a:rPr lang="en-US" sz="2800" smtClean="0">
                <a:latin typeface="Verdana" pitchFamily="34" charset="0"/>
              </a:rPr>
              <a:t>Goats4h.com/Dairy Goats </a:t>
            </a:r>
            <a:r>
              <a:rPr lang="en-US" sz="2400" smtClean="0">
                <a:latin typeface="Verdana" pitchFamily="34" charset="0"/>
              </a:rPr>
              <a:t>(Info on Dairy Goats)</a:t>
            </a:r>
          </a:p>
          <a:p>
            <a:pPr eaLnBrk="1" hangingPunct="1">
              <a:buFontTx/>
              <a:buNone/>
            </a:pPr>
            <a:r>
              <a:rPr lang="en-US" sz="2800" smtClean="0">
                <a:latin typeface="Verdana" pitchFamily="34" charset="0"/>
              </a:rPr>
              <a:t>National 4-H/4HCCS </a:t>
            </a:r>
            <a:r>
              <a:rPr lang="en-US" sz="2400" smtClean="0">
                <a:latin typeface="Verdana" pitchFamily="34" charset="0"/>
              </a:rPr>
              <a:t>(4-H Sheep Manuals)</a:t>
            </a:r>
          </a:p>
          <a:p>
            <a:pPr eaLnBrk="1" hangingPunct="1">
              <a:buFontTx/>
              <a:buNone/>
            </a:pPr>
            <a:r>
              <a:rPr lang="en-US" sz="2800" smtClean="0">
                <a:latin typeface="Verdana" pitchFamily="34" charset="0"/>
              </a:rPr>
              <a:t>Oklahoma State University </a:t>
            </a:r>
            <a:r>
              <a:rPr lang="en-US" sz="2400" smtClean="0">
                <a:latin typeface="Verdana" pitchFamily="34" charset="0"/>
              </a:rPr>
              <a:t>(Goat Breed Ident)</a:t>
            </a:r>
            <a:endParaRPr lang="en-US" sz="2800" smtClean="0">
              <a:latin typeface="Verdana" pitchFamily="34" charset="0"/>
            </a:endParaRPr>
          </a:p>
          <a:p>
            <a:pPr eaLnBrk="1" hangingPunct="1">
              <a:buFontTx/>
              <a:buNone/>
            </a:pPr>
            <a:r>
              <a:rPr lang="en-US" sz="2800" smtClean="0">
                <a:latin typeface="Verdana" pitchFamily="34" charset="0"/>
              </a:rPr>
              <a:t>University of Maryland </a:t>
            </a:r>
            <a:r>
              <a:rPr lang="en-US" sz="2400" smtClean="0">
                <a:latin typeface="Verdana" pitchFamily="34" charset="0"/>
              </a:rPr>
              <a:t>(Sheep &amp; Goat Breeds)</a:t>
            </a:r>
          </a:p>
          <a:p>
            <a:pPr eaLnBrk="1" hangingPunct="1">
              <a:buFontTx/>
              <a:buNone/>
            </a:pPr>
            <a:r>
              <a:rPr lang="en-US" sz="2800" smtClean="0">
                <a:latin typeface="Verdana" pitchFamily="34" charset="0"/>
              </a:rPr>
              <a:t>University of Wyoming </a:t>
            </a:r>
            <a:r>
              <a:rPr lang="en-US" sz="2400" smtClean="0">
                <a:latin typeface="Verdana" pitchFamily="34" charset="0"/>
              </a:rPr>
              <a:t>(4-H Goat Manuals)</a:t>
            </a:r>
            <a:endParaRPr lang="en-US" sz="2800" smtClean="0">
              <a:latin typeface="Verdana" pitchFamily="34" charset="0"/>
            </a:endParaRPr>
          </a:p>
        </p:txBody>
      </p:sp>
    </p:spTree>
  </p:cSld>
  <p:clrMapOvr>
    <a:masterClrMapping/>
  </p:clrMapOvr>
  <p:transition>
    <p:strips dir="r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San Clemente</a:t>
            </a: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3014" name="Rectangle 6"/>
          <p:cNvSpPr>
            <a:spLocks noChangeArrowheads="1"/>
          </p:cNvSpPr>
          <p:nvPr/>
        </p:nvSpPr>
        <p:spPr bwMode="auto">
          <a:xfrm>
            <a:off x="3429000" y="4495800"/>
            <a:ext cx="23653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>
                <a:latin typeface="Verdana" pitchFamily="34" charset="0"/>
              </a:rPr>
              <a:t>Photo: Oklahoma State University</a:t>
            </a:r>
          </a:p>
        </p:txBody>
      </p:sp>
      <p:pic>
        <p:nvPicPr>
          <p:cNvPr id="43015" name="Picture 8" descr="cagoat-breeds-san clemente 0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209800"/>
            <a:ext cx="4114800" cy="230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19" grpId="0" build="p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Alpine</a:t>
            </a:r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4038" name="Rectangle 8"/>
          <p:cNvSpPr>
            <a:spLocks noChangeArrowheads="1"/>
          </p:cNvSpPr>
          <p:nvPr/>
        </p:nvSpPr>
        <p:spPr bwMode="auto">
          <a:xfrm>
            <a:off x="3352800" y="4191000"/>
            <a:ext cx="23653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>
                <a:latin typeface="Verdana" pitchFamily="34" charset="0"/>
              </a:rPr>
              <a:t>Photo: Oklahoma State University</a:t>
            </a:r>
          </a:p>
        </p:txBody>
      </p:sp>
      <p:pic>
        <p:nvPicPr>
          <p:cNvPr id="44039" name="Picture 10" descr="cagoat-breeds-alpine 0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371600"/>
            <a:ext cx="3781425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Nubian</a:t>
            </a: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3886200" y="4800600"/>
            <a:ext cx="14827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>
                <a:latin typeface="Verdana" pitchFamily="34" charset="0"/>
              </a:rPr>
              <a:t>Photo: Fias Co Farm</a:t>
            </a:r>
          </a:p>
        </p:txBody>
      </p:sp>
      <p:pic>
        <p:nvPicPr>
          <p:cNvPr id="45063" name="Picture 8" descr="cagoat-breeds-nubian 0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752600"/>
            <a:ext cx="3505200" cy="304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0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1" grpId="0" build="p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Spanish</a:t>
            </a:r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6086" name="Rectangle 6"/>
          <p:cNvSpPr>
            <a:spLocks noChangeArrowheads="1"/>
          </p:cNvSpPr>
          <p:nvPr/>
        </p:nvSpPr>
        <p:spPr bwMode="auto">
          <a:xfrm>
            <a:off x="3810000" y="4267200"/>
            <a:ext cx="16097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>
                <a:latin typeface="Verdana" pitchFamily="34" charset="0"/>
              </a:rPr>
              <a:t>Photo: Sharon Reeves</a:t>
            </a:r>
          </a:p>
        </p:txBody>
      </p:sp>
      <p:pic>
        <p:nvPicPr>
          <p:cNvPr id="46087" name="Picture 8" descr="cagoat-breeds-spanish  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524000"/>
            <a:ext cx="3124200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8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3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096000"/>
            <a:ext cx="82296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Angora</a:t>
            </a:r>
          </a:p>
        </p:txBody>
      </p:sp>
      <p:sp>
        <p:nvSpPr>
          <p:cNvPr id="47108" name="Rectangle 6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7109" name="Rectangle 8"/>
          <p:cNvSpPr>
            <a:spLocks noChangeArrowheads="1"/>
          </p:cNvSpPr>
          <p:nvPr/>
        </p:nvSpPr>
        <p:spPr bwMode="auto">
          <a:xfrm>
            <a:off x="2133600" y="1371600"/>
            <a:ext cx="5410200" cy="3995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/>
              <a:t>Originated in Asia Minor</a:t>
            </a:r>
          </a:p>
          <a:p>
            <a:endParaRPr lang="en-US" sz="1000"/>
          </a:p>
          <a:p>
            <a:r>
              <a:rPr lang="en-US" sz="2800"/>
              <a:t>Considered as picturesque</a:t>
            </a:r>
          </a:p>
          <a:p>
            <a:endParaRPr lang="en-US" sz="1000"/>
          </a:p>
          <a:p>
            <a:r>
              <a:rPr lang="en-US" sz="2800"/>
              <a:t>Both sexes are horned</a:t>
            </a:r>
          </a:p>
          <a:p>
            <a:endParaRPr lang="en-US" sz="1000"/>
          </a:p>
          <a:p>
            <a:r>
              <a:rPr lang="en-US" sz="2800"/>
              <a:t>Ears are droopy </a:t>
            </a:r>
            <a:r>
              <a:rPr lang="en-US" sz="2400"/>
              <a:t>&amp;</a:t>
            </a:r>
            <a:r>
              <a:rPr lang="en-US" sz="2800"/>
              <a:t> heavy</a:t>
            </a:r>
          </a:p>
          <a:p>
            <a:endParaRPr lang="en-US" sz="1000"/>
          </a:p>
          <a:p>
            <a:r>
              <a:rPr lang="en-US" sz="2800"/>
              <a:t>Are a medium sized breed</a:t>
            </a:r>
          </a:p>
          <a:p>
            <a:endParaRPr lang="en-US" sz="1000"/>
          </a:p>
          <a:p>
            <a:r>
              <a:rPr lang="en-US" sz="2800"/>
              <a:t>Valued for mohair fleece</a:t>
            </a:r>
          </a:p>
          <a:p>
            <a:endParaRPr lang="en-US" sz="1000"/>
          </a:p>
          <a:p>
            <a:r>
              <a:rPr lang="en-US" sz="2800"/>
              <a:t>Less prolific than other breeds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build="p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2296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Cashmere</a:t>
            </a: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8133" name="Rectangle 7"/>
          <p:cNvSpPr>
            <a:spLocks noChangeArrowheads="1"/>
          </p:cNvSpPr>
          <p:nvPr/>
        </p:nvSpPr>
        <p:spPr bwMode="auto">
          <a:xfrm>
            <a:off x="2438400" y="1447800"/>
            <a:ext cx="4267200" cy="411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/>
              <a:t>Originated in Middle East (Iran, Iraq, Afghanistan)</a:t>
            </a:r>
          </a:p>
          <a:p>
            <a:endParaRPr lang="en-US" sz="1000"/>
          </a:p>
          <a:p>
            <a:r>
              <a:rPr lang="en-US" sz="2800"/>
              <a:t>Has a regal appearance, due to long coat </a:t>
            </a:r>
            <a:r>
              <a:rPr lang="en-US" sz="2400"/>
              <a:t>&amp;</a:t>
            </a:r>
            <a:r>
              <a:rPr lang="en-US" sz="2800"/>
              <a:t> the long, sweeping horns</a:t>
            </a:r>
          </a:p>
          <a:p>
            <a:endParaRPr lang="en-US" sz="1000"/>
          </a:p>
          <a:p>
            <a:r>
              <a:rPr lang="en-US" sz="2800"/>
              <a:t>Both sexes are horned</a:t>
            </a:r>
          </a:p>
          <a:p>
            <a:endParaRPr lang="en-US" sz="1000"/>
          </a:p>
          <a:p>
            <a:r>
              <a:rPr lang="en-US" sz="2800"/>
              <a:t>Healthy </a:t>
            </a:r>
            <a:r>
              <a:rPr lang="en-US" sz="2400"/>
              <a:t>&amp;</a:t>
            </a:r>
            <a:r>
              <a:rPr lang="en-US" sz="2800"/>
              <a:t> hardy breed</a:t>
            </a:r>
          </a:p>
          <a:p>
            <a:endParaRPr lang="en-US" sz="1000"/>
          </a:p>
          <a:p>
            <a:r>
              <a:rPr lang="en-US" sz="2800"/>
              <a:t>Valued for their fleece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build="p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0960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Myotonic</a:t>
            </a:r>
          </a:p>
        </p:txBody>
      </p:sp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9157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9158" name="Rectangle 8"/>
          <p:cNvSpPr>
            <a:spLocks noChangeArrowheads="1"/>
          </p:cNvSpPr>
          <p:nvPr/>
        </p:nvSpPr>
        <p:spPr bwMode="auto">
          <a:xfrm>
            <a:off x="1752600" y="1295400"/>
            <a:ext cx="6096000" cy="4545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/>
              <a:t>Originated in Tennessee</a:t>
            </a:r>
          </a:p>
          <a:p>
            <a:endParaRPr lang="en-US" sz="1000"/>
          </a:p>
          <a:p>
            <a:r>
              <a:rPr lang="en-US" sz="2800"/>
              <a:t>They are also called Stiff Leg, Wooden Leg, and/or Fainting Goat</a:t>
            </a:r>
          </a:p>
          <a:p>
            <a:endParaRPr lang="en-US" sz="1000"/>
          </a:p>
          <a:p>
            <a:r>
              <a:rPr lang="en-US" sz="2800"/>
              <a:t>Typically, they are black &amp; white, but other colors are not uncommon</a:t>
            </a:r>
          </a:p>
          <a:p>
            <a:endParaRPr lang="en-US" sz="1000"/>
          </a:p>
          <a:p>
            <a:r>
              <a:rPr lang="en-US" sz="2800"/>
              <a:t>Considered as easy kidders </a:t>
            </a:r>
            <a:r>
              <a:rPr lang="en-US" sz="2400"/>
              <a:t>&amp;</a:t>
            </a:r>
            <a:r>
              <a:rPr lang="en-US" sz="2800"/>
              <a:t> as good mothers</a:t>
            </a:r>
          </a:p>
          <a:p>
            <a:endParaRPr lang="en-US" sz="1000"/>
          </a:p>
          <a:p>
            <a:r>
              <a:rPr lang="en-US" sz="2800"/>
              <a:t>A thicker </a:t>
            </a:r>
            <a:r>
              <a:rPr lang="en-US" sz="2400"/>
              <a:t>&amp;</a:t>
            </a:r>
            <a:r>
              <a:rPr lang="en-US" sz="2800"/>
              <a:t> heavier goat, </a:t>
            </a:r>
            <a:r>
              <a:rPr lang="en-US" sz="2400"/>
              <a:t>&amp;</a:t>
            </a:r>
            <a:r>
              <a:rPr lang="en-US" sz="2800"/>
              <a:t> they are valued for meat production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 build="p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LaMancha</a:t>
            </a: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3810000" y="48768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0182" name="Rectangle 7"/>
          <p:cNvSpPr>
            <a:spLocks noChangeArrowheads="1"/>
          </p:cNvSpPr>
          <p:nvPr/>
        </p:nvSpPr>
        <p:spPr bwMode="auto">
          <a:xfrm>
            <a:off x="3733800" y="4648200"/>
            <a:ext cx="190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000">
                <a:latin typeface="Verdana" pitchFamily="34" charset="0"/>
              </a:rPr>
              <a:t>Photo: Carolyn Futrell,</a:t>
            </a:r>
          </a:p>
          <a:p>
            <a:r>
              <a:rPr lang="en-US" sz="1000">
                <a:latin typeface="Verdana" pitchFamily="34" charset="0"/>
              </a:rPr>
              <a:t>Oklahoma State University</a:t>
            </a:r>
          </a:p>
        </p:txBody>
      </p:sp>
      <p:pic>
        <p:nvPicPr>
          <p:cNvPr id="50183" name="Picture 8" descr="cagoat-breeds-lamancha 0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295400"/>
            <a:ext cx="3449638" cy="328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9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2484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Pygmy</a:t>
            </a:r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1206" name="Rectangle 8"/>
          <p:cNvSpPr>
            <a:spLocks noChangeArrowheads="1"/>
          </p:cNvSpPr>
          <p:nvPr/>
        </p:nvSpPr>
        <p:spPr bwMode="auto">
          <a:xfrm>
            <a:off x="1828800" y="1447800"/>
            <a:ext cx="5638800" cy="439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/>
              <a:t>Originated in Western Africa</a:t>
            </a:r>
          </a:p>
          <a:p>
            <a:endParaRPr lang="en-US" sz="1000"/>
          </a:p>
          <a:p>
            <a:r>
              <a:rPr lang="en-US" sz="2800"/>
              <a:t>The hair may be any color, but agouti is the most predominate</a:t>
            </a:r>
          </a:p>
          <a:p>
            <a:endParaRPr lang="en-US" sz="1000"/>
          </a:p>
          <a:p>
            <a:r>
              <a:rPr lang="en-US" sz="2800"/>
              <a:t>Markings: the muzzle, eyes, ears, </a:t>
            </a:r>
            <a:r>
              <a:rPr lang="en-US" sz="2400"/>
              <a:t>&amp;</a:t>
            </a:r>
            <a:r>
              <a:rPr lang="en-US" sz="2800"/>
              <a:t> forehead must be a lighter color/tone; the lower legs </a:t>
            </a:r>
            <a:r>
              <a:rPr lang="en-US" sz="2400"/>
              <a:t>&amp;</a:t>
            </a:r>
            <a:r>
              <a:rPr lang="en-US" sz="2800"/>
              <a:t> dorsal stripe are a darker color</a:t>
            </a:r>
          </a:p>
          <a:p>
            <a:endParaRPr lang="en-US" sz="1000"/>
          </a:p>
          <a:p>
            <a:r>
              <a:rPr lang="en-US" sz="2800"/>
              <a:t>Developed as a meat breed, but is very small framed (dwarf-type)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5" grpId="0" build="p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Spanish</a:t>
            </a:r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2230" name="Rectangle 6"/>
          <p:cNvSpPr>
            <a:spLocks noChangeArrowheads="1"/>
          </p:cNvSpPr>
          <p:nvPr/>
        </p:nvSpPr>
        <p:spPr bwMode="auto">
          <a:xfrm>
            <a:off x="3810000" y="4267200"/>
            <a:ext cx="16097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>
                <a:latin typeface="Verdana" pitchFamily="34" charset="0"/>
              </a:rPr>
              <a:t>Photo: Sharon Reeves</a:t>
            </a:r>
          </a:p>
        </p:txBody>
      </p:sp>
      <p:pic>
        <p:nvPicPr>
          <p:cNvPr id="52231" name="Picture 8" descr="cagoat-breeds-spanish  0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524000"/>
            <a:ext cx="3200400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7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1752600"/>
          </a:xfrm>
        </p:spPr>
        <p:txBody>
          <a:bodyPr/>
          <a:lstStyle/>
          <a:p>
            <a:pPr eaLnBrk="1" hangingPunct="1">
              <a:defRPr/>
            </a:pPr>
            <a:r>
              <a:rPr lang="en-US" sz="48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TYPICAL OR COMMON</a:t>
            </a:r>
            <a:br>
              <a:rPr lang="en-US" sz="48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</a:br>
            <a:r>
              <a:rPr lang="en-US" sz="48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BREEDS OF GOATS</a:t>
            </a:r>
          </a:p>
        </p:txBody>
      </p:sp>
      <p:pic>
        <p:nvPicPr>
          <p:cNvPr id="7171" name="Picture 3" descr="camisc-4H Clover 00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334000"/>
            <a:ext cx="11064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 descr="camisc-UNR UNCE Blue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5334000"/>
            <a:ext cx="3032125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 descr="camisc-USDA 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334000"/>
            <a:ext cx="115887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457200" y="2376488"/>
            <a:ext cx="7772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sz="2000">
              <a:latin typeface="Times New Roman" pitchFamily="18" charset="0"/>
            </a:endParaRP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0" y="2209800"/>
            <a:ext cx="9144000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000">
                <a:latin typeface="Verdana" pitchFamily="34" charset="0"/>
              </a:rPr>
              <a:t>Author</a:t>
            </a:r>
          </a:p>
          <a:p>
            <a:pPr algn="ctr" eaLnBrk="1" hangingPunct="1"/>
            <a:r>
              <a:rPr lang="en-US" sz="2000">
                <a:latin typeface="Verdana" pitchFamily="34" charset="0"/>
              </a:rPr>
              <a:t>Dr. Steve Schafer, University of Nevada-Reno</a:t>
            </a:r>
          </a:p>
          <a:p>
            <a:pPr algn="ctr" eaLnBrk="1" hangingPunct="1"/>
            <a:endParaRPr lang="en-US" sz="2000">
              <a:latin typeface="Verdana" pitchFamily="34" charset="0"/>
            </a:endParaRPr>
          </a:p>
          <a:p>
            <a:pPr algn="ctr" eaLnBrk="1" hangingPunct="1"/>
            <a:r>
              <a:rPr lang="en-US" sz="2000">
                <a:latin typeface="Verdana" pitchFamily="34" charset="0"/>
              </a:rPr>
              <a:t>Reviewers</a:t>
            </a:r>
          </a:p>
          <a:p>
            <a:pPr algn="ctr" eaLnBrk="1" hangingPunct="1"/>
            <a:r>
              <a:rPr lang="en-US" sz="2000">
                <a:latin typeface="Verdana" pitchFamily="34" charset="0"/>
              </a:rPr>
              <a:t>Dr. Barney Cosner, Nebraska State Fair</a:t>
            </a:r>
          </a:p>
          <a:p>
            <a:pPr algn="ctr" eaLnBrk="1" hangingPunct="1"/>
            <a:r>
              <a:rPr lang="en-US" sz="2000">
                <a:latin typeface="Verdana" pitchFamily="34" charset="0"/>
              </a:rPr>
              <a:t>Dr. Terry Dumas, Louisiana State University</a:t>
            </a:r>
          </a:p>
          <a:p>
            <a:pPr algn="ctr" eaLnBrk="1" hangingPunct="1"/>
            <a:r>
              <a:rPr lang="en-US" sz="2000">
                <a:latin typeface="Verdana" pitchFamily="34" charset="0"/>
              </a:rPr>
              <a:t>Dr. Susan Kerr, Washington State University</a:t>
            </a:r>
          </a:p>
        </p:txBody>
      </p:sp>
    </p:spTree>
  </p:cSld>
  <p:clrMapOvr>
    <a:masterClrMapping/>
  </p:clrMapOvr>
  <p:transition>
    <p:zoom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2296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Boer</a:t>
            </a:r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53253" name="Picture 8" descr="cagoat-breeds-boer 0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219200"/>
            <a:ext cx="4229100" cy="291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4" name="Rectangle 9"/>
          <p:cNvSpPr>
            <a:spLocks noChangeArrowheads="1"/>
          </p:cNvSpPr>
          <p:nvPr/>
        </p:nvSpPr>
        <p:spPr bwMode="auto">
          <a:xfrm>
            <a:off x="3810000" y="4114800"/>
            <a:ext cx="14827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>
                <a:latin typeface="Verdana" pitchFamily="34" charset="0"/>
              </a:rPr>
              <a:t>Photo: Fias Co Farm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7" grpId="0" build="p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Oberhasli</a:t>
            </a:r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4277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4278" name="Rectangle 7"/>
          <p:cNvSpPr>
            <a:spLocks noChangeArrowheads="1"/>
          </p:cNvSpPr>
          <p:nvPr/>
        </p:nvSpPr>
        <p:spPr bwMode="auto">
          <a:xfrm>
            <a:off x="3886200" y="4343400"/>
            <a:ext cx="147161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>
                <a:latin typeface="Verdana" pitchFamily="34" charset="0"/>
              </a:rPr>
              <a:t>Photo: Dave Battjes</a:t>
            </a:r>
          </a:p>
        </p:txBody>
      </p:sp>
      <p:pic>
        <p:nvPicPr>
          <p:cNvPr id="54279" name="Picture 8" descr="cagoat-breeds-oberhasli 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524000"/>
            <a:ext cx="3105150" cy="279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7" grpId="0" build="p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Kiko</a:t>
            </a: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5302" name="Rectangle 9"/>
          <p:cNvSpPr>
            <a:spLocks noChangeArrowheads="1"/>
          </p:cNvSpPr>
          <p:nvPr/>
        </p:nvSpPr>
        <p:spPr bwMode="auto">
          <a:xfrm>
            <a:off x="2286000" y="1323975"/>
            <a:ext cx="5029200" cy="439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/>
              <a:t>Originated in New Zealand</a:t>
            </a:r>
          </a:p>
          <a:p>
            <a:endParaRPr lang="en-US" sz="1000"/>
          </a:p>
          <a:p>
            <a:r>
              <a:rPr lang="en-US" sz="2800"/>
              <a:t>Purposely developed </a:t>
            </a:r>
            <a:r>
              <a:rPr lang="en-US" sz="2400"/>
              <a:t>&amp;</a:t>
            </a:r>
            <a:r>
              <a:rPr lang="en-US" sz="2800"/>
              <a:t> bred for meat production, its name actually means meat or flesh</a:t>
            </a:r>
          </a:p>
          <a:p>
            <a:endParaRPr lang="en-US" sz="1000"/>
          </a:p>
          <a:p>
            <a:r>
              <a:rPr lang="en-US" sz="2800"/>
              <a:t>Both sexes are horned, </a:t>
            </a:r>
            <a:r>
              <a:rPr lang="en-US" sz="2400"/>
              <a:t>&amp;</a:t>
            </a:r>
            <a:r>
              <a:rPr lang="en-US" sz="2800"/>
              <a:t> the horns have a distinct outward </a:t>
            </a:r>
            <a:r>
              <a:rPr lang="en-US" sz="2400"/>
              <a:t>&amp;</a:t>
            </a:r>
            <a:r>
              <a:rPr lang="en-US" sz="2800"/>
              <a:t> “v” flare (front view)</a:t>
            </a:r>
          </a:p>
          <a:p>
            <a:endParaRPr lang="en-US" sz="1000"/>
          </a:p>
          <a:p>
            <a:r>
              <a:rPr lang="en-US" sz="2800"/>
              <a:t>They are hardy </a:t>
            </a:r>
            <a:r>
              <a:rPr lang="en-US" sz="2400"/>
              <a:t>&amp;</a:t>
            </a:r>
            <a:r>
              <a:rPr lang="en-US" sz="2800"/>
              <a:t> adaptable, and are intermediate in size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 build="p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0198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Alpine</a:t>
            </a:r>
          </a:p>
        </p:txBody>
      </p:sp>
      <p:sp>
        <p:nvSpPr>
          <p:cNvPr id="56324" name="Rectangle 5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6325" name="Rectangle 6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6326" name="Rectangle 8"/>
          <p:cNvSpPr>
            <a:spLocks noChangeArrowheads="1"/>
          </p:cNvSpPr>
          <p:nvPr/>
        </p:nvSpPr>
        <p:spPr bwMode="auto">
          <a:xfrm>
            <a:off x="3733800" y="4876800"/>
            <a:ext cx="184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US" sz="1000">
              <a:latin typeface="Verdana" pitchFamily="34" charset="0"/>
            </a:endParaRPr>
          </a:p>
        </p:txBody>
      </p:sp>
      <p:sp>
        <p:nvSpPr>
          <p:cNvPr id="56327" name="Rectangle 9"/>
          <p:cNvSpPr>
            <a:spLocks noChangeArrowheads="1"/>
          </p:cNvSpPr>
          <p:nvPr/>
        </p:nvSpPr>
        <p:spPr bwMode="auto">
          <a:xfrm>
            <a:off x="1676400" y="1295400"/>
            <a:ext cx="5715000" cy="4545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/>
              <a:t>Originated in the Alps, moved from Switzerland to France </a:t>
            </a:r>
            <a:r>
              <a:rPr lang="en-US" sz="2400"/>
              <a:t>&amp;</a:t>
            </a:r>
            <a:r>
              <a:rPr lang="en-US" sz="2800"/>
              <a:t> on to US</a:t>
            </a:r>
          </a:p>
          <a:p>
            <a:endParaRPr lang="en-US" sz="1000"/>
          </a:p>
          <a:p>
            <a:r>
              <a:rPr lang="en-US" sz="2800"/>
              <a:t>Production traits were stressed, so there is no distinct color pattern</a:t>
            </a:r>
          </a:p>
          <a:p>
            <a:endParaRPr lang="en-US" sz="1000"/>
          </a:p>
          <a:p>
            <a:r>
              <a:rPr lang="en-US" sz="2800"/>
              <a:t>They are excellent milkers with large </a:t>
            </a:r>
            <a:r>
              <a:rPr lang="en-US" sz="2400"/>
              <a:t>&amp;</a:t>
            </a:r>
            <a:r>
              <a:rPr lang="en-US" sz="2800"/>
              <a:t> well-shaped udders</a:t>
            </a:r>
          </a:p>
          <a:p>
            <a:endParaRPr lang="en-US" sz="1000"/>
          </a:p>
          <a:p>
            <a:r>
              <a:rPr lang="en-US" sz="2800"/>
              <a:t>They have erect ears, </a:t>
            </a:r>
            <a:r>
              <a:rPr lang="en-US" sz="2400"/>
              <a:t>&amp;</a:t>
            </a:r>
            <a:r>
              <a:rPr lang="en-US" sz="2800"/>
              <a:t> they tend to have shorter hair</a:t>
            </a:r>
          </a:p>
          <a:p>
            <a:endParaRPr lang="en-US" sz="1000"/>
          </a:p>
          <a:p>
            <a:r>
              <a:rPr lang="en-US" sz="2800"/>
              <a:t>They are medium in size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 build="p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Pygmy</a:t>
            </a:r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3733800" y="4114800"/>
            <a:ext cx="1752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000">
                <a:latin typeface="Verdana" pitchFamily="34" charset="0"/>
              </a:rPr>
              <a:t>Photo: Unknown Source</a:t>
            </a:r>
          </a:p>
        </p:txBody>
      </p:sp>
      <p:pic>
        <p:nvPicPr>
          <p:cNvPr id="57350" name="Picture 7" descr="cagoat-breeds-pygmy 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676400"/>
            <a:ext cx="19812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23" grpId="0" build="p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Saanen</a:t>
            </a: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8373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8374" name="Rectangle 6"/>
          <p:cNvSpPr>
            <a:spLocks noChangeArrowheads="1"/>
          </p:cNvSpPr>
          <p:nvPr/>
        </p:nvSpPr>
        <p:spPr bwMode="auto">
          <a:xfrm>
            <a:off x="3276600" y="4343400"/>
            <a:ext cx="2597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>
                <a:latin typeface="Verdana" pitchFamily="34" charset="0"/>
              </a:rPr>
              <a:t>Photo: www.goats4h.com/DairyGoats</a:t>
            </a:r>
          </a:p>
        </p:txBody>
      </p:sp>
      <p:pic>
        <p:nvPicPr>
          <p:cNvPr id="58375" name="Picture 9" descr="cagoat-breeds-saanen 0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447800"/>
            <a:ext cx="3352800" cy="290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5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1" grpId="0" build="p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San Clemente</a:t>
            </a:r>
          </a:p>
        </p:txBody>
      </p:sp>
      <p:sp>
        <p:nvSpPr>
          <p:cNvPr id="59396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9397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3505200" y="4876800"/>
            <a:ext cx="23653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>
                <a:latin typeface="Verdana" pitchFamily="34" charset="0"/>
              </a:rPr>
              <a:t>Photo: Oklahoma State University</a:t>
            </a:r>
          </a:p>
        </p:txBody>
      </p:sp>
      <p:pic>
        <p:nvPicPr>
          <p:cNvPr id="59399" name="Picture 8" descr="cagoat-breeds-san clemente 0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295400"/>
            <a:ext cx="3657600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6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195" grpId="0" build="p" autoUpdateAnimBg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2296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Cashmere</a:t>
            </a:r>
          </a:p>
        </p:txBody>
      </p:sp>
      <p:sp>
        <p:nvSpPr>
          <p:cNvPr id="60420" name="Rectangle 4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0421" name="Rectangle 6"/>
          <p:cNvSpPr>
            <a:spLocks noChangeArrowheads="1"/>
          </p:cNvSpPr>
          <p:nvPr/>
        </p:nvSpPr>
        <p:spPr bwMode="auto">
          <a:xfrm>
            <a:off x="3657600" y="4648200"/>
            <a:ext cx="20193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>
                <a:latin typeface="Verdana" pitchFamily="34" charset="0"/>
              </a:rPr>
              <a:t>Photo: Breezy Meadow Farm</a:t>
            </a:r>
          </a:p>
        </p:txBody>
      </p:sp>
      <p:pic>
        <p:nvPicPr>
          <p:cNvPr id="60422" name="Picture 7" descr="cagoat-breeds-cashmere 0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219200"/>
            <a:ext cx="2819400" cy="348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7" grpId="0" build="p" autoUpdateAnimBg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Myotonic</a:t>
            </a:r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1445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61446" name="Picture 7" descr="cagoat-breeds-myotonic 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447800"/>
            <a:ext cx="3225800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7" name="Rectangle 8"/>
          <p:cNvSpPr>
            <a:spLocks noChangeArrowheads="1"/>
          </p:cNvSpPr>
          <p:nvPr/>
        </p:nvSpPr>
        <p:spPr bwMode="auto">
          <a:xfrm>
            <a:off x="3505200" y="3962400"/>
            <a:ext cx="23653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>
                <a:latin typeface="Verdana" pitchFamily="34" charset="0"/>
              </a:rPr>
              <a:t>Photo: Oklahoma State University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5" grpId="0" build="p" autoUpdateAnimBg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2296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Angora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2469" name="Rectangle 7"/>
          <p:cNvSpPr>
            <a:spLocks noChangeArrowheads="1"/>
          </p:cNvSpPr>
          <p:nvPr/>
        </p:nvSpPr>
        <p:spPr bwMode="auto">
          <a:xfrm>
            <a:off x="3810000" y="4343400"/>
            <a:ext cx="14827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>
                <a:latin typeface="Verdana" pitchFamily="34" charset="0"/>
              </a:rPr>
              <a:t>Photo: Fias Co Farm</a:t>
            </a:r>
          </a:p>
        </p:txBody>
      </p:sp>
      <p:pic>
        <p:nvPicPr>
          <p:cNvPr id="62470" name="Picture 8" descr="cagoat-breeds-angora 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219200"/>
            <a:ext cx="3581400" cy="310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59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458200" cy="6858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pPr algn="r"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Alpine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066800"/>
            <a:ext cx="5257800" cy="55626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Originated in the Alps, moved from Switzerland to France </a:t>
            </a:r>
            <a:r>
              <a:rPr lang="en-US" sz="2400" smtClean="0">
                <a:latin typeface="Verdana" pitchFamily="34" charset="0"/>
              </a:rPr>
              <a:t>&amp;</a:t>
            </a:r>
            <a:r>
              <a:rPr lang="en-US" sz="2800" smtClean="0">
                <a:latin typeface="Verdana" pitchFamily="34" charset="0"/>
              </a:rPr>
              <a:t> on to US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Production traits were stressed, so there is no distinct color pattern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Excellent milkers with large </a:t>
            </a:r>
            <a:r>
              <a:rPr lang="en-US" sz="2400" smtClean="0">
                <a:latin typeface="Verdana" pitchFamily="34" charset="0"/>
              </a:rPr>
              <a:t>&amp;</a:t>
            </a:r>
            <a:r>
              <a:rPr lang="en-US" sz="2800" smtClean="0">
                <a:latin typeface="Verdana" pitchFamily="34" charset="0"/>
              </a:rPr>
              <a:t> well-shaped udders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2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Have erect ears, </a:t>
            </a:r>
            <a:r>
              <a:rPr lang="en-US" sz="2400" smtClean="0">
                <a:latin typeface="Verdana" pitchFamily="34" charset="0"/>
              </a:rPr>
              <a:t>&amp;</a:t>
            </a:r>
            <a:r>
              <a:rPr lang="en-US" sz="2800" smtClean="0">
                <a:latin typeface="Verdana" pitchFamily="34" charset="0"/>
              </a:rPr>
              <a:t> tend to have shorter hair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They are medium in size</a:t>
            </a:r>
            <a:endParaRPr lang="en-US" smtClean="0"/>
          </a:p>
        </p:txBody>
      </p:sp>
      <p:sp>
        <p:nvSpPr>
          <p:cNvPr id="63495" name="Text Box 7"/>
          <p:cNvSpPr txBox="1">
            <a:spLocks noChangeArrowheads="1"/>
          </p:cNvSpPr>
          <p:nvPr/>
        </p:nvSpPr>
        <p:spPr bwMode="auto">
          <a:xfrm>
            <a:off x="5562600" y="6019800"/>
            <a:ext cx="1981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000">
                <a:latin typeface="Verdana" pitchFamily="34" charset="0"/>
              </a:rPr>
              <a:t>Photo: Crystal D’Eon,</a:t>
            </a:r>
          </a:p>
          <a:p>
            <a:r>
              <a:rPr lang="en-US" sz="1000">
                <a:latin typeface="Verdana" pitchFamily="34" charset="0"/>
              </a:rPr>
              <a:t>Oklahoma State University</a:t>
            </a:r>
          </a:p>
        </p:txBody>
      </p:sp>
      <p:pic>
        <p:nvPicPr>
          <p:cNvPr id="63496" name="Picture 8" descr="cagoat-breeds-alpine 0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114800"/>
            <a:ext cx="3048000" cy="194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3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3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5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Nubian</a:t>
            </a:r>
          </a:p>
        </p:txBody>
      </p:sp>
      <p:sp>
        <p:nvSpPr>
          <p:cNvPr id="63492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3493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3494" name="Rectangle 8"/>
          <p:cNvSpPr>
            <a:spLocks noChangeArrowheads="1"/>
          </p:cNvSpPr>
          <p:nvPr/>
        </p:nvSpPr>
        <p:spPr bwMode="auto">
          <a:xfrm>
            <a:off x="3733800" y="4724400"/>
            <a:ext cx="190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000">
                <a:latin typeface="Verdana" pitchFamily="34" charset="0"/>
              </a:rPr>
              <a:t>Photo: Crystal D’Eon,</a:t>
            </a:r>
          </a:p>
          <a:p>
            <a:r>
              <a:rPr lang="en-US" sz="1000">
                <a:latin typeface="Verdana" pitchFamily="34" charset="0"/>
              </a:rPr>
              <a:t>Oklahoma State University</a:t>
            </a:r>
          </a:p>
        </p:txBody>
      </p:sp>
      <p:pic>
        <p:nvPicPr>
          <p:cNvPr id="63495" name="Picture 9" descr="cagoat-breeds-nubian 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219200"/>
            <a:ext cx="2901950" cy="353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3" grpId="0" build="p" autoUpdateAnimBg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Boer</a:t>
            </a:r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4518" name="Rectangle 7"/>
          <p:cNvSpPr>
            <a:spLocks noChangeArrowheads="1"/>
          </p:cNvSpPr>
          <p:nvPr/>
        </p:nvSpPr>
        <p:spPr bwMode="auto">
          <a:xfrm>
            <a:off x="3733800" y="4876800"/>
            <a:ext cx="17287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>
                <a:latin typeface="Verdana" pitchFamily="34" charset="0"/>
              </a:rPr>
              <a:t>Photo: Unknown Source</a:t>
            </a:r>
          </a:p>
        </p:txBody>
      </p:sp>
      <p:pic>
        <p:nvPicPr>
          <p:cNvPr id="64519" name="Picture 9" descr="cagoat-breeds-boer 0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828800"/>
            <a:ext cx="3429000" cy="307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 build="p" autoUpdateAnimBg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LaMancha</a:t>
            </a:r>
          </a:p>
        </p:txBody>
      </p:sp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5541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5542" name="Rectangle 8"/>
          <p:cNvSpPr>
            <a:spLocks noChangeArrowheads="1"/>
          </p:cNvSpPr>
          <p:nvPr/>
        </p:nvSpPr>
        <p:spPr bwMode="auto">
          <a:xfrm>
            <a:off x="3733800" y="4648200"/>
            <a:ext cx="190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000">
                <a:latin typeface="Verdana" pitchFamily="34" charset="0"/>
              </a:rPr>
              <a:t>Photo: Karen Lee,</a:t>
            </a:r>
          </a:p>
          <a:p>
            <a:r>
              <a:rPr lang="en-US" sz="1000">
                <a:latin typeface="Verdana" pitchFamily="34" charset="0"/>
              </a:rPr>
              <a:t>Oklahoma State University</a:t>
            </a:r>
          </a:p>
        </p:txBody>
      </p:sp>
      <p:pic>
        <p:nvPicPr>
          <p:cNvPr id="65543" name="Picture 9" descr="cagoat-breeds-lamancha 0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295400"/>
            <a:ext cx="3409950" cy="334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 autoUpdateAnimBg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Alpine</a:t>
            </a:r>
          </a:p>
        </p:txBody>
      </p:sp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6565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6566" name="Rectangle 9"/>
          <p:cNvSpPr>
            <a:spLocks noChangeArrowheads="1"/>
          </p:cNvSpPr>
          <p:nvPr/>
        </p:nvSpPr>
        <p:spPr bwMode="auto">
          <a:xfrm>
            <a:off x="3886200" y="4495800"/>
            <a:ext cx="14827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>
                <a:latin typeface="Verdana" pitchFamily="34" charset="0"/>
              </a:rPr>
              <a:t>Photo: Fias Co Farm</a:t>
            </a:r>
          </a:p>
        </p:txBody>
      </p:sp>
      <p:pic>
        <p:nvPicPr>
          <p:cNvPr id="66567" name="Picture 12" descr="cagoat-breeds-alpine 0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295400"/>
            <a:ext cx="3733800" cy="318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 autoUpdateAnimBg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Toggenburg</a:t>
            </a:r>
          </a:p>
        </p:txBody>
      </p:sp>
      <p:sp>
        <p:nvSpPr>
          <p:cNvPr id="67588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7589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7590" name="Rectangle 7"/>
          <p:cNvSpPr>
            <a:spLocks noChangeArrowheads="1"/>
          </p:cNvSpPr>
          <p:nvPr/>
        </p:nvSpPr>
        <p:spPr bwMode="auto">
          <a:xfrm>
            <a:off x="3429000" y="4267200"/>
            <a:ext cx="23653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>
                <a:latin typeface="Verdana" pitchFamily="34" charset="0"/>
              </a:rPr>
              <a:t>Photo: Oklahoma State University</a:t>
            </a:r>
          </a:p>
        </p:txBody>
      </p:sp>
      <p:pic>
        <p:nvPicPr>
          <p:cNvPr id="67591" name="Picture 8" descr="cagoat-breeds-toggenburg 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600200"/>
            <a:ext cx="4387850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7" grpId="0" build="p" autoUpdateAnimBg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Kiko</a:t>
            </a:r>
          </a:p>
        </p:txBody>
      </p:sp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8614" name="Rectangle 7"/>
          <p:cNvSpPr>
            <a:spLocks noChangeArrowheads="1"/>
          </p:cNvSpPr>
          <p:nvPr/>
        </p:nvSpPr>
        <p:spPr bwMode="auto">
          <a:xfrm>
            <a:off x="3657600" y="4267200"/>
            <a:ext cx="190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000">
                <a:latin typeface="Verdana" pitchFamily="34" charset="0"/>
              </a:rPr>
              <a:t>Photo: Dr. An Peischel,</a:t>
            </a:r>
          </a:p>
          <a:p>
            <a:r>
              <a:rPr lang="en-US" sz="1000">
                <a:latin typeface="Verdana" pitchFamily="34" charset="0"/>
              </a:rPr>
              <a:t>Oklahoma State University</a:t>
            </a:r>
          </a:p>
        </p:txBody>
      </p:sp>
      <p:pic>
        <p:nvPicPr>
          <p:cNvPr id="68615" name="Picture 8" descr="cagoat-breeds-kiko 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524000"/>
            <a:ext cx="3771900" cy="281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3" grpId="0" build="p" autoUpdateAnimBg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2296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Cashmere</a:t>
            </a:r>
          </a:p>
        </p:txBody>
      </p:sp>
      <p:sp>
        <p:nvSpPr>
          <p:cNvPr id="69636" name="Rectangle 4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69637" name="Picture 6" descr="cagoat-breeds-cashmere 0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447800"/>
            <a:ext cx="4081463" cy="295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8" name="Rectangle 7"/>
          <p:cNvSpPr>
            <a:spLocks noChangeArrowheads="1"/>
          </p:cNvSpPr>
          <p:nvPr/>
        </p:nvSpPr>
        <p:spPr bwMode="auto">
          <a:xfrm>
            <a:off x="3810000" y="4419600"/>
            <a:ext cx="158591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>
                <a:latin typeface="Verdana" pitchFamily="34" charset="0"/>
              </a:rPr>
              <a:t>Photo: Ol West Farms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8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7" grpId="0" build="p" autoUpdateAnimBg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10752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Pygmy</a:t>
            </a:r>
          </a:p>
        </p:txBody>
      </p:sp>
      <p:sp>
        <p:nvSpPr>
          <p:cNvPr id="70660" name="Rectangle 1028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0661" name="Rectangle 1029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0662" name="Rectangle 1031"/>
          <p:cNvSpPr>
            <a:spLocks noChangeArrowheads="1"/>
          </p:cNvSpPr>
          <p:nvPr/>
        </p:nvSpPr>
        <p:spPr bwMode="auto">
          <a:xfrm>
            <a:off x="3429000" y="4572000"/>
            <a:ext cx="2514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000">
                <a:latin typeface="Verdana" pitchFamily="34" charset="0"/>
              </a:rPr>
              <a:t>Photo: Oklahoma State University</a:t>
            </a:r>
          </a:p>
        </p:txBody>
      </p:sp>
      <p:pic>
        <p:nvPicPr>
          <p:cNvPr id="70663" name="Picture 1032" descr="cagoat-breeds-pygmy 0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600200"/>
            <a:ext cx="4387850" cy="299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3" grpId="0" build="p" autoUpdateAnimBg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San Clemente</a:t>
            </a:r>
          </a:p>
        </p:txBody>
      </p:sp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1686" name="Rectangle 8"/>
          <p:cNvSpPr>
            <a:spLocks noChangeArrowheads="1"/>
          </p:cNvSpPr>
          <p:nvPr/>
        </p:nvSpPr>
        <p:spPr bwMode="auto">
          <a:xfrm>
            <a:off x="2362200" y="1371600"/>
            <a:ext cx="4343400" cy="427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/>
              <a:t>Originated off California</a:t>
            </a:r>
          </a:p>
          <a:p>
            <a:endParaRPr lang="en-US" sz="1000"/>
          </a:p>
          <a:p>
            <a:r>
              <a:rPr lang="en-US" sz="2800"/>
              <a:t>Color is mostly red or tan with black markings</a:t>
            </a:r>
          </a:p>
          <a:p>
            <a:endParaRPr lang="en-US" sz="1000"/>
          </a:p>
          <a:p>
            <a:r>
              <a:rPr lang="en-US" sz="2800"/>
              <a:t>Both sexes are horned</a:t>
            </a:r>
          </a:p>
          <a:p>
            <a:endParaRPr lang="en-US" sz="1000"/>
          </a:p>
          <a:p>
            <a:r>
              <a:rPr lang="en-US" sz="2800"/>
              <a:t>They are a small breed (almost dwarf size)</a:t>
            </a:r>
          </a:p>
          <a:p>
            <a:endParaRPr lang="en-US" sz="1000"/>
          </a:p>
          <a:p>
            <a:r>
              <a:rPr lang="en-US" sz="2800"/>
              <a:t>They are fine boned</a:t>
            </a:r>
          </a:p>
          <a:p>
            <a:endParaRPr lang="en-US" sz="1000"/>
          </a:p>
          <a:p>
            <a:r>
              <a:rPr lang="en-US" sz="2800"/>
              <a:t>They are meat goat breed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1" grpId="0" build="p" autoUpdateAnimBg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0198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Spanish</a:t>
            </a:r>
          </a:p>
        </p:txBody>
      </p:sp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2709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2710" name="Rectangle 8"/>
          <p:cNvSpPr>
            <a:spLocks noChangeArrowheads="1"/>
          </p:cNvSpPr>
          <p:nvPr/>
        </p:nvSpPr>
        <p:spPr bwMode="auto">
          <a:xfrm>
            <a:off x="1752600" y="1143000"/>
            <a:ext cx="5562600" cy="439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/>
              <a:t>Originated in the US, </a:t>
            </a:r>
            <a:r>
              <a:rPr lang="en-US" sz="2400"/>
              <a:t>&amp;</a:t>
            </a:r>
            <a:r>
              <a:rPr lang="en-US" sz="2800"/>
              <a:t> they naturally developed in the wild</a:t>
            </a:r>
          </a:p>
          <a:p>
            <a:endParaRPr lang="en-US" sz="1000"/>
          </a:p>
          <a:p>
            <a:r>
              <a:rPr lang="en-US" sz="2800"/>
              <a:t>As a result; size, ear type, hair, horns, etc are not standardized</a:t>
            </a:r>
          </a:p>
          <a:p>
            <a:endParaRPr lang="en-US" sz="1000"/>
          </a:p>
          <a:p>
            <a:r>
              <a:rPr lang="en-US" sz="2800"/>
              <a:t>Developing in the wild resulted in a small to medium sized goat </a:t>
            </a:r>
            <a:r>
              <a:rPr lang="en-US" sz="2400"/>
              <a:t>&amp;</a:t>
            </a:r>
            <a:r>
              <a:rPr lang="en-US" sz="2800"/>
              <a:t> one with a small udder (to avoid injury from rocks, cactus, etc)</a:t>
            </a:r>
          </a:p>
          <a:p>
            <a:endParaRPr lang="en-US" sz="1000"/>
          </a:p>
          <a:p>
            <a:r>
              <a:rPr lang="en-US" sz="2800"/>
              <a:t>Considered a meat goat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9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458200" cy="6858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pPr algn="r"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Angora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5105400" cy="49530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Originated in the Angora District of Asia Minor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Considered as picturesque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Both sexes are horned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Ears are droopy </a:t>
            </a:r>
            <a:r>
              <a:rPr lang="en-US" sz="2400" smtClean="0">
                <a:latin typeface="Verdana" pitchFamily="34" charset="0"/>
              </a:rPr>
              <a:t>&amp;</a:t>
            </a:r>
            <a:r>
              <a:rPr lang="en-US" sz="2800" smtClean="0">
                <a:latin typeface="Verdana" pitchFamily="34" charset="0"/>
              </a:rPr>
              <a:t> heavy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Are a medium sized breed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Valued for mohair fleece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Less prolific than most other breed of goats</a:t>
            </a:r>
            <a:endParaRPr lang="en-US" smtClean="0"/>
          </a:p>
        </p:txBody>
      </p:sp>
      <p:sp>
        <p:nvSpPr>
          <p:cNvPr id="9220" name="Text Box 5"/>
          <p:cNvSpPr txBox="1">
            <a:spLocks noChangeArrowheads="1"/>
          </p:cNvSpPr>
          <p:nvPr/>
        </p:nvSpPr>
        <p:spPr bwMode="auto">
          <a:xfrm>
            <a:off x="5181600" y="6172200"/>
            <a:ext cx="2606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sz="1000">
              <a:latin typeface="Verdana" pitchFamily="34" charset="0"/>
            </a:endParaRPr>
          </a:p>
          <a:p>
            <a:endParaRPr lang="en-US" sz="1000">
              <a:latin typeface="Tahoma" pitchFamily="34" charset="0"/>
            </a:endParaRPr>
          </a:p>
        </p:txBody>
      </p:sp>
      <p:pic>
        <p:nvPicPr>
          <p:cNvPr id="65543" name="Picture 7" descr="cagoat-breeds-angora 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419600"/>
            <a:ext cx="3048000" cy="181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4" name="Text Box 8"/>
          <p:cNvSpPr txBox="1">
            <a:spLocks noChangeArrowheads="1"/>
          </p:cNvSpPr>
          <p:nvPr/>
        </p:nvSpPr>
        <p:spPr bwMode="auto">
          <a:xfrm>
            <a:off x="5562600" y="6248400"/>
            <a:ext cx="24384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000">
                <a:latin typeface="Verdana" pitchFamily="34" charset="0"/>
              </a:rPr>
              <a:t>Photo: Oklahoma State University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5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5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4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019800"/>
            <a:ext cx="82296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Boer</a:t>
            </a:r>
          </a:p>
        </p:txBody>
      </p:sp>
      <p:sp>
        <p:nvSpPr>
          <p:cNvPr id="73732" name="Rectangle 4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3733" name="Rectangle 5"/>
          <p:cNvSpPr>
            <a:spLocks noChangeArrowheads="1"/>
          </p:cNvSpPr>
          <p:nvPr/>
        </p:nvSpPr>
        <p:spPr bwMode="auto">
          <a:xfrm>
            <a:off x="1676400" y="1371600"/>
            <a:ext cx="5943600" cy="442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/>
              <a:t>Originated in South Africa</a:t>
            </a:r>
          </a:p>
          <a:p>
            <a:endParaRPr lang="en-US" sz="1000"/>
          </a:p>
          <a:p>
            <a:r>
              <a:rPr lang="en-US" sz="2800"/>
              <a:t>Ears are long and droopy</a:t>
            </a:r>
          </a:p>
          <a:p>
            <a:endParaRPr lang="en-US" sz="1000"/>
          </a:p>
          <a:p>
            <a:r>
              <a:rPr lang="en-US" sz="2800"/>
              <a:t>It is a horned breed</a:t>
            </a:r>
          </a:p>
          <a:p>
            <a:endParaRPr lang="en-US" sz="1000"/>
          </a:p>
          <a:p>
            <a:r>
              <a:rPr lang="en-US" sz="2800"/>
              <a:t>Typical color pattern is a white body with darker (black or brown) head</a:t>
            </a:r>
          </a:p>
          <a:p>
            <a:endParaRPr lang="en-US" sz="1000"/>
          </a:p>
          <a:p>
            <a:r>
              <a:rPr lang="en-US" sz="2800"/>
              <a:t>Value is as a meat goat</a:t>
            </a:r>
          </a:p>
          <a:p>
            <a:endParaRPr lang="en-US" sz="1000"/>
          </a:p>
          <a:p>
            <a:r>
              <a:rPr lang="en-US" sz="2800"/>
              <a:t>It is built thick </a:t>
            </a:r>
            <a:r>
              <a:rPr lang="en-US" sz="2400"/>
              <a:t>&amp;</a:t>
            </a:r>
            <a:r>
              <a:rPr lang="en-US" sz="2800"/>
              <a:t> strong</a:t>
            </a:r>
          </a:p>
          <a:p>
            <a:endParaRPr lang="en-US" sz="1000"/>
          </a:p>
          <a:p>
            <a:r>
              <a:rPr lang="en-US" sz="2800"/>
              <a:t>It is a heavy breed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3" grpId="0" build="p" autoUpdateAnimBg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2296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Angora</a:t>
            </a:r>
          </a:p>
        </p:txBody>
      </p:sp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4757" name="Rectangle 7"/>
          <p:cNvSpPr>
            <a:spLocks noChangeArrowheads="1"/>
          </p:cNvSpPr>
          <p:nvPr/>
        </p:nvSpPr>
        <p:spPr bwMode="auto">
          <a:xfrm>
            <a:off x="3505200" y="3962400"/>
            <a:ext cx="23653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>
                <a:latin typeface="Verdana" pitchFamily="34" charset="0"/>
              </a:rPr>
              <a:t>Photo: Oklahoma State University</a:t>
            </a:r>
          </a:p>
        </p:txBody>
      </p:sp>
      <p:pic>
        <p:nvPicPr>
          <p:cNvPr id="74758" name="Picture 8" descr="cagoat-breeds-angora 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524000"/>
            <a:ext cx="4500563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build="p" autoUpdateAnimBg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Myotonic</a:t>
            </a:r>
          </a:p>
        </p:txBody>
      </p:sp>
      <p:sp>
        <p:nvSpPr>
          <p:cNvPr id="75780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5781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5782" name="Rectangle 6"/>
          <p:cNvSpPr>
            <a:spLocks noChangeArrowheads="1"/>
          </p:cNvSpPr>
          <p:nvPr/>
        </p:nvSpPr>
        <p:spPr bwMode="auto">
          <a:xfrm>
            <a:off x="3505200" y="3962400"/>
            <a:ext cx="23653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>
                <a:latin typeface="Verdana" pitchFamily="34" charset="0"/>
              </a:rPr>
              <a:t>Photo: Oklahoma State University</a:t>
            </a:r>
          </a:p>
        </p:txBody>
      </p:sp>
      <p:pic>
        <p:nvPicPr>
          <p:cNvPr id="75783" name="Picture 8" descr="cagoat-breeds-myotonic 0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371600"/>
            <a:ext cx="33528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9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27" grpId="0" build="p" autoUpdateAnimBg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Saanen</a:t>
            </a:r>
          </a:p>
        </p:txBody>
      </p:sp>
      <p:sp>
        <p:nvSpPr>
          <p:cNvPr id="76804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6805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6806" name="Rectangle 6"/>
          <p:cNvSpPr>
            <a:spLocks noChangeArrowheads="1"/>
          </p:cNvSpPr>
          <p:nvPr/>
        </p:nvSpPr>
        <p:spPr bwMode="auto">
          <a:xfrm>
            <a:off x="3505200" y="4191000"/>
            <a:ext cx="23653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>
                <a:latin typeface="Verdana" pitchFamily="34" charset="0"/>
              </a:rPr>
              <a:t>Photo: Oklahoma State University</a:t>
            </a:r>
          </a:p>
        </p:txBody>
      </p:sp>
      <p:pic>
        <p:nvPicPr>
          <p:cNvPr id="76807" name="Picture 8" descr="cagoat-breeds-saanen 0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828800"/>
            <a:ext cx="3797300" cy="235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4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47" grpId="0" build="p" autoUpdateAnimBg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Toggenburg</a:t>
            </a:r>
          </a:p>
        </p:txBody>
      </p:sp>
      <p:sp>
        <p:nvSpPr>
          <p:cNvPr id="77828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7829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7830" name="Rectangle 6"/>
          <p:cNvSpPr>
            <a:spLocks noChangeArrowheads="1"/>
          </p:cNvSpPr>
          <p:nvPr/>
        </p:nvSpPr>
        <p:spPr bwMode="auto">
          <a:xfrm>
            <a:off x="3352800" y="4191000"/>
            <a:ext cx="2597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>
                <a:latin typeface="Verdana" pitchFamily="34" charset="0"/>
              </a:rPr>
              <a:t>Photo: www.goats4h.com/DairyGoats</a:t>
            </a:r>
          </a:p>
        </p:txBody>
      </p:sp>
      <p:pic>
        <p:nvPicPr>
          <p:cNvPr id="77831" name="Picture 8" descr="cagoat-breeds-toggenburg 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219200"/>
            <a:ext cx="3810000" cy="300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1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5" grpId="0" build="p" autoUpdateAnimBg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8975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Identify…</a:t>
            </a:r>
            <a:r>
              <a:rPr lang="en-US" smtClean="0"/>
              <a:t> </a:t>
            </a:r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943600"/>
            <a:ext cx="8305800" cy="609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Oberhasli</a:t>
            </a: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3810000" y="4800600"/>
            <a:ext cx="1828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8853" name="Rectangle 5"/>
          <p:cNvSpPr>
            <a:spLocks noChangeArrowheads="1"/>
          </p:cNvSpPr>
          <p:nvPr/>
        </p:nvSpPr>
        <p:spPr bwMode="auto">
          <a:xfrm>
            <a:off x="0" y="3689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8854" name="Rectangle 6"/>
          <p:cNvSpPr>
            <a:spLocks noChangeArrowheads="1"/>
          </p:cNvSpPr>
          <p:nvPr/>
        </p:nvSpPr>
        <p:spPr bwMode="auto">
          <a:xfrm>
            <a:off x="3886200" y="4267200"/>
            <a:ext cx="14827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>
                <a:latin typeface="Verdana" pitchFamily="34" charset="0"/>
              </a:rPr>
              <a:t>Photo: Fias Co Farm</a:t>
            </a:r>
          </a:p>
        </p:txBody>
      </p:sp>
      <p:pic>
        <p:nvPicPr>
          <p:cNvPr id="78855" name="Picture 8" descr="cagoat-breeds-oberhasli  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447800"/>
            <a:ext cx="3429000" cy="277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39" grpId="0" build="p" autoUpdateAnimBg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049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Other Breeds</a:t>
            </a:r>
          </a:p>
        </p:txBody>
      </p:sp>
      <p:sp>
        <p:nvSpPr>
          <p:cNvPr id="79875" name="Text Box 3"/>
          <p:cNvSpPr txBox="1">
            <a:spLocks noChangeArrowheads="1"/>
          </p:cNvSpPr>
          <p:nvPr/>
        </p:nvSpPr>
        <p:spPr bwMode="auto">
          <a:xfrm>
            <a:off x="685800" y="1752600"/>
            <a:ext cx="8077200" cy="436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800">
                <a:latin typeface="Verdana" pitchFamily="34" charset="0"/>
              </a:rPr>
              <a:t>There are many other breeds that could have been included in this presentation; and maybe some of them should have been included, and maybe some of those that were included should have been excluded.  </a:t>
            </a:r>
          </a:p>
          <a:p>
            <a:endParaRPr lang="en-US" sz="2800">
              <a:latin typeface="Verdana" pitchFamily="34" charset="0"/>
            </a:endParaRPr>
          </a:p>
          <a:p>
            <a:r>
              <a:rPr lang="en-US" sz="2800">
                <a:latin typeface="Verdana" pitchFamily="34" charset="0"/>
              </a:rPr>
              <a:t>Regardless of your thoughts and opinions concerning the inclusion/exclusion of the various breeds, it can be agreed that it would be very difficult to reach agreement.</a:t>
            </a:r>
          </a:p>
        </p:txBody>
      </p:sp>
    </p:spTree>
  </p:cSld>
  <p:clrMapOvr>
    <a:masterClrMapping/>
  </p:clrMapOvr>
  <p:transition>
    <p:strips dir="ru"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049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Other Breeds</a:t>
            </a:r>
          </a:p>
        </p:txBody>
      </p:sp>
      <p:sp>
        <p:nvSpPr>
          <p:cNvPr id="80899" name="Text Box 3"/>
          <p:cNvSpPr txBox="1">
            <a:spLocks noChangeArrowheads="1"/>
          </p:cNvSpPr>
          <p:nvPr/>
        </p:nvSpPr>
        <p:spPr bwMode="auto">
          <a:xfrm>
            <a:off x="609600" y="1752600"/>
            <a:ext cx="8077200" cy="441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800">
                <a:latin typeface="Verdana" pitchFamily="34" charset="0"/>
              </a:rPr>
              <a:t>Given the thoughts stated in the previous slide, the following breeds are listed as breeds for additional review and study.</a:t>
            </a:r>
          </a:p>
          <a:p>
            <a:endParaRPr lang="en-US" sz="2400">
              <a:latin typeface="Verdana" pitchFamily="34" charset="0"/>
            </a:endParaRPr>
          </a:p>
          <a:p>
            <a:r>
              <a:rPr lang="en-US" sz="2400">
                <a:latin typeface="Verdana" pitchFamily="34" charset="0"/>
              </a:rPr>
              <a:t>     Altai Mountain		Corsican	  Norwegian</a:t>
            </a:r>
          </a:p>
          <a:p>
            <a:r>
              <a:rPr lang="en-US" sz="2400">
                <a:latin typeface="Verdana" pitchFamily="34" charset="0"/>
              </a:rPr>
              <a:t>     Grisons Striped	Kinder	  Australian</a:t>
            </a:r>
          </a:p>
          <a:p>
            <a:r>
              <a:rPr lang="en-US" sz="2400">
                <a:latin typeface="Verdana" pitchFamily="34" charset="0"/>
              </a:rPr>
              <a:t>     Nigerian Dwarf	Damascus	  Carpathian</a:t>
            </a:r>
          </a:p>
          <a:p>
            <a:r>
              <a:rPr lang="en-US" sz="2400">
                <a:latin typeface="Verdana" pitchFamily="34" charset="0"/>
              </a:rPr>
              <a:t>     Golden Guernsey	Appenzell	  Tauernsheck</a:t>
            </a:r>
          </a:p>
          <a:p>
            <a:endParaRPr lang="en-US" sz="2400">
              <a:latin typeface="Verdana" pitchFamily="34" charset="0"/>
            </a:endParaRPr>
          </a:p>
          <a:p>
            <a:r>
              <a:rPr lang="en-US" sz="2800">
                <a:latin typeface="Verdana" pitchFamily="34" charset="0"/>
              </a:rPr>
              <a:t>Conducting an internet search for </a:t>
            </a:r>
            <a:r>
              <a:rPr lang="en-US" sz="2800" i="1">
                <a:latin typeface="Verdana" pitchFamily="34" charset="0"/>
              </a:rPr>
              <a:t>goat breeds</a:t>
            </a:r>
            <a:r>
              <a:rPr lang="en-US" sz="2800">
                <a:latin typeface="Verdana" pitchFamily="34" charset="0"/>
              </a:rPr>
              <a:t> is an excellent starting point.</a:t>
            </a:r>
          </a:p>
        </p:txBody>
      </p:sp>
    </p:spTree>
  </p:cSld>
  <p:clrMapOvr>
    <a:masterClrMapping/>
  </p:clrMapOvr>
  <p:transition>
    <p:strips dir="r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458200" cy="6858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pPr algn="r"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Boer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4953000" cy="48768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Originated in South Africa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Ears are long </a:t>
            </a:r>
            <a:r>
              <a:rPr lang="en-US" sz="2400" smtClean="0">
                <a:latin typeface="Verdana" pitchFamily="34" charset="0"/>
              </a:rPr>
              <a:t>&amp;</a:t>
            </a:r>
            <a:r>
              <a:rPr lang="en-US" sz="2800" smtClean="0">
                <a:latin typeface="Verdana" pitchFamily="34" charset="0"/>
              </a:rPr>
              <a:t> droopy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It is a horned breed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Typical color pattern is a white body with darker (black or brown) head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Value is as a meat goat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Build thick </a:t>
            </a:r>
            <a:r>
              <a:rPr lang="en-US" sz="2400" smtClean="0">
                <a:latin typeface="Verdana" pitchFamily="34" charset="0"/>
              </a:rPr>
              <a:t>&amp;</a:t>
            </a:r>
            <a:r>
              <a:rPr lang="en-US" sz="2800" smtClean="0">
                <a:latin typeface="Verdana" pitchFamily="34" charset="0"/>
              </a:rPr>
              <a:t> strong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It is a heavy breed</a:t>
            </a:r>
            <a:endParaRPr lang="en-US" smtClean="0"/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5181600" y="6172200"/>
            <a:ext cx="2606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sz="1000">
              <a:latin typeface="Verdana" pitchFamily="34" charset="0"/>
            </a:endParaRPr>
          </a:p>
          <a:p>
            <a:endParaRPr lang="en-US" sz="1000">
              <a:latin typeface="Tahoma" pitchFamily="34" charset="0"/>
            </a:endParaRPr>
          </a:p>
        </p:txBody>
      </p:sp>
      <p:pic>
        <p:nvPicPr>
          <p:cNvPr id="71686" name="Picture 6" descr="cagoat-breeds-boer 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562350"/>
            <a:ext cx="2971800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7" name="Rectangle 7"/>
          <p:cNvSpPr>
            <a:spLocks noChangeArrowheads="1"/>
          </p:cNvSpPr>
          <p:nvPr/>
        </p:nvSpPr>
        <p:spPr bwMode="auto">
          <a:xfrm>
            <a:off x="5562600" y="6172200"/>
            <a:ext cx="17287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>
                <a:latin typeface="Verdana" pitchFamily="34" charset="0"/>
              </a:rPr>
              <a:t>Photo: Unknown Source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458200" cy="6858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pPr algn="r" eaLnBrk="1" hangingPunct="1">
              <a:defRPr/>
            </a:pPr>
            <a:r>
              <a:rPr lang="en-US" sz="440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Cashmere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752600"/>
            <a:ext cx="5105400" cy="47244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Originated in Middle East (Iran, Iraq, Afghanistan)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Has a regal appearance, due to long coat </a:t>
            </a:r>
            <a:r>
              <a:rPr lang="en-US" sz="2400" smtClean="0">
                <a:latin typeface="Verdana" pitchFamily="34" charset="0"/>
              </a:rPr>
              <a:t>&amp;</a:t>
            </a:r>
            <a:r>
              <a:rPr lang="en-US" sz="2800" smtClean="0">
                <a:latin typeface="Verdana" pitchFamily="34" charset="0"/>
              </a:rPr>
              <a:t> the long, sweeping horns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Both sexes are horned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Healthy </a:t>
            </a:r>
            <a:r>
              <a:rPr lang="en-US" sz="2400" smtClean="0">
                <a:latin typeface="Verdana" pitchFamily="34" charset="0"/>
              </a:rPr>
              <a:t>&amp;</a:t>
            </a:r>
            <a:r>
              <a:rPr lang="en-US" sz="2800" smtClean="0">
                <a:latin typeface="Verdana" pitchFamily="34" charset="0"/>
              </a:rPr>
              <a:t> hardy breed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Do not tend to jump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sz="1000" smtClean="0">
              <a:latin typeface="Verdan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smtClean="0">
                <a:latin typeface="Verdana" pitchFamily="34" charset="0"/>
              </a:rPr>
              <a:t>Valued for cashmere fleece</a:t>
            </a:r>
            <a:endParaRPr lang="en-US" smtClean="0"/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5181600" y="6172200"/>
            <a:ext cx="2606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sz="1000">
              <a:latin typeface="Verdana" pitchFamily="34" charset="0"/>
            </a:endParaRPr>
          </a:p>
          <a:p>
            <a:endParaRPr lang="en-US" sz="1000">
              <a:latin typeface="Tahoma" pitchFamily="34" charset="0"/>
            </a:endParaRPr>
          </a:p>
        </p:txBody>
      </p:sp>
      <p:sp>
        <p:nvSpPr>
          <p:cNvPr id="116742" name="Rectangle 6"/>
          <p:cNvSpPr>
            <a:spLocks noChangeArrowheads="1"/>
          </p:cNvSpPr>
          <p:nvPr/>
        </p:nvSpPr>
        <p:spPr bwMode="auto">
          <a:xfrm>
            <a:off x="5410200" y="6172200"/>
            <a:ext cx="3352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000">
                <a:latin typeface="Verdana" pitchFamily="34" charset="0"/>
              </a:rPr>
              <a:t>Photo: Paul Johnson, Oregon, USA</a:t>
            </a:r>
          </a:p>
        </p:txBody>
      </p:sp>
      <p:pic>
        <p:nvPicPr>
          <p:cNvPr id="116743" name="Picture 7" descr="cagoat-breeds-cashmere 0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810000"/>
            <a:ext cx="32004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6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6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2" grpId="0"/>
    </p:bldLst>
  </p:timing>
</p:sld>
</file>

<file path=ppt/theme/theme1.xml><?xml version="1.0" encoding="utf-8"?>
<a:theme xmlns:a="http://schemas.openxmlformats.org/drawingml/2006/main" name="Shake 1 design template">
  <a:themeElements>
    <a:clrScheme name="Shake 1 design template 14">
      <a:dk1>
        <a:srgbClr val="000000"/>
      </a:dk1>
      <a:lt1>
        <a:srgbClr val="777777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BDBDBD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hake 1 design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hake 1 desig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ake 1 design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ake 1 design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ake 1 design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ake 1 design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ake 1 design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ake 1 design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ake 1 design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ake 1 design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ake 1 design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ake 1 design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ake 1 design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ake 1 design template 1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ake 1 design template 14">
        <a:dk1>
          <a:srgbClr val="000000"/>
        </a:dk1>
        <a:lt1>
          <a:srgbClr val="777777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BDBDBD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Shake 1 design template</Template>
  <TotalTime>996</TotalTime>
  <Words>2129</Words>
  <Application>Microsoft Office PowerPoint</Application>
  <PresentationFormat>On-screen Show (4:3)</PresentationFormat>
  <Paragraphs>532</Paragraphs>
  <Slides>77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82" baseType="lpstr">
      <vt:lpstr>Arial</vt:lpstr>
      <vt:lpstr>Verdana</vt:lpstr>
      <vt:lpstr>Times New Roman</vt:lpstr>
      <vt:lpstr>Tahoma</vt:lpstr>
      <vt:lpstr>Shake 1 design template</vt:lpstr>
      <vt:lpstr>A  FEW  SELECTED BREEDS  OF  GOATS</vt:lpstr>
      <vt:lpstr>Partially Funded By</vt:lpstr>
      <vt:lpstr>Information Development</vt:lpstr>
      <vt:lpstr>Information Sources</vt:lpstr>
      <vt:lpstr>TYPICAL OR COMMON BREEDS OF GOATS</vt:lpstr>
      <vt:lpstr>Alpine</vt:lpstr>
      <vt:lpstr>Angora</vt:lpstr>
      <vt:lpstr>Boer</vt:lpstr>
      <vt:lpstr>Cashmere</vt:lpstr>
      <vt:lpstr>Kiko</vt:lpstr>
      <vt:lpstr>LaMancha</vt:lpstr>
      <vt:lpstr>Myotonic</vt:lpstr>
      <vt:lpstr>Nubian</vt:lpstr>
      <vt:lpstr>Oberhasli</vt:lpstr>
      <vt:lpstr>Pygmy</vt:lpstr>
      <vt:lpstr>Saanen</vt:lpstr>
      <vt:lpstr>San Clemente</vt:lpstr>
      <vt:lpstr>Spanish</vt:lpstr>
      <vt:lpstr>Toggenburg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Identify… </vt:lpstr>
      <vt:lpstr>Other Breeds</vt:lpstr>
      <vt:lpstr>Other Breeds</vt:lpstr>
    </vt:vector>
  </TitlesOfParts>
  <Company>UNCE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Etiquette</dc:title>
  <dc:creator>Matt Gunderson</dc:creator>
  <cp:lastModifiedBy>Teacher E-Solutions</cp:lastModifiedBy>
  <cp:revision>49</cp:revision>
  <dcterms:created xsi:type="dcterms:W3CDTF">2005-02-14T19:27:03Z</dcterms:created>
  <dcterms:modified xsi:type="dcterms:W3CDTF">2019-01-15T12:42:57Z</dcterms:modified>
</cp:coreProperties>
</file>