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9"/>
  </p:notesMasterIdLst>
  <p:handoutMasterIdLst>
    <p:handoutMasterId r:id="rId80"/>
  </p:handoutMasterIdLst>
  <p:sldIdLst>
    <p:sldId id="256" r:id="rId2"/>
    <p:sldId id="343" r:id="rId3"/>
    <p:sldId id="338" r:id="rId4"/>
    <p:sldId id="342" r:id="rId5"/>
    <p:sldId id="337" r:id="rId6"/>
    <p:sldId id="260" r:id="rId7"/>
    <p:sldId id="262" r:id="rId8"/>
    <p:sldId id="267" r:id="rId9"/>
    <p:sldId id="311" r:id="rId10"/>
    <p:sldId id="271" r:id="rId11"/>
    <p:sldId id="274" r:id="rId12"/>
    <p:sldId id="277" r:id="rId13"/>
    <p:sldId id="280" r:id="rId14"/>
    <p:sldId id="283" r:id="rId15"/>
    <p:sldId id="286" r:id="rId16"/>
    <p:sldId id="288" r:id="rId17"/>
    <p:sldId id="290" r:id="rId18"/>
    <p:sldId id="295" r:id="rId19"/>
    <p:sldId id="292" r:id="rId20"/>
    <p:sldId id="304" r:id="rId21"/>
    <p:sldId id="270" r:id="rId22"/>
    <p:sldId id="319" r:id="rId23"/>
    <p:sldId id="310" r:id="rId24"/>
    <p:sldId id="284" r:id="rId25"/>
    <p:sldId id="275" r:id="rId26"/>
    <p:sldId id="334" r:id="rId27"/>
    <p:sldId id="301" r:id="rId28"/>
    <p:sldId id="299" r:id="rId29"/>
    <p:sldId id="322" r:id="rId30"/>
    <p:sldId id="317" r:id="rId31"/>
    <p:sldId id="300" r:id="rId32"/>
    <p:sldId id="309" r:id="rId33"/>
    <p:sldId id="326" r:id="rId34"/>
    <p:sldId id="273" r:id="rId35"/>
    <p:sldId id="281" r:id="rId36"/>
    <p:sldId id="293" r:id="rId37"/>
    <p:sldId id="287" r:id="rId38"/>
    <p:sldId id="320" r:id="rId39"/>
    <p:sldId id="325" r:id="rId40"/>
    <p:sldId id="331" r:id="rId41"/>
    <p:sldId id="265" r:id="rId42"/>
    <p:sldId id="324" r:id="rId43"/>
    <p:sldId id="332" r:id="rId44"/>
    <p:sldId id="263" r:id="rId45"/>
    <p:sldId id="269" r:id="rId46"/>
    <p:sldId id="278" r:id="rId47"/>
    <p:sldId id="306" r:id="rId48"/>
    <p:sldId id="285" r:id="rId49"/>
    <p:sldId id="333" r:id="rId50"/>
    <p:sldId id="308" r:id="rId51"/>
    <p:sldId id="303" r:id="rId52"/>
    <p:sldId id="272" r:id="rId53"/>
    <p:sldId id="261" r:id="rId54"/>
    <p:sldId id="327" r:id="rId55"/>
    <p:sldId id="329" r:id="rId56"/>
    <p:sldId id="330" r:id="rId57"/>
    <p:sldId id="318" r:id="rId58"/>
    <p:sldId id="305" r:id="rId59"/>
    <p:sldId id="316" r:id="rId60"/>
    <p:sldId id="282" r:id="rId61"/>
    <p:sldId id="268" r:id="rId62"/>
    <p:sldId id="276" r:id="rId63"/>
    <p:sldId id="264" r:id="rId64"/>
    <p:sldId id="298" r:id="rId65"/>
    <p:sldId id="307" r:id="rId66"/>
    <p:sldId id="313" r:id="rId67"/>
    <p:sldId id="302" r:id="rId68"/>
    <p:sldId id="289" r:id="rId69"/>
    <p:sldId id="296" r:id="rId70"/>
    <p:sldId id="312" r:id="rId71"/>
    <p:sldId id="266" r:id="rId72"/>
    <p:sldId id="323" r:id="rId73"/>
    <p:sldId id="328" r:id="rId74"/>
    <p:sldId id="335" r:id="rId75"/>
    <p:sldId id="336" r:id="rId76"/>
    <p:sldId id="339" r:id="rId77"/>
    <p:sldId id="340" r:id="rId7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4627" autoAdjust="0"/>
  </p:normalViewPr>
  <p:slideViewPr>
    <p:cSldViewPr>
      <p:cViewPr>
        <p:scale>
          <a:sx n="77" d="100"/>
          <a:sy n="77" d="100"/>
        </p:scale>
        <p:origin x="-5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EBD8C164-E430-4DD0-B56F-EB1B0834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6F1935-A06C-4C24-B3E0-0042417B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352AA5-ED9A-40AE-ABED-63F27268A56E}" type="slidenum">
              <a:rPr lang="en-US"/>
              <a:pPr/>
              <a:t>5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horse that I drew out was the Quarter Horse. The Quarter Horse was the First All American horse and is considered the “most popular horse of all time”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CD77DD-E5D3-4EEF-90E0-379CF8DFE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25FA-3C42-4DCB-8844-F044AB820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711C-AA64-415A-AAD3-9DF5F4EB0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238D-73A8-4A95-80FF-65FD4D41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E26E-0CCD-4B8C-957E-999F53A6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2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CE85-CA9E-44FE-8139-A762A2F46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709A-7955-4267-9786-37227A79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3717-F18D-4DA7-B971-3E3872EA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E36E-4B9A-4471-8DEF-C2CE10FC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6716-E614-4AC0-969A-06A40128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C3B9-DCFD-4AFB-BFDA-56AE6B5A8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25D5AF-7F80-491D-B174-E385CF46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  FEW  SELECTED</a:t>
            </a:r>
            <a:b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BREEDS  OF </a:t>
            </a:r>
            <a:b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GOATS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Verdana" pitchFamily="34" charset="0"/>
              </a:rPr>
              <a:t>__Stephen R Schafer, EdD __  2008  __University of Nevada-Reno__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Kiko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5181600" cy="449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New Zealand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Purposely developed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bred for meat production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Kiko…means meat or flesh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Both sexes are horned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 horns have a distinct  outward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“v” flare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Are hardy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adaptable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9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Are intermediate in size</a:t>
            </a:r>
            <a:r>
              <a:rPr lang="en-US" smtClean="0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638800" y="6172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Verdana" pitchFamily="34" charset="0"/>
              </a:rPr>
              <a:t>Photo: Dr. An Peischel,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75785" name="Picture 9" descr="cagoat-breeds-kiko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971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LaMancha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7912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Oregon, 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Most distinguishing feature is the shortness of ear length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smtClean="0">
                <a:latin typeface="Verdana" pitchFamily="34" charset="0"/>
              </a:rPr>
              <a:t>Gopher Ear</a:t>
            </a:r>
            <a:r>
              <a:rPr lang="en-US" sz="2800" smtClean="0">
                <a:latin typeface="Verdana" pitchFamily="34" charset="0"/>
              </a:rPr>
              <a:t> has a maximum length of one inch, but it is preferable to be non-existent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smtClean="0">
                <a:latin typeface="Verdana" pitchFamily="34" charset="0"/>
              </a:rPr>
              <a:t>Elf Ear</a:t>
            </a:r>
            <a:r>
              <a:rPr lang="en-US" sz="2800" smtClean="0">
                <a:latin typeface="Verdana" pitchFamily="34" charset="0"/>
              </a:rPr>
              <a:t> has a maximum length of two inches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curved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Hair is short, fine,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glossy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Any color/colors is acceptable</a:t>
            </a:r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Verdana" pitchFamily="34" charset="0"/>
              </a:rPr>
              <a:t>Photo: Karen Lee,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78857" name="Picture 9" descr="cagoat-breeds-lamancha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800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cagoat-breeds-lamancha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828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477000" y="3810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</a:t>
            </a:r>
          </a:p>
          <a:p>
            <a:r>
              <a:rPr lang="en-US" sz="1000">
                <a:latin typeface="Verdana" pitchFamily="34" charset="0"/>
              </a:rPr>
              <a:t>www.goats4h.com/DairyGoats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  <p:bldP spid="788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Myotonic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Tennessee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also called Stiff Leg, Wooden Leg, and/or Tennessee Fainting Goat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Typically, they are black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white, but other colors are not uncommon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2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Considered as easy kidders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 as good mothers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 thicker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heavier goat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Valued for meat production</a:t>
            </a:r>
            <a:r>
              <a:rPr lang="en-US" smtClean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867400" y="64008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81928" name="Picture 8" descr="cagoat-breeds-myotonic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667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Nubian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410200" cy="5334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Also called Anglo-Nubian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Distinguished by its royal or aristocratic appearance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Its appearance is dominated by its very long, drooping, graceful,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curving 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Any color is acceptable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a larger framed breed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a multi-purpose breed</a:t>
            </a:r>
            <a:endParaRPr lang="en-US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81600" y="6461125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pic>
        <p:nvPicPr>
          <p:cNvPr id="84998" name="Picture 6" descr="cagoat-breeds-nubian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1685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324600" y="640080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85000" name="Picture 8" descr="cagoat-breeds-nubian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324600" y="4038600"/>
            <a:ext cx="266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www.goats4h.com/DairyGoats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  <p:bldP spid="850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Oberhasli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6388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Switzerland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9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 color is chamois, which is like the </a:t>
            </a:r>
            <a:r>
              <a:rPr lang="en-US" sz="2800" i="1" smtClean="0">
                <a:latin typeface="Verdana" pitchFamily="34" charset="0"/>
              </a:rPr>
              <a:t>bay</a:t>
            </a:r>
            <a:r>
              <a:rPr lang="en-US" sz="2800" smtClean="0">
                <a:latin typeface="Verdana" pitchFamily="34" charset="0"/>
              </a:rPr>
              <a:t> color of a horse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Markings: two black stripes down the face, a nearly all black forehead, black dorsal stripe, black legs below the knees, hocks,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black belly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Developed as a dairy goat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a medium sized breed</a:t>
            </a:r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6019800" y="6324600"/>
            <a:ext cx="1471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Dave Battjes</a:t>
            </a:r>
          </a:p>
        </p:txBody>
      </p:sp>
      <p:pic>
        <p:nvPicPr>
          <p:cNvPr id="88072" name="Picture 8" descr="cagoat-breeds-oberhasli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Pygmy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86400" cy="5334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many countries in area of western Africa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 hair may be any color, agouti (top picture) is the most predominate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Markings: the muzzle, eyes, ears,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forehead must be a lighter color/tone; the lower legs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dorsal stripe are a darker color/tone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2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Developed as a meat breed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2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very small framed</a:t>
            </a:r>
            <a:endParaRPr lang="en-US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562600" y="4038600"/>
            <a:ext cx="2432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Photos: Oklahoma State University</a:t>
            </a:r>
          </a:p>
        </p:txBody>
      </p:sp>
      <p:pic>
        <p:nvPicPr>
          <p:cNvPr id="91144" name="Picture 8" descr="cagoat-breeds-pygmy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cagoat-breeds-pygm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Saanen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51816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Switzerland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White/light cream in color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Hair is short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fine, with fringe along spine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thigh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Ears: erect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point forward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Sensitive to sunlight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do best in cool conditions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Medium to large in size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heavy milkers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562600" y="63246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93193" name="Picture 9" descr="cagoat-breeds-saanen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0480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San Clemente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953000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off the coast of California on island of San Clemente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Color is mostly red or tan with black markings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Both sexes are horned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a small breed (almost dwarf size)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fine boned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meat goat breed</a:t>
            </a:r>
            <a:endParaRPr lang="en-US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943600" y="3962400"/>
            <a:ext cx="2432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Photos: Oklahoma State University</a:t>
            </a:r>
          </a:p>
        </p:txBody>
      </p:sp>
      <p:pic>
        <p:nvPicPr>
          <p:cNvPr id="95240" name="Picture 8" descr="cagoat-breeds-san clemente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590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9" descr="cagoat-breeds-san clemente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590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Spanish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0292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US, goats brought by Spanish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developed in the wild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As a result; size, ear type, hair length, horns, etc are not standardized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Also, developing in the wild resulted in a small to medium sized goat and one with a smaller udder (to avoid damage by rocks, cactus, etc)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Considered a meat goat</a:t>
            </a:r>
            <a:endParaRPr lang="en-US" sz="28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638800" y="6248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100360" name="Picture 8" descr="cagoat-breeds-spanish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9337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Toggenburg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800600" cy="571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Switzerland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 color is light fawn to dark brown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Ears are erect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white, with dark in middle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 white stripe runs down each side of the 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Legs are white below the knee/hock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a white triangle by tail attach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Oldest known dairy breed</a:t>
            </a:r>
            <a:endParaRPr 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pic>
        <p:nvPicPr>
          <p:cNvPr id="97286" name="Picture 6" descr="cagoat-breeds-toggenburg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1625"/>
            <a:ext cx="32004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5410200" y="64008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7056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Partially Funded By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3200400"/>
            <a:ext cx="396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Verdana" pitchFamily="34" charset="0"/>
              </a:rPr>
              <a:t>Ag Council of Nevada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Verdana" pitchFamily="34" charset="0"/>
              </a:rPr>
              <a:t>4 Hall Lane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Verdana" pitchFamily="34" charset="0"/>
              </a:rPr>
              <a:t>Yerington, NV 89447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4572000"/>
            <a:ext cx="815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This presentation was developed for use as an educational resource and is provided as an educational service.  User/purchase fees are not associated with this presentation.</a:t>
            </a:r>
          </a:p>
        </p:txBody>
      </p:sp>
      <p:pic>
        <p:nvPicPr>
          <p:cNvPr id="4101" name="Picture 5" descr="camisc-nv ag council logo col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338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Nubian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733800" y="4876800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22535" name="Picture 8" descr="cagoat-breeds-nubian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0386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Boer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7" name="Picture 7" descr="cagoat-breeds-boer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09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429000" y="5105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Kiko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657600" y="4267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Dr. An Peischel,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24583" name="Picture 8" descr="cagoat-breeds-kiko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Alpine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733800" y="4876800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25607" name="Picture 8" descr="cagoat-breeds-alpine 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Oberhasli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209800" y="990600"/>
            <a:ext cx="5105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Switzerland</a:t>
            </a:r>
          </a:p>
          <a:p>
            <a:endParaRPr lang="en-US" sz="1000"/>
          </a:p>
          <a:p>
            <a:r>
              <a:rPr lang="en-US" sz="2800"/>
              <a:t>The color is chamois, which is like the </a:t>
            </a:r>
            <a:r>
              <a:rPr lang="en-US" sz="2800" i="1"/>
              <a:t>bay</a:t>
            </a:r>
            <a:r>
              <a:rPr lang="en-US" sz="2800"/>
              <a:t> color of a horse</a:t>
            </a:r>
          </a:p>
          <a:p>
            <a:endParaRPr lang="en-US" sz="1000"/>
          </a:p>
          <a:p>
            <a:r>
              <a:rPr lang="en-US" sz="2800"/>
              <a:t>Markings: two black stripes down the face, a nearly all black forehead, black dorsal stripe, black legs below the knees. hocks, </a:t>
            </a:r>
            <a:r>
              <a:rPr lang="en-US" sz="2400"/>
              <a:t>&amp;</a:t>
            </a:r>
            <a:r>
              <a:rPr lang="en-US" sz="2800"/>
              <a:t> black belly</a:t>
            </a:r>
          </a:p>
          <a:p>
            <a:endParaRPr lang="en-US" sz="1000"/>
          </a:p>
          <a:p>
            <a:r>
              <a:rPr lang="en-US" sz="2800"/>
              <a:t>Developed as a dairy goat</a:t>
            </a:r>
          </a:p>
          <a:p>
            <a:endParaRPr lang="en-US" sz="1000"/>
          </a:p>
          <a:p>
            <a:r>
              <a:rPr lang="en-US" sz="2800"/>
              <a:t>It is a medium sized breed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LaMancha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2057400" y="1447800"/>
            <a:ext cx="4953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Oregon, USA</a:t>
            </a:r>
          </a:p>
          <a:p>
            <a:endParaRPr lang="en-US" sz="1000"/>
          </a:p>
          <a:p>
            <a:r>
              <a:rPr lang="en-US" sz="2800"/>
              <a:t>Most distinguishing feature is the shortness of ear length</a:t>
            </a:r>
          </a:p>
          <a:p>
            <a:endParaRPr lang="en-US" sz="1000"/>
          </a:p>
          <a:p>
            <a:r>
              <a:rPr lang="en-US" sz="2800" i="1"/>
              <a:t>Gopher Ear</a:t>
            </a:r>
            <a:r>
              <a:rPr lang="en-US" sz="2800"/>
              <a:t> has a maximum length of one inch, </a:t>
            </a:r>
            <a:r>
              <a:rPr lang="en-US" sz="2800" i="1"/>
              <a:t>Elf Ear</a:t>
            </a:r>
            <a:r>
              <a:rPr lang="en-US" sz="2800"/>
              <a:t> has a max length of two inches</a:t>
            </a:r>
          </a:p>
          <a:p>
            <a:endParaRPr lang="en-US" sz="1000"/>
          </a:p>
          <a:p>
            <a:r>
              <a:rPr lang="en-US" sz="2800"/>
              <a:t>Hair is short, fine, </a:t>
            </a:r>
            <a:r>
              <a:rPr lang="en-US" sz="2400"/>
              <a:t>&amp;</a:t>
            </a:r>
            <a:r>
              <a:rPr lang="en-US" sz="2800"/>
              <a:t> glossy</a:t>
            </a:r>
          </a:p>
          <a:p>
            <a:endParaRPr lang="en-US" sz="1000"/>
          </a:p>
          <a:p>
            <a:r>
              <a:rPr lang="en-US" sz="2800"/>
              <a:t>Any color/colors is acceptable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Toggenburg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86200" y="42672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28679" name="Picture 8" descr="cagoat-breeds-toggenburg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719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Saanen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3505200" y="41910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29703" name="Picture 8" descr="cagoat-breeds-saanen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8735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Spanish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505200" y="42672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30727" name="Picture 8" descr="cagoat-breeds-spanish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Myotonic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505200" y="3962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31751" name="Picture 8" descr="cagoat-breeds-myotonic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Information 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Much effort and time was devoted to:</a:t>
            </a:r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2400" smtClean="0"/>
              <a:t>developing accurate/current information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incorporating appropriate pictures/graphics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providing proper credit of pictures/graphics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obtaining copyright/educational permission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mtClean="0"/>
              <a:t>Any and/or all errors, omissions, etc.</a:t>
            </a:r>
          </a:p>
          <a:p>
            <a:pPr eaLnBrk="1" hangingPunct="1">
              <a:buFontTx/>
              <a:buNone/>
            </a:pPr>
            <a:r>
              <a:rPr lang="en-US" smtClean="0"/>
              <a:t>are purely unintentional/accidental.</a:t>
            </a:r>
          </a:p>
        </p:txBody>
      </p:sp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Cashmere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429000" y="4572000"/>
            <a:ext cx="2401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Paul Johnson, Oregon, USA</a:t>
            </a:r>
          </a:p>
        </p:txBody>
      </p:sp>
      <p:pic>
        <p:nvPicPr>
          <p:cNvPr id="32774" name="Picture 7" descr="cagoat-breeds-cashmere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3148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San Clemente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429000" y="44958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33799" name="Picture 8" descr="cagoat-breeds-san clemente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47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Angora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429000" y="4724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34822" name="Picture 7" descr="cagoat-breeds-angora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4196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Pygmy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810000" y="41910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35846" name="Picture 8" descr="cagoat-breeds-pygmy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895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Kiko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70" name="Picture 9" descr="cagoat-breeds-kiko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6957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3733800" y="464820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Teresa Freeman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Nubian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2286000" y="1143000"/>
            <a:ext cx="457200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England</a:t>
            </a:r>
          </a:p>
          <a:p>
            <a:endParaRPr lang="en-US" sz="1000"/>
          </a:p>
          <a:p>
            <a:r>
              <a:rPr lang="en-US" sz="2800"/>
              <a:t>Distinguished by its royal or aristocratic appearance</a:t>
            </a:r>
          </a:p>
          <a:p>
            <a:endParaRPr lang="en-US" sz="1000"/>
          </a:p>
          <a:p>
            <a:r>
              <a:rPr lang="en-US" sz="2800"/>
              <a:t>Appearance is dominated by its very long, drooping, graceful, </a:t>
            </a:r>
            <a:r>
              <a:rPr lang="en-US" sz="2400"/>
              <a:t>&amp;</a:t>
            </a:r>
            <a:r>
              <a:rPr lang="en-US" sz="2800"/>
              <a:t> curving ear</a:t>
            </a:r>
          </a:p>
          <a:p>
            <a:endParaRPr lang="en-US" sz="1000"/>
          </a:p>
          <a:p>
            <a:r>
              <a:rPr lang="en-US" sz="2800"/>
              <a:t>Any color is acceptable</a:t>
            </a:r>
          </a:p>
          <a:p>
            <a:endParaRPr lang="en-US" sz="1000"/>
          </a:p>
          <a:p>
            <a:r>
              <a:rPr lang="en-US" sz="2800"/>
              <a:t>It is a larger framed breed</a:t>
            </a:r>
          </a:p>
          <a:p>
            <a:endParaRPr lang="en-US" sz="1000"/>
          </a:p>
          <a:p>
            <a:r>
              <a:rPr lang="en-US" sz="2800"/>
              <a:t>It is a multi-purpose breed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Toggenburg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600200" y="1676400"/>
            <a:ext cx="62484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Switzerland, </a:t>
            </a:r>
            <a:r>
              <a:rPr lang="en-US" sz="2400"/>
              <a:t>&amp;</a:t>
            </a:r>
            <a:r>
              <a:rPr lang="en-US" sz="2800"/>
              <a:t> color is fawn to brown</a:t>
            </a:r>
          </a:p>
          <a:p>
            <a:endParaRPr lang="en-US" sz="1000"/>
          </a:p>
          <a:p>
            <a:r>
              <a:rPr lang="en-US" sz="2800"/>
              <a:t>Ears are erect </a:t>
            </a:r>
            <a:r>
              <a:rPr lang="en-US" sz="2400"/>
              <a:t>&amp;</a:t>
            </a:r>
            <a:r>
              <a:rPr lang="en-US" sz="2800"/>
              <a:t> white, with dark in middle; </a:t>
            </a:r>
            <a:r>
              <a:rPr lang="en-US" sz="2400"/>
              <a:t>&amp;</a:t>
            </a:r>
            <a:r>
              <a:rPr lang="en-US" sz="2800"/>
              <a:t> a white stripe runs down each side of the face</a:t>
            </a:r>
          </a:p>
          <a:p>
            <a:endParaRPr lang="en-US" sz="1000"/>
          </a:p>
          <a:p>
            <a:r>
              <a:rPr lang="en-US" sz="2800"/>
              <a:t>Legs are white below the knee </a:t>
            </a:r>
            <a:r>
              <a:rPr lang="en-US" sz="2400"/>
              <a:t>&amp;</a:t>
            </a:r>
            <a:r>
              <a:rPr lang="en-US" sz="2800"/>
              <a:t> hock</a:t>
            </a:r>
          </a:p>
          <a:p>
            <a:endParaRPr lang="en-US" sz="1000"/>
          </a:p>
          <a:p>
            <a:r>
              <a:rPr lang="en-US" sz="2800"/>
              <a:t>Oldest known dairy breed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Saanen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2286000" y="1066800"/>
            <a:ext cx="4572000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Switzerland</a:t>
            </a:r>
          </a:p>
          <a:p>
            <a:endParaRPr lang="en-US" sz="1000"/>
          </a:p>
          <a:p>
            <a:r>
              <a:rPr lang="en-US" sz="2800"/>
              <a:t>White/light cream in color</a:t>
            </a:r>
          </a:p>
          <a:p>
            <a:endParaRPr lang="en-US" sz="1000"/>
          </a:p>
          <a:p>
            <a:r>
              <a:rPr lang="en-US" sz="2800"/>
              <a:t>Hair is short </a:t>
            </a:r>
            <a:r>
              <a:rPr lang="en-US" sz="2400"/>
              <a:t>&amp;</a:t>
            </a:r>
            <a:r>
              <a:rPr lang="en-US" sz="2800"/>
              <a:t> fine, with fringe along spine &amp; thigh</a:t>
            </a:r>
          </a:p>
          <a:p>
            <a:endParaRPr lang="en-US" sz="1000"/>
          </a:p>
          <a:p>
            <a:r>
              <a:rPr lang="en-US" sz="2800"/>
              <a:t>Ears: erect </a:t>
            </a:r>
            <a:r>
              <a:rPr lang="en-US" sz="2400"/>
              <a:t>&amp;</a:t>
            </a:r>
            <a:r>
              <a:rPr lang="en-US" sz="2800"/>
              <a:t> point forward</a:t>
            </a:r>
          </a:p>
          <a:p>
            <a:endParaRPr lang="en-US" sz="1000"/>
          </a:p>
          <a:p>
            <a:r>
              <a:rPr lang="en-US" sz="2800"/>
              <a:t>Sensitive to sunlight </a:t>
            </a:r>
            <a:r>
              <a:rPr lang="en-US" sz="2400"/>
              <a:t>&amp;</a:t>
            </a:r>
            <a:r>
              <a:rPr lang="en-US" sz="2800"/>
              <a:t> do best in cool conditions</a:t>
            </a:r>
          </a:p>
          <a:p>
            <a:endParaRPr lang="en-US" sz="1000"/>
          </a:p>
          <a:p>
            <a:r>
              <a:rPr lang="en-US" sz="2800"/>
              <a:t>Medium to large in size</a:t>
            </a:r>
          </a:p>
          <a:p>
            <a:endParaRPr lang="en-US" sz="1000"/>
          </a:p>
          <a:p>
            <a:r>
              <a:rPr lang="en-US" sz="2800"/>
              <a:t>They are heavy milkers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LaMancha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86200" y="44196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40967" name="Picture 8" descr="cagoat-breeds-lamancha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3147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Oberhasli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886200" y="42672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41991" name="Picture 9" descr="cagoat-breeds-oberhasli 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429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Information Sources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991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Clemson University </a:t>
            </a:r>
            <a:r>
              <a:rPr lang="en-US" sz="2400" smtClean="0">
                <a:latin typeface="Verdana" pitchFamily="34" charset="0"/>
              </a:rPr>
              <a:t>(Meat Goat Breeds)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Cornell University </a:t>
            </a:r>
            <a:r>
              <a:rPr lang="en-US" sz="2400" smtClean="0">
                <a:latin typeface="Verdana" pitchFamily="34" charset="0"/>
              </a:rPr>
              <a:t>(Meat Goat Breeds)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Earthlink.net/~lureynolds/breeds </a:t>
            </a:r>
            <a:r>
              <a:rPr lang="en-US" sz="2400" smtClean="0">
                <a:latin typeface="Verdana" pitchFamily="34" charset="0"/>
              </a:rPr>
              <a:t>(Breeds of Goats)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Fias Co Farm </a:t>
            </a:r>
            <a:r>
              <a:rPr lang="en-US" sz="1600" smtClean="0">
                <a:latin typeface="Verdana" pitchFamily="34" charset="0"/>
              </a:rPr>
              <a:t>{internet}</a:t>
            </a:r>
            <a:r>
              <a:rPr lang="en-US" sz="28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(Breed of Goats)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Goats4h.com/Dairy Goats </a:t>
            </a:r>
            <a:r>
              <a:rPr lang="en-US" sz="2400" smtClean="0">
                <a:latin typeface="Verdana" pitchFamily="34" charset="0"/>
              </a:rPr>
              <a:t>(Info on Dairy Goats)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National 4-H/4HCCS </a:t>
            </a:r>
            <a:r>
              <a:rPr lang="en-US" sz="2400" smtClean="0">
                <a:latin typeface="Verdana" pitchFamily="34" charset="0"/>
              </a:rPr>
              <a:t>(4-H Sheep Manuals)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Oklahoma State University </a:t>
            </a:r>
            <a:r>
              <a:rPr lang="en-US" sz="2400" smtClean="0">
                <a:latin typeface="Verdana" pitchFamily="34" charset="0"/>
              </a:rPr>
              <a:t>(Goat Breed Ident)</a:t>
            </a:r>
            <a:endParaRPr lang="en-US" sz="2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University of Maryland </a:t>
            </a:r>
            <a:r>
              <a:rPr lang="en-US" sz="2400" smtClean="0">
                <a:latin typeface="Verdana" pitchFamily="34" charset="0"/>
              </a:rPr>
              <a:t>(Sheep &amp; Goat Breeds)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Verdana" pitchFamily="34" charset="0"/>
              </a:rPr>
              <a:t>University of Wyoming </a:t>
            </a:r>
            <a:r>
              <a:rPr lang="en-US" sz="2400" smtClean="0">
                <a:latin typeface="Verdana" pitchFamily="34" charset="0"/>
              </a:rPr>
              <a:t>(4-H Goat Manuals)</a:t>
            </a:r>
            <a:endParaRPr lang="en-US" sz="280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San Clemente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429000" y="44958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43015" name="Picture 8" descr="cagoat-breeds-san clemente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114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Alpine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3352800" y="41910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44039" name="Picture 10" descr="cagoat-breeds-alpine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781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Nubian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86200" y="48006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45063" name="Picture 8" descr="cagoat-breeds-nubian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505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Spanish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10000" y="4267200"/>
            <a:ext cx="160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Sharon Reeves</a:t>
            </a:r>
          </a:p>
        </p:txBody>
      </p:sp>
      <p:pic>
        <p:nvPicPr>
          <p:cNvPr id="46087" name="Picture 8" descr="cagoat-breeds-spanish 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24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Angora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2133600" y="1371600"/>
            <a:ext cx="541020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Asia Minor</a:t>
            </a:r>
          </a:p>
          <a:p>
            <a:endParaRPr lang="en-US" sz="1000"/>
          </a:p>
          <a:p>
            <a:r>
              <a:rPr lang="en-US" sz="2800"/>
              <a:t>Considered as picturesque</a:t>
            </a:r>
          </a:p>
          <a:p>
            <a:endParaRPr lang="en-US" sz="1000"/>
          </a:p>
          <a:p>
            <a:r>
              <a:rPr lang="en-US" sz="2800"/>
              <a:t>Both sexes are horned</a:t>
            </a:r>
          </a:p>
          <a:p>
            <a:endParaRPr lang="en-US" sz="1000"/>
          </a:p>
          <a:p>
            <a:r>
              <a:rPr lang="en-US" sz="2800"/>
              <a:t>Ears are droopy </a:t>
            </a:r>
            <a:r>
              <a:rPr lang="en-US" sz="2400"/>
              <a:t>&amp;</a:t>
            </a:r>
            <a:r>
              <a:rPr lang="en-US" sz="2800"/>
              <a:t> heavy</a:t>
            </a:r>
          </a:p>
          <a:p>
            <a:endParaRPr lang="en-US" sz="1000"/>
          </a:p>
          <a:p>
            <a:r>
              <a:rPr lang="en-US" sz="2800"/>
              <a:t>Are a medium sized breed</a:t>
            </a:r>
          </a:p>
          <a:p>
            <a:endParaRPr lang="en-US" sz="1000"/>
          </a:p>
          <a:p>
            <a:r>
              <a:rPr lang="en-US" sz="2800"/>
              <a:t>Valued for mohair fleece</a:t>
            </a:r>
          </a:p>
          <a:p>
            <a:endParaRPr lang="en-US" sz="1000"/>
          </a:p>
          <a:p>
            <a:r>
              <a:rPr lang="en-US" sz="2800"/>
              <a:t>Less prolific than other breeds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Cashmere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438400" y="1447800"/>
            <a:ext cx="42672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Middle East (Iran, Iraq, Afghanistan)</a:t>
            </a:r>
          </a:p>
          <a:p>
            <a:endParaRPr lang="en-US" sz="1000"/>
          </a:p>
          <a:p>
            <a:r>
              <a:rPr lang="en-US" sz="2800"/>
              <a:t>Has a regal appearance, due to long coat </a:t>
            </a:r>
            <a:r>
              <a:rPr lang="en-US" sz="2400"/>
              <a:t>&amp;</a:t>
            </a:r>
            <a:r>
              <a:rPr lang="en-US" sz="2800"/>
              <a:t> the long, sweeping horns</a:t>
            </a:r>
          </a:p>
          <a:p>
            <a:endParaRPr lang="en-US" sz="1000"/>
          </a:p>
          <a:p>
            <a:r>
              <a:rPr lang="en-US" sz="2800"/>
              <a:t>Both sexes are horned</a:t>
            </a:r>
          </a:p>
          <a:p>
            <a:endParaRPr lang="en-US" sz="1000"/>
          </a:p>
          <a:p>
            <a:r>
              <a:rPr lang="en-US" sz="2800"/>
              <a:t>Healthy </a:t>
            </a:r>
            <a:r>
              <a:rPr lang="en-US" sz="2400"/>
              <a:t>&amp;</a:t>
            </a:r>
            <a:r>
              <a:rPr lang="en-US" sz="2800"/>
              <a:t> hardy breed</a:t>
            </a:r>
          </a:p>
          <a:p>
            <a:endParaRPr lang="en-US" sz="1000"/>
          </a:p>
          <a:p>
            <a:r>
              <a:rPr lang="en-US" sz="2800"/>
              <a:t>Valued for their fleece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Myotonic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1752600" y="1295400"/>
            <a:ext cx="60960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Tennessee</a:t>
            </a:r>
          </a:p>
          <a:p>
            <a:endParaRPr lang="en-US" sz="1000"/>
          </a:p>
          <a:p>
            <a:r>
              <a:rPr lang="en-US" sz="2800"/>
              <a:t>They are also called Stiff Leg, Wooden Leg, and/or Fainting Goat</a:t>
            </a:r>
          </a:p>
          <a:p>
            <a:endParaRPr lang="en-US" sz="1000"/>
          </a:p>
          <a:p>
            <a:r>
              <a:rPr lang="en-US" sz="2800"/>
              <a:t>Typically, they are black &amp; white, but other colors are not uncommon</a:t>
            </a:r>
          </a:p>
          <a:p>
            <a:endParaRPr lang="en-US" sz="1000"/>
          </a:p>
          <a:p>
            <a:r>
              <a:rPr lang="en-US" sz="2800"/>
              <a:t>Considered as easy kidders </a:t>
            </a:r>
            <a:r>
              <a:rPr lang="en-US" sz="2400"/>
              <a:t>&amp;</a:t>
            </a:r>
            <a:r>
              <a:rPr lang="en-US" sz="2800"/>
              <a:t> as good mothers</a:t>
            </a:r>
          </a:p>
          <a:p>
            <a:endParaRPr lang="en-US" sz="1000"/>
          </a:p>
          <a:p>
            <a:r>
              <a:rPr lang="en-US" sz="2800"/>
              <a:t>A thicker </a:t>
            </a:r>
            <a:r>
              <a:rPr lang="en-US" sz="2400"/>
              <a:t>&amp;</a:t>
            </a:r>
            <a:r>
              <a:rPr lang="en-US" sz="2800"/>
              <a:t> heavier goat, </a:t>
            </a:r>
            <a:r>
              <a:rPr lang="en-US" sz="2400"/>
              <a:t>&amp;</a:t>
            </a:r>
            <a:r>
              <a:rPr lang="en-US" sz="2800"/>
              <a:t> they are valued for meat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LaMancha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10000" y="4876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733800" y="4648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Carolyn Futrell,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50183" name="Picture 8" descr="cagoat-breeds-lamancha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44963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484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Pygmy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828800" y="1447800"/>
            <a:ext cx="56388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Western Africa</a:t>
            </a:r>
          </a:p>
          <a:p>
            <a:endParaRPr lang="en-US" sz="1000"/>
          </a:p>
          <a:p>
            <a:r>
              <a:rPr lang="en-US" sz="2800"/>
              <a:t>The hair may be any color, but agouti is the most predominate</a:t>
            </a:r>
          </a:p>
          <a:p>
            <a:endParaRPr lang="en-US" sz="1000"/>
          </a:p>
          <a:p>
            <a:r>
              <a:rPr lang="en-US" sz="2800"/>
              <a:t>Markings: the muzzle, eyes, ears, </a:t>
            </a:r>
            <a:r>
              <a:rPr lang="en-US" sz="2400"/>
              <a:t>&amp;</a:t>
            </a:r>
            <a:r>
              <a:rPr lang="en-US" sz="2800"/>
              <a:t> forehead must be a lighter color/tone; the lower legs </a:t>
            </a:r>
            <a:r>
              <a:rPr lang="en-US" sz="2400"/>
              <a:t>&amp;</a:t>
            </a:r>
            <a:r>
              <a:rPr lang="en-US" sz="2800"/>
              <a:t> dorsal stripe are a darker color</a:t>
            </a:r>
          </a:p>
          <a:p>
            <a:endParaRPr lang="en-US" sz="1000"/>
          </a:p>
          <a:p>
            <a:r>
              <a:rPr lang="en-US" sz="2800"/>
              <a:t>Developed as a meat breed, but is very small framed (dwarf-type)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Spanish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810000" y="4267200"/>
            <a:ext cx="160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Sharon Reeves</a:t>
            </a:r>
          </a:p>
        </p:txBody>
      </p:sp>
      <p:pic>
        <p:nvPicPr>
          <p:cNvPr id="52231" name="Picture 8" descr="cagoat-breeds-spanish 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TYPICAL OR COMMON</a:t>
            </a:r>
            <a:b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BREEDS OF GOATS</a:t>
            </a:r>
          </a:p>
        </p:txBody>
      </p:sp>
      <p:pic>
        <p:nvPicPr>
          <p:cNvPr id="7171" name="Picture 3" descr="camisc-4H Clover 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106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amisc-UNR UNCE Blu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303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amisc-USD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58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2376488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2209800"/>
            <a:ext cx="9144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Verdana" pitchFamily="34" charset="0"/>
              </a:rPr>
              <a:t>Author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Dr. Steve Schafer, University of Nevada-Reno</a:t>
            </a:r>
          </a:p>
          <a:p>
            <a:pPr algn="ctr" eaLnBrk="1" hangingPunct="1"/>
            <a:endParaRPr lang="en-US" sz="2000">
              <a:latin typeface="Verdana" pitchFamily="34" charset="0"/>
            </a:endParaRPr>
          </a:p>
          <a:p>
            <a:pPr algn="ctr" eaLnBrk="1" hangingPunct="1"/>
            <a:r>
              <a:rPr lang="en-US" sz="2000">
                <a:latin typeface="Verdana" pitchFamily="34" charset="0"/>
              </a:rPr>
              <a:t>Reviewers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Dr. Barney Cosner, Nebraska State Fair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Dr. Terry Dumas, Louisiana State University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Dr. Susan Kerr, Washington State University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Boer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253" name="Picture 8" descr="cagoat-breeds-boer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291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3810000" y="41148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Oberhasli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3886200" y="4343400"/>
            <a:ext cx="1471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Dave Battjes</a:t>
            </a:r>
          </a:p>
        </p:txBody>
      </p:sp>
      <p:pic>
        <p:nvPicPr>
          <p:cNvPr id="54279" name="Picture 8" descr="cagoat-breeds-oberhasli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0515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Kiko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2286000" y="1323975"/>
            <a:ext cx="50292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New Zealand</a:t>
            </a:r>
          </a:p>
          <a:p>
            <a:endParaRPr lang="en-US" sz="1000"/>
          </a:p>
          <a:p>
            <a:r>
              <a:rPr lang="en-US" sz="2800"/>
              <a:t>Purposely developed </a:t>
            </a:r>
            <a:r>
              <a:rPr lang="en-US" sz="2400"/>
              <a:t>&amp;</a:t>
            </a:r>
            <a:r>
              <a:rPr lang="en-US" sz="2800"/>
              <a:t> bred for meat production, its name actually means meat or flesh</a:t>
            </a:r>
          </a:p>
          <a:p>
            <a:endParaRPr lang="en-US" sz="1000"/>
          </a:p>
          <a:p>
            <a:r>
              <a:rPr lang="en-US" sz="2800"/>
              <a:t>Both sexes are horned, </a:t>
            </a:r>
            <a:r>
              <a:rPr lang="en-US" sz="2400"/>
              <a:t>&amp;</a:t>
            </a:r>
            <a:r>
              <a:rPr lang="en-US" sz="2800"/>
              <a:t> the horns have a distinct outward </a:t>
            </a:r>
            <a:r>
              <a:rPr lang="en-US" sz="2400"/>
              <a:t>&amp;</a:t>
            </a:r>
            <a:r>
              <a:rPr lang="en-US" sz="2800"/>
              <a:t> “v” flare (front view)</a:t>
            </a:r>
          </a:p>
          <a:p>
            <a:endParaRPr lang="en-US" sz="1000"/>
          </a:p>
          <a:p>
            <a:r>
              <a:rPr lang="en-US" sz="2800"/>
              <a:t>They are hardy </a:t>
            </a:r>
            <a:r>
              <a:rPr lang="en-US" sz="2400"/>
              <a:t>&amp;</a:t>
            </a:r>
            <a:r>
              <a:rPr lang="en-US" sz="2800"/>
              <a:t> adaptable, and are intermediate in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Alpine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3733800" y="4876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000">
              <a:latin typeface="Verdana" pitchFamily="34" charset="0"/>
            </a:endParaRP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1676400" y="1295400"/>
            <a:ext cx="57150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the Alps, moved from Switzerland to France </a:t>
            </a:r>
            <a:r>
              <a:rPr lang="en-US" sz="2400"/>
              <a:t>&amp;</a:t>
            </a:r>
            <a:r>
              <a:rPr lang="en-US" sz="2800"/>
              <a:t> on to US</a:t>
            </a:r>
          </a:p>
          <a:p>
            <a:endParaRPr lang="en-US" sz="1000"/>
          </a:p>
          <a:p>
            <a:r>
              <a:rPr lang="en-US" sz="2800"/>
              <a:t>Production traits were stressed, so there is no distinct color pattern</a:t>
            </a:r>
          </a:p>
          <a:p>
            <a:endParaRPr lang="en-US" sz="1000"/>
          </a:p>
          <a:p>
            <a:r>
              <a:rPr lang="en-US" sz="2800"/>
              <a:t>They are excellent milkers with large </a:t>
            </a:r>
            <a:r>
              <a:rPr lang="en-US" sz="2400"/>
              <a:t>&amp;</a:t>
            </a:r>
            <a:r>
              <a:rPr lang="en-US" sz="2800"/>
              <a:t> well-shaped udders</a:t>
            </a:r>
          </a:p>
          <a:p>
            <a:endParaRPr lang="en-US" sz="1000"/>
          </a:p>
          <a:p>
            <a:r>
              <a:rPr lang="en-US" sz="2800"/>
              <a:t>They have erect ears, </a:t>
            </a:r>
            <a:r>
              <a:rPr lang="en-US" sz="2400"/>
              <a:t>&amp;</a:t>
            </a:r>
            <a:r>
              <a:rPr lang="en-US" sz="2800"/>
              <a:t> they tend to have shorter hair</a:t>
            </a:r>
          </a:p>
          <a:p>
            <a:endParaRPr lang="en-US" sz="1000"/>
          </a:p>
          <a:p>
            <a:r>
              <a:rPr lang="en-US" sz="2800"/>
              <a:t>They are medium in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Pygmy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733800" y="41148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57350" name="Picture 7" descr="cagoat-breeds-pygmy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981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Saanen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276600" y="4343400"/>
            <a:ext cx="2597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www.goats4h.com/DairyGoats</a:t>
            </a:r>
          </a:p>
        </p:txBody>
      </p:sp>
      <p:pic>
        <p:nvPicPr>
          <p:cNvPr id="58375" name="Picture 9" descr="cagoat-breeds-saanen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3528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San Clemente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505200" y="48768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59399" name="Picture 8" descr="cagoat-breeds-san clement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657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Cashmere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3657600" y="4648200"/>
            <a:ext cx="2019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Breezy Meadow Farm</a:t>
            </a:r>
          </a:p>
        </p:txBody>
      </p:sp>
      <p:pic>
        <p:nvPicPr>
          <p:cNvPr id="60422" name="Picture 7" descr="cagoat-breeds-cashmere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8194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Myotonic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6" name="Picture 7" descr="cagoat-breeds-myotonic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2258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3505200" y="3962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Angora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3810000" y="43434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62470" name="Picture 8" descr="cagoat-breeds-angora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5814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Alpine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257800" cy="5562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the Alps, moved from Switzerland to France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on to 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Production traits were stressed, so there is no distinct color pattern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Excellent milkers with large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well-shaped udders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Have erect ears,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tend to have shorter hair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They are medium in size</a:t>
            </a:r>
            <a:endParaRPr lang="en-US" smtClean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562600" y="60198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Verdana" pitchFamily="34" charset="0"/>
              </a:rPr>
              <a:t>Photo: Crystal D’Eon,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63496" name="Picture 8" descr="cagoat-breeds-alpine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048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Nubian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3733800" y="4724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Crystal D’Eon,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63495" name="Picture 9" descr="cagoat-breeds-nubian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9019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Boer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3733800" y="4876800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  <p:pic>
        <p:nvPicPr>
          <p:cNvPr id="64519" name="Picture 9" descr="cagoat-breeds-boer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429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LaMancha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3733800" y="4648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Karen Lee,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65543" name="Picture 9" descr="cagoat-breeds-lamancha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4099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Alpine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886200" y="44958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66567" name="Picture 12" descr="cagoat-breeds-alpin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Toggenburg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3429000" y="42672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67591" name="Picture 8" descr="cagoat-breeds-toggenburg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87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Kiko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3657600" y="4267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Dr. An Peischel,</a:t>
            </a:r>
          </a:p>
          <a:p>
            <a:r>
              <a:rPr lang="en-US" sz="1000">
                <a:latin typeface="Verdana" pitchFamily="34" charset="0"/>
              </a:rPr>
              <a:t>Oklahoma State University</a:t>
            </a:r>
          </a:p>
        </p:txBody>
      </p:sp>
      <p:pic>
        <p:nvPicPr>
          <p:cNvPr id="68615" name="Picture 8" descr="cagoat-breeds-kiko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7719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Cashmere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37" name="Picture 6" descr="cagoat-breeds-cashmere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08146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3810000" y="4419600"/>
            <a:ext cx="158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Ol West Farms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Pygmy</a:t>
            </a:r>
          </a:p>
        </p:txBody>
      </p:sp>
      <p:sp>
        <p:nvSpPr>
          <p:cNvPr id="70660" name="Rectangle 1028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1" name="Rectangle 1029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2" name="Rectangle 1031"/>
          <p:cNvSpPr>
            <a:spLocks noChangeArrowheads="1"/>
          </p:cNvSpPr>
          <p:nvPr/>
        </p:nvSpPr>
        <p:spPr bwMode="auto">
          <a:xfrm>
            <a:off x="3429000" y="4572000"/>
            <a:ext cx="2514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70663" name="Picture 1032" descr="cagoat-breeds-pygmy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878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San Clemente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2362200" y="1371600"/>
            <a:ext cx="43434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off California</a:t>
            </a:r>
          </a:p>
          <a:p>
            <a:endParaRPr lang="en-US" sz="1000"/>
          </a:p>
          <a:p>
            <a:r>
              <a:rPr lang="en-US" sz="2800"/>
              <a:t>Color is mostly red or tan with black markings</a:t>
            </a:r>
          </a:p>
          <a:p>
            <a:endParaRPr lang="en-US" sz="1000"/>
          </a:p>
          <a:p>
            <a:r>
              <a:rPr lang="en-US" sz="2800"/>
              <a:t>Both sexes are horned</a:t>
            </a:r>
          </a:p>
          <a:p>
            <a:endParaRPr lang="en-US" sz="1000"/>
          </a:p>
          <a:p>
            <a:r>
              <a:rPr lang="en-US" sz="2800"/>
              <a:t>They are a small breed (almost dwarf size)</a:t>
            </a:r>
          </a:p>
          <a:p>
            <a:endParaRPr lang="en-US" sz="1000"/>
          </a:p>
          <a:p>
            <a:r>
              <a:rPr lang="en-US" sz="2800"/>
              <a:t>They are fine boned</a:t>
            </a:r>
          </a:p>
          <a:p>
            <a:endParaRPr lang="en-US" sz="1000"/>
          </a:p>
          <a:p>
            <a:r>
              <a:rPr lang="en-US" sz="2800"/>
              <a:t>They are meat goat breed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Spanish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1752600" y="1143000"/>
            <a:ext cx="55626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the US, </a:t>
            </a:r>
            <a:r>
              <a:rPr lang="en-US" sz="2400"/>
              <a:t>&amp;</a:t>
            </a:r>
            <a:r>
              <a:rPr lang="en-US" sz="2800"/>
              <a:t> they naturally developed in the wild</a:t>
            </a:r>
          </a:p>
          <a:p>
            <a:endParaRPr lang="en-US" sz="1000"/>
          </a:p>
          <a:p>
            <a:r>
              <a:rPr lang="en-US" sz="2800"/>
              <a:t>As a result; size, ear type, hair, horns, etc are not standardized</a:t>
            </a:r>
          </a:p>
          <a:p>
            <a:endParaRPr lang="en-US" sz="1000"/>
          </a:p>
          <a:p>
            <a:r>
              <a:rPr lang="en-US" sz="2800"/>
              <a:t>Developing in the wild resulted in a small to medium sized goat </a:t>
            </a:r>
            <a:r>
              <a:rPr lang="en-US" sz="2400"/>
              <a:t>&amp;</a:t>
            </a:r>
            <a:r>
              <a:rPr lang="en-US" sz="2800"/>
              <a:t> one with a small udder (to avoid injury from rocks, cactus, etc)</a:t>
            </a:r>
          </a:p>
          <a:p>
            <a:endParaRPr lang="en-US" sz="1000"/>
          </a:p>
          <a:p>
            <a:r>
              <a:rPr lang="en-US" sz="2800"/>
              <a:t>Considered a meat goat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Angora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1054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the Angora District of Asia Minor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Considered as picturesque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Both sexes are horned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Ears are droopy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heavy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Are a medium sized breed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Valued for mohair fleece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Less prolific than most other breed of goats</a:t>
            </a:r>
            <a:endParaRPr lang="en-US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pic>
        <p:nvPicPr>
          <p:cNvPr id="65543" name="Picture 7" descr="cagoat-breeds-angora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048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562600" y="6248400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Boer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76400" y="1371600"/>
            <a:ext cx="59436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Originated in South Africa</a:t>
            </a:r>
          </a:p>
          <a:p>
            <a:endParaRPr lang="en-US" sz="1000"/>
          </a:p>
          <a:p>
            <a:r>
              <a:rPr lang="en-US" sz="2800"/>
              <a:t>Ears are long and droopy</a:t>
            </a:r>
          </a:p>
          <a:p>
            <a:endParaRPr lang="en-US" sz="1000"/>
          </a:p>
          <a:p>
            <a:r>
              <a:rPr lang="en-US" sz="2800"/>
              <a:t>It is a horned breed</a:t>
            </a:r>
          </a:p>
          <a:p>
            <a:endParaRPr lang="en-US" sz="1000"/>
          </a:p>
          <a:p>
            <a:r>
              <a:rPr lang="en-US" sz="2800"/>
              <a:t>Typical color pattern is a white body with darker (black or brown) head</a:t>
            </a:r>
          </a:p>
          <a:p>
            <a:endParaRPr lang="en-US" sz="1000"/>
          </a:p>
          <a:p>
            <a:r>
              <a:rPr lang="en-US" sz="2800"/>
              <a:t>Value is as a meat goat</a:t>
            </a:r>
          </a:p>
          <a:p>
            <a:endParaRPr lang="en-US" sz="1000"/>
          </a:p>
          <a:p>
            <a:r>
              <a:rPr lang="en-US" sz="2800"/>
              <a:t>It is built thick </a:t>
            </a:r>
            <a:r>
              <a:rPr lang="en-US" sz="2400"/>
              <a:t>&amp;</a:t>
            </a:r>
            <a:r>
              <a:rPr lang="en-US" sz="2800"/>
              <a:t> strong</a:t>
            </a:r>
          </a:p>
          <a:p>
            <a:endParaRPr lang="en-US" sz="1000"/>
          </a:p>
          <a:p>
            <a:r>
              <a:rPr lang="en-US" sz="2800"/>
              <a:t>It is a heavy breed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Angora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3505200" y="3962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74758" name="Picture 8" descr="cagoat-breeds-angora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00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Myotonic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05200" y="39624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75783" name="Picture 8" descr="cagoat-breeds-myotonic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Saanen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505200" y="4191000"/>
            <a:ext cx="2365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Oklahoma State University</a:t>
            </a:r>
          </a:p>
        </p:txBody>
      </p:sp>
      <p:pic>
        <p:nvPicPr>
          <p:cNvPr id="76807" name="Picture 8" descr="cagoat-breeds-saanen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7973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Toggenburg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352800" y="4191000"/>
            <a:ext cx="2597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www.goats4h.com/DairyGoats</a:t>
            </a:r>
          </a:p>
        </p:txBody>
      </p:sp>
      <p:pic>
        <p:nvPicPr>
          <p:cNvPr id="77831" name="Picture 8" descr="cagoat-breeds-toggenburg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10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Identify…</a:t>
            </a:r>
            <a:r>
              <a:rPr lang="en-US" smtClean="0"/>
              <a:t>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3058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Oberhasli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810000" y="4800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886200" y="4267200"/>
            <a:ext cx="148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Fias Co Farm</a:t>
            </a:r>
          </a:p>
        </p:txBody>
      </p:sp>
      <p:pic>
        <p:nvPicPr>
          <p:cNvPr id="78855" name="Picture 8" descr="cagoat-breeds-oberhasli 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429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Other Breeds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77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There are many other breeds that could have been included in this presentation; and maybe some of them should have been included, and maybe some of those that were included should have been excluded.  </a:t>
            </a:r>
          </a:p>
          <a:p>
            <a:endParaRPr lang="en-US" sz="2800">
              <a:latin typeface="Verdana" pitchFamily="34" charset="0"/>
            </a:endParaRPr>
          </a:p>
          <a:p>
            <a:r>
              <a:rPr lang="en-US" sz="2800">
                <a:latin typeface="Verdana" pitchFamily="34" charset="0"/>
              </a:rPr>
              <a:t>Regardless of your thoughts and opinions concerning the inclusion/exclusion of the various breeds, it can be agreed that it would be very difficult to reach agreement.</a:t>
            </a:r>
          </a:p>
        </p:txBody>
      </p:sp>
    </p:spTree>
  </p:cSld>
  <p:clrMapOvr>
    <a:masterClrMapping/>
  </p:clrMapOvr>
  <p:transition>
    <p:strips dir="r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Other Breeds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0772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Given the thoughts stated in the previous slide, the following breeds are listed as breeds for additional review and study.</a:t>
            </a:r>
          </a:p>
          <a:p>
            <a:endParaRPr lang="en-US" sz="2400">
              <a:latin typeface="Verdana" pitchFamily="34" charset="0"/>
            </a:endParaRPr>
          </a:p>
          <a:p>
            <a:r>
              <a:rPr lang="en-US" sz="2400">
                <a:latin typeface="Verdana" pitchFamily="34" charset="0"/>
              </a:rPr>
              <a:t>     Altai Mountain		Corsican	  Norwegian</a:t>
            </a:r>
          </a:p>
          <a:p>
            <a:r>
              <a:rPr lang="en-US" sz="2400">
                <a:latin typeface="Verdana" pitchFamily="34" charset="0"/>
              </a:rPr>
              <a:t>     Grisons Striped	Kinder	  Australian</a:t>
            </a:r>
          </a:p>
          <a:p>
            <a:r>
              <a:rPr lang="en-US" sz="2400">
                <a:latin typeface="Verdana" pitchFamily="34" charset="0"/>
              </a:rPr>
              <a:t>     Nigerian Dwarf	Damascus	  Carpathian</a:t>
            </a:r>
          </a:p>
          <a:p>
            <a:r>
              <a:rPr lang="en-US" sz="2400">
                <a:latin typeface="Verdana" pitchFamily="34" charset="0"/>
              </a:rPr>
              <a:t>     Golden Guernsey	Appenzell	  Tauernsheck</a:t>
            </a:r>
          </a:p>
          <a:p>
            <a:endParaRPr lang="en-US" sz="2400">
              <a:latin typeface="Verdana" pitchFamily="34" charset="0"/>
            </a:endParaRPr>
          </a:p>
          <a:p>
            <a:r>
              <a:rPr lang="en-US" sz="2800">
                <a:latin typeface="Verdana" pitchFamily="34" charset="0"/>
              </a:rPr>
              <a:t>Conducting an internet search for </a:t>
            </a:r>
            <a:r>
              <a:rPr lang="en-US" sz="2800" i="1">
                <a:latin typeface="Verdana" pitchFamily="34" charset="0"/>
              </a:rPr>
              <a:t>goat breeds</a:t>
            </a:r>
            <a:r>
              <a:rPr lang="en-US" sz="2800">
                <a:latin typeface="Verdana" pitchFamily="34" charset="0"/>
              </a:rPr>
              <a:t> is an excellent starting point.</a:t>
            </a:r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Boer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953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South Africa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Ears are long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droopy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a horned breed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Typical color pattern is a white body with darker (black or brown) head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Value is as a meat goat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Build thick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strong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It is a heavy breed</a:t>
            </a:r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pic>
        <p:nvPicPr>
          <p:cNvPr id="71686" name="Picture 6" descr="cagoat-breeds-boer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2350"/>
            <a:ext cx="2971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562600" y="6172200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Photo: Unknown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Cashmere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105400" cy="472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Originated in Middle East (Iran, Iraq, Afghanistan)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Has a regal appearance, due to long coat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the long, sweeping horns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Both sexes are horned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Healthy </a:t>
            </a:r>
            <a:r>
              <a:rPr lang="en-US" sz="2400" smtClean="0">
                <a:latin typeface="Verdana" pitchFamily="34" charset="0"/>
              </a:rPr>
              <a:t>&amp;</a:t>
            </a:r>
            <a:r>
              <a:rPr lang="en-US" sz="2800" smtClean="0">
                <a:latin typeface="Verdana" pitchFamily="34" charset="0"/>
              </a:rPr>
              <a:t> hardy breed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Do not tend to jump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0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Verdana" pitchFamily="34" charset="0"/>
              </a:rPr>
              <a:t>Valued for cashmere fleece</a:t>
            </a:r>
            <a:endParaRPr 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Tahoma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410200" y="6172200"/>
            <a:ext cx="335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Verdana" pitchFamily="34" charset="0"/>
              </a:rPr>
              <a:t>Photo: Paul Johnson, Oregon, USA</a:t>
            </a:r>
          </a:p>
        </p:txBody>
      </p:sp>
      <p:pic>
        <p:nvPicPr>
          <p:cNvPr id="116743" name="Picture 7" descr="cagoat-breeds-cashmere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</p:bldLst>
  </p:timing>
</p:sld>
</file>

<file path=ppt/theme/theme1.xml><?xml version="1.0" encoding="utf-8"?>
<a:theme xmlns:a="http://schemas.openxmlformats.org/drawingml/2006/main" name="Shake 1 design template">
  <a:themeElements>
    <a:clrScheme name="Shake 1 design template 14">
      <a:dk1>
        <a:srgbClr val="000000"/>
      </a:dk1>
      <a:lt1>
        <a:srgbClr val="7777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DBDBD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ake 1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ake 1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ke 1 design template 1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ke 1 design template 14">
        <a:dk1>
          <a:srgbClr val="000000"/>
        </a:dk1>
        <a:lt1>
          <a:srgbClr val="7777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DB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Shake 1 design template</Template>
  <TotalTime>996</TotalTime>
  <Words>2129</Words>
  <Application>Microsoft Office PowerPoint</Application>
  <PresentationFormat>On-screen Show (4:3)</PresentationFormat>
  <Paragraphs>532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Verdana</vt:lpstr>
      <vt:lpstr>Times New Roman</vt:lpstr>
      <vt:lpstr>Tahoma</vt:lpstr>
      <vt:lpstr>Shake 1 design template</vt:lpstr>
      <vt:lpstr>A  FEW  SELECTED BREEDS  OF  GOATS</vt:lpstr>
      <vt:lpstr>Partially Funded By</vt:lpstr>
      <vt:lpstr>Information Development</vt:lpstr>
      <vt:lpstr>Information Sources</vt:lpstr>
      <vt:lpstr>TYPICAL OR COMMON BREEDS OF GOATS</vt:lpstr>
      <vt:lpstr>Alpine</vt:lpstr>
      <vt:lpstr>Angora</vt:lpstr>
      <vt:lpstr>Boer</vt:lpstr>
      <vt:lpstr>Cashmere</vt:lpstr>
      <vt:lpstr>Kiko</vt:lpstr>
      <vt:lpstr>LaMancha</vt:lpstr>
      <vt:lpstr>Myotonic</vt:lpstr>
      <vt:lpstr>Nubian</vt:lpstr>
      <vt:lpstr>Oberhasli</vt:lpstr>
      <vt:lpstr>Pygmy</vt:lpstr>
      <vt:lpstr>Saanen</vt:lpstr>
      <vt:lpstr>San Clemente</vt:lpstr>
      <vt:lpstr>Spanish</vt:lpstr>
      <vt:lpstr>Toggenburg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Identify… </vt:lpstr>
      <vt:lpstr>Other Breeds</vt:lpstr>
      <vt:lpstr>Other Breeds</vt:lpstr>
    </vt:vector>
  </TitlesOfParts>
  <Company>UNCE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Etiquette</dc:title>
  <dc:creator>Matt Gunderson</dc:creator>
  <cp:lastModifiedBy>Teacher E-Solutions</cp:lastModifiedBy>
  <cp:revision>49</cp:revision>
  <dcterms:created xsi:type="dcterms:W3CDTF">2005-02-14T19:27:03Z</dcterms:created>
  <dcterms:modified xsi:type="dcterms:W3CDTF">2019-01-15T12:42:57Z</dcterms:modified>
</cp:coreProperties>
</file>