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3" r:id="rId18"/>
    <p:sldId id="274" r:id="rId19"/>
    <p:sldId id="275" r:id="rId20"/>
    <p:sldId id="276" r:id="rId21"/>
    <p:sldId id="279" r:id="rId22"/>
    <p:sldId id="272" r:id="rId23"/>
    <p:sldId id="277" r:id="rId24"/>
    <p:sldId id="278" r:id="rId25"/>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33CC33"/>
    <a:srgbClr val="FF3300"/>
    <a:srgbClr val="3366FF"/>
    <a:srgbClr val="66CCFF"/>
    <a:srgbClr val="FFCC00"/>
    <a:srgbClr val="CCFF99"/>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36" d="100"/>
          <a:sy n="36" d="100"/>
        </p:scale>
        <p:origin x="-427"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CB60075-E967-4F3B-A817-5B1605F1B4C4}" type="slidenum">
              <a:rPr lang="en-GB"/>
              <a:pPr/>
              <a:t>‹#›</a:t>
            </a:fld>
            <a:endParaRPr lang="en-GB"/>
          </a:p>
        </p:txBody>
      </p:sp>
    </p:spTree>
    <p:extLst>
      <p:ext uri="{BB962C8B-B14F-4D97-AF65-F5344CB8AC3E}">
        <p14:creationId xmlns:p14="http://schemas.microsoft.com/office/powerpoint/2010/main" val="1788995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50DD3CC-21E5-448C-9B0F-56C2D0DC9BB2}" type="slidenum">
              <a:rPr lang="en-GB"/>
              <a:pPr/>
              <a:t>‹#›</a:t>
            </a:fld>
            <a:endParaRPr lang="en-GB"/>
          </a:p>
        </p:txBody>
      </p:sp>
    </p:spTree>
    <p:extLst>
      <p:ext uri="{BB962C8B-B14F-4D97-AF65-F5344CB8AC3E}">
        <p14:creationId xmlns:p14="http://schemas.microsoft.com/office/powerpoint/2010/main" val="954290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7D8F149-C0E2-4EE5-9795-02365873B0CB}" type="slidenum">
              <a:rPr lang="en-GB"/>
              <a:pPr/>
              <a:t>‹#›</a:t>
            </a:fld>
            <a:endParaRPr lang="en-GB"/>
          </a:p>
        </p:txBody>
      </p:sp>
    </p:spTree>
    <p:extLst>
      <p:ext uri="{BB962C8B-B14F-4D97-AF65-F5344CB8AC3E}">
        <p14:creationId xmlns:p14="http://schemas.microsoft.com/office/powerpoint/2010/main" val="585058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22EB80D-99C9-4C69-8CD0-517F67EE7296}" type="slidenum">
              <a:rPr lang="en-GB"/>
              <a:pPr/>
              <a:t>‹#›</a:t>
            </a:fld>
            <a:endParaRPr lang="en-GB"/>
          </a:p>
        </p:txBody>
      </p:sp>
    </p:spTree>
    <p:extLst>
      <p:ext uri="{BB962C8B-B14F-4D97-AF65-F5344CB8AC3E}">
        <p14:creationId xmlns:p14="http://schemas.microsoft.com/office/powerpoint/2010/main" val="102830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0FB8E95-46BB-44EA-95EC-31FDF4ED52E4}" type="slidenum">
              <a:rPr lang="en-GB"/>
              <a:pPr/>
              <a:t>‹#›</a:t>
            </a:fld>
            <a:endParaRPr lang="en-GB"/>
          </a:p>
        </p:txBody>
      </p:sp>
    </p:spTree>
    <p:extLst>
      <p:ext uri="{BB962C8B-B14F-4D97-AF65-F5344CB8AC3E}">
        <p14:creationId xmlns:p14="http://schemas.microsoft.com/office/powerpoint/2010/main" val="4049277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3C36F394-8050-4AB9-850D-A0E0DE89B615}" type="slidenum">
              <a:rPr lang="en-GB"/>
              <a:pPr/>
              <a:t>‹#›</a:t>
            </a:fld>
            <a:endParaRPr lang="en-GB"/>
          </a:p>
        </p:txBody>
      </p:sp>
    </p:spTree>
    <p:extLst>
      <p:ext uri="{BB962C8B-B14F-4D97-AF65-F5344CB8AC3E}">
        <p14:creationId xmlns:p14="http://schemas.microsoft.com/office/powerpoint/2010/main" val="2037260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A6E5F8BC-255C-4F30-9231-4C9DBED2B5B3}" type="slidenum">
              <a:rPr lang="en-GB"/>
              <a:pPr/>
              <a:t>‹#›</a:t>
            </a:fld>
            <a:endParaRPr lang="en-GB"/>
          </a:p>
        </p:txBody>
      </p:sp>
    </p:spTree>
    <p:extLst>
      <p:ext uri="{BB962C8B-B14F-4D97-AF65-F5344CB8AC3E}">
        <p14:creationId xmlns:p14="http://schemas.microsoft.com/office/powerpoint/2010/main" val="107790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1CC6176B-53DC-4C94-A446-4532317224B7}" type="slidenum">
              <a:rPr lang="en-GB"/>
              <a:pPr/>
              <a:t>‹#›</a:t>
            </a:fld>
            <a:endParaRPr lang="en-GB"/>
          </a:p>
        </p:txBody>
      </p:sp>
    </p:spTree>
    <p:extLst>
      <p:ext uri="{BB962C8B-B14F-4D97-AF65-F5344CB8AC3E}">
        <p14:creationId xmlns:p14="http://schemas.microsoft.com/office/powerpoint/2010/main" val="1180167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14BD03F6-F238-4A2A-910E-3CA985EE883A}" type="slidenum">
              <a:rPr lang="en-GB"/>
              <a:pPr/>
              <a:t>‹#›</a:t>
            </a:fld>
            <a:endParaRPr lang="en-GB"/>
          </a:p>
        </p:txBody>
      </p:sp>
    </p:spTree>
    <p:extLst>
      <p:ext uri="{BB962C8B-B14F-4D97-AF65-F5344CB8AC3E}">
        <p14:creationId xmlns:p14="http://schemas.microsoft.com/office/powerpoint/2010/main" val="1616103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5187D01-78EC-4EFC-848D-2C370501D5AA}" type="slidenum">
              <a:rPr lang="en-GB"/>
              <a:pPr/>
              <a:t>‹#›</a:t>
            </a:fld>
            <a:endParaRPr lang="en-GB"/>
          </a:p>
        </p:txBody>
      </p:sp>
    </p:spTree>
    <p:extLst>
      <p:ext uri="{BB962C8B-B14F-4D97-AF65-F5344CB8AC3E}">
        <p14:creationId xmlns:p14="http://schemas.microsoft.com/office/powerpoint/2010/main" val="2630745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EF4124F2-2353-48E8-8703-B98773F766F3}" type="slidenum">
              <a:rPr lang="en-GB"/>
              <a:pPr/>
              <a:t>‹#›</a:t>
            </a:fld>
            <a:endParaRPr lang="en-GB"/>
          </a:p>
        </p:txBody>
      </p:sp>
    </p:spTree>
    <p:extLst>
      <p:ext uri="{BB962C8B-B14F-4D97-AF65-F5344CB8AC3E}">
        <p14:creationId xmlns:p14="http://schemas.microsoft.com/office/powerpoint/2010/main" val="3386626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0D8540F-F8D0-4BEE-9A7B-1F0F9E0CA8A2}"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4.gi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mesc.usgs.gov/resources/education/butterfly/images/egg500.jpg" TargetMode="External"/><Relationship Id="rId1" Type="http://schemas.openxmlformats.org/officeDocument/2006/relationships/slideLayout" Target="../slideLayouts/slideLayout1.xml"/><Relationship Id="rId5" Type="http://schemas.openxmlformats.org/officeDocument/2006/relationships/image" Target="../media/image16.gif"/><Relationship Id="rId4" Type="http://schemas.openxmlformats.org/officeDocument/2006/relationships/image" Target="http://www.mesc.usgs.gov/resources/education/butterfly/images/egg75.jp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mesc.usgs.gov/resources/education/butterfly/images/larva500.jpg" TargetMode="External"/><Relationship Id="rId1" Type="http://schemas.openxmlformats.org/officeDocument/2006/relationships/slideLayout" Target="../slideLayouts/slideLayout1.xml"/><Relationship Id="rId4" Type="http://schemas.openxmlformats.org/officeDocument/2006/relationships/image" Target="http://www.mesc.usgs.gov/resources/education/butterfly/images/larva75.jp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mesc.usgs.gov/resources/education/butterfly/images/chrysalis500.jpg" TargetMode="External"/><Relationship Id="rId1" Type="http://schemas.openxmlformats.org/officeDocument/2006/relationships/slideLayout" Target="../slideLayouts/slideLayout1.xml"/><Relationship Id="rId4" Type="http://schemas.openxmlformats.org/officeDocument/2006/relationships/image" Target="http://www.mesc.usgs.gov/resources/education/butterfly/images/chrysalis75.jpg"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xml"/><Relationship Id="rId5" Type="http://schemas.openxmlformats.org/officeDocument/2006/relationships/image" Target="../media/image23.png"/><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2" name="Object 4"/>
          <p:cNvGraphicFramePr>
            <a:graphicFrameLocks noChangeAspect="1"/>
          </p:cNvGraphicFramePr>
          <p:nvPr/>
        </p:nvGraphicFramePr>
        <p:xfrm>
          <a:off x="685800" y="1509713"/>
          <a:ext cx="7772400" cy="1816100"/>
        </p:xfrm>
        <a:graphic>
          <a:graphicData uri="http://schemas.openxmlformats.org/presentationml/2006/ole">
            <mc:AlternateContent xmlns:mc="http://schemas.openxmlformats.org/markup-compatibility/2006">
              <mc:Choice xmlns:v="urn:schemas-microsoft-com:vml" Requires="v">
                <p:oleObj spid="_x0000_s2057" name="Document" r:id="rId3" imgW="3782160" imgH="866880" progId="Word.Document.8">
                  <p:embed/>
                </p:oleObj>
              </mc:Choice>
              <mc:Fallback>
                <p:oleObj name="Document" r:id="rId3" imgW="3782160" imgH="866880"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1509713"/>
                        <a:ext cx="7772400" cy="18161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53" name="Picture 5" descr="Butterfly3"/>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381000"/>
            <a:ext cx="1882775" cy="19653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Butterfly5"/>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6324600" y="3581400"/>
            <a:ext cx="2554288" cy="301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Butterfly6"/>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381000" y="4648200"/>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2286000"/>
            <a:ext cx="7772400" cy="1143000"/>
          </a:xfrm>
        </p:spPr>
        <p:txBody>
          <a:bodyPr/>
          <a:lstStyle/>
          <a:p>
            <a:r>
              <a:rPr lang="en-GB" sz="3200">
                <a:latin typeface="Verdana" pitchFamily="34" charset="0"/>
                <a:cs typeface="Times New Roman" pitchFamily="18" charset="0"/>
              </a:rPr>
              <a:t>Butterflies go through four life stages, and they look very different at each stage…</a:t>
            </a:r>
            <a:endParaRPr lang="en-GB">
              <a:latin typeface="Verdana" pitchFamily="34" charset="0"/>
              <a:cs typeface="Times New Roman" pitchFamily="18" charset="0"/>
            </a:endParaRPr>
          </a:p>
        </p:txBody>
      </p:sp>
      <p:pic>
        <p:nvPicPr>
          <p:cNvPr id="14342" name="Picture 6" descr="Butterfly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3810000"/>
            <a:ext cx="2182813" cy="2740025"/>
          </a:xfrm>
          <a:prstGeom prst="rect">
            <a:avLst/>
          </a:prstGeom>
          <a:noFill/>
          <a:extLst>
            <a:ext uri="{909E8E84-426E-40DD-AFC4-6F175D3DCCD1}">
              <a14:hiddenFill xmlns:a14="http://schemas.microsoft.com/office/drawing/2010/main">
                <a:solidFill>
                  <a:srgbClr val="FFFFFF"/>
                </a:solidFill>
              </a14:hiddenFill>
            </a:ext>
          </a:extLst>
        </p:spPr>
      </p:pic>
      <p:pic>
        <p:nvPicPr>
          <p:cNvPr id="14348" name="Picture 12" descr="Butterfly8"/>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133600" cy="2057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3505200" y="0"/>
            <a:ext cx="4648200" cy="2133600"/>
          </a:xfrm>
        </p:spPr>
        <p:txBody>
          <a:bodyPr/>
          <a:lstStyle/>
          <a:p>
            <a:r>
              <a:rPr lang="en-GB" sz="3600" u="sng">
                <a:solidFill>
                  <a:srgbClr val="3366FF"/>
                </a:solidFill>
              </a:rPr>
              <a:t>Stage One</a:t>
            </a:r>
            <a:r>
              <a:rPr lang="en-GB" sz="3200">
                <a:solidFill>
                  <a:srgbClr val="3366FF"/>
                </a:solidFill>
              </a:rPr>
              <a:t> </a:t>
            </a:r>
            <a:br>
              <a:rPr lang="en-GB" sz="3200">
                <a:solidFill>
                  <a:srgbClr val="3366FF"/>
                </a:solidFill>
              </a:rPr>
            </a:br>
            <a:r>
              <a:rPr lang="en-GB" sz="3200"/>
              <a:t/>
            </a:r>
            <a:br>
              <a:rPr lang="en-GB" sz="3200"/>
            </a:br>
            <a:r>
              <a:rPr lang="en-GB" sz="3200"/>
              <a:t>The mummy butterfly lays her eggs safely on a leaf.</a:t>
            </a:r>
          </a:p>
        </p:txBody>
      </p:sp>
      <p:sp>
        <p:nvSpPr>
          <p:cNvPr id="16387" name="Rectangle 3"/>
          <p:cNvSpPr>
            <a:spLocks noGrp="1" noChangeArrowheads="1"/>
          </p:cNvSpPr>
          <p:nvPr>
            <p:ph type="subTitle" idx="1"/>
          </p:nvPr>
        </p:nvSpPr>
        <p:spPr>
          <a:xfrm>
            <a:off x="0" y="3581400"/>
            <a:ext cx="5638800" cy="2514600"/>
          </a:xfrm>
        </p:spPr>
        <p:txBody>
          <a:bodyPr/>
          <a:lstStyle/>
          <a:p>
            <a:r>
              <a:rPr lang="en-GB"/>
              <a:t>She tries to find a nice large, healthy plant so that the newly born caterpillars will have lots of fresh leaves  to munch their way through!</a:t>
            </a:r>
          </a:p>
        </p:txBody>
      </p:sp>
      <p:sp>
        <p:nvSpPr>
          <p:cNvPr id="16389" name="Rectangle 5">
            <a:hlinkClick r:id="rId2"/>
          </p:cNvPr>
          <p:cNvSpPr>
            <a:spLocks noChangeArrowheads="1"/>
          </p:cNvSpPr>
          <p:nvPr/>
        </p:nvSpPr>
        <p:spPr bwMode="auto">
          <a:xfrm>
            <a:off x="4205288" y="30718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16388" name="Picture 4" descr="Butterfly egg. Artwork by Dale Crawford. (click to get large image)."/>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81000" y="304800"/>
            <a:ext cx="2514600" cy="2220913"/>
          </a:xfrm>
          <a:prstGeom prst="rect">
            <a:avLst/>
          </a:prstGeom>
          <a:noFill/>
          <a:extLst>
            <a:ext uri="{909E8E84-426E-40DD-AFC4-6F175D3DCCD1}">
              <a14:hiddenFill xmlns:a14="http://schemas.microsoft.com/office/drawing/2010/main">
                <a:solidFill>
                  <a:srgbClr val="FFFFFF"/>
                </a:solidFill>
              </a14:hiddenFill>
            </a:ext>
          </a:extLst>
        </p:spPr>
      </p:pic>
      <p:pic>
        <p:nvPicPr>
          <p:cNvPr id="16390" name="Picture 6" descr="Btflyflowe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3276600"/>
            <a:ext cx="2952750" cy="2952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38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457200" y="304800"/>
            <a:ext cx="7772400" cy="2209800"/>
          </a:xfrm>
        </p:spPr>
        <p:txBody>
          <a:bodyPr/>
          <a:lstStyle/>
          <a:p>
            <a:r>
              <a:rPr lang="en-GB" sz="3600" b="1" u="sng">
                <a:solidFill>
                  <a:srgbClr val="33CC33"/>
                </a:solidFill>
              </a:rPr>
              <a:t>Stage Two</a:t>
            </a:r>
            <a:r>
              <a:rPr lang="en-GB" sz="3600"/>
              <a:t/>
            </a:r>
            <a:br>
              <a:rPr lang="en-GB" sz="3600"/>
            </a:br>
            <a:r>
              <a:rPr lang="en-GB" sz="3200"/>
              <a:t/>
            </a:r>
            <a:br>
              <a:rPr lang="en-GB" sz="3200"/>
            </a:br>
            <a:r>
              <a:rPr lang="en-GB" sz="3200"/>
              <a:t>Once the baby caterpillar hatches from its egg it begins the primary growth stage of this marvellous insect</a:t>
            </a:r>
            <a:r>
              <a:rPr lang="en-GB"/>
              <a:t>.</a:t>
            </a:r>
          </a:p>
        </p:txBody>
      </p:sp>
      <p:sp>
        <p:nvSpPr>
          <p:cNvPr id="17411" name="Rectangle 3"/>
          <p:cNvSpPr>
            <a:spLocks noGrp="1" noChangeArrowheads="1"/>
          </p:cNvSpPr>
          <p:nvPr>
            <p:ph type="subTitle" idx="1"/>
          </p:nvPr>
        </p:nvSpPr>
        <p:spPr>
          <a:xfrm>
            <a:off x="1371600" y="5105400"/>
            <a:ext cx="6400800" cy="1752600"/>
          </a:xfrm>
        </p:spPr>
        <p:txBody>
          <a:bodyPr/>
          <a:lstStyle/>
          <a:p>
            <a:r>
              <a:rPr lang="en-GB"/>
              <a:t>The caterpillar eats lots and lots of leaves so that it grows big and healthy.</a:t>
            </a:r>
          </a:p>
        </p:txBody>
      </p:sp>
      <p:sp>
        <p:nvSpPr>
          <p:cNvPr id="17413" name="Rectangle 5">
            <a:hlinkClick r:id="rId2"/>
          </p:cNvPr>
          <p:cNvSpPr>
            <a:spLocks noChangeArrowheads="1"/>
          </p:cNvSpPr>
          <p:nvPr/>
        </p:nvSpPr>
        <p:spPr bwMode="auto">
          <a:xfrm>
            <a:off x="4214813" y="3148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17412" name="Picture 4" descr="Caterpillar (larva). Artwork by Dale Crawford. (click to get large image)."/>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200400" y="2895600"/>
            <a:ext cx="2667000" cy="1981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4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nodeType="clickEffect">
                                  <p:stCondLst>
                                    <p:cond delay="0"/>
                                  </p:stCondLst>
                                  <p:childTnLst>
                                    <p:set>
                                      <p:cBhvr>
                                        <p:cTn id="10" dur="1" fill="hold">
                                          <p:stCondLst>
                                            <p:cond delay="0"/>
                                          </p:stCondLst>
                                        </p:cTn>
                                        <p:tgtEl>
                                          <p:spTgt spid="17412"/>
                                        </p:tgtEl>
                                        <p:attrNameLst>
                                          <p:attrName>style.visibility</p:attrName>
                                        </p:attrNameLst>
                                      </p:cBhvr>
                                      <p:to>
                                        <p:strVal val="visible"/>
                                      </p:to>
                                    </p:set>
                                    <p:anim calcmode="lin" valueType="num">
                                      <p:cBhvr additive="base">
                                        <p:cTn id="11" dur="500" fill="hold"/>
                                        <p:tgtEl>
                                          <p:spTgt spid="17412"/>
                                        </p:tgtEl>
                                        <p:attrNameLst>
                                          <p:attrName>ppt_x</p:attrName>
                                        </p:attrNameLst>
                                      </p:cBhvr>
                                      <p:tavLst>
                                        <p:tav tm="0">
                                          <p:val>
                                            <p:strVal val="0-#ppt_w/2"/>
                                          </p:val>
                                        </p:tav>
                                        <p:tav tm="100000">
                                          <p:val>
                                            <p:strVal val="#ppt_x"/>
                                          </p:val>
                                        </p:tav>
                                      </p:tavLst>
                                    </p:anim>
                                    <p:anim calcmode="lin" valueType="num">
                                      <p:cBhvr additive="base">
                                        <p:cTn id="12" dur="500" fill="hold"/>
                                        <p:tgtEl>
                                          <p:spTgt spid="1741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74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5">
            <a:hlinkClick r:id="rId2"/>
          </p:cNvPr>
          <p:cNvSpPr>
            <a:spLocks noChangeArrowheads="1"/>
          </p:cNvSpPr>
          <p:nvPr/>
        </p:nvSpPr>
        <p:spPr bwMode="auto">
          <a:xfrm>
            <a:off x="4214813" y="3028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18436" name="Picture 4" descr="Pupa (or chrysalis). Artwork by Dale Crawford. (click to get large image)."/>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429000" y="3581400"/>
            <a:ext cx="2125663" cy="2381250"/>
          </a:xfrm>
          <a:prstGeom prst="rect">
            <a:avLst/>
          </a:prstGeom>
          <a:noFill/>
          <a:extLst>
            <a:ext uri="{909E8E84-426E-40DD-AFC4-6F175D3DCCD1}">
              <a14:hiddenFill xmlns:a14="http://schemas.microsoft.com/office/drawing/2010/main">
                <a:solidFill>
                  <a:srgbClr val="FFFFFF"/>
                </a:solidFill>
              </a14:hiddenFill>
            </a:ext>
          </a:extLst>
        </p:spPr>
      </p:pic>
      <p:sp>
        <p:nvSpPr>
          <p:cNvPr id="18440" name="Rectangle 8"/>
          <p:cNvSpPr>
            <a:spLocks noChangeArrowheads="1"/>
          </p:cNvSpPr>
          <p:nvPr/>
        </p:nvSpPr>
        <p:spPr bwMode="auto">
          <a:xfrm>
            <a:off x="0" y="0"/>
            <a:ext cx="8839200" cy="472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3600" b="1">
                <a:solidFill>
                  <a:srgbClr val="FF3300"/>
                </a:solidFill>
              </a:rPr>
              <a:t>                            </a:t>
            </a:r>
            <a:r>
              <a:rPr lang="en-GB" sz="3600" b="1" u="sng">
                <a:solidFill>
                  <a:srgbClr val="FF3300"/>
                </a:solidFill>
                <a:cs typeface="Times New Roman" pitchFamily="18" charset="0"/>
              </a:rPr>
              <a:t>Stage Three</a:t>
            </a:r>
            <a:r>
              <a:rPr lang="en-GB" sz="3600" b="1">
                <a:solidFill>
                  <a:srgbClr val="FF3300"/>
                </a:solidFill>
              </a:rPr>
              <a:t> </a:t>
            </a:r>
            <a:endParaRPr lang="en-GB" sz="3600" b="1" u="sng">
              <a:solidFill>
                <a:srgbClr val="FF3300"/>
              </a:solidFill>
              <a:cs typeface="Times New Roman" pitchFamily="18" charset="0"/>
            </a:endParaRPr>
          </a:p>
          <a:p>
            <a:r>
              <a:rPr lang="en-GB" sz="3600" b="1">
                <a:solidFill>
                  <a:srgbClr val="FF3300"/>
                </a:solidFill>
                <a:cs typeface="Times New Roman" pitchFamily="18" charset="0"/>
              </a:rPr>
              <a:t> </a:t>
            </a:r>
            <a:endParaRPr lang="en-GB" sz="3600" b="1" u="sng">
              <a:solidFill>
                <a:srgbClr val="FF3300"/>
              </a:solidFill>
            </a:endParaRPr>
          </a:p>
          <a:p>
            <a:pPr algn="ctr"/>
            <a:r>
              <a:rPr lang="en-GB" sz="3200">
                <a:cs typeface="Times New Roman" pitchFamily="18" charset="0"/>
              </a:rPr>
              <a:t>Soon the caterpillar is ready to become a butterfly. He weaves a chrysalis out of silk which will keep him safe whilst he transforms into a butterfly.</a:t>
            </a:r>
          </a:p>
          <a:p>
            <a:pPr algn="ctr"/>
            <a:r>
              <a:rPr lang="en-GB" sz="3200">
                <a:cs typeface="Times New Roman" pitchFamily="18" charset="0"/>
              </a:rPr>
              <a:t> </a:t>
            </a:r>
          </a:p>
          <a:p>
            <a:endParaRPr lang="en-GB" sz="3200"/>
          </a:p>
          <a:p>
            <a:endParaRPr lang="en-GB" sz="3600" b="1" u="sng">
              <a:solidFill>
                <a:srgbClr val="FF3300"/>
              </a:solidFill>
            </a:endParaRPr>
          </a:p>
          <a:p>
            <a:endParaRPr lang="en-GB" sz="3600" b="1" u="sng">
              <a:solidFill>
                <a:srgbClr val="FF33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09600" y="381000"/>
            <a:ext cx="7772400" cy="1143000"/>
          </a:xfrm>
        </p:spPr>
        <p:txBody>
          <a:bodyPr/>
          <a:lstStyle/>
          <a:p>
            <a:r>
              <a:rPr lang="en-GB" sz="3600" b="1" u="sng">
                <a:solidFill>
                  <a:srgbClr val="FF33CC"/>
                </a:solidFill>
              </a:rPr>
              <a:t>Stage Four</a:t>
            </a:r>
          </a:p>
        </p:txBody>
      </p:sp>
      <p:sp>
        <p:nvSpPr>
          <p:cNvPr id="19460" name="Rectangle 4"/>
          <p:cNvSpPr>
            <a:spLocks noChangeArrowheads="1"/>
          </p:cNvSpPr>
          <p:nvPr/>
        </p:nvSpPr>
        <p:spPr bwMode="auto">
          <a:xfrm>
            <a:off x="457200" y="1828800"/>
            <a:ext cx="47244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pPr>
            <a:r>
              <a:rPr lang="en-GB" sz="3200"/>
              <a:t>When he is ready he will split open the chrysalis and emerge as a fully formed butterfly. </a:t>
            </a:r>
          </a:p>
        </p:txBody>
      </p:sp>
      <p:pic>
        <p:nvPicPr>
          <p:cNvPr id="19461" name="Picture 5" descr="Butterfly"/>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3733800"/>
            <a:ext cx="3429000" cy="2743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94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33CC"/>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685800" y="2286000"/>
            <a:ext cx="7772400" cy="1143000"/>
          </a:xfrm>
        </p:spPr>
        <p:txBody>
          <a:bodyPr/>
          <a:lstStyle/>
          <a:p>
            <a:r>
              <a:rPr lang="en-GB" sz="3600" b="1"/>
              <a:t>Can anybody think of another animal that looks completely different to its parents when it is born?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85800" y="2286000"/>
            <a:ext cx="7772400" cy="1143000"/>
          </a:xfrm>
        </p:spPr>
        <p:txBody>
          <a:bodyPr/>
          <a:lstStyle/>
          <a:p>
            <a:r>
              <a:rPr lang="en-GB"/>
              <a:t>I thought about frogs…</a:t>
            </a:r>
          </a:p>
        </p:txBody>
      </p:sp>
      <p:pic>
        <p:nvPicPr>
          <p:cNvPr id="21508" name="Picture 4" descr="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990600"/>
            <a:ext cx="1981200" cy="1485900"/>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descr="Frog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267200"/>
            <a:ext cx="1730375" cy="1858963"/>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Frog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4267200"/>
            <a:ext cx="236220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Frog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1143000"/>
            <a:ext cx="1905000" cy="1355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499"/>
                                          </p:stCondLst>
                                        </p:cTn>
                                        <p:tgtEl>
                                          <p:spTgt spid="21510"/>
                                        </p:tgtEl>
                                        <p:attrNameLst>
                                          <p:attrName>style.visibility</p:attrName>
                                        </p:attrNameLst>
                                      </p:cBhvr>
                                      <p:to>
                                        <p:strVal val="visible"/>
                                      </p:to>
                                    </p:set>
                                    <p:anim to="" calcmode="lin" valueType="num">
                                      <p:cBhvr>
                                        <p:cTn id="7" dur="1" fill="hold"/>
                                        <p:tgtEl>
                                          <p:spTgt spid="21510"/>
                                        </p:tgtEl>
                                        <p:attrNameLst>
                                          <p:attrName/>
                                        </p:attrNameLst>
                                      </p:cBhvr>
                                    </p:anim>
                                  </p:childTnLst>
                                </p:cTn>
                              </p:par>
                            </p:childTnLst>
                          </p:cTn>
                        </p:par>
                        <p:par>
                          <p:cTn id="8" fill="hold" nodeType="afterGroup">
                            <p:stCondLst>
                              <p:cond delay="500"/>
                            </p:stCondLst>
                            <p:childTnLst>
                              <p:par>
                                <p:cTn id="9" presetID="9" presetClass="entr" presetSubtype="0" fill="hold" nodeType="afterEffect">
                                  <p:stCondLst>
                                    <p:cond delay="1000"/>
                                  </p:stCondLst>
                                  <p:childTnLst>
                                    <p:set>
                                      <p:cBhvr>
                                        <p:cTn id="10" dur="1" fill="hold">
                                          <p:stCondLst>
                                            <p:cond delay="0"/>
                                          </p:stCondLst>
                                        </p:cTn>
                                        <p:tgtEl>
                                          <p:spTgt spid="21511"/>
                                        </p:tgtEl>
                                        <p:attrNameLst>
                                          <p:attrName>style.visibility</p:attrName>
                                        </p:attrNameLst>
                                      </p:cBhvr>
                                      <p:to>
                                        <p:strVal val="visible"/>
                                      </p:to>
                                    </p:set>
                                    <p:animEffect transition="in" filter="dissolve">
                                      <p:cBhvr>
                                        <p:cTn id="11" dur="500"/>
                                        <p:tgtEl>
                                          <p:spTgt spid="21511"/>
                                        </p:tgtEl>
                                      </p:cBhvr>
                                    </p:animEffect>
                                  </p:childTnLst>
                                </p:cTn>
                              </p:par>
                            </p:childTnLst>
                          </p:cTn>
                        </p:par>
                        <p:par>
                          <p:cTn id="12" fill="hold" nodeType="afterGroup">
                            <p:stCondLst>
                              <p:cond delay="2000"/>
                            </p:stCondLst>
                            <p:childTnLst>
                              <p:par>
                                <p:cTn id="13" presetID="5" presetClass="entr" presetSubtype="10" fill="hold" nodeType="afterEffect">
                                  <p:stCondLst>
                                    <p:cond delay="2000"/>
                                  </p:stCondLst>
                                  <p:childTnLst>
                                    <p:set>
                                      <p:cBhvr>
                                        <p:cTn id="14" dur="1" fill="hold">
                                          <p:stCondLst>
                                            <p:cond delay="0"/>
                                          </p:stCondLst>
                                        </p:cTn>
                                        <p:tgtEl>
                                          <p:spTgt spid="21508"/>
                                        </p:tgtEl>
                                        <p:attrNameLst>
                                          <p:attrName>style.visibility</p:attrName>
                                        </p:attrNameLst>
                                      </p:cBhvr>
                                      <p:to>
                                        <p:strVal val="visible"/>
                                      </p:to>
                                    </p:set>
                                    <p:animEffect transition="in" filter="checkerboard(across)">
                                      <p:cBhvr>
                                        <p:cTn id="15" dur="500"/>
                                        <p:tgtEl>
                                          <p:spTgt spid="21508"/>
                                        </p:tgtEl>
                                      </p:cBhvr>
                                    </p:animEffect>
                                  </p:childTnLst>
                                </p:cTn>
                              </p:par>
                            </p:childTnLst>
                          </p:cTn>
                        </p:par>
                        <p:par>
                          <p:cTn id="16" fill="hold" nodeType="afterGroup">
                            <p:stCondLst>
                              <p:cond delay="4500"/>
                            </p:stCondLst>
                            <p:childTnLst>
                              <p:par>
                                <p:cTn id="17" presetID="15" presetClass="entr" presetSubtype="0" fill="hold" nodeType="afterEffect">
                                  <p:stCondLst>
                                    <p:cond delay="3000"/>
                                  </p:stCondLst>
                                  <p:childTnLst>
                                    <p:set>
                                      <p:cBhvr>
                                        <p:cTn id="18" dur="1" fill="hold">
                                          <p:stCondLst>
                                            <p:cond delay="0"/>
                                          </p:stCondLst>
                                        </p:cTn>
                                        <p:tgtEl>
                                          <p:spTgt spid="21509"/>
                                        </p:tgtEl>
                                        <p:attrNameLst>
                                          <p:attrName>style.visibility</p:attrName>
                                        </p:attrNameLst>
                                      </p:cBhvr>
                                      <p:to>
                                        <p:strVal val="visible"/>
                                      </p:to>
                                    </p:set>
                                    <p:anim calcmode="lin" valueType="num">
                                      <p:cBhvr>
                                        <p:cTn id="19" dur="1000" fill="hold"/>
                                        <p:tgtEl>
                                          <p:spTgt spid="21509"/>
                                        </p:tgtEl>
                                        <p:attrNameLst>
                                          <p:attrName>ppt_w</p:attrName>
                                        </p:attrNameLst>
                                      </p:cBhvr>
                                      <p:tavLst>
                                        <p:tav tm="0">
                                          <p:val>
                                            <p:fltVal val="0"/>
                                          </p:val>
                                        </p:tav>
                                        <p:tav tm="100000">
                                          <p:val>
                                            <p:strVal val="#ppt_w"/>
                                          </p:val>
                                        </p:tav>
                                      </p:tavLst>
                                    </p:anim>
                                    <p:anim calcmode="lin" valueType="num">
                                      <p:cBhvr>
                                        <p:cTn id="20" dur="1000" fill="hold"/>
                                        <p:tgtEl>
                                          <p:spTgt spid="21509"/>
                                        </p:tgtEl>
                                        <p:attrNameLst>
                                          <p:attrName>ppt_h</p:attrName>
                                        </p:attrNameLst>
                                      </p:cBhvr>
                                      <p:tavLst>
                                        <p:tav tm="0">
                                          <p:val>
                                            <p:fltVal val="0"/>
                                          </p:val>
                                        </p:tav>
                                        <p:tav tm="100000">
                                          <p:val>
                                            <p:strVal val="#ppt_h"/>
                                          </p:val>
                                        </p:tav>
                                      </p:tavLst>
                                    </p:anim>
                                    <p:anim calcmode="lin" valueType="num">
                                      <p:cBhvr>
                                        <p:cTn id="21" dur="1000" fill="hold"/>
                                        <p:tgtEl>
                                          <p:spTgt spid="21509"/>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2150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2286000"/>
            <a:ext cx="7772400" cy="1143000"/>
          </a:xfrm>
        </p:spPr>
        <p:txBody>
          <a:bodyPr/>
          <a:lstStyle/>
          <a:p>
            <a:r>
              <a:rPr lang="en-GB" sz="2800" b="1">
                <a:solidFill>
                  <a:schemeClr val="tx1"/>
                </a:solidFill>
                <a:cs typeface="Times New Roman" pitchFamily="18" charset="0"/>
              </a:rPr>
              <a:t> </a:t>
            </a:r>
            <a:br>
              <a:rPr lang="en-GB" sz="2800" b="1">
                <a:solidFill>
                  <a:schemeClr val="tx1"/>
                </a:solidFill>
                <a:cs typeface="Times New Roman" pitchFamily="18" charset="0"/>
              </a:rPr>
            </a:br>
            <a:endParaRPr lang="en-GB" sz="4800" b="1">
              <a:solidFill>
                <a:srgbClr val="FF33CC"/>
              </a:solidFill>
              <a:cs typeface="Times New Roman" pitchFamily="18" charset="0"/>
            </a:endParaRPr>
          </a:p>
        </p:txBody>
      </p:sp>
      <p:sp>
        <p:nvSpPr>
          <p:cNvPr id="23556" name="Rectangle 4"/>
          <p:cNvSpPr>
            <a:spLocks noChangeArrowheads="1"/>
          </p:cNvSpPr>
          <p:nvPr/>
        </p:nvSpPr>
        <p:spPr bwMode="auto">
          <a:xfrm>
            <a:off x="3429000" y="533400"/>
            <a:ext cx="2178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3600" b="1" u="sng">
                <a:solidFill>
                  <a:srgbClr val="3366FF"/>
                </a:solidFill>
              </a:rPr>
              <a:t>Stage One</a:t>
            </a:r>
          </a:p>
        </p:txBody>
      </p:sp>
      <p:pic>
        <p:nvPicPr>
          <p:cNvPr id="23557" name="Picture 5" descr="Frogspaw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752600"/>
            <a:ext cx="3276600" cy="1981200"/>
          </a:xfrm>
          <a:prstGeom prst="rect">
            <a:avLst/>
          </a:prstGeom>
          <a:noFill/>
          <a:extLst>
            <a:ext uri="{909E8E84-426E-40DD-AFC4-6F175D3DCCD1}">
              <a14:hiddenFill xmlns:a14="http://schemas.microsoft.com/office/drawing/2010/main">
                <a:solidFill>
                  <a:srgbClr val="FFFFFF"/>
                </a:solidFill>
              </a14:hiddenFill>
            </a:ext>
          </a:extLst>
        </p:spPr>
      </p:pic>
      <p:sp>
        <p:nvSpPr>
          <p:cNvPr id="23569" name="Rectangle 17"/>
          <p:cNvSpPr>
            <a:spLocks noChangeArrowheads="1"/>
          </p:cNvSpPr>
          <p:nvPr/>
        </p:nvSpPr>
        <p:spPr bwMode="auto">
          <a:xfrm>
            <a:off x="381000" y="3581400"/>
            <a:ext cx="8763000" cy="424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3600" b="1">
                <a:cs typeface="Times New Roman" pitchFamily="18" charset="0"/>
              </a:rPr>
              <a:t> </a:t>
            </a:r>
          </a:p>
          <a:p>
            <a:r>
              <a:rPr lang="en-GB" sz="3600" b="1">
                <a:cs typeface="Times New Roman" pitchFamily="18" charset="0"/>
              </a:rPr>
              <a:t>Here are hundreds of eggs that have been</a:t>
            </a:r>
          </a:p>
          <a:p>
            <a:pPr algn="ctr"/>
            <a:r>
              <a:rPr lang="en-GB" sz="3600" b="1">
                <a:cs typeface="Times New Roman" pitchFamily="18" charset="0"/>
              </a:rPr>
              <a:t>laid by the mummy frog. </a:t>
            </a:r>
            <a:br>
              <a:rPr lang="en-GB" sz="3600" b="1">
                <a:cs typeface="Times New Roman" pitchFamily="18" charset="0"/>
              </a:rPr>
            </a:br>
            <a:r>
              <a:rPr lang="en-GB" sz="3600" b="1">
                <a:cs typeface="Times New Roman" pitchFamily="18" charset="0"/>
              </a:rPr>
              <a:t>Can anybody tell me what’s the </a:t>
            </a:r>
          </a:p>
          <a:p>
            <a:r>
              <a:rPr lang="en-GB" sz="3600" b="1">
                <a:cs typeface="Times New Roman" pitchFamily="18" charset="0"/>
              </a:rPr>
              <a:t>	special name given to frog eggs? </a:t>
            </a:r>
          </a:p>
          <a:p>
            <a:endParaRPr lang="en-GB" sz="3600" b="1">
              <a:solidFill>
                <a:srgbClr val="FF33CC"/>
              </a:solidFill>
              <a:cs typeface="Times New Roman" pitchFamily="18" charset="0"/>
            </a:endParaRPr>
          </a:p>
          <a:p>
            <a:r>
              <a:rPr lang="en-GB" sz="2800" b="1">
                <a:cs typeface="Times New Roman" pitchFamily="18" charset="0"/>
              </a:rPr>
              <a:t> </a:t>
            </a:r>
          </a:p>
          <a:p>
            <a:endParaRPr lang="en-GB" sz="2800" b="1">
              <a:cs typeface="Times New Roman" pitchFamily="18" charset="0"/>
            </a:endParaRPr>
          </a:p>
        </p:txBody>
      </p:sp>
      <p:sp>
        <p:nvSpPr>
          <p:cNvPr id="23570" name="Rectangle 18"/>
          <p:cNvSpPr>
            <a:spLocks noChangeArrowheads="1"/>
          </p:cNvSpPr>
          <p:nvPr/>
        </p:nvSpPr>
        <p:spPr bwMode="auto">
          <a:xfrm>
            <a:off x="1044575" y="2351088"/>
            <a:ext cx="557213"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rgbClr val="FF3300"/>
                </a:solidFill>
                <a:cs typeface="Times New Roman" pitchFamily="18" charset="0"/>
              </a:rPr>
              <a:t>F</a:t>
            </a:r>
          </a:p>
        </p:txBody>
      </p:sp>
      <p:sp>
        <p:nvSpPr>
          <p:cNvPr id="23571" name="Rectangle 19"/>
          <p:cNvSpPr>
            <a:spLocks noChangeArrowheads="1"/>
          </p:cNvSpPr>
          <p:nvPr/>
        </p:nvSpPr>
        <p:spPr bwMode="auto">
          <a:xfrm>
            <a:off x="1828800" y="1600200"/>
            <a:ext cx="62388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rgbClr val="33CC33"/>
                </a:solidFill>
                <a:cs typeface="Times New Roman" pitchFamily="18" charset="0"/>
              </a:rPr>
              <a:t>R</a:t>
            </a:r>
          </a:p>
        </p:txBody>
      </p:sp>
      <p:sp>
        <p:nvSpPr>
          <p:cNvPr id="23572" name="Rectangle 20"/>
          <p:cNvSpPr>
            <a:spLocks noChangeArrowheads="1"/>
          </p:cNvSpPr>
          <p:nvPr/>
        </p:nvSpPr>
        <p:spPr bwMode="auto">
          <a:xfrm>
            <a:off x="2667000" y="1066800"/>
            <a:ext cx="658813"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rgbClr val="3366FF"/>
                </a:solidFill>
                <a:cs typeface="Times New Roman" pitchFamily="18" charset="0"/>
              </a:rPr>
              <a:t>O</a:t>
            </a:r>
          </a:p>
        </p:txBody>
      </p:sp>
      <p:sp>
        <p:nvSpPr>
          <p:cNvPr id="23573" name="Rectangle 21"/>
          <p:cNvSpPr>
            <a:spLocks noChangeArrowheads="1"/>
          </p:cNvSpPr>
          <p:nvPr/>
        </p:nvSpPr>
        <p:spPr bwMode="auto">
          <a:xfrm>
            <a:off x="3810000" y="990600"/>
            <a:ext cx="658813"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rgbClr val="FF33CC"/>
                </a:solidFill>
                <a:cs typeface="Times New Roman" pitchFamily="18" charset="0"/>
              </a:rPr>
              <a:t>G</a:t>
            </a:r>
          </a:p>
        </p:txBody>
      </p:sp>
      <p:sp>
        <p:nvSpPr>
          <p:cNvPr id="23574" name="Rectangle 22"/>
          <p:cNvSpPr>
            <a:spLocks noChangeArrowheads="1"/>
          </p:cNvSpPr>
          <p:nvPr/>
        </p:nvSpPr>
        <p:spPr bwMode="auto">
          <a:xfrm>
            <a:off x="4876800" y="990600"/>
            <a:ext cx="52387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cs typeface="Times New Roman" pitchFamily="18" charset="0"/>
              </a:rPr>
              <a:t>S</a:t>
            </a:r>
          </a:p>
        </p:txBody>
      </p:sp>
      <p:sp>
        <p:nvSpPr>
          <p:cNvPr id="23575" name="Rectangle 23"/>
          <p:cNvSpPr>
            <a:spLocks noChangeArrowheads="1"/>
          </p:cNvSpPr>
          <p:nvPr/>
        </p:nvSpPr>
        <p:spPr bwMode="auto">
          <a:xfrm>
            <a:off x="5791200" y="1066800"/>
            <a:ext cx="557213"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rgbClr val="FF3300"/>
                </a:solidFill>
                <a:cs typeface="Times New Roman" pitchFamily="18" charset="0"/>
              </a:rPr>
              <a:t>P</a:t>
            </a:r>
          </a:p>
        </p:txBody>
      </p:sp>
      <p:sp>
        <p:nvSpPr>
          <p:cNvPr id="23576" name="Rectangle 24"/>
          <p:cNvSpPr>
            <a:spLocks noChangeArrowheads="1"/>
          </p:cNvSpPr>
          <p:nvPr/>
        </p:nvSpPr>
        <p:spPr bwMode="auto">
          <a:xfrm>
            <a:off x="6477000" y="1524000"/>
            <a:ext cx="62388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4800" b="1">
                <a:solidFill>
                  <a:srgbClr val="33CC33"/>
                </a:solidFill>
                <a:cs typeface="Times New Roman" pitchFamily="18" charset="0"/>
              </a:rPr>
              <a:t>A</a:t>
            </a:r>
          </a:p>
        </p:txBody>
      </p:sp>
      <p:sp>
        <p:nvSpPr>
          <p:cNvPr id="23578" name="Rectangle 26"/>
          <p:cNvSpPr>
            <a:spLocks noChangeArrowheads="1"/>
          </p:cNvSpPr>
          <p:nvPr/>
        </p:nvSpPr>
        <p:spPr bwMode="auto">
          <a:xfrm>
            <a:off x="7315200" y="2209800"/>
            <a:ext cx="79375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rgbClr val="3366FF"/>
                </a:solidFill>
                <a:cs typeface="Times New Roman" pitchFamily="18" charset="0"/>
              </a:rPr>
              <a:t>W</a:t>
            </a:r>
          </a:p>
        </p:txBody>
      </p:sp>
      <p:sp>
        <p:nvSpPr>
          <p:cNvPr id="23579" name="Rectangle 27"/>
          <p:cNvSpPr>
            <a:spLocks noChangeArrowheads="1"/>
          </p:cNvSpPr>
          <p:nvPr/>
        </p:nvSpPr>
        <p:spPr bwMode="auto">
          <a:xfrm>
            <a:off x="8153400" y="2667000"/>
            <a:ext cx="62388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rgbClr val="FF33CC"/>
                </a:solidFill>
                <a:cs typeface="Times New Roman" pitchFamily="18" charset="0"/>
              </a:rPr>
              <a:t>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570"/>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3571"/>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23572"/>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23573"/>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23574"/>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23575"/>
                                        </p:tgtEl>
                                        <p:attrNameLst>
                                          <p:attrName>style.visibility</p:attrName>
                                        </p:attrNameLst>
                                      </p:cBhvr>
                                      <p:to>
                                        <p:strVal val="visible"/>
                                      </p:to>
                                    </p:set>
                                  </p:childTnLst>
                                </p:cTn>
                              </p:par>
                            </p:childTnLst>
                          </p:cTn>
                        </p:par>
                        <p:par>
                          <p:cTn id="22" fill="hold" nodeType="afterGroup">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23576"/>
                                        </p:tgtEl>
                                        <p:attrNameLst>
                                          <p:attrName>style.visibility</p:attrName>
                                        </p:attrNameLst>
                                      </p:cBhvr>
                                      <p:to>
                                        <p:strVal val="visible"/>
                                      </p:to>
                                    </p:set>
                                  </p:childTnLst>
                                </p:cTn>
                              </p:par>
                            </p:childTnLst>
                          </p:cTn>
                        </p:par>
                        <p:par>
                          <p:cTn id="25" fill="hold" nodeType="afterGroup">
                            <p:stCondLst>
                              <p:cond delay="3500"/>
                            </p:stCondLst>
                            <p:childTnLst>
                              <p:par>
                                <p:cTn id="26" presetID="1" presetClass="entr" presetSubtype="0" fill="hold" grpId="0" nodeType="afterEffect">
                                  <p:stCondLst>
                                    <p:cond delay="0"/>
                                  </p:stCondLst>
                                  <p:childTnLst>
                                    <p:set>
                                      <p:cBhvr>
                                        <p:cTn id="27" dur="1" fill="hold">
                                          <p:stCondLst>
                                            <p:cond delay="499"/>
                                          </p:stCondLst>
                                        </p:cTn>
                                        <p:tgtEl>
                                          <p:spTgt spid="23578"/>
                                        </p:tgtEl>
                                        <p:attrNameLst>
                                          <p:attrName>style.visibility</p:attrName>
                                        </p:attrNameLst>
                                      </p:cBhvr>
                                      <p:to>
                                        <p:strVal val="visible"/>
                                      </p:to>
                                    </p:set>
                                  </p:childTnLst>
                                </p:cTn>
                              </p:par>
                            </p:childTnLst>
                          </p:cTn>
                        </p:par>
                        <p:par>
                          <p:cTn id="28" fill="hold" nodeType="afterGroup">
                            <p:stCondLst>
                              <p:cond delay="4000"/>
                            </p:stCondLst>
                            <p:childTnLst>
                              <p:par>
                                <p:cTn id="29" presetID="1" presetClass="entr" presetSubtype="0" fill="hold" grpId="0" nodeType="afterEffect">
                                  <p:stCondLst>
                                    <p:cond delay="0"/>
                                  </p:stCondLst>
                                  <p:childTnLst>
                                    <p:set>
                                      <p:cBhvr>
                                        <p:cTn id="30" dur="1" fill="hold">
                                          <p:stCondLst>
                                            <p:cond delay="499"/>
                                          </p:stCondLst>
                                        </p:cTn>
                                        <p:tgtEl>
                                          <p:spTgt spid="23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70" grpId="0" autoUpdateAnimBg="0"/>
      <p:bldP spid="23571" grpId="0" autoUpdateAnimBg="0"/>
      <p:bldP spid="23572" grpId="0" autoUpdateAnimBg="0"/>
      <p:bldP spid="23573" grpId="0" autoUpdateAnimBg="0"/>
      <p:bldP spid="23574" grpId="0" autoUpdateAnimBg="0"/>
      <p:bldP spid="23575" grpId="0" autoUpdateAnimBg="0"/>
      <p:bldP spid="23576" grpId="0" autoUpdateAnimBg="0"/>
      <p:bldP spid="23578" grpId="0" autoUpdateAnimBg="0"/>
      <p:bldP spid="23579"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533400" y="4724400"/>
            <a:ext cx="7772400" cy="1143000"/>
          </a:xfrm>
        </p:spPr>
        <p:txBody>
          <a:bodyPr/>
          <a:lstStyle/>
          <a:p>
            <a:r>
              <a:rPr lang="en-GB" sz="3200"/>
              <a:t>Once the eggs hatch the baby frogs swim free in the pond. They don’t look very much like frogs though because they do not have any legs yet, instead they have a tail-can you see? Does anybody know what baby frogs are called? </a:t>
            </a:r>
          </a:p>
        </p:txBody>
      </p:sp>
      <p:sp>
        <p:nvSpPr>
          <p:cNvPr id="24580" name="Rectangle 4"/>
          <p:cNvSpPr>
            <a:spLocks noChangeArrowheads="1"/>
          </p:cNvSpPr>
          <p:nvPr/>
        </p:nvSpPr>
        <p:spPr bwMode="auto">
          <a:xfrm>
            <a:off x="3352800" y="685800"/>
            <a:ext cx="2228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3600" b="1" u="sng">
                <a:solidFill>
                  <a:srgbClr val="33CC33"/>
                </a:solidFill>
              </a:rPr>
              <a:t>Stage Two</a:t>
            </a:r>
          </a:p>
        </p:txBody>
      </p:sp>
      <p:pic>
        <p:nvPicPr>
          <p:cNvPr id="24581" name="Picture 5" descr="tadpoles"/>
          <p:cNvPicPr>
            <a:picLocks noChangeAspect="1" noChangeArrowheads="1"/>
          </p:cNvPicPr>
          <p:nvPr>
            <p:ph type="subTitle" idx="1"/>
          </p:nvPr>
        </p:nvPicPr>
        <p:blipFill>
          <a:blip r:embed="rId2">
            <a:extLst>
              <a:ext uri="{28A0092B-C50C-407E-A947-70E740481C1C}">
                <a14:useLocalDpi xmlns:a14="http://schemas.microsoft.com/office/drawing/2010/main" val="0"/>
              </a:ext>
            </a:extLst>
          </a:blip>
          <a:srcRect/>
          <a:stretch>
            <a:fillRect/>
          </a:stretch>
        </p:blipFill>
        <p:spPr>
          <a:xfrm>
            <a:off x="2819400" y="2133600"/>
            <a:ext cx="3295650" cy="1752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4582" name="Rectangle 6"/>
          <p:cNvSpPr>
            <a:spLocks noChangeArrowheads="1"/>
          </p:cNvSpPr>
          <p:nvPr/>
        </p:nvSpPr>
        <p:spPr bwMode="auto">
          <a:xfrm>
            <a:off x="1008063" y="2154238"/>
            <a:ext cx="557212"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a:solidFill>
                  <a:schemeClr val="tx2"/>
                </a:solidFill>
              </a:rPr>
              <a:t>T</a:t>
            </a:r>
          </a:p>
        </p:txBody>
      </p:sp>
      <p:sp>
        <p:nvSpPr>
          <p:cNvPr id="24583" name="Rectangle 7"/>
          <p:cNvSpPr>
            <a:spLocks noChangeArrowheads="1"/>
          </p:cNvSpPr>
          <p:nvPr/>
        </p:nvSpPr>
        <p:spPr bwMode="auto">
          <a:xfrm>
            <a:off x="2090738" y="1631950"/>
            <a:ext cx="48895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rgbClr val="FF3300"/>
                </a:solidFill>
              </a:rPr>
              <a:t>a</a:t>
            </a:r>
          </a:p>
        </p:txBody>
      </p:sp>
      <p:sp>
        <p:nvSpPr>
          <p:cNvPr id="24584" name="Rectangle 8"/>
          <p:cNvSpPr>
            <a:spLocks noChangeArrowheads="1"/>
          </p:cNvSpPr>
          <p:nvPr/>
        </p:nvSpPr>
        <p:spPr bwMode="auto">
          <a:xfrm>
            <a:off x="3124200" y="1250950"/>
            <a:ext cx="52387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rgbClr val="33CC33"/>
                </a:solidFill>
              </a:rPr>
              <a:t>d</a:t>
            </a:r>
          </a:p>
        </p:txBody>
      </p:sp>
      <p:sp>
        <p:nvSpPr>
          <p:cNvPr id="24585" name="Rectangle 9"/>
          <p:cNvSpPr>
            <a:spLocks noChangeArrowheads="1"/>
          </p:cNvSpPr>
          <p:nvPr/>
        </p:nvSpPr>
        <p:spPr bwMode="auto">
          <a:xfrm>
            <a:off x="4114800" y="1174750"/>
            <a:ext cx="52387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rgbClr val="3366FF"/>
                </a:solidFill>
              </a:rPr>
              <a:t>p</a:t>
            </a:r>
          </a:p>
        </p:txBody>
      </p:sp>
      <p:sp>
        <p:nvSpPr>
          <p:cNvPr id="24586" name="Rectangle 10"/>
          <p:cNvSpPr>
            <a:spLocks noChangeArrowheads="1"/>
          </p:cNvSpPr>
          <p:nvPr/>
        </p:nvSpPr>
        <p:spPr bwMode="auto">
          <a:xfrm>
            <a:off x="5181600" y="1174750"/>
            <a:ext cx="48895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chemeClr val="tx2"/>
                </a:solidFill>
              </a:rPr>
              <a:t>o</a:t>
            </a:r>
          </a:p>
        </p:txBody>
      </p:sp>
      <p:sp>
        <p:nvSpPr>
          <p:cNvPr id="24587" name="Rectangle 11"/>
          <p:cNvSpPr>
            <a:spLocks noChangeArrowheads="1"/>
          </p:cNvSpPr>
          <p:nvPr/>
        </p:nvSpPr>
        <p:spPr bwMode="auto">
          <a:xfrm>
            <a:off x="6172200" y="1555750"/>
            <a:ext cx="506413"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chemeClr val="tx2"/>
                </a:solidFill>
              </a:rPr>
              <a:t> </a:t>
            </a:r>
            <a:r>
              <a:rPr lang="en-GB" sz="4800" b="1">
                <a:solidFill>
                  <a:srgbClr val="FF3300"/>
                </a:solidFill>
              </a:rPr>
              <a:t>l</a:t>
            </a:r>
          </a:p>
        </p:txBody>
      </p:sp>
      <p:sp>
        <p:nvSpPr>
          <p:cNvPr id="24588" name="Rectangle 12"/>
          <p:cNvSpPr>
            <a:spLocks noChangeArrowheads="1"/>
          </p:cNvSpPr>
          <p:nvPr/>
        </p:nvSpPr>
        <p:spPr bwMode="auto">
          <a:xfrm>
            <a:off x="7010400" y="2012950"/>
            <a:ext cx="45402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rgbClr val="33CC33"/>
                </a:solidFill>
              </a:rPr>
              <a:t>e</a:t>
            </a:r>
          </a:p>
        </p:txBody>
      </p:sp>
      <p:sp>
        <p:nvSpPr>
          <p:cNvPr id="24589" name="Rectangle 13"/>
          <p:cNvSpPr>
            <a:spLocks noChangeArrowheads="1"/>
          </p:cNvSpPr>
          <p:nvPr/>
        </p:nvSpPr>
        <p:spPr bwMode="auto">
          <a:xfrm>
            <a:off x="7696200" y="2470150"/>
            <a:ext cx="42068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a:solidFill>
                  <a:srgbClr val="3366FF"/>
                </a:solidFill>
              </a:rPr>
              <a: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 fill="hold"/>
                                        <p:tgtEl>
                                          <p:spTgt spid="24578"/>
                                        </p:tgtEl>
                                        <p:attrNameLst>
                                          <p:attrName>ppt_x</p:attrName>
                                        </p:attrNameLst>
                                      </p:cBhvr>
                                      <p:tavLst>
                                        <p:tav tm="0">
                                          <p:val>
                                            <p:strVal val="0-#ppt_w/2"/>
                                          </p:val>
                                        </p:tav>
                                        <p:tav tm="100000">
                                          <p:val>
                                            <p:strVal val="#ppt_x"/>
                                          </p:val>
                                        </p:tav>
                                      </p:tavLst>
                                    </p:anim>
                                    <p:anim calcmode="lin" valueType="num">
                                      <p:cBhvr additive="base">
                                        <p:cTn id="8" dur="500" fill="hold"/>
                                        <p:tgtEl>
                                          <p:spTgt spid="2457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24582"/>
                                        </p:tgtEl>
                                        <p:attrNameLst>
                                          <p:attrName>style.visibility</p:attrName>
                                        </p:attrNameLst>
                                      </p:cBhvr>
                                      <p:to>
                                        <p:strVal val="visible"/>
                                      </p:to>
                                    </p:set>
                                    <p:animEffect transition="in" filter="dissolve">
                                      <p:cBhvr>
                                        <p:cTn id="13" dur="500"/>
                                        <p:tgtEl>
                                          <p:spTgt spid="24582"/>
                                        </p:tgtEl>
                                      </p:cBhvr>
                                    </p:animEffect>
                                  </p:childTnLst>
                                </p:cTn>
                              </p:par>
                            </p:childTnLst>
                          </p:cTn>
                        </p:par>
                        <p:par>
                          <p:cTn id="14" fill="hold" nodeType="afterGroup">
                            <p:stCondLst>
                              <p:cond delay="500"/>
                            </p:stCondLst>
                            <p:childTnLst>
                              <p:par>
                                <p:cTn id="15" presetID="9" presetClass="entr" presetSubtype="0" fill="hold" grpId="0" nodeType="afterEffect">
                                  <p:stCondLst>
                                    <p:cond delay="0"/>
                                  </p:stCondLst>
                                  <p:childTnLst>
                                    <p:set>
                                      <p:cBhvr>
                                        <p:cTn id="16" dur="1" fill="hold">
                                          <p:stCondLst>
                                            <p:cond delay="0"/>
                                          </p:stCondLst>
                                        </p:cTn>
                                        <p:tgtEl>
                                          <p:spTgt spid="24583"/>
                                        </p:tgtEl>
                                        <p:attrNameLst>
                                          <p:attrName>style.visibility</p:attrName>
                                        </p:attrNameLst>
                                      </p:cBhvr>
                                      <p:to>
                                        <p:strVal val="visible"/>
                                      </p:to>
                                    </p:set>
                                    <p:animEffect transition="in" filter="dissolve">
                                      <p:cBhvr>
                                        <p:cTn id="17" dur="500"/>
                                        <p:tgtEl>
                                          <p:spTgt spid="24583"/>
                                        </p:tgtEl>
                                      </p:cBhvr>
                                    </p:animEffect>
                                  </p:childTnLst>
                                </p:cTn>
                              </p:par>
                            </p:childTnLst>
                          </p:cTn>
                        </p:par>
                        <p:par>
                          <p:cTn id="18" fill="hold" nodeType="afterGroup">
                            <p:stCondLst>
                              <p:cond delay="1000"/>
                            </p:stCondLst>
                            <p:childTnLst>
                              <p:par>
                                <p:cTn id="19" presetID="9" presetClass="entr" presetSubtype="0" fill="hold" grpId="0" nodeType="afterEffect">
                                  <p:stCondLst>
                                    <p:cond delay="0"/>
                                  </p:stCondLst>
                                  <p:childTnLst>
                                    <p:set>
                                      <p:cBhvr>
                                        <p:cTn id="20" dur="1" fill="hold">
                                          <p:stCondLst>
                                            <p:cond delay="0"/>
                                          </p:stCondLst>
                                        </p:cTn>
                                        <p:tgtEl>
                                          <p:spTgt spid="24584"/>
                                        </p:tgtEl>
                                        <p:attrNameLst>
                                          <p:attrName>style.visibility</p:attrName>
                                        </p:attrNameLst>
                                      </p:cBhvr>
                                      <p:to>
                                        <p:strVal val="visible"/>
                                      </p:to>
                                    </p:set>
                                    <p:animEffect transition="in" filter="dissolve">
                                      <p:cBhvr>
                                        <p:cTn id="21" dur="500"/>
                                        <p:tgtEl>
                                          <p:spTgt spid="24584"/>
                                        </p:tgtEl>
                                      </p:cBhvr>
                                    </p:animEffect>
                                  </p:childTnLst>
                                </p:cTn>
                              </p:par>
                            </p:childTnLst>
                          </p:cTn>
                        </p:par>
                        <p:par>
                          <p:cTn id="22" fill="hold" nodeType="afterGroup">
                            <p:stCondLst>
                              <p:cond delay="1500"/>
                            </p:stCondLst>
                            <p:childTnLst>
                              <p:par>
                                <p:cTn id="23" presetID="9" presetClass="entr" presetSubtype="0" fill="hold" grpId="0" nodeType="afterEffect">
                                  <p:stCondLst>
                                    <p:cond delay="0"/>
                                  </p:stCondLst>
                                  <p:childTnLst>
                                    <p:set>
                                      <p:cBhvr>
                                        <p:cTn id="24" dur="1" fill="hold">
                                          <p:stCondLst>
                                            <p:cond delay="0"/>
                                          </p:stCondLst>
                                        </p:cTn>
                                        <p:tgtEl>
                                          <p:spTgt spid="24585"/>
                                        </p:tgtEl>
                                        <p:attrNameLst>
                                          <p:attrName>style.visibility</p:attrName>
                                        </p:attrNameLst>
                                      </p:cBhvr>
                                      <p:to>
                                        <p:strVal val="visible"/>
                                      </p:to>
                                    </p:set>
                                    <p:animEffect transition="in" filter="dissolve">
                                      <p:cBhvr>
                                        <p:cTn id="25" dur="500"/>
                                        <p:tgtEl>
                                          <p:spTgt spid="24585"/>
                                        </p:tgtEl>
                                      </p:cBhvr>
                                    </p:animEffect>
                                  </p:childTnLst>
                                </p:cTn>
                              </p:par>
                            </p:childTnLst>
                          </p:cTn>
                        </p:par>
                        <p:par>
                          <p:cTn id="26" fill="hold" nodeType="afterGroup">
                            <p:stCondLst>
                              <p:cond delay="2000"/>
                            </p:stCondLst>
                            <p:childTnLst>
                              <p:par>
                                <p:cTn id="27" presetID="9" presetClass="entr" presetSubtype="0" fill="hold" grpId="0" nodeType="afterEffect">
                                  <p:stCondLst>
                                    <p:cond delay="0"/>
                                  </p:stCondLst>
                                  <p:childTnLst>
                                    <p:set>
                                      <p:cBhvr>
                                        <p:cTn id="28" dur="1" fill="hold">
                                          <p:stCondLst>
                                            <p:cond delay="0"/>
                                          </p:stCondLst>
                                        </p:cTn>
                                        <p:tgtEl>
                                          <p:spTgt spid="24586"/>
                                        </p:tgtEl>
                                        <p:attrNameLst>
                                          <p:attrName>style.visibility</p:attrName>
                                        </p:attrNameLst>
                                      </p:cBhvr>
                                      <p:to>
                                        <p:strVal val="visible"/>
                                      </p:to>
                                    </p:set>
                                    <p:animEffect transition="in" filter="dissolve">
                                      <p:cBhvr>
                                        <p:cTn id="29" dur="500"/>
                                        <p:tgtEl>
                                          <p:spTgt spid="24586"/>
                                        </p:tgtEl>
                                      </p:cBhvr>
                                    </p:animEffect>
                                  </p:childTnLst>
                                </p:cTn>
                              </p:par>
                            </p:childTnLst>
                          </p:cTn>
                        </p:par>
                        <p:par>
                          <p:cTn id="30" fill="hold" nodeType="afterGroup">
                            <p:stCondLst>
                              <p:cond delay="2500"/>
                            </p:stCondLst>
                            <p:childTnLst>
                              <p:par>
                                <p:cTn id="31" presetID="9" presetClass="entr" presetSubtype="0" fill="hold" grpId="0" nodeType="afterEffect">
                                  <p:stCondLst>
                                    <p:cond delay="0"/>
                                  </p:stCondLst>
                                  <p:childTnLst>
                                    <p:set>
                                      <p:cBhvr>
                                        <p:cTn id="32" dur="1" fill="hold">
                                          <p:stCondLst>
                                            <p:cond delay="0"/>
                                          </p:stCondLst>
                                        </p:cTn>
                                        <p:tgtEl>
                                          <p:spTgt spid="24587"/>
                                        </p:tgtEl>
                                        <p:attrNameLst>
                                          <p:attrName>style.visibility</p:attrName>
                                        </p:attrNameLst>
                                      </p:cBhvr>
                                      <p:to>
                                        <p:strVal val="visible"/>
                                      </p:to>
                                    </p:set>
                                    <p:animEffect transition="in" filter="dissolve">
                                      <p:cBhvr>
                                        <p:cTn id="33" dur="500"/>
                                        <p:tgtEl>
                                          <p:spTgt spid="24587"/>
                                        </p:tgtEl>
                                      </p:cBhvr>
                                    </p:animEffect>
                                  </p:childTnLst>
                                </p:cTn>
                              </p:par>
                            </p:childTnLst>
                          </p:cTn>
                        </p:par>
                        <p:par>
                          <p:cTn id="34" fill="hold" nodeType="afterGroup">
                            <p:stCondLst>
                              <p:cond delay="3000"/>
                            </p:stCondLst>
                            <p:childTnLst>
                              <p:par>
                                <p:cTn id="35" presetID="9" presetClass="entr" presetSubtype="0" fill="hold" grpId="0" nodeType="afterEffect">
                                  <p:stCondLst>
                                    <p:cond delay="0"/>
                                  </p:stCondLst>
                                  <p:childTnLst>
                                    <p:set>
                                      <p:cBhvr>
                                        <p:cTn id="36" dur="1" fill="hold">
                                          <p:stCondLst>
                                            <p:cond delay="0"/>
                                          </p:stCondLst>
                                        </p:cTn>
                                        <p:tgtEl>
                                          <p:spTgt spid="24588"/>
                                        </p:tgtEl>
                                        <p:attrNameLst>
                                          <p:attrName>style.visibility</p:attrName>
                                        </p:attrNameLst>
                                      </p:cBhvr>
                                      <p:to>
                                        <p:strVal val="visible"/>
                                      </p:to>
                                    </p:set>
                                    <p:animEffect transition="in" filter="dissolve">
                                      <p:cBhvr>
                                        <p:cTn id="37" dur="500"/>
                                        <p:tgtEl>
                                          <p:spTgt spid="24588"/>
                                        </p:tgtEl>
                                      </p:cBhvr>
                                    </p:animEffect>
                                  </p:childTnLst>
                                </p:cTn>
                              </p:par>
                            </p:childTnLst>
                          </p:cTn>
                        </p:par>
                        <p:par>
                          <p:cTn id="38" fill="hold" nodeType="afterGroup">
                            <p:stCondLst>
                              <p:cond delay="3500"/>
                            </p:stCondLst>
                            <p:childTnLst>
                              <p:par>
                                <p:cTn id="39" presetID="9" presetClass="entr" presetSubtype="0" fill="hold" grpId="0" nodeType="afterEffect">
                                  <p:stCondLst>
                                    <p:cond delay="0"/>
                                  </p:stCondLst>
                                  <p:childTnLst>
                                    <p:set>
                                      <p:cBhvr>
                                        <p:cTn id="40" dur="1" fill="hold">
                                          <p:stCondLst>
                                            <p:cond delay="0"/>
                                          </p:stCondLst>
                                        </p:cTn>
                                        <p:tgtEl>
                                          <p:spTgt spid="24589"/>
                                        </p:tgtEl>
                                        <p:attrNameLst>
                                          <p:attrName>style.visibility</p:attrName>
                                        </p:attrNameLst>
                                      </p:cBhvr>
                                      <p:to>
                                        <p:strVal val="visible"/>
                                      </p:to>
                                    </p:set>
                                    <p:animEffect transition="in" filter="dissolve">
                                      <p:cBhvr>
                                        <p:cTn id="41" dur="500"/>
                                        <p:tgtEl>
                                          <p:spTgt spid="24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82" grpId="0" autoUpdateAnimBg="0"/>
      <p:bldP spid="24583" grpId="0" autoUpdateAnimBg="0"/>
      <p:bldP spid="24584" grpId="0" autoUpdateAnimBg="0"/>
      <p:bldP spid="24585" grpId="0" autoUpdateAnimBg="0"/>
      <p:bldP spid="24586" grpId="0" autoUpdateAnimBg="0"/>
      <p:bldP spid="24587" grpId="0" autoUpdateAnimBg="0"/>
      <p:bldP spid="24588" grpId="0" autoUpdateAnimBg="0"/>
      <p:bldP spid="24589"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subTitle" idx="1"/>
          </p:nvPr>
        </p:nvSpPr>
        <p:spPr>
          <a:xfrm>
            <a:off x="0" y="3352800"/>
            <a:ext cx="9144000" cy="2667000"/>
          </a:xfrm>
        </p:spPr>
        <p:txBody>
          <a:bodyPr/>
          <a:lstStyle/>
          <a:p>
            <a:r>
              <a:rPr lang="en-GB"/>
              <a:t>After a short while the tadpole begins to grow some legs. First he grows two back legs to help him swim quicker. Why is a good idea for a baby frog to be able to swim fast? </a:t>
            </a:r>
          </a:p>
          <a:p>
            <a:pPr algn="l"/>
            <a:r>
              <a:rPr lang="en-GB"/>
              <a:t>	Soon the baby frog will grow</a:t>
            </a:r>
          </a:p>
          <a:p>
            <a:pPr algn="l"/>
            <a:r>
              <a:rPr lang="en-GB"/>
              <a:t> 	     two front legs as well.</a:t>
            </a:r>
          </a:p>
        </p:txBody>
      </p:sp>
      <p:sp>
        <p:nvSpPr>
          <p:cNvPr id="25604" name="Rectangle 4"/>
          <p:cNvSpPr>
            <a:spLocks noChangeArrowheads="1"/>
          </p:cNvSpPr>
          <p:nvPr/>
        </p:nvSpPr>
        <p:spPr bwMode="auto">
          <a:xfrm>
            <a:off x="3124200" y="304800"/>
            <a:ext cx="2533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3600" b="1" u="sng">
                <a:solidFill>
                  <a:srgbClr val="FF3300"/>
                </a:solidFill>
              </a:rPr>
              <a:t>Stage Three</a:t>
            </a:r>
          </a:p>
        </p:txBody>
      </p:sp>
      <p:pic>
        <p:nvPicPr>
          <p:cNvPr id="25605" name="Picture 5" descr="tadpole"/>
          <p:cNvPicPr>
            <a:picLocks noChangeAspect="1" noChangeArrowheads="1"/>
          </p:cNvPicPr>
          <p:nvPr>
            <p:ph type="ctrTitle"/>
          </p:nvPr>
        </p:nvPicPr>
        <p:blipFill>
          <a:blip r:embed="rId2">
            <a:extLst>
              <a:ext uri="{28A0092B-C50C-407E-A947-70E740481C1C}">
                <a14:useLocalDpi xmlns:a14="http://schemas.microsoft.com/office/drawing/2010/main" val="0"/>
              </a:ext>
            </a:extLst>
          </a:blip>
          <a:srcRect/>
          <a:stretch>
            <a:fillRect/>
          </a:stretch>
        </p:blipFill>
        <p:spPr>
          <a:xfrm>
            <a:off x="2819400" y="1219200"/>
            <a:ext cx="3200400" cy="2133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5606" name="Picture 6" descr="tadpole2fro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5181600"/>
            <a:ext cx="1524000" cy="1295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66FF66"/>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u="sng"/>
              <a:t>Thinking Back!</a:t>
            </a:r>
          </a:p>
        </p:txBody>
      </p:sp>
      <p:sp>
        <p:nvSpPr>
          <p:cNvPr id="3075" name="Rectangle 3"/>
          <p:cNvSpPr>
            <a:spLocks noGrp="1" noChangeArrowheads="1"/>
          </p:cNvSpPr>
          <p:nvPr>
            <p:ph type="body" idx="1"/>
          </p:nvPr>
        </p:nvSpPr>
        <p:spPr/>
        <p:txBody>
          <a:bodyPr/>
          <a:lstStyle/>
          <a:p>
            <a:pPr algn="ctr">
              <a:buFontTx/>
              <a:buNone/>
            </a:pPr>
            <a:r>
              <a:rPr lang="en-GB">
                <a:latin typeface="Verdana" pitchFamily="34" charset="0"/>
                <a:cs typeface="Times New Roman" pitchFamily="18" charset="0"/>
              </a:rPr>
              <a:t>Last week we looked at some baby animals and matched them with their parents. Can you remember? Can anybody remember any of the baby animals that we looked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subTitle" idx="1"/>
          </p:nvPr>
        </p:nvSpPr>
        <p:spPr>
          <a:xfrm>
            <a:off x="1295400" y="1600200"/>
            <a:ext cx="6400800" cy="1752600"/>
          </a:xfrm>
        </p:spPr>
        <p:txBody>
          <a:bodyPr/>
          <a:lstStyle/>
          <a:p>
            <a:r>
              <a:rPr lang="en-GB"/>
              <a:t>Once the baby frog as all four legs he doesn’t need his tail anymore and as he grows up into a big frog you can hardly tell that he had one. Although if you look closely at this picture you can see-it is still there really-just very small!</a:t>
            </a:r>
          </a:p>
          <a:p>
            <a:endParaRPr lang="en-GB"/>
          </a:p>
        </p:txBody>
      </p:sp>
      <p:pic>
        <p:nvPicPr>
          <p:cNvPr id="26628" name="Picture 4" descr="frog with all legs"/>
          <p:cNvPicPr>
            <a:picLocks noChangeAspect="1" noChangeArrowheads="1"/>
          </p:cNvPicPr>
          <p:nvPr>
            <p:ph type="ctrTitle"/>
          </p:nvPr>
        </p:nvPicPr>
        <p:blipFill>
          <a:blip r:embed="rId2">
            <a:extLst>
              <a:ext uri="{28A0092B-C50C-407E-A947-70E740481C1C}">
                <a14:useLocalDpi xmlns:a14="http://schemas.microsoft.com/office/drawing/2010/main" val="0"/>
              </a:ext>
            </a:extLst>
          </a:blip>
          <a:srcRect/>
          <a:stretch>
            <a:fillRect/>
          </a:stretch>
        </p:blipFill>
        <p:spPr>
          <a:xfrm>
            <a:off x="6629400" y="4648200"/>
            <a:ext cx="2033588" cy="1981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6629" name="Rectangle 5"/>
          <p:cNvSpPr>
            <a:spLocks noChangeArrowheads="1"/>
          </p:cNvSpPr>
          <p:nvPr/>
        </p:nvSpPr>
        <p:spPr bwMode="auto">
          <a:xfrm>
            <a:off x="3124200" y="457200"/>
            <a:ext cx="2330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3600" b="1" u="sng">
                <a:solidFill>
                  <a:srgbClr val="FF33CC"/>
                </a:solidFill>
              </a:rPr>
              <a:t>Stage Four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685800" y="2286000"/>
            <a:ext cx="7772400" cy="1143000"/>
          </a:xfrm>
        </p:spPr>
        <p:txBody>
          <a:bodyPr/>
          <a:lstStyle/>
          <a:p>
            <a:r>
              <a:rPr lang="en-GB" sz="4800">
                <a:solidFill>
                  <a:srgbClr val="3366FF"/>
                </a:solidFill>
              </a:rPr>
              <a:t>Plenary</a:t>
            </a:r>
            <a:r>
              <a:rPr lang="en-GB"/>
              <a:t> </a:t>
            </a:r>
          </a:p>
        </p:txBody>
      </p:sp>
      <p:pic>
        <p:nvPicPr>
          <p:cNvPr id="30724" name="Picture 4" descr="Butterfly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685800"/>
            <a:ext cx="1824038" cy="2057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8" fill="hold" nodeType="clickEffect">
                                  <p:stCondLst>
                                    <p:cond delay="0"/>
                                  </p:stCondLst>
                                  <p:childTnLst>
                                    <p:set>
                                      <p:cBhvr>
                                        <p:cTn id="6" dur="1" fill="hold">
                                          <p:stCondLst>
                                            <p:cond delay="0"/>
                                          </p:stCondLst>
                                        </p:cTn>
                                        <p:tgtEl>
                                          <p:spTgt spid="30724"/>
                                        </p:tgtEl>
                                        <p:attrNameLst>
                                          <p:attrName>style.visibility</p:attrName>
                                        </p:attrNameLst>
                                      </p:cBhvr>
                                      <p:to>
                                        <p:strVal val="visible"/>
                                      </p:to>
                                    </p:set>
                                    <p:anim calcmode="lin" valueType="num">
                                      <p:cBhvr additive="base">
                                        <p:cTn id="7" dur="5000" fill="hold"/>
                                        <p:tgtEl>
                                          <p:spTgt spid="30724"/>
                                        </p:tgtEl>
                                        <p:attrNameLst>
                                          <p:attrName>ppt_x</p:attrName>
                                        </p:attrNameLst>
                                      </p:cBhvr>
                                      <p:tavLst>
                                        <p:tav tm="0">
                                          <p:val>
                                            <p:strVal val="0-#ppt_w/2"/>
                                          </p:val>
                                        </p:tav>
                                        <p:tav tm="100000">
                                          <p:val>
                                            <p:strVal val="#ppt_x"/>
                                          </p:val>
                                        </p:tav>
                                      </p:tavLst>
                                    </p:anim>
                                    <p:anim calcmode="lin" valueType="num">
                                      <p:cBhvr additive="base">
                                        <p:cTn id="8" dur="5000" fill="hold"/>
                                        <p:tgtEl>
                                          <p:spTgt spid="307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609600"/>
            <a:ext cx="7772400" cy="5486400"/>
          </a:xfrm>
        </p:spPr>
        <p:txBody>
          <a:bodyPr/>
          <a:lstStyle/>
          <a:p>
            <a:r>
              <a:rPr lang="en-GB" sz="3200"/>
              <a:t>What does the baby frog have in common with the baby butterfly? Can anybody tell me?</a:t>
            </a:r>
            <a:br>
              <a:rPr lang="en-GB" sz="3200"/>
            </a:br>
            <a:r>
              <a:rPr lang="en-GB" sz="3200"/>
              <a:t/>
            </a:r>
            <a:br>
              <a:rPr lang="en-GB" sz="3200"/>
            </a:br>
            <a:r>
              <a:rPr lang="en-GB" sz="3200">
                <a:solidFill>
                  <a:srgbClr val="FF33CC"/>
                </a:solidFill>
              </a:rPr>
              <a:t>Like the baby butterfly, baby frogs come from eggs.</a:t>
            </a:r>
            <a:br>
              <a:rPr lang="en-GB" sz="3200">
                <a:solidFill>
                  <a:srgbClr val="FF33CC"/>
                </a:solidFill>
              </a:rPr>
            </a:br>
            <a:r>
              <a:rPr lang="en-GB" sz="3200"/>
              <a:t/>
            </a:r>
            <a:br>
              <a:rPr lang="en-GB" sz="3200"/>
            </a:br>
            <a:r>
              <a:rPr lang="en-GB" sz="3200">
                <a:solidFill>
                  <a:srgbClr val="33CC33"/>
                </a:solidFill>
              </a:rPr>
              <a:t>Do baby puppies or kittens come from eggs?</a:t>
            </a:r>
            <a:br>
              <a:rPr lang="en-GB" sz="3200">
                <a:solidFill>
                  <a:srgbClr val="33CC33"/>
                </a:solidFill>
              </a:rPr>
            </a:br>
            <a:r>
              <a:rPr lang="en-GB" sz="3200"/>
              <a:t/>
            </a:r>
            <a:br>
              <a:rPr lang="en-GB" sz="3200"/>
            </a:br>
            <a:r>
              <a:rPr lang="en-GB" sz="3200">
                <a:solidFill>
                  <a:srgbClr val="FF3300"/>
                </a:solidFill>
              </a:rPr>
              <a:t>What other animals do not come from eggs?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685800" y="2286000"/>
            <a:ext cx="7772400" cy="1143000"/>
          </a:xfrm>
        </p:spPr>
        <p:txBody>
          <a:bodyPr/>
          <a:lstStyle/>
          <a:p>
            <a:r>
              <a:rPr lang="en-GB" sz="3200"/>
              <a:t/>
            </a:r>
            <a:br>
              <a:rPr lang="en-GB" sz="3200"/>
            </a:br>
            <a:r>
              <a:rPr lang="en-GB" sz="3200"/>
              <a:t>What happens when the baby butterfly and the young frogs hatch from their eggs? Is anybody around to take care of them?</a:t>
            </a:r>
            <a:br>
              <a:rPr lang="en-GB" sz="3200"/>
            </a:br>
            <a:r>
              <a:rPr lang="en-GB" sz="3200"/>
              <a:t/>
            </a:r>
            <a:br>
              <a:rPr lang="en-GB" sz="3200"/>
            </a:br>
            <a:r>
              <a:rPr lang="en-GB" sz="3200" b="1">
                <a:solidFill>
                  <a:srgbClr val="3366FF"/>
                </a:solidFill>
              </a:rPr>
              <a:t>What about puppies and kittens do their mummies and daddies look after them while they are babies?</a:t>
            </a:r>
            <a:br>
              <a:rPr lang="en-GB" sz="3200" b="1">
                <a:solidFill>
                  <a:srgbClr val="3366FF"/>
                </a:solidFill>
              </a:rPr>
            </a:br>
            <a:r>
              <a:rPr lang="en-GB" sz="3200"/>
              <a:t/>
            </a:r>
            <a:br>
              <a:rPr lang="en-GB" sz="3200"/>
            </a:br>
            <a:r>
              <a:rPr lang="en-GB" sz="3200" b="1">
                <a:solidFill>
                  <a:srgbClr val="FF3300"/>
                </a:solidFill>
              </a:rPr>
              <a:t>What does mummy do to look after them?</a:t>
            </a:r>
            <a:r>
              <a:rPr lang="en-GB" sz="3200"/>
              <a:t/>
            </a:r>
            <a:br>
              <a:rPr lang="en-GB" sz="3200"/>
            </a:br>
            <a:r>
              <a:rPr lang="en-GB" sz="3200"/>
              <a:t/>
            </a:r>
            <a:br>
              <a:rPr lang="en-GB" sz="3200"/>
            </a:br>
            <a:r>
              <a:rPr lang="en-GB" sz="3200" b="1">
                <a:solidFill>
                  <a:srgbClr val="FF33CC"/>
                </a:solidFill>
              </a:rPr>
              <a:t>Would a little human baby be able to look after himself?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title"/>
          </p:nvPr>
        </p:nvSpPr>
        <p:spPr>
          <a:xfrm>
            <a:off x="685800" y="2362200"/>
            <a:ext cx="7772400" cy="1143000"/>
          </a:xfrm>
        </p:spPr>
        <p:txBody>
          <a:bodyPr/>
          <a:lstStyle/>
          <a:p>
            <a:r>
              <a:rPr lang="en-GB" sz="4800" b="1">
                <a:solidFill>
                  <a:srgbClr val="FF33CC"/>
                </a:solidFill>
              </a:rPr>
              <a:t>The End</a:t>
            </a:r>
          </a:p>
        </p:txBody>
      </p:sp>
      <p:pic>
        <p:nvPicPr>
          <p:cNvPr id="29701" name="Picture 5" descr="Butterfly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533400"/>
            <a:ext cx="2116138" cy="2209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8" fill="hold" nodeType="clickEffect">
                                  <p:stCondLst>
                                    <p:cond delay="0"/>
                                  </p:stCondLst>
                                  <p:childTnLst>
                                    <p:set>
                                      <p:cBhvr>
                                        <p:cTn id="6" dur="1" fill="hold">
                                          <p:stCondLst>
                                            <p:cond delay="0"/>
                                          </p:stCondLst>
                                        </p:cTn>
                                        <p:tgtEl>
                                          <p:spTgt spid="29701"/>
                                        </p:tgtEl>
                                        <p:attrNameLst>
                                          <p:attrName>style.visibility</p:attrName>
                                        </p:attrNameLst>
                                      </p:cBhvr>
                                      <p:to>
                                        <p:strVal val="visible"/>
                                      </p:to>
                                    </p:set>
                                    <p:anim calcmode="lin" valueType="num">
                                      <p:cBhvr additive="base">
                                        <p:cTn id="7" dur="5000" fill="hold"/>
                                        <p:tgtEl>
                                          <p:spTgt spid="29701"/>
                                        </p:tgtEl>
                                        <p:attrNameLst>
                                          <p:attrName>ppt_x</p:attrName>
                                        </p:attrNameLst>
                                      </p:cBhvr>
                                      <p:tavLst>
                                        <p:tav tm="0">
                                          <p:val>
                                            <p:strVal val="0-#ppt_w/2"/>
                                          </p:val>
                                        </p:tav>
                                        <p:tav tm="100000">
                                          <p:val>
                                            <p:strVal val="#ppt_x"/>
                                          </p:val>
                                        </p:tav>
                                      </p:tavLst>
                                    </p:anim>
                                    <p:anim calcmode="lin" valueType="num">
                                      <p:cBhvr additive="base">
                                        <p:cTn id="8" dur="5000" fill="hold"/>
                                        <p:tgtEl>
                                          <p:spTgt spid="297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33CC"/>
        </a:solidFill>
        <a:effectLst/>
      </p:bgPr>
    </p:bg>
    <p:spTree>
      <p:nvGrpSpPr>
        <p:cNvPr id="1" name=""/>
        <p:cNvGrpSpPr/>
        <p:nvPr/>
      </p:nvGrpSpPr>
      <p:grpSpPr>
        <a:xfrm>
          <a:off x="0" y="0"/>
          <a:ext cx="0" cy="0"/>
          <a:chOff x="0" y="0"/>
          <a:chExt cx="0" cy="0"/>
        </a:xfrm>
      </p:grpSpPr>
      <p:sp>
        <p:nvSpPr>
          <p:cNvPr id="7171" name="Rectangle 3"/>
          <p:cNvSpPr>
            <a:spLocks noGrp="1" noChangeArrowheads="1"/>
          </p:cNvSpPr>
          <p:nvPr>
            <p:ph type="subTitle" idx="1"/>
          </p:nvPr>
        </p:nvSpPr>
        <p:spPr>
          <a:xfrm>
            <a:off x="609600" y="457200"/>
            <a:ext cx="6400800" cy="1828800"/>
          </a:xfrm>
        </p:spPr>
        <p:txBody>
          <a:bodyPr/>
          <a:lstStyle/>
          <a:p>
            <a:r>
              <a:rPr lang="en-GB">
                <a:latin typeface="Verdana" pitchFamily="34" charset="0"/>
                <a:cs typeface="Times New Roman" pitchFamily="18" charset="0"/>
              </a:rPr>
              <a:t>We learnt that a puppy is a baby dog…</a:t>
            </a:r>
          </a:p>
        </p:txBody>
      </p:sp>
      <p:pic>
        <p:nvPicPr>
          <p:cNvPr id="7172" name="Picture 4" descr="blackd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914775"/>
            <a:ext cx="4114800" cy="2619375"/>
          </a:xfrm>
          <a:prstGeom prst="rect">
            <a:avLst/>
          </a:prstGeom>
          <a:noFill/>
          <a:extLst>
            <a:ext uri="{909E8E84-426E-40DD-AFC4-6F175D3DCCD1}">
              <a14:hiddenFill xmlns:a14="http://schemas.microsoft.com/office/drawing/2010/main">
                <a:solidFill>
                  <a:srgbClr val="FFFFFF"/>
                </a:solidFill>
              </a14:hiddenFill>
            </a:ext>
          </a:extLst>
        </p:spPr>
      </p:pic>
      <p:pic>
        <p:nvPicPr>
          <p:cNvPr id="7173" name="Picture 5" descr="puppies-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1447800"/>
            <a:ext cx="2806700" cy="3505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6CCFF"/>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533400" y="2971800"/>
            <a:ext cx="7772400" cy="1143000"/>
          </a:xfrm>
        </p:spPr>
        <p:txBody>
          <a:bodyPr/>
          <a:lstStyle/>
          <a:p>
            <a:r>
              <a:rPr lang="en-GB" sz="3200">
                <a:latin typeface="Verdana" pitchFamily="34" charset="0"/>
                <a:cs typeface="Times New Roman" pitchFamily="18" charset="0"/>
              </a:rPr>
              <a:t>and a kitten is a baby cat.</a:t>
            </a:r>
            <a:r>
              <a:rPr lang="en-GB">
                <a:latin typeface="Verdana" pitchFamily="34" charset="0"/>
                <a:cs typeface="Times New Roman" pitchFamily="18" charset="0"/>
              </a:rPr>
              <a:t/>
            </a:r>
            <a:br>
              <a:rPr lang="en-GB">
                <a:latin typeface="Verdana" pitchFamily="34" charset="0"/>
                <a:cs typeface="Times New Roman" pitchFamily="18" charset="0"/>
              </a:rPr>
            </a:br>
            <a:endParaRPr lang="en-GB">
              <a:latin typeface="Verdana" pitchFamily="34" charset="0"/>
              <a:cs typeface="Times New Roman" pitchFamily="18" charset="0"/>
            </a:endParaRPr>
          </a:p>
        </p:txBody>
      </p:sp>
      <p:pic>
        <p:nvPicPr>
          <p:cNvPr id="9220" name="Picture 4" descr="cat-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733800"/>
            <a:ext cx="3581400" cy="2878138"/>
          </a:xfrm>
          <a:prstGeom prst="rect">
            <a:avLst/>
          </a:prstGeom>
          <a:noFill/>
          <a:extLst>
            <a:ext uri="{909E8E84-426E-40DD-AFC4-6F175D3DCCD1}">
              <a14:hiddenFill xmlns:a14="http://schemas.microsoft.com/office/drawing/2010/main">
                <a:solidFill>
                  <a:srgbClr val="FFFFFF"/>
                </a:solidFill>
              </a14:hiddenFill>
            </a:ext>
          </a:extLst>
        </p:spPr>
      </p:pic>
      <p:pic>
        <p:nvPicPr>
          <p:cNvPr id="9221" name="Picture 5" descr="whitekitt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0"/>
            <a:ext cx="3657600" cy="2946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304800"/>
            <a:ext cx="7772400" cy="1143000"/>
          </a:xfrm>
        </p:spPr>
        <p:txBody>
          <a:bodyPr/>
          <a:lstStyle/>
          <a:p>
            <a:r>
              <a:rPr lang="en-GB"/>
              <a:t>Look again at these pictures.</a:t>
            </a:r>
          </a:p>
        </p:txBody>
      </p:sp>
      <p:sp>
        <p:nvSpPr>
          <p:cNvPr id="10243" name="Rectangle 3"/>
          <p:cNvSpPr>
            <a:spLocks noGrp="1" noChangeArrowheads="1"/>
          </p:cNvSpPr>
          <p:nvPr>
            <p:ph type="subTitle" idx="1"/>
          </p:nvPr>
        </p:nvSpPr>
        <p:spPr>
          <a:xfrm>
            <a:off x="1371600" y="1828800"/>
            <a:ext cx="6400800" cy="1752600"/>
          </a:xfrm>
        </p:spPr>
        <p:txBody>
          <a:bodyPr/>
          <a:lstStyle/>
          <a:p>
            <a:r>
              <a:rPr lang="en-GB"/>
              <a:t>What can you tell me about these baby animals and their parents?</a:t>
            </a:r>
          </a:p>
        </p:txBody>
      </p:sp>
      <p:pic>
        <p:nvPicPr>
          <p:cNvPr id="10244" name="Picture 4" descr="blackd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048000"/>
            <a:ext cx="2057400" cy="1309688"/>
          </a:xfrm>
          <a:prstGeom prst="rect">
            <a:avLst/>
          </a:prstGeom>
          <a:noFill/>
          <a:extLst>
            <a:ext uri="{909E8E84-426E-40DD-AFC4-6F175D3DCCD1}">
              <a14:hiddenFill xmlns:a14="http://schemas.microsoft.com/office/drawing/2010/main">
                <a:solidFill>
                  <a:srgbClr val="FFFFFF"/>
                </a:solidFill>
              </a14:hiddenFill>
            </a:ext>
          </a:extLst>
        </p:spPr>
      </p:pic>
      <p:pic>
        <p:nvPicPr>
          <p:cNvPr id="10245" name="Picture 5" descr="puppies-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4572000"/>
            <a:ext cx="1585913" cy="1981200"/>
          </a:xfrm>
          <a:prstGeom prst="rect">
            <a:avLst/>
          </a:prstGeom>
          <a:noFill/>
          <a:extLst>
            <a:ext uri="{909E8E84-426E-40DD-AFC4-6F175D3DCCD1}">
              <a14:hiddenFill xmlns:a14="http://schemas.microsoft.com/office/drawing/2010/main">
                <a:solidFill>
                  <a:srgbClr val="FFFFFF"/>
                </a:solidFill>
              </a14:hiddenFill>
            </a:ext>
          </a:extLst>
        </p:spPr>
      </p:pic>
      <p:pic>
        <p:nvPicPr>
          <p:cNvPr id="10246" name="Picture 6" descr="cat-0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2971800"/>
            <a:ext cx="2057400" cy="1654175"/>
          </a:xfrm>
          <a:prstGeom prst="rect">
            <a:avLst/>
          </a:prstGeom>
          <a:noFill/>
          <a:extLst>
            <a:ext uri="{909E8E84-426E-40DD-AFC4-6F175D3DCCD1}">
              <a14:hiddenFill xmlns:a14="http://schemas.microsoft.com/office/drawing/2010/main">
                <a:solidFill>
                  <a:srgbClr val="FFFFFF"/>
                </a:solidFill>
              </a14:hiddenFill>
            </a:ext>
          </a:extLst>
        </p:spPr>
      </p:pic>
      <p:pic>
        <p:nvPicPr>
          <p:cNvPr id="10247" name="Picture 7" descr="whitekitt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4876800"/>
            <a:ext cx="1905000" cy="15351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5800" y="2286000"/>
            <a:ext cx="7772400" cy="1143000"/>
          </a:xfrm>
        </p:spPr>
        <p:txBody>
          <a:bodyPr/>
          <a:lstStyle/>
          <a:p>
            <a:r>
              <a:rPr lang="en-GB" sz="3200">
                <a:cs typeface="Times New Roman" pitchFamily="18" charset="0"/>
              </a:rPr>
              <a:t>I am sure all of you have seen a mother cat with kittens or a mother dog with puppies. Think what that cat and kitten looked like. If you thought the kittens looked a lot like their mother raise your hand. Good! If those puppies looked a lot like their mother, raise your hand. Good! You are all thinking well.</a:t>
            </a:r>
            <a:r>
              <a:rPr lang="en-GB">
                <a:cs typeface="Times New Roman" pitchFamily="18" charset="0"/>
              </a:rPr>
              <a:t> </a:t>
            </a:r>
          </a:p>
        </p:txBody>
      </p:sp>
      <p:pic>
        <p:nvPicPr>
          <p:cNvPr id="11269" name="Picture 5" descr="an03500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0"/>
            <a:ext cx="1900238" cy="19637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1269"/>
                                        </p:tgtEl>
                                        <p:attrNameLst>
                                          <p:attrName>style.visibility</p:attrName>
                                        </p:attrNameLst>
                                      </p:cBhvr>
                                      <p:to>
                                        <p:strVal val="visible"/>
                                      </p:to>
                                    </p:set>
                                    <p:animEffect transition="in" filter="dissolve">
                                      <p:cBhvr>
                                        <p:cTn id="7" dur="500"/>
                                        <p:tgtEl>
                                          <p:spTgt spid="11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09600" y="838200"/>
            <a:ext cx="7772400" cy="1143000"/>
          </a:xfrm>
        </p:spPr>
        <p:txBody>
          <a:bodyPr/>
          <a:lstStyle/>
          <a:p>
            <a:r>
              <a:rPr lang="en-GB" sz="2800">
                <a:latin typeface="Verdana" pitchFamily="34" charset="0"/>
                <a:cs typeface="Times New Roman" pitchFamily="18" charset="0"/>
              </a:rPr>
              <a:t>Not all animals change that much as they grow up. Think about it: someone your age looks a lot like a grown-up. Although grown-ups may have more wrinkles and grey hair! But they still have two arms, two legs and one head—just like you!</a:t>
            </a:r>
          </a:p>
        </p:txBody>
      </p:sp>
      <p:pic>
        <p:nvPicPr>
          <p:cNvPr id="12294" name="Picture 6" descr="pe03276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2895600"/>
            <a:ext cx="3581400" cy="3063875"/>
          </a:xfrm>
          <a:prstGeom prst="rect">
            <a:avLst/>
          </a:prstGeom>
          <a:noFill/>
          <a:extLst>
            <a:ext uri="{909E8E84-426E-40DD-AFC4-6F175D3DCCD1}">
              <a14:hiddenFill xmlns:a14="http://schemas.microsoft.com/office/drawing/2010/main">
                <a:solidFill>
                  <a:srgbClr val="FFFFFF"/>
                </a:solidFill>
              </a14:hiddenFill>
            </a:ext>
          </a:extLst>
        </p:spPr>
      </p:pic>
      <p:pic>
        <p:nvPicPr>
          <p:cNvPr id="12295" name="Picture 7" descr="so01579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819400"/>
            <a:ext cx="2963863" cy="3124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2286000"/>
            <a:ext cx="7772400" cy="1143000"/>
          </a:xfrm>
        </p:spPr>
        <p:txBody>
          <a:bodyPr/>
          <a:lstStyle/>
          <a:p>
            <a:r>
              <a:rPr lang="en-GB" sz="3200">
                <a:latin typeface="Verdana" pitchFamily="34" charset="0"/>
                <a:cs typeface="Times New Roman" pitchFamily="18" charset="0"/>
              </a:rPr>
              <a:t>Today we're going to meet an animal that's very different from its mother when it is born. Can anybody tell me what they think this animal might be?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a:latin typeface="Verdana" pitchFamily="34" charset="0"/>
                <a:cs typeface="Times New Roman" pitchFamily="18" charset="0"/>
              </a:rPr>
              <a:t>It’s a…</a:t>
            </a:r>
          </a:p>
        </p:txBody>
      </p:sp>
      <p:sp>
        <p:nvSpPr>
          <p:cNvPr id="15363" name="Rectangle 3"/>
          <p:cNvSpPr>
            <a:spLocks noGrp="1" noChangeArrowheads="1"/>
          </p:cNvSpPr>
          <p:nvPr>
            <p:ph type="body" idx="1"/>
          </p:nvPr>
        </p:nvSpPr>
        <p:spPr>
          <a:xfrm>
            <a:off x="685800" y="1905000"/>
            <a:ext cx="6324600" cy="2133600"/>
          </a:xfrm>
        </p:spPr>
        <p:txBody>
          <a:bodyPr/>
          <a:lstStyle/>
          <a:p>
            <a:pPr>
              <a:buFontTx/>
              <a:buNone/>
            </a:pPr>
            <a:r>
              <a:rPr lang="en-GB" sz="8000" b="1">
                <a:solidFill>
                  <a:srgbClr val="3366FF"/>
                </a:solidFill>
              </a:rPr>
              <a:t>			B</a:t>
            </a:r>
            <a:r>
              <a:rPr lang="en-GB" sz="8000" b="1">
                <a:solidFill>
                  <a:srgbClr val="FF3300"/>
                </a:solidFill>
              </a:rPr>
              <a:t>u</a:t>
            </a:r>
            <a:r>
              <a:rPr lang="en-GB" sz="8000" b="1">
                <a:solidFill>
                  <a:srgbClr val="33CC33"/>
                </a:solidFill>
              </a:rPr>
              <a:t>t</a:t>
            </a:r>
            <a:r>
              <a:rPr lang="en-GB" sz="8000" b="1">
                <a:solidFill>
                  <a:srgbClr val="FF33CC"/>
                </a:solidFill>
              </a:rPr>
              <a:t>t</a:t>
            </a:r>
            <a:r>
              <a:rPr lang="en-GB" sz="8000"/>
              <a:t>e</a:t>
            </a:r>
            <a:r>
              <a:rPr lang="en-GB" sz="8000" b="1">
                <a:solidFill>
                  <a:srgbClr val="FF33CC"/>
                </a:solidFill>
              </a:rPr>
              <a:t>r</a:t>
            </a:r>
            <a:r>
              <a:rPr lang="en-GB" sz="8000" b="1">
                <a:solidFill>
                  <a:srgbClr val="33CC33"/>
                </a:solidFill>
              </a:rPr>
              <a:t>f</a:t>
            </a:r>
            <a:r>
              <a:rPr lang="en-GB" sz="8000" b="1">
                <a:solidFill>
                  <a:srgbClr val="FF3300"/>
                </a:solidFill>
              </a:rPr>
              <a:t>l</a:t>
            </a:r>
            <a:r>
              <a:rPr lang="en-GB" sz="8000" b="1">
                <a:solidFill>
                  <a:srgbClr val="3366FF"/>
                </a:solidFill>
              </a:rPr>
              <a:t>y</a:t>
            </a:r>
          </a:p>
        </p:txBody>
      </p:sp>
      <p:pic>
        <p:nvPicPr>
          <p:cNvPr id="15364" name="Picture 4" descr="Butterfly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3810000"/>
            <a:ext cx="2590800" cy="2355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iterate type="lt">
                                    <p:tmPct val="100000"/>
                                  </p:iterate>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75"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8" dur="75" fill="hold"/>
                                        <p:tgtEl>
                                          <p:spTgt spid="1536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499"/>
                                          </p:stCondLst>
                                        </p:cTn>
                                        <p:tgtEl>
                                          <p:spTgt spid="1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390</TotalTime>
  <Words>517</Words>
  <Application>Microsoft Office PowerPoint</Application>
  <PresentationFormat>On-screen Show (4:3)</PresentationFormat>
  <Paragraphs>62</Paragraphs>
  <Slides>24</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8" baseType="lpstr">
      <vt:lpstr>Times New Roman</vt:lpstr>
      <vt:lpstr>Verdana</vt:lpstr>
      <vt:lpstr>Default Design</vt:lpstr>
      <vt:lpstr>Microsoft Word Document</vt:lpstr>
      <vt:lpstr>PowerPoint Presentation</vt:lpstr>
      <vt:lpstr>Thinking Back!</vt:lpstr>
      <vt:lpstr>PowerPoint Presentation</vt:lpstr>
      <vt:lpstr>and a kitten is a baby cat. </vt:lpstr>
      <vt:lpstr>Look again at these pictures.</vt:lpstr>
      <vt:lpstr>I am sure all of you have seen a mother cat with kittens or a mother dog with puppies. Think what that cat and kitten looked like. If you thought the kittens looked a lot like their mother raise your hand. Good! If those puppies looked a lot like their mother, raise your hand. Good! You are all thinking well. </vt:lpstr>
      <vt:lpstr>Not all animals change that much as they grow up. Think about it: someone your age looks a lot like a grown-up. Although grown-ups may have more wrinkles and grey hair! But they still have two arms, two legs and one head—just like you!</vt:lpstr>
      <vt:lpstr>Today we're going to meet an animal that's very different from its mother when it is born. Can anybody tell me what they think this animal might be?</vt:lpstr>
      <vt:lpstr>It’s a…</vt:lpstr>
      <vt:lpstr>Butterflies go through four life stages, and they look very different at each stage…</vt:lpstr>
      <vt:lpstr>Stage One   The mummy butterfly lays her eggs safely on a leaf.</vt:lpstr>
      <vt:lpstr>Stage Two  Once the baby caterpillar hatches from its egg it begins the primary growth stage of this marvellous insect.</vt:lpstr>
      <vt:lpstr>PowerPoint Presentation</vt:lpstr>
      <vt:lpstr>Stage Four</vt:lpstr>
      <vt:lpstr>Can anybody think of another animal that looks completely different to its parents when it is born?</vt:lpstr>
      <vt:lpstr>I thought about frogs…</vt:lpstr>
      <vt:lpstr>  </vt:lpstr>
      <vt:lpstr>Once the eggs hatch the baby frogs swim free in the pond. They don’t look very much like frogs though because they do not have any legs yet, instead they have a tail-can you see? Does anybody know what baby frogs are called? </vt:lpstr>
      <vt:lpstr>PowerPoint Presentation</vt:lpstr>
      <vt:lpstr>PowerPoint Presentation</vt:lpstr>
      <vt:lpstr>Plenary </vt:lpstr>
      <vt:lpstr>What does the baby frog have in common with the baby butterfly? Can anybody tell me?  Like the baby butterfly, baby frogs come from eggs.  Do baby puppies or kittens come from eggs?  What other animals do not come from eggs?</vt:lpstr>
      <vt:lpstr> What happens when the baby butterfly and the young frogs hatch from their eggs? Is anybody around to take care of them?  What about puppies and kittens do their mummies and daddies look after them while they are babies?  What does mummy do to look after them?  Would a little human baby be able to look after himself?</vt:lpstr>
      <vt:lpstr>The End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Natasha</dc:creator>
  <cp:lastModifiedBy>Teacher E-Solutions</cp:lastModifiedBy>
  <cp:revision>49</cp:revision>
  <dcterms:created xsi:type="dcterms:W3CDTF">2004-10-18T19:31:17Z</dcterms:created>
  <dcterms:modified xsi:type="dcterms:W3CDTF">2019-01-18T17:15:24Z</dcterms:modified>
</cp:coreProperties>
</file>