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00FF00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8E73F-5C7D-4DD8-95EA-08629B18B82F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907C6-E0B5-42C1-A725-81C99D20E2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619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BADDD-89BF-4E09-A3E0-8A5C0F8AE531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3816D-1322-4A69-A69A-B368052A27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030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0DC13-AEF2-43EB-9918-0A3C5084E6CB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29AB6-8ECB-4477-9A09-8B4139636B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192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6A839-E320-4C1B-B488-F197F4247975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FA1CD-CE5D-4B1B-8D91-44F38B6B9A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026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68400-32F5-4320-BC2A-E6F4FFE6D1B9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65092-8F52-4123-99F0-5B555773DD8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86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A8265-DB8D-409A-B884-969FBA8A2CE5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6230F-A5EC-459E-8515-D7F92D7E04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610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4E0AB-6DF3-4956-BEDE-A1ED3E455B55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D1ECF-A20E-4297-9736-728FCD7CEFB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550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CCA57-B41A-4DB8-9AD8-CB48C0FAB8B6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011DB-93EC-49C5-A86B-394C8DCE62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604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F68A7-D808-4AC9-A821-EDB6E0FDA545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B5758-705F-4AA8-813E-C825E222E3F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9705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5EFE1-0630-4BF0-8AA9-F5BF55B486C5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03DFA-D5CB-4FAD-8F55-C2FB7EB874C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7612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27617-F36F-46EB-91F5-D784FB4F1599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F07D5-CEB5-4C19-A735-03E48C2C1C6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659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424D4D-F579-4174-8C26-DB51F1ABE195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C0AD2C2-3B17-44F0-AF36-2889C5F685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6000" dirty="0" smtClean="0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Capital letters</a:t>
            </a:r>
            <a:endParaRPr lang="en-GB" sz="6000" dirty="0">
              <a:ln w="18415" cmpd="sng">
                <a:solidFill>
                  <a:sysClr val="windowText" lastClr="000000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2051" name="Picture 2" descr="C:\Users\Emma\Desktop\P45 Resources\Dancing Alphabet\A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357188"/>
            <a:ext cx="161925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descr="D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4500563"/>
            <a:ext cx="1447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M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4857750"/>
            <a:ext cx="1284288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 descr="I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14313"/>
            <a:ext cx="161925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>
                <a:ln>
                  <a:solidFill>
                    <a:schemeClr val="bg1"/>
                  </a:solidFill>
                </a:ln>
                <a:latin typeface="Comic Sans MS" pitchFamily="66" charset="0"/>
              </a:rPr>
              <a:t>When do we use capital letters?</a:t>
            </a:r>
            <a:endParaRPr lang="en-GB" dirty="0">
              <a:ln>
                <a:solidFill>
                  <a:schemeClr val="bg1"/>
                </a:solidFill>
              </a:ln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"/>
              <a:defRPr/>
            </a:pPr>
            <a:r>
              <a:rPr lang="en-GB" dirty="0" smtClean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At the beginning of a sentence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J"/>
              <a:defRPr/>
            </a:pPr>
            <a:r>
              <a:rPr lang="en-GB" dirty="0" smtClean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Names of people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J"/>
              <a:defRPr/>
            </a:pPr>
            <a:r>
              <a:rPr lang="en-GB" dirty="0" smtClean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Names of places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J"/>
              <a:defRPr/>
            </a:pPr>
            <a:r>
              <a:rPr lang="en-GB" dirty="0" smtClean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For the word ‘I’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J"/>
              <a:defRPr/>
            </a:pPr>
            <a:r>
              <a:rPr lang="en-GB" dirty="0" smtClean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Days of the week and months of the year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J"/>
              <a:defRPr/>
            </a:pPr>
            <a:endParaRPr lang="en-GB" dirty="0" smtClean="0"/>
          </a:p>
        </p:txBody>
      </p:sp>
      <p:pic>
        <p:nvPicPr>
          <p:cNvPr id="3076" name="Picture 2" descr="C:\Users\Emma\Pictures\Microsoft Clip Organizer\j0237453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500188"/>
            <a:ext cx="1611313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214438"/>
            <a:ext cx="8229600" cy="4525962"/>
          </a:xfrm>
        </p:spPr>
        <p:txBody>
          <a:bodyPr/>
          <a:lstStyle/>
          <a:p>
            <a:pPr>
              <a:buFont typeface="Wingdings" pitchFamily="2" charset="2"/>
              <a:buChar char=""/>
            </a:pPr>
            <a:endParaRPr lang="en-GB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"/>
            </a:pPr>
            <a:r>
              <a:rPr lang="en-GB" smtClean="0"/>
              <a:t> </a:t>
            </a:r>
            <a:r>
              <a:rPr lang="en-GB" smtClean="0">
                <a:solidFill>
                  <a:srgbClr val="FFFF00"/>
                </a:solidFill>
                <a:latin typeface="Comic Sans MS" pitchFamily="66" charset="0"/>
              </a:rPr>
              <a:t>the boy was playing football.</a:t>
            </a:r>
          </a:p>
          <a:p>
            <a:endParaRPr lang="en-GB" smtClean="0"/>
          </a:p>
          <a:p>
            <a:pPr>
              <a:buFont typeface="Wingdings" pitchFamily="2" charset="2"/>
              <a:buChar char="J"/>
            </a:pPr>
            <a:r>
              <a:rPr lang="en-GB" smtClean="0">
                <a:latin typeface="Comic Sans MS" pitchFamily="66" charset="0"/>
              </a:rPr>
              <a:t> </a:t>
            </a:r>
            <a:r>
              <a:rPr lang="en-GB" smtClean="0">
                <a:solidFill>
                  <a:srgbClr val="00B050"/>
                </a:solidFill>
                <a:latin typeface="Comic Sans MS" pitchFamily="66" charset="0"/>
              </a:rPr>
              <a:t>The boy was playing football.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GB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1.We use capital letters</a:t>
            </a:r>
            <a:r>
              <a:rPr lang="en-GB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en-GB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at the beginning of a sentence.</a:t>
            </a:r>
            <a:endParaRPr lang="en-GB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</p:txBody>
      </p:sp>
      <p:pic>
        <p:nvPicPr>
          <p:cNvPr id="3074" name="Picture 2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4857750"/>
            <a:ext cx="1827212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7.58557E-7 C -0.00885 0.00787 -0.00625 0.01411 -0.01232 0.02452 C -0.01909 0.03608 -0.03298 0.04418 -0.04322 0.04764 C -0.05815 0.04556 -0.06718 0.04418 -0.0802 0.03932 C -0.08993 0.03122 -0.09305 0.01989 -0.09878 0.0081 C -0.1 -0.00347 -0.10277 -0.01341 -0.10503 -0.02474 C -0.1059 -0.02821 -0.10625 -0.03145 -0.10746 -0.03469 C -0.10868 -0.03816 -0.11232 -0.0444 -0.11232 -0.0444 C -0.11423 -0.05134 -0.11579 -0.05134 -0.11979 -0.05596 C -0.12795 -0.06498 -0.13593 -0.07354 -0.14565 -0.07909 C -0.14774 -0.0784 -0.15017 -0.07886 -0.1519 -0.07724 C -0.15815 -0.07123 -0.15034 -0.0703 -0.15798 -0.06753 C -0.16111 -0.06637 -0.16458 -0.06637 -0.16788 -0.06591 C -0.17552 -0.05851 -0.18368 -0.05157 -0.1901 -0.04278 C -0.19184 -0.03353 -0.196 -0.02752 -0.2 -0.01989 C -0.20312 -0.0141 -0.20347 -0.01017 -0.20746 -0.00508 C -0.2177 0.02267 -0.22343 0.04672 -0.24809 0.05597 C -0.25989 0.05412 -0.26076 0.05551 -0.26805 0.04603 C -0.26944 0.03492 -0.27239 0.02429 -0.27413 0.01319 C -0.275 -0.01503 -0.27326 -0.06013 -0.28142 -0.08718 C -0.28315 -0.10499 -0.28611 -0.12211 -0.28767 -0.13991 C -0.2901 -0.16697 -0.29305 -0.20536 -0.30503 -0.22872 C -0.30868 -0.24768 -0.31336 -0.25254 -0.32725 -0.25485 C -0.33142 -0.25323 -0.33593 -0.253 -0.33958 -0.25 C -0.34895 -0.24213 -0.34878 -0.23728 -0.35434 -0.22872 C -0.35729 -0.22409 -0.36197 -0.21924 -0.36423 -0.21392 C -0.37256 -0.19519 -0.37517 -0.16928 -0.37777 -0.14801 C -0.38003 -0.10522 -0.38333 -0.06267 -0.38524 -0.01989 C -0.38628 0.00324 -0.3868 0.03932 -0.39635 0.05921 C -0.3993 0.07887 -0.40468 0.08395 -0.41736 0.09205 C -0.43142 0.08742 -0.42465 0.09205 -0.43576 0.07725 C -0.43697 0.07563 -0.43958 0.07239 -0.43958 0.07239 C -0.44253 0.06036 -0.44131 0.06591 -0.44322 0.05597 C -0.44392 0.04741 -0.44513 0.03631 -0.44565 0.02799 C -0.44756 0.00301 -0.44496 -0.02636 -0.46666 -0.03469 C -0.475 -0.04209 -0.48177 -0.03353 -0.4901 -0.03122 C -0.496 -0.02636 -0.49878 -0.01804 -0.50364 -0.01156 C -0.50486 -0.00994 -0.50625 -0.00832 -0.50763 -0.0067 C -0.50868 -0.00508 -0.51111 -0.00162 -0.51111 -0.00162 C -0.5144 0.01134 -0.5177 0.02382 -0.52222 0.03608 C -0.52795 0.05181 -0.52934 0.06499 -0.54444 0.06892 C -0.5552 0.06198 -0.56319 0.03955 -0.56788 0.02452 C -0.57864 -0.00994 -0.58472 -0.04579 -0.59392 -0.08071 C -0.59427 -0.08626 -0.5934 -0.09204 -0.59513 -0.09713 C -0.59722 -0.10314 -0.60989 -0.09551 -0.60989 -0.09551 C -0.61545 -0.09158 -0.62361 -0.08649 -0.62968 -0.08395 C -0.63454 -0.07747 -0.63715 -0.07007 -0.64079 -0.06244 C -0.64513 -0.03931 -0.63819 -0.07817 -0.64322 -0.0148 C -0.6434 -0.01179 -0.65086 0.00208 -0.6519 0.00486 C -0.65937 0.02382 -0.65729 0.05435 -0.67534 0.06245 C -0.6842 0.05851 -0.6875 0.04649 -0.69131 0.03608 C -0.6934 0.01573 -0.69722 0.0229 -0.71475 0.02452 C -0.71927 0.02683 -0.71718 0.02637 -0.721 0.02637 " pathEditMode="relative" ptsTypes="ffffffffffffffffffffffffffffffffffffffffffffffffffffA">
                                      <p:cBhvr>
                                        <p:cTn id="2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214438"/>
            <a:ext cx="8229600" cy="4525962"/>
          </a:xfrm>
        </p:spPr>
        <p:txBody>
          <a:bodyPr/>
          <a:lstStyle/>
          <a:p>
            <a:pPr>
              <a:buFont typeface="Wingdings" pitchFamily="2" charset="2"/>
              <a:buChar char=""/>
            </a:pPr>
            <a:endParaRPr lang="en-GB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"/>
            </a:pPr>
            <a:r>
              <a:rPr lang="en-GB" smtClean="0"/>
              <a:t> </a:t>
            </a:r>
            <a:r>
              <a:rPr lang="en-GB" smtClean="0">
                <a:solidFill>
                  <a:srgbClr val="00B050"/>
                </a:solidFill>
                <a:latin typeface="Comic Sans MS" pitchFamily="66" charset="0"/>
              </a:rPr>
              <a:t>The girls were called katie and jessica.</a:t>
            </a:r>
          </a:p>
          <a:p>
            <a:endParaRPr lang="en-GB" smtClean="0"/>
          </a:p>
          <a:p>
            <a:pPr>
              <a:buFont typeface="Wingdings" pitchFamily="2" charset="2"/>
              <a:buChar char="J"/>
            </a:pPr>
            <a:r>
              <a:rPr lang="en-GB" smtClean="0">
                <a:latin typeface="Comic Sans MS" pitchFamily="66" charset="0"/>
              </a:rPr>
              <a:t> </a:t>
            </a:r>
            <a:r>
              <a:rPr lang="en-GB" smtClean="0">
                <a:solidFill>
                  <a:srgbClr val="990099"/>
                </a:solidFill>
                <a:latin typeface="Comic Sans MS" pitchFamily="66" charset="0"/>
              </a:rPr>
              <a:t>The girls were called Katie and Jessica.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GB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2</a:t>
            </a:r>
            <a:r>
              <a:rPr lang="en-GB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.We use capital letters</a:t>
            </a:r>
            <a:r>
              <a:rPr lang="en-GB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en-GB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for names of people.</a:t>
            </a:r>
            <a:endParaRPr lang="en-GB" b="1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</p:txBody>
      </p:sp>
      <p:pic>
        <p:nvPicPr>
          <p:cNvPr id="4098" name="Picture 2" descr="C:\Users\Emma\Pictures\Microsoft Clip Organizer\j0232065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63" y="4643438"/>
            <a:ext cx="1865312" cy="167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 descr="C:\Users\Emma\Pictures\Microsoft Clip Organizer\j0357975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938" y="4357688"/>
            <a:ext cx="1416050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2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214438"/>
            <a:ext cx="8229600" cy="45259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"/>
              <a:defRPr/>
            </a:pPr>
            <a:endParaRPr lang="en-GB" dirty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Char char=""/>
              <a:defRPr/>
            </a:pPr>
            <a:r>
              <a:rPr lang="en-GB" dirty="0" smtClean="0"/>
              <a:t> </a:t>
            </a:r>
            <a:r>
              <a:rPr lang="en-GB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My house is on main street in </a:t>
            </a:r>
            <a:r>
              <a:rPr lang="en-GB" dirty="0" err="1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ballymoney</a:t>
            </a:r>
            <a:r>
              <a:rPr lang="en-GB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</a:rPr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  <a:p>
            <a:pPr fontAlgn="auto">
              <a:spcAft>
                <a:spcPts val="0"/>
              </a:spcAft>
              <a:buFont typeface="Wingdings" pitchFamily="2" charset="2"/>
              <a:buChar char="J"/>
              <a:defRPr/>
            </a:pPr>
            <a:r>
              <a:rPr lang="en-GB" dirty="0" smtClean="0">
                <a:latin typeface="Comic Sans MS" pitchFamily="66" charset="0"/>
              </a:rPr>
              <a:t> 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My house is on Main Street in </a:t>
            </a:r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Ballymoney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GB" b="1" dirty="0" smtClean="0">
                <a:ln w="1905"/>
                <a:solidFill>
                  <a:schemeClr val="accent4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3.We use capital letters</a:t>
            </a:r>
            <a:r>
              <a:rPr lang="en-GB" b="1" dirty="0">
                <a:ln w="1905"/>
                <a:solidFill>
                  <a:schemeClr val="accent4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en-GB" b="1" dirty="0" smtClean="0">
                <a:ln w="1905"/>
                <a:solidFill>
                  <a:schemeClr val="accent4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for names of places.</a:t>
            </a:r>
            <a:endParaRPr lang="en-GB" b="1" dirty="0">
              <a:ln w="1905"/>
              <a:solidFill>
                <a:schemeClr val="accent4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</p:txBody>
      </p:sp>
      <p:pic>
        <p:nvPicPr>
          <p:cNvPr id="5122" name="Picture 2" descr="C:\Users\Emma\Pictures\Microsoft Clip Organizer\bl00320_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5286375"/>
            <a:ext cx="57150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2000" fill="hold"/>
                                        <p:tgtEl>
                                          <p:spTgt spid="51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214438"/>
            <a:ext cx="8229600" cy="45259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"/>
              <a:defRPr/>
            </a:pPr>
            <a:endParaRPr lang="en-GB" dirty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Char char=""/>
              <a:defRPr/>
            </a:pPr>
            <a:r>
              <a:rPr lang="en-GB" dirty="0" smtClean="0"/>
              <a:t> </a:t>
            </a:r>
            <a: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  <a:t>Laura and </a:t>
            </a:r>
            <a:r>
              <a:rPr lang="en-GB" dirty="0" err="1" smtClean="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  <a:t> went to the beach yesterday.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  <a:p>
            <a:pPr fontAlgn="auto">
              <a:spcAft>
                <a:spcPts val="0"/>
              </a:spcAft>
              <a:buFont typeface="Wingdings" pitchFamily="2" charset="2"/>
              <a:buChar char="J"/>
              <a:defRPr/>
            </a:pPr>
            <a:r>
              <a:rPr lang="en-GB" dirty="0" smtClean="0">
                <a:latin typeface="Comic Sans MS" pitchFamily="66" charset="0"/>
              </a:rPr>
              <a:t> </a:t>
            </a:r>
            <a:r>
              <a:rPr lang="en-GB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Laura and I went to the beach yesterday.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GB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5</a:t>
            </a:r>
            <a:r>
              <a:rPr lang="en-GB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.We use capital letters</a:t>
            </a:r>
            <a:r>
              <a:rPr lang="en-GB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en-GB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when writing the word ‘I’.</a:t>
            </a:r>
            <a:endParaRPr lang="en-GB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</p:txBody>
      </p:sp>
      <p:pic>
        <p:nvPicPr>
          <p:cNvPr id="6146" name="Picture 2" descr="C:\Users\Emma\Pictures\Microsoft Clip Organizer\tr00069_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1738" y="4786313"/>
            <a:ext cx="4132262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1571625"/>
            <a:ext cx="8229600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"/>
              <a:defRPr/>
            </a:pPr>
            <a:endParaRPr lang="en-GB" dirty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Char char=""/>
              <a:defRPr/>
            </a:pPr>
            <a:r>
              <a:rPr lang="en-GB" dirty="0" smtClean="0"/>
              <a:t> </a:t>
            </a:r>
            <a:r>
              <a:rPr lang="en-GB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Next </a:t>
            </a:r>
            <a:r>
              <a:rPr lang="en-GB" dirty="0" err="1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friday</a:t>
            </a:r>
            <a:r>
              <a:rPr lang="en-GB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 is the first day of </a:t>
            </a:r>
            <a:r>
              <a:rPr lang="en-GB" dirty="0" err="1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december</a:t>
            </a:r>
            <a:r>
              <a:rPr lang="en-GB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  <a:p>
            <a:pPr fontAlgn="auto">
              <a:spcAft>
                <a:spcPts val="0"/>
              </a:spcAft>
              <a:buFont typeface="Wingdings" pitchFamily="2" charset="2"/>
              <a:buChar char="J"/>
              <a:defRPr/>
            </a:pPr>
            <a:r>
              <a:rPr lang="en-GB" dirty="0" smtClean="0">
                <a:latin typeface="Comic Sans MS" pitchFamily="66" charset="0"/>
              </a:rPr>
              <a:t> </a:t>
            </a:r>
            <a:r>
              <a:rPr lang="en-GB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Next Friday is the first day of December.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GB" sz="3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5</a:t>
            </a:r>
            <a:r>
              <a:rPr lang="en-GB" sz="3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.We use capital letters</a:t>
            </a:r>
            <a:r>
              <a:rPr lang="en-GB" sz="3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en-GB" sz="3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for the names of the days of the week and months of the year.</a:t>
            </a:r>
            <a:endParaRPr lang="en-GB" sz="32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</p:txBody>
      </p:sp>
      <p:pic>
        <p:nvPicPr>
          <p:cNvPr id="7170" name="Picture 2" descr="C:\Users\Emma\Pictures\Microsoft Clip Organizer\j0285780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4572000"/>
            <a:ext cx="1685925" cy="182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2" y="1643050"/>
            <a:ext cx="4643470" cy="79690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28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omic Sans MS" pitchFamily="66" charset="0"/>
              </a:rPr>
              <a:t>When do we use capital letters?</a:t>
            </a:r>
            <a:endParaRPr lang="en-GB" sz="28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2571744"/>
            <a:ext cx="7186634" cy="3500462"/>
          </a:xfrm>
        </p:spPr>
        <p:txBody>
          <a:bodyPr rtlCol="0">
            <a:normAutofit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"/>
              <a:defRPr/>
            </a:pPr>
            <a:r>
              <a:rPr lang="en-GB" sz="2600" dirty="0" smtClean="0">
                <a:ln>
                  <a:solidFill>
                    <a:schemeClr val="bg1"/>
                  </a:solidFill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At the beginning of a sentence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J"/>
              <a:defRPr/>
            </a:pPr>
            <a:r>
              <a:rPr lang="en-GB" sz="2600" dirty="0" smtClean="0">
                <a:ln>
                  <a:solidFill>
                    <a:schemeClr val="bg1"/>
                  </a:solidFill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Names of people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J"/>
              <a:defRPr/>
            </a:pPr>
            <a:r>
              <a:rPr lang="en-GB" sz="2600" dirty="0" smtClean="0">
                <a:ln>
                  <a:solidFill>
                    <a:schemeClr val="bg1"/>
                  </a:solidFill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Names of places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J"/>
              <a:defRPr/>
            </a:pPr>
            <a:r>
              <a:rPr lang="en-GB" sz="2600" dirty="0" smtClean="0">
                <a:ln>
                  <a:solidFill>
                    <a:schemeClr val="bg1"/>
                  </a:solidFill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For the word I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J"/>
              <a:defRPr/>
            </a:pPr>
            <a:r>
              <a:rPr lang="en-GB" sz="2600" dirty="0" smtClean="0">
                <a:ln>
                  <a:solidFill>
                    <a:schemeClr val="bg1"/>
                  </a:solidFill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Days of the week and months of the year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J"/>
              <a:defRPr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219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Arial</vt:lpstr>
      <vt:lpstr>Comic Sans MS</vt:lpstr>
      <vt:lpstr>Wingdings</vt:lpstr>
      <vt:lpstr>Office Theme</vt:lpstr>
      <vt:lpstr>Capital letters</vt:lpstr>
      <vt:lpstr>When do we use capital letters?</vt:lpstr>
      <vt:lpstr>1.We use capital letters at the beginning of a sentence.</vt:lpstr>
      <vt:lpstr>2.We use capital letters for names of people.</vt:lpstr>
      <vt:lpstr>3.We use capital letters for names of places.</vt:lpstr>
      <vt:lpstr>5.We use capital letters when writing the word ‘I’.</vt:lpstr>
      <vt:lpstr>5.We use capital letters for the names of the days of the week and months of the year.</vt:lpstr>
      <vt:lpstr>When do we use capital letters?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Capital letters</dc:title>
  <dc:creator>Emma</dc:creator>
  <cp:lastModifiedBy>Teacher E-Solutions</cp:lastModifiedBy>
  <cp:revision>3</cp:revision>
  <dcterms:created xsi:type="dcterms:W3CDTF">2008-09-27T11:58:17Z</dcterms:created>
  <dcterms:modified xsi:type="dcterms:W3CDTF">2019-01-18T16:50:29Z</dcterms:modified>
</cp:coreProperties>
</file>