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0"/>
  </p:notesMasterIdLst>
  <p:sldIdLst>
    <p:sldId id="256" r:id="rId2"/>
    <p:sldId id="266" r:id="rId3"/>
    <p:sldId id="283" r:id="rId4"/>
    <p:sldId id="284" r:id="rId5"/>
    <p:sldId id="267" r:id="rId6"/>
    <p:sldId id="268" r:id="rId7"/>
    <p:sldId id="269" r:id="rId8"/>
    <p:sldId id="271" r:id="rId9"/>
    <p:sldId id="270" r:id="rId10"/>
    <p:sldId id="272" r:id="rId11"/>
    <p:sldId id="273" r:id="rId12"/>
    <p:sldId id="274" r:id="rId13"/>
    <p:sldId id="275" r:id="rId14"/>
    <p:sldId id="276" r:id="rId15"/>
    <p:sldId id="277" r:id="rId16"/>
    <p:sldId id="281" r:id="rId17"/>
    <p:sldId id="289" r:id="rId18"/>
    <p:sldId id="290" r:id="rId19"/>
    <p:sldId id="291" r:id="rId20"/>
    <p:sldId id="292" r:id="rId21"/>
    <p:sldId id="306" r:id="rId22"/>
    <p:sldId id="307" r:id="rId23"/>
    <p:sldId id="295" r:id="rId24"/>
    <p:sldId id="296" r:id="rId25"/>
    <p:sldId id="308" r:id="rId26"/>
    <p:sldId id="299" r:id="rId27"/>
    <p:sldId id="342" r:id="rId28"/>
    <p:sldId id="314" r:id="rId29"/>
    <p:sldId id="315" r:id="rId30"/>
    <p:sldId id="330" r:id="rId31"/>
    <p:sldId id="331" r:id="rId32"/>
    <p:sldId id="319" r:id="rId33"/>
    <p:sldId id="340" r:id="rId34"/>
    <p:sldId id="341" r:id="rId35"/>
    <p:sldId id="259" r:id="rId36"/>
    <p:sldId id="260" r:id="rId37"/>
    <p:sldId id="261" r:id="rId38"/>
    <p:sldId id="262" r:id="rId39"/>
  </p:sldIdLst>
  <p:sldSz cx="19010313"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11460" userDrawn="1">
          <p15:clr>
            <a:srgbClr val="A4A3A4"/>
          </p15:clr>
        </p15:guide>
        <p15:guide id="4" orient="horz" pos="2696" userDrawn="1">
          <p15:clr>
            <a:srgbClr val="A4A3A4"/>
          </p15:clr>
        </p15:guide>
        <p15:guide id="5" pos="612" userDrawn="1">
          <p15:clr>
            <a:srgbClr val="A4A3A4"/>
          </p15:clr>
        </p15:guide>
        <p15:guide id="6" pos="60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D42020"/>
    <a:srgbClr val="009EF3"/>
    <a:srgbClr val="FFBF00"/>
    <a:srgbClr val="E3B525"/>
    <a:srgbClr val="FFA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4682" autoAdjust="0"/>
  </p:normalViewPr>
  <p:slideViewPr>
    <p:cSldViewPr>
      <p:cViewPr>
        <p:scale>
          <a:sx n="47" d="100"/>
          <a:sy n="47" d="100"/>
        </p:scale>
        <p:origin x="-58" y="86"/>
      </p:cViewPr>
      <p:guideLst>
        <p:guide orient="horz" pos="344"/>
        <p:guide pos="11460"/>
        <p:guide orient="horz" pos="2696"/>
        <p:guide pos="612"/>
        <p:guide pos="608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2BF3456-A29E-41FE-BFB7-B24F24BEE47B}" type="datetimeFigureOut">
              <a:rPr lang="cs-CZ" smtClean="0"/>
              <a:t>21.08.2020</a:t>
            </a:fld>
            <a:endParaRPr lang="cs-CZ"/>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emf" /><Relationship Id="rId1" Type="http://schemas.openxmlformats.org/officeDocument/2006/relationships/slideMaster" Target="../slideMasters/slideMaster1.xml" /><Relationship Id="rId6" Type="http://schemas.openxmlformats.org/officeDocument/2006/relationships/image" Target="../media/image5.jpeg" /><Relationship Id="rId5" Type="http://schemas.openxmlformats.org/officeDocument/2006/relationships/image" Target="../media/image4.png" /><Relationship Id="rId4" Type="http://schemas.openxmlformats.org/officeDocument/2006/relationships/image" Target="../media/image3.png"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endParaRPr lang="en-US" dirty="0"/>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AF485DB-CC73-4A90-88D9-F2E879A602AE}"/>
              </a:ext>
            </a:extLst>
          </p:cNvPr>
          <p:cNvGrpSpPr/>
          <p:nvPr userDrawn="1"/>
        </p:nvGrpSpPr>
        <p:grpSpPr>
          <a:xfrm>
            <a:off x="0" y="423657"/>
            <a:ext cx="12248356" cy="1694943"/>
            <a:chOff x="564554" y="8642689"/>
            <a:chExt cx="3496471" cy="439424"/>
          </a:xfrm>
        </p:grpSpPr>
        <p:sp>
          <p:nvSpPr>
            <p:cNvPr id="17" name="object 4">
              <a:extLst>
                <a:ext uri="{FF2B5EF4-FFF2-40B4-BE49-F238E27FC236}">
                  <a16:creationId xmlns:a16="http://schemas.microsoft.com/office/drawing/2014/main" id="{80D0B994-6419-4C1D-8451-C0ED6CAB90B3}"/>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lang="en-US"/>
            </a:p>
          </p:txBody>
        </p:sp>
        <p:sp>
          <p:nvSpPr>
            <p:cNvPr id="19" name="object 5">
              <a:extLst>
                <a:ext uri="{FF2B5EF4-FFF2-40B4-BE49-F238E27FC236}">
                  <a16:creationId xmlns:a16="http://schemas.microsoft.com/office/drawing/2014/main" id="{25EC736E-3D9E-42EB-B8E0-1213E90D35C0}"/>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lang="en-US"/>
            </a:p>
          </p:txBody>
        </p:sp>
      </p:grpSp>
      <p:sp>
        <p:nvSpPr>
          <p:cNvPr id="2" name="Title 1"/>
          <p:cNvSpPr>
            <a:spLocks noGrp="1"/>
          </p:cNvSpPr>
          <p:nvPr>
            <p:ph type="title"/>
          </p:nvPr>
        </p:nvSpPr>
        <p:spPr/>
        <p:txBody>
          <a:bodyPr>
            <a:normAutofit/>
          </a:bodyPr>
          <a:lstStyle>
            <a:lvl1pPr>
              <a:defRPr sz="4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2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9">
            <a:extLst>
              <a:ext uri="{FF2B5EF4-FFF2-40B4-BE49-F238E27FC236}">
                <a16:creationId xmlns:a16="http://schemas.microsoft.com/office/drawing/2014/main" id="{613D9914-31F5-4EF5-A2AD-A4C45B4B11A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150162" y="9686366"/>
            <a:ext cx="349775" cy="6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a:extLst>
              <a:ext uri="{FF2B5EF4-FFF2-40B4-BE49-F238E27FC236}">
                <a16:creationId xmlns:a16="http://schemas.microsoft.com/office/drawing/2014/main" id="{5A6CA23F-8639-42B7-ACEE-F70E2A94423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060176" y="9731761"/>
            <a:ext cx="349775" cy="6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43004C3-88A1-4CFA-946F-8A80E94B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48237" y="9717220"/>
            <a:ext cx="832489" cy="728632"/>
          </a:xfrm>
          <a:prstGeom prst="rect">
            <a:avLst/>
          </a:prstGeom>
        </p:spPr>
      </p:pic>
      <p:pic>
        <p:nvPicPr>
          <p:cNvPr id="25" name="Picture 24">
            <a:extLst>
              <a:ext uri="{FF2B5EF4-FFF2-40B4-BE49-F238E27FC236}">
                <a16:creationId xmlns:a16="http://schemas.microsoft.com/office/drawing/2014/main" id="{F32D98C3-F827-4B08-B5B2-24D43B6800D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89401" y="9670490"/>
            <a:ext cx="781311" cy="815467"/>
          </a:xfrm>
          <a:prstGeom prst="rect">
            <a:avLst/>
          </a:prstGeom>
          <a:noFill/>
          <a:ln>
            <a:noFill/>
          </a:ln>
        </p:spPr>
      </p:pic>
      <p:pic>
        <p:nvPicPr>
          <p:cNvPr id="27" name="Picture 26">
            <a:extLst>
              <a:ext uri="{FF2B5EF4-FFF2-40B4-BE49-F238E27FC236}">
                <a16:creationId xmlns:a16="http://schemas.microsoft.com/office/drawing/2014/main" id="{AC514A11-22E7-4D07-8C6D-A0F8BC91E4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6537" y="9537700"/>
            <a:ext cx="1018473" cy="1018473"/>
          </a:xfrm>
          <a:prstGeom prst="rect">
            <a:avLst/>
          </a:prstGeom>
        </p:spPr>
      </p:pic>
      <p:pic>
        <p:nvPicPr>
          <p:cNvPr id="1026" name="Picture 2" descr="Teachers Service Commission (TSC) – Head Teachers. – Career Associated">
            <a:extLst>
              <a:ext uri="{FF2B5EF4-FFF2-40B4-BE49-F238E27FC236}">
                <a16:creationId xmlns:a16="http://schemas.microsoft.com/office/drawing/2014/main" id="{4D61D5B1-E9CE-4317-9254-0EBE4FB7468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479387" y="9603081"/>
            <a:ext cx="1018473" cy="10184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a:extLst>
              <a:ext uri="{FF2B5EF4-FFF2-40B4-BE49-F238E27FC236}">
                <a16:creationId xmlns:a16="http://schemas.microsoft.com/office/drawing/2014/main" id="{1DAD4802-10CC-4B0E-A4C2-E1155581282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4477310" y="9697161"/>
            <a:ext cx="349775" cy="69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88A51A64-3B13-4FAF-9F54-477F1BBB0F73}"/>
              </a:ext>
            </a:extLst>
          </p:cNvPr>
          <p:cNvGrpSpPr/>
          <p:nvPr userDrawn="1"/>
        </p:nvGrpSpPr>
        <p:grpSpPr>
          <a:xfrm>
            <a:off x="0" y="10531585"/>
            <a:ext cx="19010313" cy="161815"/>
            <a:chOff x="-324644" y="2222500"/>
            <a:chExt cx="22261685" cy="1302327"/>
          </a:xfrm>
        </p:grpSpPr>
        <p:sp>
          <p:nvSpPr>
            <p:cNvPr id="32" name="object 2">
              <a:extLst>
                <a:ext uri="{FF2B5EF4-FFF2-40B4-BE49-F238E27FC236}">
                  <a16:creationId xmlns:a16="http://schemas.microsoft.com/office/drawing/2014/main" id="{930DDCDA-E99C-4CD5-8B82-1108BCCBAD2E}"/>
                </a:ext>
              </a:extLst>
            </p:cNvPr>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lang="en-US" dirty="0"/>
            </a:p>
          </p:txBody>
        </p:sp>
        <p:sp>
          <p:nvSpPr>
            <p:cNvPr id="33" name="object 3">
              <a:extLst>
                <a:ext uri="{FF2B5EF4-FFF2-40B4-BE49-F238E27FC236}">
                  <a16:creationId xmlns:a16="http://schemas.microsoft.com/office/drawing/2014/main" id="{E8FEED75-955E-4ED3-A824-237C056ADBBB}"/>
                </a:ext>
              </a:extLst>
            </p:cNvPr>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lang="en-US"/>
            </a:p>
          </p:txBody>
        </p:sp>
        <p:sp>
          <p:nvSpPr>
            <p:cNvPr id="34" name="object 2">
              <a:extLst>
                <a:ext uri="{FF2B5EF4-FFF2-40B4-BE49-F238E27FC236}">
                  <a16:creationId xmlns:a16="http://schemas.microsoft.com/office/drawing/2014/main" id="{90098756-0993-4EC0-B853-1DB178C68137}"/>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lang="en-US"/>
            </a:p>
          </p:txBody>
        </p:sp>
        <p:sp>
          <p:nvSpPr>
            <p:cNvPr id="35" name="object 2">
              <a:extLst>
                <a:ext uri="{FF2B5EF4-FFF2-40B4-BE49-F238E27FC236}">
                  <a16:creationId xmlns:a16="http://schemas.microsoft.com/office/drawing/2014/main" id="{9E1834D8-402E-4669-B84F-D6E6422E9BDA}"/>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lang="en-US"/>
            </a:p>
          </p:txBody>
        </p:sp>
      </p:gr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endParaRPr lang="en-US" dirty="0"/>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06959"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3971"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8/21/2020</a:t>
            </a:fld>
            <a:endParaRPr lang="en-US" dirty="0"/>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0" y="10403509"/>
            <a:ext cx="19010313" cy="289891"/>
            <a:chOff x="-324644" y="2222500"/>
            <a:chExt cx="22261685"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lang="en-US" dirty="0"/>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lang="en-US"/>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lang="en-US"/>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lang="en-US"/>
            </a:p>
          </p:txBody>
        </p:sp>
      </p:grpSp>
      <p:sp>
        <p:nvSpPr>
          <p:cNvPr id="18" name="object 18"/>
          <p:cNvSpPr txBox="1"/>
          <p:nvPr/>
        </p:nvSpPr>
        <p:spPr>
          <a:xfrm>
            <a:off x="1549768" y="4992020"/>
            <a:ext cx="15965345" cy="2228815"/>
          </a:xfrm>
          <a:prstGeom prst="rect">
            <a:avLst/>
          </a:prstGeom>
        </p:spPr>
        <p:txBody>
          <a:bodyPr vert="horz" wrap="square" lIns="0" tIns="12700" rIns="0" bIns="0" rtlCol="0">
            <a:spAutoFit/>
          </a:bodyPr>
          <a:lstStyle/>
          <a:p>
            <a:pPr marL="12700" marR="5080" indent="360680" algn="ctr"/>
            <a:r>
              <a:rPr lang="en-US" sz="7200" b="1" dirty="0">
                <a:solidFill>
                  <a:schemeClr val="accent1"/>
                </a:solidFill>
                <a:cs typeface="Source Sans Pro"/>
              </a:rPr>
              <a:t>Establishment of</a:t>
            </a:r>
          </a:p>
          <a:p>
            <a:pPr marL="12700" marR="5080" indent="360680" algn="ctr"/>
            <a:r>
              <a:rPr lang="en-US" sz="7200" b="1" dirty="0">
                <a:solidFill>
                  <a:schemeClr val="accent1"/>
                </a:solidFill>
                <a:cs typeface="Source Sans Pro"/>
              </a:rPr>
              <a:t>Community Based Learning </a:t>
            </a:r>
            <a:r>
              <a:rPr lang="en-US" sz="7200" b="1" dirty="0" err="1">
                <a:solidFill>
                  <a:schemeClr val="accent1"/>
                </a:solidFill>
                <a:cs typeface="Source Sans Pro"/>
              </a:rPr>
              <a:t>Programme</a:t>
            </a:r>
            <a:endParaRPr lang="en-US" sz="7200" b="1" dirty="0">
              <a:solidFill>
                <a:schemeClr val="accent1"/>
              </a:solidFill>
              <a:cs typeface="Source Sans Pro"/>
            </a:endParaRPr>
          </a:p>
        </p:txBody>
      </p:sp>
      <p:sp>
        <p:nvSpPr>
          <p:cNvPr id="20" name="object 20"/>
          <p:cNvSpPr txBox="1"/>
          <p:nvPr/>
        </p:nvSpPr>
        <p:spPr>
          <a:xfrm>
            <a:off x="5635725" y="3901102"/>
            <a:ext cx="7888372" cy="751488"/>
          </a:xfrm>
          <a:prstGeom prst="rect">
            <a:avLst/>
          </a:prstGeom>
        </p:spPr>
        <p:txBody>
          <a:bodyPr vert="horz" wrap="square" lIns="0" tIns="12700" rIns="0" bIns="0" rtlCol="0">
            <a:spAutoFit/>
          </a:bodyPr>
          <a:lstStyle/>
          <a:p>
            <a:pPr marL="12700" algn="ctr">
              <a:lnSpc>
                <a:spcPct val="100000"/>
              </a:lnSpc>
              <a:spcBef>
                <a:spcPts val="100"/>
              </a:spcBef>
            </a:pPr>
            <a:r>
              <a:rPr lang="en-US" sz="4800" spc="-5" dirty="0">
                <a:solidFill>
                  <a:srgbClr val="00A0EF"/>
                </a:solidFill>
                <a:cs typeface="Source Sans Pro Light"/>
              </a:rPr>
              <a:t>Ministry of Education</a:t>
            </a:r>
            <a:endParaRPr lang="en-US" sz="4800" dirty="0">
              <a:cs typeface="Source Sans Pro Light"/>
            </a:endParaRPr>
          </a:p>
        </p:txBody>
      </p:sp>
      <p:pic>
        <p:nvPicPr>
          <p:cNvPr id="11" name="Picture 10">
            <a:extLst>
              <a:ext uri="{FF2B5EF4-FFF2-40B4-BE49-F238E27FC236}">
                <a16:creationId xmlns:a16="http://schemas.microsoft.com/office/drawing/2014/main" id="{C55C569D-E369-4613-BC5C-06DF530F8F3D}"/>
              </a:ext>
            </a:extLst>
          </p:cNvPr>
          <p:cNvPicPr>
            <a:picLocks noChangeAspect="1"/>
          </p:cNvPicPr>
          <p:nvPr/>
        </p:nvPicPr>
        <p:blipFill rotWithShape="1">
          <a:blip r:embed="rId3">
            <a:extLst>
              <a:ext uri="{28A0092B-C50C-407E-A947-70E740481C1C}">
                <a14:useLocalDpi xmlns:a14="http://schemas.microsoft.com/office/drawing/2010/main" val="0"/>
              </a:ext>
            </a:extLst>
          </a:blip>
          <a:srcRect l="137" t="-3355" r="-137" b="17041"/>
          <a:stretch/>
        </p:blipFill>
        <p:spPr>
          <a:xfrm>
            <a:off x="7206198" y="1079500"/>
            <a:ext cx="4652486" cy="2590799"/>
          </a:xfrm>
          <a:prstGeom prst="rect">
            <a:avLst/>
          </a:prstGeom>
        </p:spPr>
      </p:pic>
      <p:sp>
        <p:nvSpPr>
          <p:cNvPr id="19" name="object 19"/>
          <p:cNvSpPr/>
          <p:nvPr/>
        </p:nvSpPr>
        <p:spPr>
          <a:xfrm flipV="1">
            <a:off x="6990555" y="3517900"/>
            <a:ext cx="5181601" cy="367304"/>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756" y="756981"/>
            <a:ext cx="11560418" cy="1254621"/>
          </a:xfrm>
        </p:spPr>
        <p:txBody>
          <a:bodyPr>
            <a:normAutofit/>
          </a:bodyPr>
          <a:lstStyle/>
          <a:p>
            <a:r>
              <a:rPr lang="en-US" sz="4800" b="1" dirty="0">
                <a:solidFill>
                  <a:schemeClr val="bg1"/>
                </a:solidFill>
                <a:latin typeface="+mn-lt"/>
              </a:rPr>
              <a:t>Sub County CBL committee</a:t>
            </a:r>
            <a:endParaRPr lang="en-GB" sz="4800" dirty="0">
              <a:solidFill>
                <a:schemeClr val="bg1"/>
              </a:solidFill>
              <a:latin typeface="+mn-lt"/>
            </a:endParaRPr>
          </a:p>
        </p:txBody>
      </p:sp>
      <p:sp>
        <p:nvSpPr>
          <p:cNvPr id="3" name="Content Placeholder 2"/>
          <p:cNvSpPr>
            <a:spLocks noGrp="1"/>
          </p:cNvSpPr>
          <p:nvPr>
            <p:ph idx="1"/>
          </p:nvPr>
        </p:nvSpPr>
        <p:spPr>
          <a:xfrm>
            <a:off x="2113756" y="2222469"/>
            <a:ext cx="14232757" cy="5486431"/>
          </a:xfrm>
        </p:spPr>
        <p:txBody>
          <a:bodyPr>
            <a:noAutofit/>
          </a:bodyPr>
          <a:lstStyle/>
          <a:p>
            <a:pPr marL="9525" indent="-9525">
              <a:buNone/>
            </a:pPr>
            <a:r>
              <a:rPr lang="en-US" sz="4000" dirty="0"/>
              <a:t>The county committee will consist of the following members</a:t>
            </a:r>
            <a:endParaRPr lang="en-GB" sz="4000" dirty="0"/>
          </a:p>
          <a:p>
            <a:pPr lvl="1"/>
            <a:r>
              <a:rPr lang="en-US" sz="4000" dirty="0"/>
              <a:t>Deputy County Commissioner</a:t>
            </a:r>
            <a:endParaRPr lang="en-GB" sz="4000" dirty="0"/>
          </a:p>
          <a:p>
            <a:pPr lvl="1"/>
            <a:r>
              <a:rPr lang="en-US" sz="4000" dirty="0"/>
              <a:t>Sub County Director of Education</a:t>
            </a:r>
            <a:endParaRPr lang="en-GB" sz="4000" dirty="0"/>
          </a:p>
          <a:p>
            <a:pPr lvl="1"/>
            <a:r>
              <a:rPr lang="en-US" sz="4000" dirty="0"/>
              <a:t>TSC Sub County Director</a:t>
            </a:r>
            <a:endParaRPr lang="en-GB" sz="4000" dirty="0"/>
          </a:p>
          <a:p>
            <a:pPr lvl="1"/>
            <a:r>
              <a:rPr lang="en-US" sz="4000" dirty="0"/>
              <a:t>Sub County Quality Assurance Officer</a:t>
            </a:r>
            <a:endParaRPr lang="en-GB" sz="4000" dirty="0"/>
          </a:p>
          <a:p>
            <a:pPr lvl="1"/>
            <a:r>
              <a:rPr lang="en-US" sz="4000" dirty="0"/>
              <a:t>Sub County Ministry of Health Officer</a:t>
            </a:r>
            <a:endParaRPr lang="en-GB" sz="4000" dirty="0"/>
          </a:p>
          <a:p>
            <a:pPr marL="9525" lvl="0" indent="-9525">
              <a:buNone/>
            </a:pPr>
            <a:r>
              <a:rPr lang="en-US" sz="4000" dirty="0"/>
              <a:t>The Sub County Committee will be co-chaired by the Sub County Director of Education and TSC Sub-county.</a:t>
            </a:r>
            <a:endParaRPr lang="en-GB" sz="4000" dirty="0"/>
          </a:p>
          <a:p>
            <a:endParaRPr lang="en-GB"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56" y="622300"/>
            <a:ext cx="13792672" cy="1997240"/>
          </a:xfrm>
        </p:spPr>
        <p:txBody>
          <a:bodyPr>
            <a:normAutofit/>
          </a:bodyPr>
          <a:lstStyle/>
          <a:p>
            <a:r>
              <a:rPr lang="en-US" b="1" dirty="0">
                <a:solidFill>
                  <a:schemeClr val="bg1"/>
                </a:solidFill>
                <a:latin typeface="+mn-lt"/>
              </a:rPr>
              <a:t>The role of the Sub County CBL committee</a:t>
            </a:r>
            <a:br>
              <a:rPr lang="en-GB" dirty="0">
                <a:solidFill>
                  <a:schemeClr val="bg1"/>
                </a:solidFill>
                <a:latin typeface="+mn-lt"/>
              </a:rPr>
            </a:br>
            <a:endParaRPr lang="en-GB" dirty="0">
              <a:solidFill>
                <a:schemeClr val="bg1"/>
              </a:solidFill>
              <a:latin typeface="+mn-lt"/>
            </a:endParaRPr>
          </a:p>
        </p:txBody>
      </p:sp>
      <p:sp>
        <p:nvSpPr>
          <p:cNvPr id="3" name="Content Placeholder 2"/>
          <p:cNvSpPr>
            <a:spLocks noGrp="1"/>
          </p:cNvSpPr>
          <p:nvPr>
            <p:ph idx="1"/>
          </p:nvPr>
        </p:nvSpPr>
        <p:spPr>
          <a:xfrm>
            <a:off x="742156" y="2451100"/>
            <a:ext cx="16078200" cy="6858000"/>
          </a:xfrm>
        </p:spPr>
        <p:txBody>
          <a:bodyPr>
            <a:noAutofit/>
          </a:bodyPr>
          <a:lstStyle/>
          <a:p>
            <a:r>
              <a:rPr lang="en-US" sz="3742" dirty="0"/>
              <a:t>Establishment of the zone committees.</a:t>
            </a:r>
            <a:endParaRPr lang="en-GB" sz="3742" dirty="0"/>
          </a:p>
          <a:p>
            <a:pPr lvl="0"/>
            <a:r>
              <a:rPr lang="en-US" sz="3742" dirty="0"/>
              <a:t>Oversee mapping of teachers at the zone</a:t>
            </a:r>
            <a:endParaRPr lang="en-GB" sz="3742" dirty="0"/>
          </a:p>
          <a:p>
            <a:pPr lvl="0"/>
            <a:r>
              <a:rPr lang="en-US" sz="3742" dirty="0"/>
              <a:t>Oversee mapping of learners at the zone</a:t>
            </a:r>
            <a:endParaRPr lang="en-GB" sz="3742" dirty="0"/>
          </a:p>
          <a:p>
            <a:pPr lvl="0"/>
            <a:r>
              <a:rPr lang="en-US" sz="3742" dirty="0"/>
              <a:t>Oversee Identification of venues</a:t>
            </a:r>
            <a:endParaRPr lang="en-GB" sz="3742" dirty="0"/>
          </a:p>
          <a:p>
            <a:pPr lvl="0"/>
            <a:r>
              <a:rPr lang="en-US" sz="3742" dirty="0"/>
              <a:t>Assess  the suitability of identified venues</a:t>
            </a:r>
            <a:endParaRPr lang="en-GB" sz="3742" dirty="0"/>
          </a:p>
          <a:p>
            <a:pPr lvl="0"/>
            <a:r>
              <a:rPr lang="en-US" sz="3742" dirty="0"/>
              <a:t>Monitor the implementation of CBL</a:t>
            </a:r>
            <a:endParaRPr lang="en-GB" sz="3742" dirty="0"/>
          </a:p>
          <a:p>
            <a:pPr lvl="0"/>
            <a:r>
              <a:rPr lang="en-US" sz="3742" dirty="0"/>
              <a:t>Receive weekly reports on CBL from the Zone</a:t>
            </a:r>
            <a:endParaRPr lang="en-GB" sz="3742" dirty="0"/>
          </a:p>
          <a:p>
            <a:pPr lvl="0"/>
            <a:r>
              <a:rPr lang="en-US" sz="3742" dirty="0"/>
              <a:t>Submit weekly reports to the County office</a:t>
            </a:r>
            <a:endParaRPr lang="en-GB" sz="3742" dirty="0"/>
          </a:p>
          <a:p>
            <a:endParaRPr lang="en-GB" sz="374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756" y="812677"/>
            <a:ext cx="11671809" cy="1143230"/>
          </a:xfrm>
        </p:spPr>
        <p:txBody>
          <a:bodyPr>
            <a:normAutofit/>
          </a:bodyPr>
          <a:lstStyle/>
          <a:p>
            <a:r>
              <a:rPr lang="en-US" b="1" dirty="0">
                <a:solidFill>
                  <a:schemeClr val="bg1"/>
                </a:solidFill>
                <a:latin typeface="+mn-lt"/>
              </a:rPr>
              <a:t>Zone CBL committee</a:t>
            </a:r>
            <a:endParaRPr lang="en-GB" dirty="0">
              <a:solidFill>
                <a:schemeClr val="bg1"/>
              </a:solidFill>
              <a:latin typeface="+mn-lt"/>
            </a:endParaRPr>
          </a:p>
        </p:txBody>
      </p:sp>
      <p:sp>
        <p:nvSpPr>
          <p:cNvPr id="3" name="Content Placeholder 2"/>
          <p:cNvSpPr>
            <a:spLocks noGrp="1"/>
          </p:cNvSpPr>
          <p:nvPr>
            <p:ph idx="1"/>
          </p:nvPr>
        </p:nvSpPr>
        <p:spPr>
          <a:xfrm>
            <a:off x="2080056" y="2222470"/>
            <a:ext cx="14587900" cy="7315230"/>
          </a:xfrm>
        </p:spPr>
        <p:txBody>
          <a:bodyPr>
            <a:normAutofit/>
          </a:bodyPr>
          <a:lstStyle/>
          <a:p>
            <a:pPr marL="0" indent="0">
              <a:lnSpc>
                <a:spcPct val="150000"/>
              </a:lnSpc>
              <a:buNone/>
            </a:pPr>
            <a:r>
              <a:rPr lang="en-US" sz="4000" dirty="0"/>
              <a:t>The Zone committee will consist of the following members</a:t>
            </a:r>
            <a:endParaRPr lang="en-GB" sz="4000" dirty="0"/>
          </a:p>
          <a:p>
            <a:pPr lvl="1">
              <a:lnSpc>
                <a:spcPct val="150000"/>
              </a:lnSpc>
            </a:pPr>
            <a:r>
              <a:rPr lang="en-US" sz="4000" dirty="0"/>
              <a:t>Curriculum support officer</a:t>
            </a:r>
          </a:p>
          <a:p>
            <a:pPr lvl="1">
              <a:lnSpc>
                <a:spcPct val="150000"/>
              </a:lnSpc>
            </a:pPr>
            <a:r>
              <a:rPr lang="en-US" sz="4000" dirty="0"/>
              <a:t>Area Chief</a:t>
            </a:r>
            <a:endParaRPr lang="en-GB" sz="4000" dirty="0"/>
          </a:p>
          <a:p>
            <a:pPr lvl="1">
              <a:lnSpc>
                <a:spcPct val="150000"/>
              </a:lnSpc>
            </a:pPr>
            <a:r>
              <a:rPr lang="en-US" sz="4000" dirty="0"/>
              <a:t>Ministry of Health Officer</a:t>
            </a:r>
            <a:endParaRPr lang="en-GB" sz="4000" dirty="0"/>
          </a:p>
          <a:p>
            <a:pPr lvl="1">
              <a:lnSpc>
                <a:spcPct val="150000"/>
              </a:lnSpc>
            </a:pPr>
            <a:r>
              <a:rPr lang="en-US" sz="4000" dirty="0" err="1"/>
              <a:t>Nyumba</a:t>
            </a:r>
            <a:r>
              <a:rPr lang="en-US" sz="4000" dirty="0"/>
              <a:t> </a:t>
            </a:r>
            <a:r>
              <a:rPr lang="en-US" sz="4000" dirty="0" err="1"/>
              <a:t>kumi</a:t>
            </a:r>
            <a:r>
              <a:rPr lang="en-US" sz="4000" dirty="0"/>
              <a:t> initiative leaders</a:t>
            </a:r>
            <a:endParaRPr lang="en-GB" sz="4000" dirty="0"/>
          </a:p>
          <a:p>
            <a:pPr marL="9525" indent="-9525">
              <a:lnSpc>
                <a:spcPct val="150000"/>
              </a:lnSpc>
              <a:buNone/>
            </a:pPr>
            <a:r>
              <a:rPr lang="en-US" sz="4000" dirty="0"/>
              <a:t>The Zonal committee will be coordinated by the Ministry of Education and chaired by the CSO.</a:t>
            </a:r>
            <a:endParaRPr lang="en-GB"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756" y="929828"/>
            <a:ext cx="11449028" cy="1031840"/>
          </a:xfrm>
        </p:spPr>
        <p:txBody>
          <a:bodyPr>
            <a:normAutofit/>
          </a:bodyPr>
          <a:lstStyle/>
          <a:p>
            <a:r>
              <a:rPr lang="en-US" b="1" dirty="0">
                <a:solidFill>
                  <a:schemeClr val="bg1"/>
                </a:solidFill>
                <a:latin typeface="+mn-lt"/>
              </a:rPr>
              <a:t>The role of the Zone CBL committee</a:t>
            </a:r>
            <a:endParaRPr lang="en-GB" dirty="0">
              <a:solidFill>
                <a:schemeClr val="bg1"/>
              </a:solidFill>
              <a:latin typeface="+mn-lt"/>
            </a:endParaRPr>
          </a:p>
        </p:txBody>
      </p:sp>
      <p:sp>
        <p:nvSpPr>
          <p:cNvPr id="3" name="Content Placeholder 2"/>
          <p:cNvSpPr>
            <a:spLocks noGrp="1"/>
          </p:cNvSpPr>
          <p:nvPr>
            <p:ph idx="1"/>
          </p:nvPr>
        </p:nvSpPr>
        <p:spPr>
          <a:xfrm>
            <a:off x="2723356" y="2339610"/>
            <a:ext cx="12562932" cy="6055090"/>
          </a:xfrm>
        </p:spPr>
        <p:txBody>
          <a:bodyPr>
            <a:normAutofit lnSpcReduction="10000"/>
          </a:bodyPr>
          <a:lstStyle/>
          <a:p>
            <a:r>
              <a:rPr lang="en-GB" sz="4000" dirty="0"/>
              <a:t>Sensitize the parents and community on the CBL programme</a:t>
            </a:r>
          </a:p>
          <a:p>
            <a:r>
              <a:rPr lang="en-GB" sz="4000" dirty="0"/>
              <a:t>Orient teachers on the programme</a:t>
            </a:r>
          </a:p>
          <a:p>
            <a:r>
              <a:rPr lang="en-GB" sz="4000" dirty="0"/>
              <a:t>Identify the venues and assess their suitability for learning</a:t>
            </a:r>
          </a:p>
          <a:p>
            <a:r>
              <a:rPr lang="en-US" sz="4000" dirty="0"/>
              <a:t>Map learners in the </a:t>
            </a:r>
            <a:r>
              <a:rPr lang="en-US" sz="4000" dirty="0" err="1"/>
              <a:t>Nyumba</a:t>
            </a:r>
            <a:r>
              <a:rPr lang="en-US" sz="4000" dirty="0"/>
              <a:t> </a:t>
            </a:r>
            <a:r>
              <a:rPr lang="en-US" sz="4000" dirty="0" err="1"/>
              <a:t>Kumi</a:t>
            </a:r>
            <a:r>
              <a:rPr lang="en-US" sz="4000" dirty="0"/>
              <a:t> area within the zone</a:t>
            </a:r>
            <a:endParaRPr lang="en-GB" sz="4000" dirty="0"/>
          </a:p>
          <a:p>
            <a:pPr lvl="0"/>
            <a:r>
              <a:rPr lang="en-GB" sz="4000" dirty="0"/>
              <a:t>Allocate teachers to the learners in their respective </a:t>
            </a:r>
            <a:r>
              <a:rPr lang="en-GB" sz="4000" dirty="0" err="1"/>
              <a:t>Nyumba</a:t>
            </a:r>
            <a:r>
              <a:rPr lang="en-GB" sz="4000" dirty="0"/>
              <a:t> </a:t>
            </a:r>
            <a:r>
              <a:rPr lang="en-GB" sz="4000" dirty="0" err="1"/>
              <a:t>kumi</a:t>
            </a:r>
            <a:r>
              <a:rPr lang="en-GB" sz="4000" dirty="0"/>
              <a:t> area</a:t>
            </a:r>
          </a:p>
          <a:p>
            <a:pPr lvl="0"/>
            <a:r>
              <a:rPr lang="en-US" sz="4000" dirty="0"/>
              <a:t>Supervise the implementation of CBL at  the zone</a:t>
            </a:r>
            <a:endParaRPr lang="en-GB" sz="4000" dirty="0"/>
          </a:p>
          <a:p>
            <a:pPr lvl="0"/>
            <a:r>
              <a:rPr lang="en-US" sz="4000" dirty="0"/>
              <a:t>Submit weekly reports to the Sub County office</a:t>
            </a:r>
            <a:endParaRPr lang="en-GB" sz="4000" dirty="0"/>
          </a:p>
          <a:p>
            <a:endParaRPr lang="en-GB"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556" y="623686"/>
            <a:ext cx="11337638" cy="1254621"/>
          </a:xfrm>
        </p:spPr>
        <p:txBody>
          <a:bodyPr>
            <a:normAutofit/>
          </a:bodyPr>
          <a:lstStyle/>
          <a:p>
            <a:pPr lvl="0"/>
            <a:r>
              <a:rPr lang="en-GB" b="1" dirty="0">
                <a:solidFill>
                  <a:schemeClr val="bg1"/>
                </a:solidFill>
                <a:latin typeface="+mn-lt"/>
              </a:rPr>
              <a:t>Mapping of Learners</a:t>
            </a:r>
            <a:endParaRPr lang="en-GB" dirty="0">
              <a:solidFill>
                <a:schemeClr val="bg1"/>
              </a:solidFill>
              <a:latin typeface="+mn-lt"/>
            </a:endParaRPr>
          </a:p>
        </p:txBody>
      </p:sp>
      <p:sp>
        <p:nvSpPr>
          <p:cNvPr id="3" name="Content Placeholder 2"/>
          <p:cNvSpPr>
            <a:spLocks noGrp="1"/>
          </p:cNvSpPr>
          <p:nvPr>
            <p:ph idx="1"/>
          </p:nvPr>
        </p:nvSpPr>
        <p:spPr>
          <a:xfrm>
            <a:off x="2418556" y="2298700"/>
            <a:ext cx="14478000" cy="7162799"/>
          </a:xfrm>
        </p:spPr>
        <p:txBody>
          <a:bodyPr>
            <a:normAutofit/>
          </a:bodyPr>
          <a:lstStyle/>
          <a:p>
            <a:pPr>
              <a:lnSpc>
                <a:spcPct val="150000"/>
              </a:lnSpc>
              <a:buNone/>
            </a:pPr>
            <a:r>
              <a:rPr lang="en-GB" b="1" dirty="0"/>
              <a:t>Mapping of Learners</a:t>
            </a:r>
            <a:endParaRPr lang="en-GB" dirty="0"/>
          </a:p>
          <a:p>
            <a:pPr marL="0" indent="0">
              <a:lnSpc>
                <a:spcPct val="150000"/>
              </a:lnSpc>
              <a:buNone/>
            </a:pPr>
            <a:r>
              <a:rPr lang="en-GB" dirty="0"/>
              <a:t>The zonal implementation committee shall carry out the following:</a:t>
            </a:r>
          </a:p>
          <a:p>
            <a:pPr marL="342900" marR="0" lvl="0" indent="-342900" algn="just">
              <a:lnSpc>
                <a:spcPct val="115000"/>
              </a:lnSpc>
              <a:spcBef>
                <a:spcPts val="0"/>
              </a:spcBef>
              <a:spcAft>
                <a:spcPts val="0"/>
              </a:spcAft>
              <a:buFont typeface="Symbol" panose="05050102010706020507" pitchFamily="18" charset="2"/>
              <a:buChar char=""/>
              <a:tabLst>
                <a:tab pos="588645" algn="l"/>
              </a:tabLs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Sensitize the  parents within the </a:t>
            </a:r>
            <a:r>
              <a:rPr lang="en-GB"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Nyumba</a:t>
            </a: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Kumi</a:t>
            </a: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the community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588645" algn="l"/>
              </a:tabLs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Allocate learners to identified venues.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588645" algn="l"/>
              </a:tabLs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Allocate teachers to venues.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588645" algn="l"/>
              </a:tabLs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Orient the teachers.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588645" algn="l"/>
              </a:tabLs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Supervise the implementation of CBL.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032" y="774700"/>
            <a:ext cx="11671809" cy="1366011"/>
          </a:xfrm>
        </p:spPr>
        <p:txBody>
          <a:bodyPr>
            <a:normAutofit/>
          </a:bodyPr>
          <a:lstStyle/>
          <a:p>
            <a:r>
              <a:rPr lang="en-GB" b="1" dirty="0">
                <a:solidFill>
                  <a:schemeClr val="bg1"/>
                </a:solidFill>
                <a:latin typeface="+mn-lt"/>
              </a:rPr>
              <a:t>Mapping of Learners Cont.</a:t>
            </a:r>
            <a:endParaRPr lang="en-GB" dirty="0">
              <a:solidFill>
                <a:schemeClr val="bg1"/>
              </a:solidFill>
              <a:latin typeface="+mn-lt"/>
            </a:endParaRPr>
          </a:p>
        </p:txBody>
      </p:sp>
      <p:sp>
        <p:nvSpPr>
          <p:cNvPr id="3" name="Content Placeholder 2"/>
          <p:cNvSpPr>
            <a:spLocks noGrp="1"/>
          </p:cNvSpPr>
          <p:nvPr>
            <p:ph idx="1"/>
          </p:nvPr>
        </p:nvSpPr>
        <p:spPr>
          <a:xfrm>
            <a:off x="2212252" y="2252102"/>
            <a:ext cx="14074704" cy="7128983"/>
          </a:xfrm>
        </p:spPr>
        <p:txBody>
          <a:bodyPr>
            <a:noAutofit/>
          </a:bodyPr>
          <a:lstStyle/>
          <a:p>
            <a:pPr marL="342900" marR="0" lvl="0" indent="-342900" algn="just">
              <a:lnSpc>
                <a:spcPct val="115000"/>
              </a:lnSpc>
              <a:spcBef>
                <a:spcPts val="0"/>
              </a:spcBef>
              <a:spcAft>
                <a:spcPts val="0"/>
              </a:spcAft>
              <a:buFont typeface="+mj-lt"/>
              <a:buAutoNum type="arabicPeriod"/>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chiefs will assist in making sure that all the learners within their areas of jurisdiction participate in the program.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mj-lt"/>
              <a:buAutoNum type="arabicPeriod"/>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Where there are already existing on line learning programs the CBL committees should take note and monitor learner engagement.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800"/>
              </a:spcAft>
              <a:buNone/>
            </a:pPr>
            <a:endPar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800"/>
              </a:spcAft>
              <a:buNone/>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committee will maintain the following: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800"/>
              </a:spcAft>
              <a:buFont typeface="Symbol" panose="05050102010706020507" pitchFamily="18" charset="2"/>
              <a:buChar char=""/>
              <a:tabLst>
                <a:tab pos="588645" algn="l"/>
              </a:tabLst>
            </a:pPr>
            <a:r>
              <a:rPr lang="en-GB"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 accurate record of all learners mapped</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800"/>
              </a:spcAft>
              <a:buFont typeface="Symbol" panose="05050102010706020507" pitchFamily="18" charset="2"/>
              <a:buChar char=""/>
              <a:tabLst>
                <a:tab pos="588645" algn="l"/>
              </a:tabLst>
            </a:pPr>
            <a:r>
              <a:rPr lang="en-GB"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Record of activities planned for and implemented.</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800"/>
              </a:spcAft>
              <a:buFont typeface="Symbol" panose="05050102010706020507" pitchFamily="18" charset="2"/>
              <a:buChar char=""/>
              <a:tabLst>
                <a:tab pos="588645" algn="l"/>
              </a:tabLst>
            </a:pPr>
            <a:r>
              <a:rPr lang="en-GB"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Records of teachers implementing the program.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918" y="622300"/>
            <a:ext cx="13258780" cy="1477401"/>
          </a:xfrm>
        </p:spPr>
        <p:txBody>
          <a:bodyPr>
            <a:normAutofit/>
          </a:bodyPr>
          <a:lstStyle/>
          <a:p>
            <a:r>
              <a:rPr lang="en-GB" b="1" dirty="0">
                <a:solidFill>
                  <a:schemeClr val="bg1"/>
                </a:solidFill>
                <a:latin typeface="+mn-lt"/>
              </a:rPr>
              <a:t> Identification of Venues</a:t>
            </a:r>
            <a:endParaRPr lang="en-GB" dirty="0">
              <a:solidFill>
                <a:schemeClr val="bg1"/>
              </a:solidFill>
              <a:latin typeface="+mn-lt"/>
            </a:endParaRPr>
          </a:p>
        </p:txBody>
      </p:sp>
      <p:sp>
        <p:nvSpPr>
          <p:cNvPr id="3" name="Content Placeholder 2"/>
          <p:cNvSpPr>
            <a:spLocks noGrp="1"/>
          </p:cNvSpPr>
          <p:nvPr>
            <p:ph idx="1"/>
          </p:nvPr>
        </p:nvSpPr>
        <p:spPr>
          <a:xfrm>
            <a:off x="742156" y="2298700"/>
            <a:ext cx="16916400" cy="7315200"/>
          </a:xfrm>
        </p:spPr>
        <p:txBody>
          <a:bodyPr>
            <a:normAutofit fontScale="85000" lnSpcReduction="20000"/>
          </a:bodyPr>
          <a:lstStyle/>
          <a:p>
            <a:pPr marL="0" marR="0" algn="just">
              <a:lnSpc>
                <a:spcPct val="115000"/>
              </a:lnSpc>
              <a:spcBef>
                <a:spcPts val="0"/>
              </a:spcBef>
              <a:spcAft>
                <a:spcPts val="1000"/>
              </a:spcAft>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zonal CBL committee will identify the venues on the following parameters: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Identify venues and assess their suitability guided by the MOH protocols.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venues should be public and free of charge for 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Identification of venues should be in consultation with the relevant stake holders.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the venues should be child friendly in terms of location and use (schools, churches, social halls, open spaces </a:t>
            </a:r>
            <a:r>
              <a:rPr lang="en-GB"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etc</a:t>
            </a: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venues should be within comfortable walking distance for the learners.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venues should be spacious enough to allow for social distancing (1.5m space between learners)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chief and local administrators should ensure security of learners to, within and from the venues.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GB"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Unauthorised persons should be kept away from the venues.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3756" y="2295214"/>
            <a:ext cx="14859000" cy="6556686"/>
          </a:xfrm>
          <a:noFill/>
        </p:spPr>
        <p:txBody>
          <a:bodyPr>
            <a:noAutofit/>
          </a:bodyPr>
          <a:lstStyle/>
          <a:p>
            <a:pPr marL="0" lvl="1" indent="0" algn="just" fontAlgn="base">
              <a:lnSpc>
                <a:spcPct val="150000"/>
              </a:lnSpc>
              <a:buNone/>
            </a:pPr>
            <a:r>
              <a:rPr lang="en-US" sz="3600" dirty="0"/>
              <a:t>All teachers employed by the Commission are directed to register with the Curriculum Support Officers and Sub County Directors within Zones and Sub-County where they are currently staying in by 12</a:t>
            </a:r>
            <a:r>
              <a:rPr lang="en-US" sz="3600" baseline="30000" dirty="0"/>
              <a:t>th </a:t>
            </a:r>
            <a:r>
              <a:rPr lang="en-US" sz="3600" dirty="0"/>
              <a:t>August 2020 with a view to undertaking community based learning which has been identified as a means of engaging learners during the current period when schools are closed as a result of the COVID 19 pandemic.</a:t>
            </a:r>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17</a:t>
            </a:fld>
            <a:endParaRPr lang="en-US" dirty="0"/>
          </a:p>
        </p:txBody>
      </p:sp>
      <p:grpSp>
        <p:nvGrpSpPr>
          <p:cNvPr id="5" name="Group 4">
            <a:extLst>
              <a:ext uri="{FF2B5EF4-FFF2-40B4-BE49-F238E27FC236}">
                <a16:creationId xmlns:a16="http://schemas.microsoft.com/office/drawing/2014/main" id="{75128192-2599-4854-8217-3A7F1EEC161D}"/>
              </a:ext>
            </a:extLst>
          </p:cNvPr>
          <p:cNvGrpSpPr/>
          <p:nvPr/>
        </p:nvGrpSpPr>
        <p:grpSpPr>
          <a:xfrm>
            <a:off x="0" y="546100"/>
            <a:ext cx="12248356" cy="1409808"/>
            <a:chOff x="564554" y="8642689"/>
            <a:chExt cx="3496471" cy="439424"/>
          </a:xfrm>
        </p:grpSpPr>
        <p:sp>
          <p:nvSpPr>
            <p:cNvPr id="6" name="object 4">
              <a:extLst>
                <a:ext uri="{FF2B5EF4-FFF2-40B4-BE49-F238E27FC236}">
                  <a16:creationId xmlns:a16="http://schemas.microsoft.com/office/drawing/2014/main" id="{8F82D2BC-96E1-4A5D-B044-F34A06042ECF}"/>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lang="en-US"/>
            </a:p>
          </p:txBody>
        </p:sp>
        <p:sp>
          <p:nvSpPr>
            <p:cNvPr id="7" name="object 5">
              <a:extLst>
                <a:ext uri="{FF2B5EF4-FFF2-40B4-BE49-F238E27FC236}">
                  <a16:creationId xmlns:a16="http://schemas.microsoft.com/office/drawing/2014/main" id="{A8DE3933-44C7-4755-BEE3-3FF78EB6B116}"/>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lang="en-US"/>
            </a:p>
          </p:txBody>
        </p:sp>
      </p:grpSp>
      <p:sp>
        <p:nvSpPr>
          <p:cNvPr id="11" name="TextBox 10">
            <a:extLst>
              <a:ext uri="{FF2B5EF4-FFF2-40B4-BE49-F238E27FC236}">
                <a16:creationId xmlns:a16="http://schemas.microsoft.com/office/drawing/2014/main" id="{842B3737-CCD8-4FEB-916B-0313CBE80AB0}"/>
              </a:ext>
            </a:extLst>
          </p:cNvPr>
          <p:cNvSpPr txBox="1"/>
          <p:nvPr/>
        </p:nvSpPr>
        <p:spPr>
          <a:xfrm>
            <a:off x="2085109" y="834288"/>
            <a:ext cx="14097000" cy="830997"/>
          </a:xfrm>
          <a:prstGeom prst="rect">
            <a:avLst/>
          </a:prstGeom>
          <a:noFill/>
        </p:spPr>
        <p:txBody>
          <a:bodyPr wrap="square" rtlCol="0">
            <a:spAutoFit/>
          </a:bodyPr>
          <a:lstStyle/>
          <a:p>
            <a:r>
              <a:rPr lang="en-US" sz="4800" b="1" dirty="0">
                <a:solidFill>
                  <a:schemeClr val="bg1"/>
                </a:solidFill>
              </a:rPr>
              <a:t>Mapping of Teachers </a:t>
            </a:r>
            <a:endParaRPr lang="en-US" sz="4800" dirty="0">
              <a:solidFill>
                <a:schemeClr val="bg1"/>
              </a:solidFill>
            </a:endParaRPr>
          </a:p>
        </p:txBody>
      </p:sp>
    </p:spTree>
    <p:extLst>
      <p:ext uri="{BB962C8B-B14F-4D97-AF65-F5344CB8AC3E}">
        <p14:creationId xmlns:p14="http://schemas.microsoft.com/office/powerpoint/2010/main" val="294845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8556" y="2507321"/>
            <a:ext cx="13944600" cy="6703075"/>
          </a:xfrm>
        </p:spPr>
        <p:txBody>
          <a:bodyPr>
            <a:normAutofit/>
          </a:bodyPr>
          <a:lstStyle/>
          <a:p>
            <a:pPr marL="0" lvl="1" indent="0" fontAlgn="base">
              <a:lnSpc>
                <a:spcPct val="150000"/>
              </a:lnSpc>
              <a:buNone/>
            </a:pPr>
            <a:r>
              <a:rPr lang="en-US" sz="4000" dirty="0"/>
              <a:t>Teachers will play a pivotal role to ensure the success of the </a:t>
            </a:r>
            <a:r>
              <a:rPr lang="en-US" sz="4000" dirty="0" err="1"/>
              <a:t>programme</a:t>
            </a:r>
            <a:r>
              <a:rPr lang="en-US" sz="4000" dirty="0"/>
              <a:t>. In this respect, teachers will be expected to carry out the following activities:-</a:t>
            </a:r>
            <a:endParaRPr lang="en-US" sz="3600" dirty="0"/>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18</a:t>
            </a:fld>
            <a:endParaRPr lang="en-US" dirty="0"/>
          </a:p>
        </p:txBody>
      </p:sp>
    </p:spTree>
    <p:extLst>
      <p:ext uri="{BB962C8B-B14F-4D97-AF65-F5344CB8AC3E}">
        <p14:creationId xmlns:p14="http://schemas.microsoft.com/office/powerpoint/2010/main" val="6861796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04" y="622300"/>
            <a:ext cx="11125200" cy="1447800"/>
          </a:xfrm>
          <a:noFill/>
        </p:spPr>
        <p:txBody>
          <a:bodyPr>
            <a:normAutofit/>
          </a:bodyPr>
          <a:lstStyle/>
          <a:p>
            <a:r>
              <a:rPr lang="en-US" sz="4800" dirty="0">
                <a:latin typeface="+mn-lt"/>
              </a:rPr>
              <a:t>Activities teachers will carry out</a:t>
            </a:r>
          </a:p>
        </p:txBody>
      </p:sp>
      <p:sp>
        <p:nvSpPr>
          <p:cNvPr id="3" name="Content Placeholder 2"/>
          <p:cNvSpPr>
            <a:spLocks noGrp="1"/>
          </p:cNvSpPr>
          <p:nvPr>
            <p:ph idx="1"/>
          </p:nvPr>
        </p:nvSpPr>
        <p:spPr>
          <a:xfrm>
            <a:off x="2037556" y="2527300"/>
            <a:ext cx="14748051" cy="5937651"/>
          </a:xfrm>
        </p:spPr>
        <p:txBody>
          <a:bodyPr>
            <a:normAutofit lnSpcReduction="10000"/>
          </a:bodyPr>
          <a:lstStyle/>
          <a:p>
            <a:pPr marL="355600" lvl="2" indent="-355600" fontAlgn="base">
              <a:lnSpc>
                <a:spcPct val="150000"/>
              </a:lnSpc>
            </a:pPr>
            <a:r>
              <a:rPr lang="en-US" sz="3600" dirty="0"/>
              <a:t>Heads of institutions should be in school at least once per week to supervise and monitor the </a:t>
            </a:r>
            <a:r>
              <a:rPr lang="en-US" sz="3600" dirty="0" err="1"/>
              <a:t>programme</a:t>
            </a:r>
            <a:r>
              <a:rPr lang="en-US" sz="3600" dirty="0"/>
              <a:t>.</a:t>
            </a:r>
          </a:p>
          <a:p>
            <a:pPr marL="355600" lvl="2" indent="-355600" fontAlgn="base">
              <a:lnSpc>
                <a:spcPct val="150000"/>
              </a:lnSpc>
            </a:pPr>
            <a:r>
              <a:rPr lang="en-US" sz="3600" dirty="0"/>
              <a:t>Utilize the </a:t>
            </a:r>
            <a:r>
              <a:rPr lang="en-US" sz="3600" dirty="0" err="1"/>
              <a:t>Nyumba</a:t>
            </a:r>
            <a:r>
              <a:rPr lang="en-US" sz="3600" dirty="0"/>
              <a:t> </a:t>
            </a:r>
            <a:r>
              <a:rPr lang="en-US" sz="3600" dirty="0" err="1"/>
              <a:t>Kumi</a:t>
            </a:r>
            <a:r>
              <a:rPr lang="en-US" sz="3600" dirty="0"/>
              <a:t> </a:t>
            </a:r>
            <a:r>
              <a:rPr lang="en-US" sz="3600" dirty="0" err="1"/>
              <a:t>programme</a:t>
            </a:r>
            <a:r>
              <a:rPr lang="en-US" sz="3600" dirty="0"/>
              <a:t> to ensure that all learners participate in the </a:t>
            </a:r>
            <a:r>
              <a:rPr lang="en-US" sz="3600" dirty="0" err="1"/>
              <a:t>programme</a:t>
            </a:r>
            <a:r>
              <a:rPr lang="en-US" sz="3600" dirty="0"/>
              <a:t>.</a:t>
            </a:r>
          </a:p>
          <a:p>
            <a:pPr marL="355600" lvl="2" indent="-355600" fontAlgn="base">
              <a:lnSpc>
                <a:spcPct val="150000"/>
              </a:lnSpc>
            </a:pPr>
            <a:r>
              <a:rPr lang="en-US" sz="3600" dirty="0"/>
              <a:t>Set up a face to face </a:t>
            </a:r>
            <a:r>
              <a:rPr lang="en-US" sz="3600" dirty="0" err="1"/>
              <a:t>programme</a:t>
            </a:r>
            <a:r>
              <a:rPr lang="en-US" sz="3600" dirty="0"/>
              <a:t> of engaging not more than 15-20 learners while strictly observing the Ministry of Health Guidelines and protocols. This engagement should be at least 4 Hours a day at no charge.</a:t>
            </a:r>
          </a:p>
          <a:p>
            <a:pPr marL="355600" indent="-355600"/>
            <a:endParaRPr lang="en-US" sz="4000" dirty="0"/>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19</a:t>
            </a:fld>
            <a:endParaRPr lang="en-US" dirty="0"/>
          </a:p>
        </p:txBody>
      </p:sp>
    </p:spTree>
    <p:extLst>
      <p:ext uri="{BB962C8B-B14F-4D97-AF65-F5344CB8AC3E}">
        <p14:creationId xmlns:p14="http://schemas.microsoft.com/office/powerpoint/2010/main" val="3874433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9598" y="2298700"/>
            <a:ext cx="14287499" cy="7174889"/>
          </a:xfrm>
        </p:spPr>
        <p:txBody>
          <a:bodyPr>
            <a:normAutofit/>
          </a:bodyPr>
          <a:lstStyle/>
          <a:p>
            <a:pPr marL="0" indent="0" algn="just">
              <a:lnSpc>
                <a:spcPct val="150000"/>
              </a:lnSpc>
              <a:spcBef>
                <a:spcPts val="1200"/>
              </a:spcBef>
              <a:buNone/>
            </a:pPr>
            <a:r>
              <a:rPr lang="en-GB" sz="4400" dirty="0"/>
              <a:t>The Ministry of Education and TSC using a multi-agency approach and in collaboration with Ministry of Interior and Coordination National Government through the </a:t>
            </a:r>
            <a:r>
              <a:rPr lang="en-GB" sz="4400" dirty="0" err="1"/>
              <a:t>Nyumba</a:t>
            </a:r>
            <a:r>
              <a:rPr lang="en-GB" sz="4400" dirty="0"/>
              <a:t> </a:t>
            </a:r>
            <a:r>
              <a:rPr lang="en-GB" sz="4400" dirty="0" err="1"/>
              <a:t>Kumi</a:t>
            </a:r>
            <a:r>
              <a:rPr lang="en-GB" sz="4400" dirty="0"/>
              <a:t> initiative will implement the community based learning as from September 2020.</a:t>
            </a:r>
          </a:p>
          <a:p>
            <a:pPr>
              <a:lnSpc>
                <a:spcPct val="150000"/>
              </a:lnSpc>
              <a:spcBef>
                <a:spcPts val="1200"/>
              </a:spcBef>
            </a:pPr>
            <a:endParaRPr lang="en-GB" sz="4000" dirty="0"/>
          </a:p>
        </p:txBody>
      </p:sp>
      <p:sp>
        <p:nvSpPr>
          <p:cNvPr id="9" name="object 9">
            <a:extLst>
              <a:ext uri="{FF2B5EF4-FFF2-40B4-BE49-F238E27FC236}">
                <a16:creationId xmlns:a16="http://schemas.microsoft.com/office/drawing/2014/main" id="{D3B0C1DC-0E87-4F6E-88D5-4449DAB119D9}"/>
              </a:ext>
            </a:extLst>
          </p:cNvPr>
          <p:cNvSpPr txBox="1"/>
          <p:nvPr/>
        </p:nvSpPr>
        <p:spPr>
          <a:xfrm>
            <a:off x="2015899" y="1003300"/>
            <a:ext cx="5219700" cy="936154"/>
          </a:xfrm>
          <a:prstGeom prst="rect">
            <a:avLst/>
          </a:prstGeom>
        </p:spPr>
        <p:txBody>
          <a:bodyPr vert="horz" wrap="square" lIns="0" tIns="12700" rIns="0" bIns="0" rtlCol="0">
            <a:spAutoFit/>
          </a:bodyPr>
          <a:lstStyle/>
          <a:p>
            <a:pPr marL="12700">
              <a:lnSpc>
                <a:spcPct val="100000"/>
              </a:lnSpc>
              <a:spcBef>
                <a:spcPts val="100"/>
              </a:spcBef>
            </a:pPr>
            <a:r>
              <a:rPr lang="en-US" sz="6000" b="1" dirty="0">
                <a:solidFill>
                  <a:srgbClr val="FFFFFF"/>
                </a:solidFill>
                <a:cs typeface="Source Sans Pro Light"/>
              </a:rPr>
              <a:t>Introduction</a:t>
            </a:r>
            <a:endParaRPr lang="en-US" sz="6000" b="1" dirty="0">
              <a:cs typeface="Source Sans Pr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2002" y="2214660"/>
            <a:ext cx="14320754" cy="6922568"/>
          </a:xfrm>
        </p:spPr>
        <p:txBody>
          <a:bodyPr>
            <a:normAutofit/>
          </a:bodyPr>
          <a:lstStyle/>
          <a:p>
            <a:pPr>
              <a:lnSpc>
                <a:spcPct val="150000"/>
              </a:lnSpc>
            </a:pPr>
            <a:r>
              <a:rPr lang="en-US" sz="4000" dirty="0"/>
              <a:t>Organize the learners as much as possible according to their classes and/or age groups to ensure that the themes under discussion are relevant, suitable and appropriate to the group.</a:t>
            </a:r>
          </a:p>
          <a:p>
            <a:pPr>
              <a:lnSpc>
                <a:spcPct val="150000"/>
              </a:lnSpc>
            </a:pPr>
            <a:r>
              <a:rPr lang="en-US" sz="4000" dirty="0"/>
              <a:t>Sensitize and educate the learners on the guidelines and protocols issued by the Ministry of Health towards the containment of the Covid-19 pandemic.</a:t>
            </a:r>
            <a:endParaRPr lang="en-US" sz="4400" dirty="0"/>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20</a:t>
            </a:fld>
            <a:endParaRPr lang="en-US" dirty="0"/>
          </a:p>
        </p:txBody>
      </p:sp>
      <p:sp>
        <p:nvSpPr>
          <p:cNvPr id="6" name="Title 5">
            <a:extLst>
              <a:ext uri="{FF2B5EF4-FFF2-40B4-BE49-F238E27FC236}">
                <a16:creationId xmlns:a16="http://schemas.microsoft.com/office/drawing/2014/main" id="{486A4D7C-3C8F-421D-8822-29AB59EE7DC8}"/>
              </a:ext>
            </a:extLst>
          </p:cNvPr>
          <p:cNvSpPr>
            <a:spLocks noGrp="1"/>
          </p:cNvSpPr>
          <p:nvPr>
            <p:ph type="title"/>
          </p:nvPr>
        </p:nvSpPr>
        <p:spPr/>
        <p:txBody>
          <a:bodyPr/>
          <a:lstStyle/>
          <a:p>
            <a:r>
              <a:rPr lang="en-US" dirty="0"/>
              <a:t>Activities </a:t>
            </a:r>
            <a:r>
              <a:rPr lang="en-US" dirty="0" err="1"/>
              <a:t>cont</a:t>
            </a:r>
            <a:r>
              <a:rPr lang="en-US" dirty="0"/>
              <a:t>…</a:t>
            </a:r>
          </a:p>
        </p:txBody>
      </p:sp>
    </p:spTree>
    <p:extLst>
      <p:ext uri="{BB962C8B-B14F-4D97-AF65-F5344CB8AC3E}">
        <p14:creationId xmlns:p14="http://schemas.microsoft.com/office/powerpoint/2010/main" val="264846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9064" y="2527300"/>
            <a:ext cx="13472183" cy="6710576"/>
          </a:xfrm>
        </p:spPr>
        <p:txBody>
          <a:bodyPr>
            <a:normAutofit/>
          </a:bodyPr>
          <a:lstStyle/>
          <a:p>
            <a:pPr marL="508000" indent="-508000"/>
            <a:r>
              <a:rPr lang="en-US" sz="4000" dirty="0"/>
              <a:t>Conduct remote daily or weekly follow up with learners and parents.</a:t>
            </a:r>
          </a:p>
          <a:p>
            <a:pPr marL="508000" indent="-508000"/>
            <a:r>
              <a:rPr lang="en-US" sz="4000" dirty="0"/>
              <a:t>Utilize local resources during learners' engagement.</a:t>
            </a:r>
          </a:p>
          <a:p>
            <a:pPr marL="508000" indent="-508000"/>
            <a:r>
              <a:rPr lang="en-US" sz="4000" dirty="0"/>
              <a:t>Offer guidance and counselling and psycho-social support to learners.</a:t>
            </a:r>
          </a:p>
          <a:p>
            <a:pPr marL="508000" indent="-508000"/>
            <a:r>
              <a:rPr lang="en-US" sz="4000" dirty="0"/>
              <a:t>Monitor the progress </a:t>
            </a:r>
            <a:r>
              <a:rPr lang="en-US" sz="4400" dirty="0"/>
              <a:t>and</a:t>
            </a:r>
            <a:r>
              <a:rPr lang="en-US" sz="4000" dirty="0"/>
              <a:t> the status of learners and provide information to Curriculum Support Officers.</a:t>
            </a:r>
          </a:p>
          <a:p>
            <a:pPr marL="508000" indent="-508000"/>
            <a:r>
              <a:rPr lang="en-US" sz="4000" dirty="0"/>
              <a:t>Code of regulations for teachers and Code of conduct and Ethics for Teachers shall prevail.</a:t>
            </a:r>
            <a:endParaRPr lang="en-US" sz="4400" dirty="0"/>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21</a:t>
            </a:fld>
            <a:endParaRPr lang="en-US" dirty="0"/>
          </a:p>
        </p:txBody>
      </p:sp>
    </p:spTree>
    <p:extLst>
      <p:ext uri="{BB962C8B-B14F-4D97-AF65-F5344CB8AC3E}">
        <p14:creationId xmlns:p14="http://schemas.microsoft.com/office/powerpoint/2010/main" val="1488564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756" y="572447"/>
            <a:ext cx="10722999" cy="1504581"/>
          </a:xfrm>
          <a:noFill/>
        </p:spPr>
        <p:txBody>
          <a:bodyPr>
            <a:normAutofit/>
          </a:bodyPr>
          <a:lstStyle/>
          <a:p>
            <a:r>
              <a:rPr lang="en-US" b="1" dirty="0">
                <a:latin typeface="+mn-lt"/>
              </a:rPr>
              <a:t>Enhancing Engagement in Online Teaching</a:t>
            </a:r>
            <a:endParaRPr lang="en-US" dirty="0">
              <a:latin typeface="+mn-lt"/>
            </a:endParaRPr>
          </a:p>
        </p:txBody>
      </p:sp>
      <p:sp>
        <p:nvSpPr>
          <p:cNvPr id="3" name="Content Placeholder 2"/>
          <p:cNvSpPr>
            <a:spLocks noGrp="1"/>
          </p:cNvSpPr>
          <p:nvPr>
            <p:ph idx="1"/>
          </p:nvPr>
        </p:nvSpPr>
        <p:spPr>
          <a:xfrm>
            <a:off x="2113756" y="2374900"/>
            <a:ext cx="15087600" cy="6324600"/>
          </a:xfrm>
        </p:spPr>
        <p:txBody>
          <a:bodyPr>
            <a:normAutofit/>
          </a:bodyPr>
          <a:lstStyle/>
          <a:p>
            <a:pPr marL="0" indent="0">
              <a:lnSpc>
                <a:spcPct val="150000"/>
              </a:lnSpc>
              <a:buNone/>
            </a:pPr>
            <a:r>
              <a:rPr lang="en-US" dirty="0"/>
              <a:t>In order to enhance engagement on online teaching teachers should carry out the following activities:</a:t>
            </a:r>
          </a:p>
          <a:p>
            <a:pPr marL="668355" indent="-668355">
              <a:lnSpc>
                <a:spcPct val="150000"/>
              </a:lnSpc>
              <a:buFont typeface="+mj-lt"/>
              <a:buAutoNum type="romanLcPeriod"/>
            </a:pPr>
            <a:r>
              <a:rPr lang="en-US" dirty="0"/>
              <a:t>Make Learning as interactive as possible </a:t>
            </a:r>
          </a:p>
          <a:p>
            <a:pPr marL="668355" indent="-668355">
              <a:lnSpc>
                <a:spcPct val="150000"/>
              </a:lnSpc>
              <a:buFont typeface="+mj-lt"/>
              <a:buAutoNum type="romanLcPeriod"/>
            </a:pPr>
            <a:r>
              <a:rPr lang="en-US" dirty="0"/>
              <a:t>Communicating the learning expectations to learners</a:t>
            </a:r>
          </a:p>
          <a:p>
            <a:pPr marL="668355" indent="-668355">
              <a:lnSpc>
                <a:spcPct val="150000"/>
              </a:lnSpc>
              <a:buFont typeface="+mj-lt"/>
              <a:buAutoNum type="romanLcPeriod"/>
            </a:pPr>
            <a:r>
              <a:rPr lang="en-US" dirty="0"/>
              <a:t>Use peer-to-peer networks to your advantage </a:t>
            </a:r>
          </a:p>
          <a:p>
            <a:pPr marL="668355" indent="-668355">
              <a:lnSpc>
                <a:spcPct val="150000"/>
              </a:lnSpc>
              <a:buFont typeface="+mj-lt"/>
              <a:buAutoNum type="romanLcPeriod"/>
            </a:pPr>
            <a:r>
              <a:rPr lang="en-US" dirty="0"/>
              <a:t>Emphasize self-guided learning (particularly with less experienced students)</a:t>
            </a:r>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22</a:t>
            </a:fld>
            <a:endParaRPr lang="en-US" dirty="0"/>
          </a:p>
        </p:txBody>
      </p:sp>
    </p:spTree>
    <p:extLst>
      <p:ext uri="{BB962C8B-B14F-4D97-AF65-F5344CB8AC3E}">
        <p14:creationId xmlns:p14="http://schemas.microsoft.com/office/powerpoint/2010/main" val="1326164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756" y="698500"/>
            <a:ext cx="10503504" cy="1082472"/>
          </a:xfrm>
        </p:spPr>
        <p:txBody>
          <a:bodyPr>
            <a:normAutofit/>
          </a:bodyPr>
          <a:lstStyle/>
          <a:p>
            <a:pPr lvl="0"/>
            <a:r>
              <a:rPr lang="en-US" b="1" dirty="0" err="1">
                <a:latin typeface="+mn-lt"/>
              </a:rPr>
              <a:t>i</a:t>
            </a:r>
            <a:r>
              <a:rPr lang="en-US" b="1" dirty="0">
                <a:latin typeface="+mn-lt"/>
              </a:rPr>
              <a:t>. Make Learning as interactive as possible </a:t>
            </a:r>
          </a:p>
        </p:txBody>
      </p:sp>
      <p:sp>
        <p:nvSpPr>
          <p:cNvPr id="3" name="Content Placeholder 2"/>
          <p:cNvSpPr>
            <a:spLocks noGrp="1"/>
          </p:cNvSpPr>
          <p:nvPr>
            <p:ph idx="1"/>
          </p:nvPr>
        </p:nvSpPr>
        <p:spPr>
          <a:xfrm>
            <a:off x="2113756" y="2527300"/>
            <a:ext cx="14782800" cy="4920729"/>
          </a:xfrm>
        </p:spPr>
        <p:txBody>
          <a:bodyPr>
            <a:normAutofit/>
          </a:bodyPr>
          <a:lstStyle/>
          <a:p>
            <a:pPr marL="0" indent="0">
              <a:lnSpc>
                <a:spcPct val="150000"/>
              </a:lnSpc>
              <a:buNone/>
            </a:pPr>
            <a:r>
              <a:rPr lang="en-US" sz="4400" dirty="0"/>
              <a:t>Emphasis should be placed on modern pedagogical practices, like group work, peer feedback and blended or ‘blended' learning. These activities can be conducted online and may help to extend students' attention spans.</a:t>
            </a:r>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23</a:t>
            </a:fld>
            <a:endParaRPr lang="en-US" dirty="0"/>
          </a:p>
        </p:txBody>
      </p:sp>
    </p:spTree>
    <p:extLst>
      <p:ext uri="{BB962C8B-B14F-4D97-AF65-F5344CB8AC3E}">
        <p14:creationId xmlns:p14="http://schemas.microsoft.com/office/powerpoint/2010/main" val="4049767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756" y="1003300"/>
            <a:ext cx="10363200" cy="1447800"/>
          </a:xfrm>
        </p:spPr>
        <p:txBody>
          <a:bodyPr>
            <a:noAutofit/>
          </a:bodyPr>
          <a:lstStyle/>
          <a:p>
            <a:r>
              <a:rPr lang="en-US" b="1" dirty="0"/>
              <a:t>ii. </a:t>
            </a:r>
            <a:r>
              <a:rPr lang="en-US" b="1" dirty="0">
                <a:latin typeface="+mn-lt"/>
              </a:rPr>
              <a:t>Communicating the learning expectations  to learners</a:t>
            </a:r>
            <a:br>
              <a:rPr lang="en-US" b="1" dirty="0"/>
            </a:br>
            <a:endParaRPr lang="en-US" dirty="0"/>
          </a:p>
        </p:txBody>
      </p:sp>
      <p:sp>
        <p:nvSpPr>
          <p:cNvPr id="3" name="Content Placeholder 2"/>
          <p:cNvSpPr>
            <a:spLocks noGrp="1"/>
          </p:cNvSpPr>
          <p:nvPr>
            <p:ph idx="1"/>
          </p:nvPr>
        </p:nvSpPr>
        <p:spPr>
          <a:xfrm>
            <a:off x="2113756" y="2586115"/>
            <a:ext cx="14013803" cy="5521170"/>
          </a:xfrm>
        </p:spPr>
        <p:txBody>
          <a:bodyPr>
            <a:normAutofit/>
          </a:bodyPr>
          <a:lstStyle/>
          <a:p>
            <a:pPr>
              <a:lnSpc>
                <a:spcPct val="150000"/>
              </a:lnSpc>
            </a:pPr>
            <a:r>
              <a:rPr lang="en-US" sz="3275" dirty="0"/>
              <a:t>There is need to have learners understand the learning expectations as there are many factors that can affect engagement in teaching from home situations (learners may be living with family members who impact engagement) to technology problems (learners may have older technologies or slower internet speeds) to different learning styles.</a:t>
            </a:r>
            <a:endParaRPr lang="en-US" dirty="0"/>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24</a:t>
            </a:fld>
            <a:endParaRPr lang="en-US" dirty="0"/>
          </a:p>
        </p:txBody>
      </p:sp>
    </p:spTree>
    <p:extLst>
      <p:ext uri="{BB962C8B-B14F-4D97-AF65-F5344CB8AC3E}">
        <p14:creationId xmlns:p14="http://schemas.microsoft.com/office/powerpoint/2010/main" val="3852184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329" y="2049570"/>
            <a:ext cx="10053326" cy="277653"/>
          </a:xfrm>
        </p:spPr>
        <p:txBody>
          <a:bodyPr>
            <a:normAutofit fontScale="90000"/>
          </a:bodyPr>
          <a:lstStyle/>
          <a:p>
            <a:r>
              <a:rPr lang="en-US" dirty="0"/>
              <a:t>.</a:t>
            </a:r>
          </a:p>
        </p:txBody>
      </p:sp>
      <p:sp>
        <p:nvSpPr>
          <p:cNvPr id="3" name="Content Placeholder 2"/>
          <p:cNvSpPr>
            <a:spLocks noGrp="1"/>
          </p:cNvSpPr>
          <p:nvPr>
            <p:ph idx="1"/>
          </p:nvPr>
        </p:nvSpPr>
        <p:spPr>
          <a:xfrm>
            <a:off x="2065065" y="2438900"/>
            <a:ext cx="13499629" cy="5815599"/>
          </a:xfrm>
        </p:spPr>
        <p:txBody>
          <a:bodyPr>
            <a:normAutofit/>
          </a:bodyPr>
          <a:lstStyle/>
          <a:p>
            <a:pPr>
              <a:lnSpc>
                <a:spcPct val="150000"/>
              </a:lnSpc>
            </a:pPr>
            <a:r>
              <a:rPr lang="en-US" sz="3275" dirty="0"/>
              <a:t>Orientation and/or induction of CBL implementation committees will be carried out through a multi-agency approach (Ministry of Education, Ministry of Interior and Coordination of National Government, Ministry of Health and the Teachers Service Commission)</a:t>
            </a:r>
          </a:p>
          <a:p>
            <a:pPr>
              <a:lnSpc>
                <a:spcPct val="150000"/>
              </a:lnSpc>
            </a:pPr>
            <a:r>
              <a:rPr lang="en-US" sz="3275" dirty="0"/>
              <a:t>Briefing will entail the content and activity areas as detailed below.</a:t>
            </a:r>
          </a:p>
        </p:txBody>
      </p:sp>
      <p:sp>
        <p:nvSpPr>
          <p:cNvPr id="4" name="Slide Number Placeholder 3"/>
          <p:cNvSpPr>
            <a:spLocks noGrp="1"/>
          </p:cNvSpPr>
          <p:nvPr>
            <p:ph type="sldNum" sz="quarter" idx="4294967295"/>
          </p:nvPr>
        </p:nvSpPr>
        <p:spPr>
          <a:xfrm>
            <a:off x="13426034" y="9911198"/>
            <a:ext cx="4277320" cy="569325"/>
          </a:xfrm>
        </p:spPr>
        <p:txBody>
          <a:bodyPr/>
          <a:lstStyle/>
          <a:p>
            <a:fld id="{519954A3-9DFD-4C44-94BA-B95130A3BA1C}" type="slidenum">
              <a:rPr lang="en-US" smtClean="0"/>
              <a:t>25</a:t>
            </a:fld>
            <a:endParaRPr lang="en-US" dirty="0"/>
          </a:p>
        </p:txBody>
      </p:sp>
    </p:spTree>
    <p:extLst>
      <p:ext uri="{BB962C8B-B14F-4D97-AF65-F5344CB8AC3E}">
        <p14:creationId xmlns:p14="http://schemas.microsoft.com/office/powerpoint/2010/main" val="11707061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a:xfrm>
            <a:off x="1834092" y="2374900"/>
            <a:ext cx="15367263" cy="6934200"/>
          </a:xfrm>
        </p:spPr>
        <p:txBody>
          <a:bodyPr>
            <a:normAutofit/>
          </a:bodyPr>
          <a:lstStyle/>
          <a:p>
            <a:pPr algn="just">
              <a:lnSpc>
                <a:spcPct val="200000"/>
              </a:lnSpc>
              <a:spcAft>
                <a:spcPts val="0"/>
              </a:spcAft>
            </a:pPr>
            <a:r>
              <a:rPr lang="en-GB" dirty="0">
                <a:solidFill>
                  <a:srgbClr val="000000"/>
                </a:solidFill>
                <a:latin typeface="Times New Roman" panose="02020603050405020304" pitchFamily="18" charset="0"/>
                <a:ea typeface="Calibri" panose="020F0502020204030204" pitchFamily="34" charset="0"/>
              </a:rPr>
              <a:t>The suggested learning activities are not meant to cover the curriculum designs or syllabuses but to engage learners to gain good personal habits, competencies, skills and values. The activities have been outlined for the teachers but it is imperative that they be creative and include other activities that will be fun and enjoyable for the learners. The activities should be varied to reduce monotony and keep the learners interested.</a:t>
            </a:r>
            <a:endParaRPr lang="en-US" dirty="0"/>
          </a:p>
          <a:p>
            <a:pPr marL="0" lvl="1" indent="0" algn="just">
              <a:lnSpc>
                <a:spcPct val="200000"/>
              </a:lnSpc>
              <a:buNone/>
              <a:defRPr/>
            </a:pPr>
            <a:endParaRPr lang="en-US" altLang="en-US" dirty="0">
              <a:cs typeface="Times New Roman" panose="02020603050405020304" pitchFamily="18" charset="0"/>
            </a:endParaRPr>
          </a:p>
          <a:p>
            <a:pPr marL="0" lvl="1" indent="0" algn="just">
              <a:buNone/>
              <a:defRPr/>
            </a:pPr>
            <a:endParaRPr lang="en-US" altLang="en-US" b="1" dirty="0">
              <a:cs typeface="Times New Roman" panose="02020603050405020304" pitchFamily="18" charset="0"/>
            </a:endParaRPr>
          </a:p>
          <a:p>
            <a:pPr marL="401013" lvl="1" indent="-401013" algn="just">
              <a:buFont typeface="Wingdings" panose="05000000000000000000" pitchFamily="2" charset="2"/>
              <a:buChar char="Ø"/>
              <a:defRPr/>
            </a:pPr>
            <a:endParaRPr lang="en-US" altLang="en-US" dirty="0">
              <a:cs typeface="Times New Roman" panose="02020603050405020304" pitchFamily="18" charset="0"/>
            </a:endParaRPr>
          </a:p>
        </p:txBody>
      </p:sp>
      <p:sp>
        <p:nvSpPr>
          <p:cNvPr id="14340" name="Title 1"/>
          <p:cNvSpPr>
            <a:spLocks noGrp="1"/>
          </p:cNvSpPr>
          <p:nvPr/>
        </p:nvSpPr>
        <p:spPr bwMode="auto">
          <a:xfrm>
            <a:off x="4514903" y="1782233"/>
            <a:ext cx="94458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ZA" altLang="en-US" sz="3742" b="1">
                <a:latin typeface="Times New Roman" panose="02020603050405020304" pitchFamily="18" charset="0"/>
                <a:cs typeface="Times New Roman" panose="02020603050405020304" pitchFamily="18" charset="0"/>
              </a:rPr>
              <a:t> </a:t>
            </a:r>
            <a:endParaRPr lang="en-US" altLang="en-US" sz="3742" b="1">
              <a:latin typeface="Times New Roman" panose="02020603050405020304" pitchFamily="18" charset="0"/>
              <a:cs typeface="Times New Roman" panose="02020603050405020304" pitchFamily="18" charset="0"/>
            </a:endParaRPr>
          </a:p>
        </p:txBody>
      </p:sp>
      <p:sp>
        <p:nvSpPr>
          <p:cNvPr id="14341" name="Rectangle 2"/>
          <p:cNvSpPr>
            <a:spLocks noChangeArrowheads="1"/>
          </p:cNvSpPr>
          <p:nvPr/>
        </p:nvSpPr>
        <p:spPr bwMode="auto">
          <a:xfrm>
            <a:off x="1123156" y="393700"/>
            <a:ext cx="120448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b="1" dirty="0">
                <a:solidFill>
                  <a:schemeClr val="bg1"/>
                </a:solidFill>
                <a:latin typeface="+mn-lt"/>
                <a:cs typeface="Times New Roman" panose="02020603050405020304" pitchFamily="18" charset="0"/>
              </a:rPr>
              <a:t>Community Based Learning suggested  task based activities for engaging learners </a:t>
            </a:r>
            <a:endParaRPr lang="en-US" altLang="en-US" sz="48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146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learning activities </a:t>
            </a:r>
          </a:p>
        </p:txBody>
      </p:sp>
      <p:sp>
        <p:nvSpPr>
          <p:cNvPr id="3" name="Content Placeholder 2"/>
          <p:cNvSpPr>
            <a:spLocks noGrp="1"/>
          </p:cNvSpPr>
          <p:nvPr>
            <p:ph idx="1"/>
          </p:nvPr>
        </p:nvSpPr>
        <p:spPr/>
        <p:txBody>
          <a:bodyPr/>
          <a:lstStyle/>
          <a:p>
            <a:pPr marL="457200" marR="0" lvl="1" indent="0" algn="just">
              <a:spcBef>
                <a:spcPts val="0"/>
              </a:spcBef>
              <a:spcAft>
                <a:spcPts val="0"/>
              </a:spcAft>
              <a:buNone/>
            </a:pPr>
            <a:r>
              <a:rPr lang="en-US" dirty="0"/>
              <a:t>The suggested activities should:</a:t>
            </a:r>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be non-contact</a:t>
            </a:r>
            <a:endParaRPr lang="en-US" dirty="0"/>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allow for social distancing</a:t>
            </a:r>
            <a:endParaRPr lang="en-US" dirty="0"/>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be interesting and engaging</a:t>
            </a:r>
            <a:endParaRPr lang="en-US" dirty="0"/>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comprise short interval lessons</a:t>
            </a:r>
            <a:endParaRPr lang="en-US" dirty="0"/>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require learners to do some practical work</a:t>
            </a:r>
            <a:endParaRPr lang="en-US" dirty="0"/>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allow for creativity, improvisation and use of locally available materials </a:t>
            </a:r>
            <a:endParaRPr lang="en-US" dirty="0"/>
          </a:p>
          <a:p>
            <a:pPr marL="742950" marR="0" lvl="1" indent="-285750" algn="just">
              <a:lnSpc>
                <a:spcPct val="150000"/>
              </a:lnSpc>
              <a:spcBef>
                <a:spcPts val="0"/>
              </a:spcBef>
              <a:spcAft>
                <a:spcPts val="0"/>
              </a:spcAft>
              <a:buFont typeface="Symbol" panose="05050102010706020507" pitchFamily="18" charset="2"/>
              <a:buChar char=""/>
            </a:pPr>
            <a:r>
              <a:rPr lang="en-GB" dirty="0">
                <a:solidFill>
                  <a:srgbClr val="000000"/>
                </a:solidFill>
                <a:latin typeface="Times New Roman" panose="02020603050405020304" pitchFamily="18" charset="0"/>
                <a:ea typeface="Calibri" panose="020F0502020204030204" pitchFamily="34" charset="0"/>
              </a:rPr>
              <a:t>allow learners to express themselves freely, for example develop showcase portfolios, display of talents, dramatize, draw, song and dance.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01620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9756" y="850900"/>
            <a:ext cx="14584680" cy="1104614"/>
          </a:xfrm>
        </p:spPr>
        <p:txBody>
          <a:bodyPr>
            <a:normAutofit/>
          </a:bodyPr>
          <a:lstStyle/>
          <a:p>
            <a:pPr>
              <a:defRPr/>
            </a:pPr>
            <a:r>
              <a:rPr lang="en-US" sz="5400" dirty="0">
                <a:latin typeface="+mn-lt"/>
                <a:cs typeface="Times New Roman" panose="02020603050405020304" pitchFamily="18" charset="0"/>
              </a:rPr>
              <a:t> suggested  learning activities</a:t>
            </a:r>
          </a:p>
        </p:txBody>
      </p:sp>
      <p:sp>
        <p:nvSpPr>
          <p:cNvPr id="2" name="Content Placeholder 1"/>
          <p:cNvSpPr>
            <a:spLocks noGrp="1"/>
          </p:cNvSpPr>
          <p:nvPr>
            <p:ph idx="1"/>
          </p:nvPr>
        </p:nvSpPr>
        <p:spPr>
          <a:xfrm>
            <a:off x="2342356" y="2679700"/>
            <a:ext cx="12832080" cy="5792258"/>
          </a:xfrm>
        </p:spPr>
        <p:txBody>
          <a:bodyPr>
            <a:normAutofit lnSpcReduction="10000"/>
          </a:bodyPr>
          <a:lstStyle/>
          <a:p>
            <a:pPr marL="128101" indent="0">
              <a:buNone/>
              <a:defRPr/>
            </a:pPr>
            <a:r>
              <a:rPr lang="en-US" b="1" dirty="0">
                <a:cs typeface="Times New Roman" panose="02020603050405020304" pitchFamily="18" charset="0"/>
              </a:rPr>
              <a:t>Primary School </a:t>
            </a:r>
            <a:endParaRPr lang="en-US" dirty="0">
              <a:cs typeface="Times New Roman" panose="02020603050405020304" pitchFamily="18" charset="0"/>
            </a:endParaRPr>
          </a:p>
          <a:p>
            <a:pPr marL="128101" indent="0">
              <a:buNone/>
              <a:defRPr/>
            </a:pPr>
            <a:r>
              <a:rPr lang="en-US" dirty="0">
                <a:cs typeface="Times New Roman" panose="02020603050405020304" pitchFamily="18" charset="0"/>
              </a:rPr>
              <a:t>The suggested learning activities will be based on the following themes:</a:t>
            </a:r>
          </a:p>
          <a:p>
            <a:pPr marL="729620" indent="-601520">
              <a:lnSpc>
                <a:spcPct val="150000"/>
              </a:lnSpc>
              <a:buFont typeface="+mj-lt"/>
              <a:buAutoNum type="arabicPeriod"/>
              <a:defRPr/>
            </a:pPr>
            <a:r>
              <a:rPr lang="en-US" dirty="0">
                <a:cs typeface="Times New Roman" panose="02020603050405020304" pitchFamily="18" charset="0"/>
              </a:rPr>
              <a:t>Life skills and values;</a:t>
            </a:r>
          </a:p>
          <a:p>
            <a:pPr marL="729620" indent="-601520">
              <a:lnSpc>
                <a:spcPct val="150000"/>
              </a:lnSpc>
              <a:buFont typeface="+mj-lt"/>
              <a:buAutoNum type="arabicPeriod"/>
              <a:defRPr/>
            </a:pPr>
            <a:r>
              <a:rPr lang="en-US" dirty="0">
                <a:cs typeface="Times New Roman" panose="02020603050405020304" pitchFamily="18" charset="0"/>
              </a:rPr>
              <a:t>Health and fitness;</a:t>
            </a:r>
          </a:p>
          <a:p>
            <a:pPr marL="729620" indent="-601520">
              <a:lnSpc>
                <a:spcPct val="150000"/>
              </a:lnSpc>
              <a:buFont typeface="+mj-lt"/>
              <a:buAutoNum type="arabicPeriod"/>
              <a:defRPr/>
            </a:pPr>
            <a:r>
              <a:rPr lang="en-US" dirty="0">
                <a:cs typeface="Times New Roman" panose="02020603050405020304" pitchFamily="18" charset="0"/>
              </a:rPr>
              <a:t>Learning area activities;</a:t>
            </a:r>
          </a:p>
          <a:p>
            <a:pPr marL="729620" indent="-601520">
              <a:lnSpc>
                <a:spcPct val="150000"/>
              </a:lnSpc>
              <a:buFont typeface="+mj-lt"/>
              <a:buAutoNum type="arabicPeriod"/>
              <a:defRPr/>
            </a:pPr>
            <a:r>
              <a:rPr lang="en-US" dirty="0">
                <a:cs typeface="Times New Roman" panose="02020603050405020304" pitchFamily="18" charset="0"/>
              </a:rPr>
              <a:t>Environment and sanitation.</a:t>
            </a:r>
          </a:p>
        </p:txBody>
      </p:sp>
    </p:spTree>
    <p:extLst>
      <p:ext uri="{BB962C8B-B14F-4D97-AF65-F5344CB8AC3E}">
        <p14:creationId xmlns:p14="http://schemas.microsoft.com/office/powerpoint/2010/main" val="366318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6556" y="698500"/>
            <a:ext cx="16396395" cy="1328122"/>
          </a:xfrm>
        </p:spPr>
        <p:txBody>
          <a:bodyPr>
            <a:normAutofit/>
          </a:bodyPr>
          <a:lstStyle/>
          <a:p>
            <a:pPr>
              <a:defRPr/>
            </a:pPr>
            <a:r>
              <a:rPr lang="en-US" sz="4800" dirty="0">
                <a:latin typeface="+mn-lt"/>
                <a:cs typeface="Times New Roman" panose="02020603050405020304" pitchFamily="18" charset="0"/>
              </a:rPr>
              <a:t>Suggested learning activities Cont.</a:t>
            </a:r>
          </a:p>
        </p:txBody>
      </p:sp>
      <p:sp>
        <p:nvSpPr>
          <p:cNvPr id="2" name="Content Placeholder 1"/>
          <p:cNvSpPr>
            <a:spLocks noGrp="1"/>
          </p:cNvSpPr>
          <p:nvPr>
            <p:ph idx="1"/>
          </p:nvPr>
        </p:nvSpPr>
        <p:spPr>
          <a:xfrm>
            <a:off x="1651226" y="2374900"/>
            <a:ext cx="16396395" cy="6784864"/>
          </a:xfrm>
        </p:spPr>
        <p:txBody>
          <a:bodyPr numCol="2">
            <a:normAutofit/>
          </a:bodyPr>
          <a:lstStyle/>
          <a:p>
            <a:pPr marL="128101" indent="0">
              <a:buNone/>
              <a:defRPr/>
            </a:pPr>
            <a:r>
              <a:rPr lang="en-US" b="1" dirty="0">
                <a:cs typeface="Times New Roman" panose="02020603050405020304" pitchFamily="18" charset="0"/>
              </a:rPr>
              <a:t>Secondary School</a:t>
            </a:r>
            <a:endParaRPr lang="en-US" dirty="0">
              <a:cs typeface="Times New Roman" panose="02020603050405020304" pitchFamily="18" charset="0"/>
            </a:endParaRPr>
          </a:p>
          <a:p>
            <a:pPr marL="128101" indent="0">
              <a:buNone/>
              <a:defRPr/>
            </a:pPr>
            <a:r>
              <a:rPr lang="en-US" dirty="0">
                <a:cs typeface="Times New Roman" panose="02020603050405020304" pitchFamily="18" charset="0"/>
              </a:rPr>
              <a:t>The suggested learning activities will be based on the following themes:</a:t>
            </a:r>
          </a:p>
          <a:p>
            <a:pPr marL="729620" indent="-601520">
              <a:lnSpc>
                <a:spcPct val="150000"/>
              </a:lnSpc>
              <a:buFont typeface="+mj-lt"/>
              <a:buAutoNum type="arabicPeriod"/>
              <a:defRPr/>
            </a:pPr>
            <a:r>
              <a:rPr lang="en-US" dirty="0">
                <a:cs typeface="Times New Roman" panose="02020603050405020304" pitchFamily="18" charset="0"/>
              </a:rPr>
              <a:t>Citizenship</a:t>
            </a:r>
          </a:p>
          <a:p>
            <a:pPr marL="729620" indent="-601520">
              <a:lnSpc>
                <a:spcPct val="150000"/>
              </a:lnSpc>
              <a:buFont typeface="+mj-lt"/>
              <a:buAutoNum type="arabicPeriod"/>
              <a:defRPr/>
            </a:pPr>
            <a:r>
              <a:rPr lang="en-US" dirty="0">
                <a:cs typeface="Times New Roman" panose="02020603050405020304" pitchFamily="18" charset="0"/>
              </a:rPr>
              <a:t>Environment</a:t>
            </a:r>
          </a:p>
          <a:p>
            <a:pPr marL="729620" indent="-601520">
              <a:lnSpc>
                <a:spcPct val="150000"/>
              </a:lnSpc>
              <a:buFont typeface="+mj-lt"/>
              <a:buAutoNum type="arabicPeriod"/>
              <a:defRPr/>
            </a:pPr>
            <a:r>
              <a:rPr lang="en-US" dirty="0">
                <a:cs typeface="Times New Roman" panose="02020603050405020304" pitchFamily="18" charset="0"/>
              </a:rPr>
              <a:t>Creative arts</a:t>
            </a:r>
          </a:p>
          <a:p>
            <a:pPr marL="729620" indent="-601520">
              <a:lnSpc>
                <a:spcPct val="150000"/>
              </a:lnSpc>
              <a:buFont typeface="+mj-lt"/>
              <a:buAutoNum type="arabicPeriod"/>
              <a:defRPr/>
            </a:pPr>
            <a:r>
              <a:rPr lang="en-US" dirty="0">
                <a:cs typeface="Times New Roman" panose="02020603050405020304" pitchFamily="18" charset="0"/>
              </a:rPr>
              <a:t>Languages</a:t>
            </a:r>
          </a:p>
          <a:p>
            <a:pPr marL="729620" indent="-601520">
              <a:lnSpc>
                <a:spcPct val="150000"/>
              </a:lnSpc>
              <a:buFont typeface="+mj-lt"/>
              <a:buAutoNum type="arabicPeriod"/>
              <a:defRPr/>
            </a:pPr>
            <a:endParaRPr lang="en-US" dirty="0">
              <a:cs typeface="Times New Roman" panose="02020603050405020304" pitchFamily="18" charset="0"/>
            </a:endParaRPr>
          </a:p>
          <a:p>
            <a:pPr marL="729620" indent="-601520">
              <a:lnSpc>
                <a:spcPct val="150000"/>
              </a:lnSpc>
              <a:buFont typeface="+mj-lt"/>
              <a:buAutoNum type="arabicPeriod"/>
              <a:defRPr/>
            </a:pPr>
            <a:endParaRPr lang="en-US" dirty="0">
              <a:cs typeface="Times New Roman" panose="02020603050405020304" pitchFamily="18" charset="0"/>
            </a:endParaRPr>
          </a:p>
          <a:p>
            <a:pPr marL="729620" indent="-601520">
              <a:lnSpc>
                <a:spcPct val="150000"/>
              </a:lnSpc>
              <a:buFont typeface="+mj-lt"/>
              <a:buAutoNum type="arabicPeriod"/>
              <a:defRPr/>
            </a:pPr>
            <a:r>
              <a:rPr lang="en-US" dirty="0">
                <a:cs typeface="Times New Roman" panose="02020603050405020304" pitchFamily="18" charset="0"/>
              </a:rPr>
              <a:t>Games and Fitness</a:t>
            </a:r>
          </a:p>
          <a:p>
            <a:pPr marL="729620" indent="-601520">
              <a:lnSpc>
                <a:spcPct val="150000"/>
              </a:lnSpc>
              <a:buFont typeface="+mj-lt"/>
              <a:buAutoNum type="arabicPeriod"/>
              <a:defRPr/>
            </a:pPr>
            <a:r>
              <a:rPr lang="en-US" dirty="0">
                <a:cs typeface="Times New Roman" panose="02020603050405020304" pitchFamily="18" charset="0"/>
              </a:rPr>
              <a:t>Life skills</a:t>
            </a:r>
          </a:p>
          <a:p>
            <a:pPr marL="729620" indent="-601520">
              <a:lnSpc>
                <a:spcPct val="150000"/>
              </a:lnSpc>
              <a:buFont typeface="+mj-lt"/>
              <a:buAutoNum type="arabicPeriod"/>
              <a:defRPr/>
            </a:pPr>
            <a:r>
              <a:rPr lang="en-US" dirty="0">
                <a:cs typeface="Times New Roman" panose="02020603050405020304" pitchFamily="18" charset="0"/>
              </a:rPr>
              <a:t>Home science</a:t>
            </a:r>
          </a:p>
          <a:p>
            <a:pPr marL="729620" indent="-601520">
              <a:lnSpc>
                <a:spcPct val="150000"/>
              </a:lnSpc>
              <a:buFont typeface="+mj-lt"/>
              <a:buAutoNum type="arabicPeriod"/>
              <a:defRPr/>
            </a:pPr>
            <a:r>
              <a:rPr lang="en-US" dirty="0">
                <a:cs typeface="Times New Roman" panose="02020603050405020304" pitchFamily="18" charset="0"/>
              </a:rPr>
              <a:t>Mathematics and financial literacy</a:t>
            </a:r>
          </a:p>
        </p:txBody>
      </p:sp>
    </p:spTree>
    <p:extLst>
      <p:ext uri="{BB962C8B-B14F-4D97-AF65-F5344CB8AC3E}">
        <p14:creationId xmlns:p14="http://schemas.microsoft.com/office/powerpoint/2010/main" val="245578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9457" y="2298700"/>
            <a:ext cx="14363699" cy="3719277"/>
          </a:xfrm>
        </p:spPr>
        <p:txBody>
          <a:bodyPr>
            <a:noAutofit/>
          </a:bodyPr>
          <a:lstStyle/>
          <a:p>
            <a:pPr marL="0" indent="0" algn="just">
              <a:lnSpc>
                <a:spcPct val="150000"/>
              </a:lnSpc>
              <a:buNone/>
            </a:pPr>
            <a:r>
              <a:rPr lang="en-US" sz="4800" dirty="0"/>
              <a:t>This is a follow up to extensive consultations with all stakeholders in the Education sector on community-based learning as a means of engaging learners during the current period of </a:t>
            </a:r>
            <a:r>
              <a:rPr lang="en-US" sz="4800" dirty="0" err="1"/>
              <a:t>Covid</a:t>
            </a:r>
            <a:r>
              <a:rPr lang="en-US" sz="4800" dirty="0"/>
              <a:t> 19 pandemic</a:t>
            </a:r>
          </a:p>
        </p:txBody>
      </p:sp>
      <p:sp>
        <p:nvSpPr>
          <p:cNvPr id="10" name="object 9">
            <a:extLst>
              <a:ext uri="{FF2B5EF4-FFF2-40B4-BE49-F238E27FC236}">
                <a16:creationId xmlns:a16="http://schemas.microsoft.com/office/drawing/2014/main" id="{D4208F56-BF26-4AF4-BBF8-540B71F25E40}"/>
              </a:ext>
            </a:extLst>
          </p:cNvPr>
          <p:cNvSpPr txBox="1"/>
          <p:nvPr/>
        </p:nvSpPr>
        <p:spPr>
          <a:xfrm>
            <a:off x="1999456" y="698500"/>
            <a:ext cx="6057900" cy="936154"/>
          </a:xfrm>
          <a:prstGeom prst="rect">
            <a:avLst/>
          </a:prstGeom>
        </p:spPr>
        <p:txBody>
          <a:bodyPr vert="horz" wrap="square" lIns="0" tIns="12700" rIns="0" bIns="0" rtlCol="0">
            <a:spAutoFit/>
          </a:bodyPr>
          <a:lstStyle/>
          <a:p>
            <a:pPr marL="12700">
              <a:lnSpc>
                <a:spcPct val="100000"/>
              </a:lnSpc>
              <a:spcBef>
                <a:spcPts val="100"/>
              </a:spcBef>
            </a:pPr>
            <a:r>
              <a:rPr lang="en-US" sz="6000" b="1" dirty="0">
                <a:solidFill>
                  <a:srgbClr val="FFFFFF"/>
                </a:solidFill>
                <a:cs typeface="Source Sans Pro Light"/>
              </a:rPr>
              <a:t>Introduction Cont.</a:t>
            </a:r>
            <a:endParaRPr lang="en-US" sz="6000" b="1" dirty="0">
              <a:cs typeface="Source Sans Pro Light"/>
            </a:endParaRPr>
          </a:p>
        </p:txBody>
      </p:sp>
    </p:spTree>
    <p:extLst>
      <p:ext uri="{BB962C8B-B14F-4D97-AF65-F5344CB8AC3E}">
        <p14:creationId xmlns:p14="http://schemas.microsoft.com/office/powerpoint/2010/main" val="2966155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ED91-6334-144F-A280-A7DA970CBD50}"/>
              </a:ext>
            </a:extLst>
          </p:cNvPr>
          <p:cNvSpPr>
            <a:spLocks noGrp="1"/>
          </p:cNvSpPr>
          <p:nvPr>
            <p:ph type="title"/>
          </p:nvPr>
        </p:nvSpPr>
        <p:spPr>
          <a:xfrm>
            <a:off x="1549626" y="774700"/>
            <a:ext cx="11230496" cy="1396032"/>
          </a:xfrm>
        </p:spPr>
        <p:txBody>
          <a:bodyPr>
            <a:normAutofit/>
          </a:bodyPr>
          <a:lstStyle/>
          <a:p>
            <a:r>
              <a:rPr lang="en-GB" sz="4800" dirty="0">
                <a:latin typeface="+mn-lt"/>
              </a:rPr>
              <a:t>Suggested b</a:t>
            </a:r>
            <a:r>
              <a:rPr lang="x-none" sz="4800">
                <a:latin typeface="+mn-lt"/>
              </a:rPr>
              <a:t>road </a:t>
            </a:r>
            <a:r>
              <a:rPr lang="x-none" sz="4800" dirty="0">
                <a:latin typeface="+mn-lt"/>
              </a:rPr>
              <a:t>areas</a:t>
            </a:r>
          </a:p>
        </p:txBody>
      </p:sp>
      <p:graphicFrame>
        <p:nvGraphicFramePr>
          <p:cNvPr id="4" name="Table 4">
            <a:extLst>
              <a:ext uri="{FF2B5EF4-FFF2-40B4-BE49-F238E27FC236}">
                <a16:creationId xmlns:a16="http://schemas.microsoft.com/office/drawing/2014/main" id="{43C32D03-996D-9342-8B7A-69D981464AB5}"/>
              </a:ext>
            </a:extLst>
          </p:cNvPr>
          <p:cNvGraphicFramePr>
            <a:graphicFrameLocks noGrp="1"/>
          </p:cNvGraphicFramePr>
          <p:nvPr>
            <p:ph idx="1"/>
            <p:extLst>
              <p:ext uri="{D42A27DB-BD31-4B8C-83A1-F6EECF244321}">
                <p14:modId xmlns:p14="http://schemas.microsoft.com/office/powerpoint/2010/main" val="653325500"/>
              </p:ext>
            </p:extLst>
          </p:nvPr>
        </p:nvGraphicFramePr>
        <p:xfrm>
          <a:off x="1580356" y="2279110"/>
          <a:ext cx="16342386" cy="7151458"/>
        </p:xfrm>
        <a:graphic>
          <a:graphicData uri="http://schemas.openxmlformats.org/drawingml/2006/table">
            <a:tbl>
              <a:tblPr firstRow="1" bandRow="1">
                <a:tableStyleId>{5C22544A-7EE6-4342-B048-85BDC9FD1C3A}</a:tableStyleId>
              </a:tblPr>
              <a:tblGrid>
                <a:gridCol w="3486150">
                  <a:extLst>
                    <a:ext uri="{9D8B030D-6E8A-4147-A177-3AD203B41FA5}">
                      <a16:colId xmlns:a16="http://schemas.microsoft.com/office/drawing/2014/main" val="2661703507"/>
                    </a:ext>
                  </a:extLst>
                </a:gridCol>
                <a:gridCol w="5819395">
                  <a:extLst>
                    <a:ext uri="{9D8B030D-6E8A-4147-A177-3AD203B41FA5}">
                      <a16:colId xmlns:a16="http://schemas.microsoft.com/office/drawing/2014/main" val="390510533"/>
                    </a:ext>
                  </a:extLst>
                </a:gridCol>
                <a:gridCol w="3648455">
                  <a:extLst>
                    <a:ext uri="{9D8B030D-6E8A-4147-A177-3AD203B41FA5}">
                      <a16:colId xmlns:a16="http://schemas.microsoft.com/office/drawing/2014/main" val="650387286"/>
                    </a:ext>
                  </a:extLst>
                </a:gridCol>
                <a:gridCol w="3388386">
                  <a:extLst>
                    <a:ext uri="{9D8B030D-6E8A-4147-A177-3AD203B41FA5}">
                      <a16:colId xmlns:a16="http://schemas.microsoft.com/office/drawing/2014/main" val="63646678"/>
                    </a:ext>
                  </a:extLst>
                </a:gridCol>
              </a:tblGrid>
              <a:tr h="750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mn-lt"/>
                          <a:ea typeface="Calibri" panose="020F0502020204030204" pitchFamily="34" charset="0"/>
                          <a:cs typeface="Times New Roman" panose="02020603050405020304" pitchFamily="18" charset="0"/>
                        </a:rPr>
                        <a:t>Citizenship</a:t>
                      </a:r>
                      <a:endParaRPr lang="x-none" sz="3600" dirty="0">
                        <a:latin typeface="+mn-lt"/>
                        <a:ea typeface="Calibri" panose="020F0502020204030204" pitchFamily="34" charset="0"/>
                        <a:cs typeface="Times New Roman" panose="02020603050405020304" pitchFamily="18" charset="0"/>
                      </a:endParaRPr>
                    </a:p>
                  </a:txBody>
                  <a:tcPr marL="106934" marR="106934" marT="53467" marB="53467">
                    <a:lnB w="19050" cap="flat" cmpd="sng" algn="ctr">
                      <a:solidFill>
                        <a:srgbClr val="009EF3"/>
                      </a:solidFill>
                      <a:prstDash val="solid"/>
                      <a:round/>
                      <a:headEnd type="none" w="med" len="med"/>
                      <a:tailEnd type="none" w="med" len="med"/>
                    </a:lnB>
                    <a:solidFill>
                      <a:srgbClr val="009EF3"/>
                    </a:solidFill>
                  </a:tcPr>
                </a:tc>
                <a:tc>
                  <a:txBody>
                    <a:bodyPr/>
                    <a:lstStyle/>
                    <a:p>
                      <a:pPr marL="0" lvl="0" indent="0">
                        <a:lnSpc>
                          <a:spcPct val="100000"/>
                        </a:lnSpc>
                        <a:buFont typeface="+mj-lt"/>
                        <a:buNone/>
                      </a:pPr>
                      <a:r>
                        <a:rPr lang="en-GB" sz="3600" dirty="0">
                          <a:latin typeface="+mn-lt"/>
                          <a:ea typeface="Calibri" panose="020F0502020204030204" pitchFamily="34" charset="0"/>
                          <a:cs typeface="Times New Roman" panose="02020603050405020304" pitchFamily="18" charset="0"/>
                        </a:rPr>
                        <a:t>Environment</a:t>
                      </a:r>
                      <a:endParaRPr lang="x-none" sz="3600" dirty="0">
                        <a:latin typeface="+mn-lt"/>
                        <a:ea typeface="Calibri" panose="020F0502020204030204" pitchFamily="34" charset="0"/>
                        <a:cs typeface="Times New Roman" panose="02020603050405020304" pitchFamily="18" charset="0"/>
                      </a:endParaRPr>
                    </a:p>
                  </a:txBody>
                  <a:tcPr marL="106934" marR="106934" marT="53467" marB="53467">
                    <a:lnB w="19050" cap="flat" cmpd="sng" algn="ctr">
                      <a:solidFill>
                        <a:srgbClr val="009EF3"/>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mn-lt"/>
                          <a:ea typeface="Calibri" panose="020F0502020204030204" pitchFamily="34" charset="0"/>
                          <a:cs typeface="Times New Roman" panose="02020603050405020304" pitchFamily="18" charset="0"/>
                        </a:rPr>
                        <a:t>Creative Arts </a:t>
                      </a:r>
                      <a:endParaRPr lang="x-none" sz="3600" dirty="0">
                        <a:latin typeface="+mn-lt"/>
                        <a:ea typeface="Calibri" panose="020F0502020204030204" pitchFamily="34" charset="0"/>
                        <a:cs typeface="Times New Roman" panose="02020603050405020304" pitchFamily="18" charset="0"/>
                      </a:endParaRPr>
                    </a:p>
                  </a:txBody>
                  <a:tcPr marL="106934" marR="106934" marT="53467" marB="53467">
                    <a:lnB w="19050" cap="flat" cmpd="sng" algn="ctr">
                      <a:solidFill>
                        <a:srgbClr val="009EF3"/>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mn-lt"/>
                          <a:ea typeface="Calibri" panose="020F0502020204030204" pitchFamily="34" charset="0"/>
                          <a:cs typeface="Times New Roman" panose="02020603050405020304" pitchFamily="18" charset="0"/>
                        </a:rPr>
                        <a:t>Language </a:t>
                      </a:r>
                      <a:endParaRPr lang="x-none" sz="3600" dirty="0">
                        <a:latin typeface="+mn-lt"/>
                        <a:ea typeface="Calibri" panose="020F0502020204030204" pitchFamily="34" charset="0"/>
                        <a:cs typeface="Times New Roman" panose="02020603050405020304" pitchFamily="18" charset="0"/>
                      </a:endParaRPr>
                    </a:p>
                  </a:txBody>
                  <a:tcPr marL="106934" marR="106934" marT="53467" marB="53467">
                    <a:lnB w="19050" cap="flat" cmpd="sng" algn="ctr">
                      <a:solidFill>
                        <a:srgbClr val="009EF3"/>
                      </a:solidFill>
                      <a:prstDash val="solid"/>
                      <a:round/>
                      <a:headEnd type="none" w="med" len="med"/>
                      <a:tailEnd type="none" w="med" len="med"/>
                    </a:lnB>
                    <a:solidFill>
                      <a:srgbClr val="D42020"/>
                    </a:solidFill>
                  </a:tcPr>
                </a:tc>
                <a:extLst>
                  <a:ext uri="{0D108BD9-81ED-4DB2-BD59-A6C34878D82A}">
                    <a16:rowId xmlns:a16="http://schemas.microsoft.com/office/drawing/2014/main" val="3402028211"/>
                  </a:ext>
                </a:extLst>
              </a:tr>
              <a:tr h="6147919">
                <a:tc>
                  <a:txBody>
                    <a:bodyPr/>
                    <a:lstStyle/>
                    <a:p>
                      <a:pPr marL="285750" lvl="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Values Formation</a:t>
                      </a:r>
                      <a:endParaRPr lang="x-none" sz="28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Social Responsibility</a:t>
                      </a:r>
                      <a:endParaRPr lang="x-none" sz="28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Social Entrepreneurship</a:t>
                      </a:r>
                      <a:endParaRPr lang="x-none" sz="28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Religious Activities</a:t>
                      </a:r>
                      <a:endParaRPr lang="x-none" sz="280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Socio-cultural Activities.  </a:t>
                      </a:r>
                      <a:endParaRPr lang="x-none" sz="2800" kern="1200" dirty="0">
                        <a:solidFill>
                          <a:schemeClr val="dk1"/>
                        </a:solidFill>
                        <a:effectLst/>
                        <a:latin typeface="+mn-lt"/>
                        <a:ea typeface="+mn-ea"/>
                        <a:cs typeface="+mn-cs"/>
                      </a:endParaRPr>
                    </a:p>
                    <a:p>
                      <a:pPr>
                        <a:lnSpc>
                          <a:spcPct val="150000"/>
                        </a:lnSpc>
                      </a:pPr>
                      <a:endParaRPr lang="x-none" sz="2800" dirty="0">
                        <a:latin typeface="+mn-lt"/>
                      </a:endParaRPr>
                    </a:p>
                  </a:txBody>
                  <a:tcPr marL="106934" marR="106934" marT="53467" marB="534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9EF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Personal Hygiene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Hygiene and Conservation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Careers in Science </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(Non)Communicable Diseases</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Body Systems</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Physical Exercise and Safety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Home Remedies and Simple First Aid</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Environmental Conservation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dirty="0">
                          <a:effectLst/>
                          <a:latin typeface="+mn-lt"/>
                          <a:ea typeface="Calibri" panose="020F0502020204030204" pitchFamily="34" charset="0"/>
                          <a:cs typeface="Times New Roman" panose="02020603050405020304" pitchFamily="18" charset="0"/>
                        </a:rPr>
                        <a:t>Business Resources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dirty="0">
                          <a:effectLst/>
                          <a:latin typeface="+mn-lt"/>
                          <a:ea typeface="Calibri" panose="020F0502020204030204" pitchFamily="34" charset="0"/>
                          <a:cs typeface="Times New Roman" panose="02020603050405020304" pitchFamily="18" charset="0"/>
                        </a:rPr>
                        <a:t>Agribusiness</a:t>
                      </a:r>
                      <a:endParaRPr lang="x-none" sz="2800" dirty="0">
                        <a:effectLst/>
                        <a:latin typeface="+mn-lt"/>
                        <a:ea typeface="Calibri" panose="020F0502020204030204" pitchFamily="34" charset="0"/>
                        <a:cs typeface="Times New Roman" panose="02020603050405020304" pitchFamily="18" charset="0"/>
                      </a:endParaRPr>
                    </a:p>
                  </a:txBody>
                  <a:tcPr marL="80201" marR="80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9EF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Multi - media cards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Draw and paint pictures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Craft activities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Music and dance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Drama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Videography and photography </a:t>
                      </a:r>
                      <a:endParaRPr lang="x-none"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x-none" sz="2800" dirty="0">
                        <a:effectLst/>
                        <a:latin typeface="+mn-lt"/>
                        <a:ea typeface="Calibri" panose="020F0502020204030204" pitchFamily="34" charset="0"/>
                        <a:cs typeface="Times New Roman" panose="02020603050405020304" pitchFamily="18" charset="0"/>
                      </a:endParaRPr>
                    </a:p>
                  </a:txBody>
                  <a:tcPr marL="106934" marR="106934" marT="53467" marB="534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9EF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Language games</a:t>
                      </a:r>
                      <a:endParaRPr lang="x-none" sz="2800" b="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Debates</a:t>
                      </a:r>
                      <a:endParaRPr lang="x-none" sz="2800" b="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Public speaking</a:t>
                      </a:r>
                      <a:endParaRPr lang="x-none" sz="2800" b="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Poetry</a:t>
                      </a:r>
                      <a:endParaRPr lang="x-none" sz="2800" b="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Oral Literature </a:t>
                      </a:r>
                    </a:p>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Reading  </a:t>
                      </a:r>
                      <a:endParaRPr lang="x-none" sz="2800" b="0" kern="1200" dirty="0">
                        <a:solidFill>
                          <a:schemeClr val="dk1"/>
                        </a:solidFill>
                        <a:effectLst/>
                        <a:latin typeface="+mn-lt"/>
                        <a:ea typeface="+mn-ea"/>
                        <a:cs typeface="+mn-cs"/>
                      </a:endParaRPr>
                    </a:p>
                    <a:p>
                      <a:pPr marL="285750" lvl="0" indent="-285750">
                        <a:lnSpc>
                          <a:spcPct val="150000"/>
                        </a:lnSpc>
                        <a:buFont typeface="Arial" panose="020B0604020202020204" pitchFamily="34" charset="0"/>
                        <a:buChar char="•"/>
                      </a:pPr>
                      <a:r>
                        <a:rPr lang="en-GB" sz="2800" b="0" kern="1200" dirty="0">
                          <a:solidFill>
                            <a:schemeClr val="dk1"/>
                          </a:solidFill>
                          <a:effectLst/>
                          <a:latin typeface="+mn-lt"/>
                          <a:ea typeface="+mn-ea"/>
                          <a:cs typeface="+mn-cs"/>
                        </a:rPr>
                        <a:t>Writing</a:t>
                      </a:r>
                      <a:endParaRPr lang="x-none" sz="2800" b="0" kern="1200" dirty="0">
                        <a:solidFill>
                          <a:schemeClr val="dk1"/>
                        </a:solidFill>
                        <a:effectLst/>
                        <a:latin typeface="+mn-lt"/>
                        <a:ea typeface="+mn-ea"/>
                        <a:cs typeface="+mn-cs"/>
                      </a:endParaRPr>
                    </a:p>
                    <a:p>
                      <a:pPr>
                        <a:lnSpc>
                          <a:spcPct val="150000"/>
                        </a:lnSpc>
                      </a:pPr>
                      <a:endParaRPr lang="x-none" sz="1800" dirty="0">
                        <a:effectLst/>
                        <a:latin typeface="+mn-lt"/>
                        <a:ea typeface="Calibri" panose="020F0502020204030204" pitchFamily="34" charset="0"/>
                        <a:cs typeface="Times New Roman" panose="02020603050405020304" pitchFamily="18" charset="0"/>
                      </a:endParaRPr>
                    </a:p>
                  </a:txBody>
                  <a:tcPr marL="80201" marR="80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9EF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2594791"/>
                  </a:ext>
                </a:extLst>
              </a:tr>
            </a:tbl>
          </a:graphicData>
        </a:graphic>
      </p:graphicFrame>
    </p:spTree>
    <p:extLst>
      <p:ext uri="{BB962C8B-B14F-4D97-AF65-F5344CB8AC3E}">
        <p14:creationId xmlns:p14="http://schemas.microsoft.com/office/powerpoint/2010/main" val="113258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5F0B-EF91-AA45-B88D-11A4670BAFC1}"/>
              </a:ext>
            </a:extLst>
          </p:cNvPr>
          <p:cNvSpPr>
            <a:spLocks noGrp="1"/>
          </p:cNvSpPr>
          <p:nvPr>
            <p:ph type="title"/>
          </p:nvPr>
        </p:nvSpPr>
        <p:spPr>
          <a:xfrm>
            <a:off x="1190398" y="1079500"/>
            <a:ext cx="11781397" cy="618415"/>
          </a:xfrm>
        </p:spPr>
        <p:txBody>
          <a:bodyPr>
            <a:normAutofit fontScale="90000"/>
          </a:bodyPr>
          <a:lstStyle/>
          <a:p>
            <a:r>
              <a:rPr lang="en-GB" dirty="0">
                <a:latin typeface="+mn-lt"/>
              </a:rPr>
              <a:t>Suggested b</a:t>
            </a:r>
            <a:r>
              <a:rPr lang="x-none" sz="4400">
                <a:latin typeface="+mn-lt"/>
              </a:rPr>
              <a:t>road </a:t>
            </a:r>
            <a:r>
              <a:rPr lang="x-none" sz="4400" dirty="0">
                <a:latin typeface="+mn-lt"/>
              </a:rPr>
              <a:t>areas</a:t>
            </a:r>
            <a:r>
              <a:rPr lang="en-US" sz="4400" dirty="0">
                <a:latin typeface="+mn-lt"/>
              </a:rPr>
              <a:t> </a:t>
            </a:r>
            <a:r>
              <a:rPr lang="en-GB" cap="none" dirty="0">
                <a:latin typeface="+mn-lt"/>
              </a:rPr>
              <a:t>C</a:t>
            </a:r>
            <a:r>
              <a:rPr lang="x-none" cap="none" dirty="0">
                <a:latin typeface="+mn-lt"/>
              </a:rPr>
              <a:t>ont</a:t>
            </a:r>
            <a:r>
              <a:rPr lang="en-US" cap="none" dirty="0">
                <a:latin typeface="+mn-lt"/>
              </a:rPr>
              <a:t>.</a:t>
            </a:r>
            <a:endParaRPr lang="x-none" cap="none" dirty="0">
              <a:latin typeface="+mn-lt"/>
            </a:endParaRPr>
          </a:p>
        </p:txBody>
      </p:sp>
      <p:graphicFrame>
        <p:nvGraphicFramePr>
          <p:cNvPr id="4" name="Table 4">
            <a:extLst>
              <a:ext uri="{FF2B5EF4-FFF2-40B4-BE49-F238E27FC236}">
                <a16:creationId xmlns:a16="http://schemas.microsoft.com/office/drawing/2014/main" id="{729B737C-6A8A-F04B-B65B-36FD9823DA58}"/>
              </a:ext>
            </a:extLst>
          </p:cNvPr>
          <p:cNvGraphicFramePr>
            <a:graphicFrameLocks noGrp="1"/>
          </p:cNvGraphicFramePr>
          <p:nvPr>
            <p:ph idx="1"/>
            <p:extLst>
              <p:ext uri="{D42A27DB-BD31-4B8C-83A1-F6EECF244321}">
                <p14:modId xmlns:p14="http://schemas.microsoft.com/office/powerpoint/2010/main" val="571376664"/>
              </p:ext>
            </p:extLst>
          </p:nvPr>
        </p:nvGraphicFramePr>
        <p:xfrm>
          <a:off x="1195954" y="2143560"/>
          <a:ext cx="16615002" cy="8384740"/>
        </p:xfrm>
        <a:graphic>
          <a:graphicData uri="http://schemas.openxmlformats.org/drawingml/2006/table">
            <a:tbl>
              <a:tblPr firstRow="1" bandRow="1">
                <a:tableStyleId>{5C22544A-7EE6-4342-B048-85BDC9FD1C3A}</a:tableStyleId>
              </a:tblPr>
              <a:tblGrid>
                <a:gridCol w="2957644">
                  <a:extLst>
                    <a:ext uri="{9D8B030D-6E8A-4147-A177-3AD203B41FA5}">
                      <a16:colId xmlns:a16="http://schemas.microsoft.com/office/drawing/2014/main" val="1995262528"/>
                    </a:ext>
                  </a:extLst>
                </a:gridCol>
                <a:gridCol w="4610446">
                  <a:extLst>
                    <a:ext uri="{9D8B030D-6E8A-4147-A177-3AD203B41FA5}">
                      <a16:colId xmlns:a16="http://schemas.microsoft.com/office/drawing/2014/main" val="515604755"/>
                    </a:ext>
                  </a:extLst>
                </a:gridCol>
                <a:gridCol w="4523456">
                  <a:extLst>
                    <a:ext uri="{9D8B030D-6E8A-4147-A177-3AD203B41FA5}">
                      <a16:colId xmlns:a16="http://schemas.microsoft.com/office/drawing/2014/main" val="3402355822"/>
                    </a:ext>
                  </a:extLst>
                </a:gridCol>
                <a:gridCol w="4523456">
                  <a:extLst>
                    <a:ext uri="{9D8B030D-6E8A-4147-A177-3AD203B41FA5}">
                      <a16:colId xmlns:a16="http://schemas.microsoft.com/office/drawing/2014/main" val="2794753519"/>
                    </a:ext>
                  </a:extLst>
                </a:gridCol>
              </a:tblGrid>
              <a:tr h="1254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chemeClr val="bg1"/>
                          </a:solidFill>
                          <a:effectLst/>
                          <a:latin typeface="+mn-lt"/>
                          <a:ea typeface="+mn-ea"/>
                          <a:cs typeface="+mn-cs"/>
                        </a:rPr>
                        <a:t>Games and fitness</a:t>
                      </a:r>
                      <a:r>
                        <a:rPr lang="en-GB" sz="3600" kern="1200" dirty="0">
                          <a:solidFill>
                            <a:schemeClr val="dk1"/>
                          </a:solidFill>
                          <a:effectLst/>
                          <a:latin typeface="+mn-lt"/>
                          <a:ea typeface="+mn-ea"/>
                          <a:cs typeface="+mn-cs"/>
                        </a:rPr>
                        <a:t> </a:t>
                      </a:r>
                      <a:endParaRPr lang="x-none" sz="3600" kern="1200" dirty="0">
                        <a:solidFill>
                          <a:schemeClr val="dk1"/>
                        </a:solidFill>
                        <a:effectLst/>
                        <a:latin typeface="+mn-lt"/>
                        <a:ea typeface="+mn-ea"/>
                        <a:cs typeface="+mn-cs"/>
                      </a:endParaRPr>
                    </a:p>
                  </a:txBody>
                  <a:tcPr marL="106934" marR="106934" marT="53467" marB="53467">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chemeClr val="bg1"/>
                          </a:solidFill>
                          <a:effectLst/>
                          <a:latin typeface="+mn-lt"/>
                          <a:ea typeface="+mn-ea"/>
                          <a:cs typeface="+mn-cs"/>
                        </a:rPr>
                        <a:t>Life skills</a:t>
                      </a:r>
                      <a:r>
                        <a:rPr lang="en-GB" sz="3600" kern="1200" dirty="0">
                          <a:solidFill>
                            <a:schemeClr val="dk1"/>
                          </a:solidFill>
                          <a:effectLst/>
                          <a:latin typeface="+mn-lt"/>
                          <a:ea typeface="+mn-ea"/>
                          <a:cs typeface="+mn-cs"/>
                        </a:rPr>
                        <a:t> </a:t>
                      </a:r>
                      <a:endParaRPr lang="x-none" sz="3600" kern="1200" dirty="0">
                        <a:solidFill>
                          <a:schemeClr val="dk1"/>
                        </a:solidFill>
                        <a:effectLst/>
                        <a:latin typeface="+mn-lt"/>
                        <a:ea typeface="+mn-ea"/>
                        <a:cs typeface="+mn-cs"/>
                      </a:endParaRPr>
                    </a:p>
                  </a:txBody>
                  <a:tcPr marL="106934" marR="106934" marT="53467" marB="53467">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chemeClr val="bg1"/>
                          </a:solidFill>
                          <a:effectLst/>
                          <a:latin typeface="+mn-lt"/>
                          <a:ea typeface="+mn-ea"/>
                          <a:cs typeface="+mn-cs"/>
                        </a:rPr>
                        <a:t>Home science</a:t>
                      </a:r>
                      <a:r>
                        <a:rPr lang="en-GB" sz="3600" kern="1200" dirty="0">
                          <a:solidFill>
                            <a:schemeClr val="dk1"/>
                          </a:solidFill>
                          <a:effectLst/>
                          <a:latin typeface="+mn-lt"/>
                          <a:ea typeface="+mn-ea"/>
                          <a:cs typeface="+mn-cs"/>
                        </a:rPr>
                        <a:t> </a:t>
                      </a:r>
                      <a:endParaRPr lang="x-none" sz="3600" kern="1200" dirty="0">
                        <a:solidFill>
                          <a:schemeClr val="dk1"/>
                        </a:solidFill>
                        <a:effectLst/>
                        <a:latin typeface="+mn-lt"/>
                        <a:ea typeface="+mn-ea"/>
                        <a:cs typeface="+mn-cs"/>
                      </a:endParaRPr>
                    </a:p>
                    <a:p>
                      <a:endParaRPr lang="x-none" sz="3600" dirty="0"/>
                    </a:p>
                  </a:txBody>
                  <a:tcPr marL="106934" marR="106934" marT="53467" marB="53467">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chemeClr val="bg1"/>
                          </a:solidFill>
                          <a:effectLst/>
                          <a:latin typeface="+mn-lt"/>
                          <a:ea typeface="+mn-ea"/>
                          <a:cs typeface="+mn-cs"/>
                        </a:rPr>
                        <a:t>Mathematics and Financial literacy </a:t>
                      </a:r>
                      <a:endParaRPr lang="x-none" sz="3600" kern="1200" dirty="0">
                        <a:solidFill>
                          <a:schemeClr val="bg1"/>
                        </a:solidFill>
                        <a:effectLst/>
                        <a:latin typeface="+mn-lt"/>
                        <a:ea typeface="+mn-ea"/>
                        <a:cs typeface="+mn-cs"/>
                      </a:endParaRPr>
                    </a:p>
                  </a:txBody>
                  <a:tcPr marL="106934" marR="106934" marT="53467" marB="53467">
                    <a:solidFill>
                      <a:schemeClr val="accent5"/>
                    </a:solidFill>
                  </a:tcPr>
                </a:tc>
                <a:extLst>
                  <a:ext uri="{0D108BD9-81ED-4DB2-BD59-A6C34878D82A}">
                    <a16:rowId xmlns:a16="http://schemas.microsoft.com/office/drawing/2014/main" val="3975322220"/>
                  </a:ext>
                </a:extLst>
              </a:tr>
              <a:tr h="7129762">
                <a:tc>
                  <a:txBody>
                    <a:bodyPr/>
                    <a:lstStyle/>
                    <a:p>
                      <a:pPr marL="28575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Running games </a:t>
                      </a:r>
                    </a:p>
                    <a:p>
                      <a:pPr marL="28575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Dancing  </a:t>
                      </a:r>
                    </a:p>
                    <a:p>
                      <a:pPr marL="28575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Athletics</a:t>
                      </a:r>
                    </a:p>
                    <a:p>
                      <a:pPr marL="285750" indent="-285750">
                        <a:lnSpc>
                          <a:spcPct val="150000"/>
                        </a:lnSpc>
                        <a:buFont typeface="Arial" panose="020B0604020202020204" pitchFamily="34" charset="0"/>
                        <a:buChar char="•"/>
                      </a:pPr>
                      <a:r>
                        <a:rPr lang="en-GB" sz="2800" kern="1200" dirty="0">
                          <a:solidFill>
                            <a:schemeClr val="dk1"/>
                          </a:solidFill>
                          <a:effectLst/>
                          <a:latin typeface="+mn-lt"/>
                          <a:ea typeface="+mn-ea"/>
                          <a:cs typeface="+mn-cs"/>
                        </a:rPr>
                        <a:t>Aerobics </a:t>
                      </a:r>
                      <a:r>
                        <a:rPr lang="x-none" sz="2800" dirty="0">
                          <a:effectLst/>
                        </a:rPr>
                        <a:t> </a:t>
                      </a:r>
                    </a:p>
                    <a:p>
                      <a:endParaRPr lang="en-GB" sz="2800" kern="1200" dirty="0">
                        <a:solidFill>
                          <a:schemeClr val="accent2"/>
                        </a:solidFill>
                        <a:effectLst/>
                        <a:latin typeface="+mn-lt"/>
                        <a:ea typeface="+mn-ea"/>
                        <a:cs typeface="+mn-cs"/>
                      </a:endParaRPr>
                    </a:p>
                    <a:p>
                      <a:endParaRPr lang="en-GB" sz="2800" kern="1200" dirty="0">
                        <a:solidFill>
                          <a:schemeClr val="accent2"/>
                        </a:solidFill>
                        <a:effectLst/>
                        <a:latin typeface="+mn-lt"/>
                        <a:ea typeface="+mn-ea"/>
                        <a:cs typeface="+mn-cs"/>
                      </a:endParaRPr>
                    </a:p>
                    <a:p>
                      <a:endParaRPr lang="en-GB" sz="2800" kern="1200" dirty="0">
                        <a:solidFill>
                          <a:schemeClr val="accent2"/>
                        </a:solidFill>
                        <a:effectLst/>
                        <a:latin typeface="+mn-lt"/>
                        <a:ea typeface="+mn-ea"/>
                        <a:cs typeface="+mn-cs"/>
                      </a:endParaRPr>
                    </a:p>
                    <a:p>
                      <a:r>
                        <a:rPr lang="en-GB" sz="2800" b="1" kern="1200" dirty="0">
                          <a:solidFill>
                            <a:srgbClr val="C00000"/>
                          </a:solidFill>
                          <a:effectLst/>
                          <a:latin typeface="+mn-lt"/>
                          <a:ea typeface="+mn-ea"/>
                          <a:cs typeface="+mn-cs"/>
                        </a:rPr>
                        <a:t>ensure social distancing</a:t>
                      </a:r>
                      <a:r>
                        <a:rPr lang="x-none" sz="2800" b="1" dirty="0">
                          <a:solidFill>
                            <a:srgbClr val="C00000"/>
                          </a:solidFill>
                          <a:effectLst/>
                        </a:rPr>
                        <a:t> </a:t>
                      </a:r>
                      <a:endParaRPr lang="x-none" sz="2800" b="1" dirty="0">
                        <a:solidFill>
                          <a:srgbClr val="C00000"/>
                        </a:solidFill>
                      </a:endParaRPr>
                    </a:p>
                  </a:txBody>
                  <a:tcPr marL="106934" marR="106934" marT="53467" marB="53467"/>
                </a:tc>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Self-aware</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Stop Bullying and Violence</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Time Management</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Making decisions</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Leadership</a:t>
                      </a:r>
                      <a:endParaRPr lang="x-none" sz="2800" kern="1200" dirty="0">
                        <a:solidFill>
                          <a:schemeClr val="dk1"/>
                        </a:solidFill>
                        <a:effectLst/>
                        <a:latin typeface="+mn-lt"/>
                        <a:ea typeface="+mn-ea"/>
                        <a:cs typeface="+mn-cs"/>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Communication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Self-esteem</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2800" kern="1200" dirty="0">
                          <a:solidFill>
                            <a:schemeClr val="dk1"/>
                          </a:solidFill>
                          <a:effectLst/>
                          <a:latin typeface="+mn-lt"/>
                          <a:ea typeface="+mn-ea"/>
                          <a:cs typeface="+mn-cs"/>
                        </a:rPr>
                        <a:t>Conflict resolution</a:t>
                      </a:r>
                      <a:endParaRPr lang="x-none" sz="2800" kern="1200" dirty="0">
                        <a:solidFill>
                          <a:schemeClr val="dk1"/>
                        </a:solidFill>
                        <a:effectLst/>
                        <a:latin typeface="+mn-lt"/>
                        <a:ea typeface="+mn-ea"/>
                        <a:cs typeface="+mn-cs"/>
                      </a:endParaRPr>
                    </a:p>
                    <a:p>
                      <a:pPr marL="285750" lvl="0" indent="-285750" algn="l" defTabSz="914400" rtl="0" eaLnBrk="1" latinLnBrk="0" hangingPunct="1">
                        <a:lnSpc>
                          <a:spcPct val="115000"/>
                        </a:lnSpc>
                        <a:buFont typeface="Arial" panose="020B0604020202020204" pitchFamily="34" charset="0"/>
                        <a:buChar char="•"/>
                      </a:pPr>
                      <a:r>
                        <a:rPr lang="en-GB" sz="2800" kern="1200" dirty="0">
                          <a:solidFill>
                            <a:schemeClr val="dk1"/>
                          </a:solidFill>
                          <a:effectLst/>
                          <a:latin typeface="+mn-lt"/>
                          <a:ea typeface="+mn-ea"/>
                          <a:cs typeface="+mn-cs"/>
                        </a:rPr>
                        <a:t>Choosing subjects and careers</a:t>
                      </a:r>
                    </a:p>
                    <a:p>
                      <a:pPr marL="285750" lvl="0" indent="-285750" algn="l" defTabSz="914400" rtl="0" eaLnBrk="1" latinLnBrk="0" hangingPunct="1">
                        <a:lnSpc>
                          <a:spcPct val="115000"/>
                        </a:lnSpc>
                        <a:buFont typeface="Arial" panose="020B0604020202020204" pitchFamily="34" charset="0"/>
                        <a:buChar char="•"/>
                      </a:pPr>
                      <a:r>
                        <a:rPr lang="en-GB" sz="2800" kern="1200" dirty="0">
                          <a:solidFill>
                            <a:schemeClr val="dk1"/>
                          </a:solidFill>
                          <a:effectLst/>
                          <a:latin typeface="+mn-lt"/>
                          <a:ea typeface="+mn-ea"/>
                          <a:cs typeface="+mn-cs"/>
                        </a:rPr>
                        <a:t>Study and organisational skills, </a:t>
                      </a:r>
                    </a:p>
                    <a:p>
                      <a:pPr marL="285750" lvl="0" indent="-285750" algn="l" defTabSz="914400" rtl="0" eaLnBrk="1" latinLnBrk="0" hangingPunct="1">
                        <a:lnSpc>
                          <a:spcPct val="115000"/>
                        </a:lnSpc>
                        <a:buFont typeface="Arial" panose="020B0604020202020204" pitchFamily="34" charset="0"/>
                        <a:buChar char="•"/>
                      </a:pPr>
                      <a:r>
                        <a:rPr lang="en-GB" sz="2800" kern="1200" dirty="0">
                          <a:solidFill>
                            <a:schemeClr val="dk1"/>
                          </a:solidFill>
                          <a:effectLst/>
                          <a:latin typeface="+mn-lt"/>
                          <a:ea typeface="+mn-ea"/>
                          <a:cs typeface="+mn-cs"/>
                        </a:rPr>
                        <a:t>Goal setting</a:t>
                      </a:r>
                    </a:p>
                    <a:p>
                      <a:pPr marL="285750" lvl="0" indent="-285750" algn="l" defTabSz="914400" rtl="0" eaLnBrk="1" latinLnBrk="0" hangingPunct="1">
                        <a:lnSpc>
                          <a:spcPct val="115000"/>
                        </a:lnSpc>
                        <a:buFont typeface="Arial" panose="020B0604020202020204" pitchFamily="34" charset="0"/>
                        <a:buChar char="•"/>
                      </a:pPr>
                      <a:r>
                        <a:rPr lang="en-GB" sz="2800" kern="1200" dirty="0">
                          <a:solidFill>
                            <a:schemeClr val="dk1"/>
                          </a:solidFill>
                          <a:effectLst/>
                          <a:latin typeface="+mn-lt"/>
                          <a:ea typeface="+mn-ea"/>
                          <a:cs typeface="+mn-cs"/>
                        </a:rPr>
                        <a:t>Daily Living Skills</a:t>
                      </a:r>
                      <a:endParaRPr lang="x-none" sz="2800" kern="1200" dirty="0">
                        <a:solidFill>
                          <a:schemeClr val="dk1"/>
                        </a:solidFill>
                        <a:effectLst/>
                        <a:latin typeface="+mn-lt"/>
                        <a:ea typeface="+mn-ea"/>
                        <a:cs typeface="+mn-cs"/>
                      </a:endParaRPr>
                    </a:p>
                  </a:txBody>
                  <a:tcPr marL="80201" marR="80201" marT="0" marB="0"/>
                </a:tc>
                <a:tc>
                  <a:txBody>
                    <a:bodyPr/>
                    <a:lstStyle/>
                    <a:p>
                      <a:pPr marL="285750" lvl="0" indent="-285750">
                        <a:buFont typeface="Arial" panose="020B0604020202020204" pitchFamily="34" charset="0"/>
                        <a:buChar char="•"/>
                      </a:pPr>
                      <a:r>
                        <a:rPr lang="en-GB" sz="2800" kern="1200" dirty="0">
                          <a:solidFill>
                            <a:schemeClr val="dk1"/>
                          </a:solidFill>
                          <a:effectLst/>
                          <a:latin typeface="+mn-lt"/>
                          <a:ea typeface="+mn-ea"/>
                          <a:cs typeface="+mn-cs"/>
                        </a:rPr>
                        <a:t>Personal hygiene </a:t>
                      </a:r>
                    </a:p>
                    <a:p>
                      <a:pPr marL="285750" lvl="0" indent="-285750">
                        <a:buFont typeface="Arial" panose="020B0604020202020204" pitchFamily="34" charset="0"/>
                        <a:buChar char="•"/>
                      </a:pPr>
                      <a:r>
                        <a:rPr lang="en-GB" sz="2800" kern="1200" dirty="0">
                          <a:solidFill>
                            <a:schemeClr val="dk1"/>
                          </a:solidFill>
                          <a:effectLst/>
                          <a:latin typeface="+mn-lt"/>
                          <a:ea typeface="+mn-ea"/>
                          <a:cs typeface="+mn-cs"/>
                        </a:rPr>
                        <a:t>Clothes </a:t>
                      </a:r>
                    </a:p>
                    <a:p>
                      <a:pPr marL="285750" lvl="0" indent="-285750">
                        <a:buFont typeface="Arial" panose="020B0604020202020204" pitchFamily="34" charset="0"/>
                        <a:buChar char="•"/>
                      </a:pPr>
                      <a:r>
                        <a:rPr lang="en-GB" sz="2800" kern="1200" dirty="0">
                          <a:solidFill>
                            <a:schemeClr val="dk1"/>
                          </a:solidFill>
                          <a:effectLst/>
                          <a:latin typeface="+mn-lt"/>
                          <a:ea typeface="+mn-ea"/>
                          <a:cs typeface="+mn-cs"/>
                        </a:rPr>
                        <a:t>Foods </a:t>
                      </a:r>
                    </a:p>
                    <a:p>
                      <a:pPr marL="285750" lvl="0" indent="-285750">
                        <a:buFont typeface="Arial" panose="020B0604020202020204" pitchFamily="34" charset="0"/>
                        <a:buChar char="•"/>
                      </a:pPr>
                      <a:r>
                        <a:rPr lang="en-GB" sz="2800" kern="1200" dirty="0">
                          <a:solidFill>
                            <a:schemeClr val="dk1"/>
                          </a:solidFill>
                          <a:effectLst/>
                          <a:latin typeface="+mn-lt"/>
                          <a:ea typeface="+mn-ea"/>
                          <a:cs typeface="+mn-cs"/>
                        </a:rPr>
                        <a:t>Care of the home and compound</a:t>
                      </a:r>
                    </a:p>
                    <a:p>
                      <a:pPr marL="285750" lvl="0" indent="-285750">
                        <a:buFont typeface="Arial" panose="020B0604020202020204" pitchFamily="34" charset="0"/>
                        <a:buChar char="•"/>
                      </a:pPr>
                      <a:r>
                        <a:rPr lang="en-GB" sz="2800" kern="1200" dirty="0">
                          <a:solidFill>
                            <a:schemeClr val="dk1"/>
                          </a:solidFill>
                          <a:effectLst/>
                          <a:latin typeface="+mn-lt"/>
                          <a:ea typeface="+mn-ea"/>
                          <a:cs typeface="+mn-cs"/>
                        </a:rPr>
                        <a:t>Consumer awareness</a:t>
                      </a:r>
                      <a:endParaRPr lang="x-non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0201" marR="80201" marT="0" marB="0"/>
                </a:tc>
                <a:tc>
                  <a:txBody>
                    <a:bodyPr/>
                    <a:lstStyle/>
                    <a:p>
                      <a:r>
                        <a:rPr lang="en-GB" sz="2800" b="1" kern="1200" dirty="0">
                          <a:solidFill>
                            <a:schemeClr val="dk1"/>
                          </a:solidFill>
                          <a:effectLst/>
                          <a:latin typeface="+mn-lt"/>
                          <a:ea typeface="+mn-ea"/>
                          <a:cs typeface="+mn-cs"/>
                        </a:rPr>
                        <a:t>Mathematics</a:t>
                      </a: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Geometry shapes</a:t>
                      </a:r>
                      <a:endParaRPr lang="x-none" sz="2800" b="0" kern="1200" dirty="0">
                        <a:solidFill>
                          <a:schemeClr val="dk1"/>
                        </a:solidFill>
                        <a:effectLst/>
                        <a:latin typeface="+mn-lt"/>
                        <a:ea typeface="+mn-ea"/>
                        <a:cs typeface="+mn-cs"/>
                      </a:endParaRPr>
                    </a:p>
                    <a:p>
                      <a:pPr marL="285750" lvl="0" indent="-285750">
                        <a:buFont typeface="Arial" panose="020B0604020202020204" pitchFamily="34" charset="0"/>
                        <a:buChar char="•"/>
                      </a:pPr>
                      <a:r>
                        <a:rPr lang="en-GB" sz="2800" b="0" kern="1200" dirty="0">
                          <a:solidFill>
                            <a:schemeClr val="dk1"/>
                          </a:solidFill>
                          <a:effectLst/>
                          <a:latin typeface="+mn-lt"/>
                          <a:ea typeface="+mn-ea"/>
                          <a:cs typeface="+mn-cs"/>
                        </a:rPr>
                        <a:t>Math Brain Teasers </a:t>
                      </a:r>
                      <a:endParaRPr lang="x-none" sz="2800" b="0" kern="1200" dirty="0">
                        <a:solidFill>
                          <a:schemeClr val="dk1"/>
                        </a:solidFill>
                        <a:effectLst/>
                        <a:latin typeface="+mn-lt"/>
                        <a:ea typeface="+mn-ea"/>
                        <a:cs typeface="+mn-cs"/>
                      </a:endParaRP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Trick Questions</a:t>
                      </a:r>
                      <a:endParaRPr lang="x-none" sz="2800" b="0" kern="1200" dirty="0">
                        <a:solidFill>
                          <a:schemeClr val="dk1"/>
                        </a:solidFill>
                        <a:effectLst/>
                        <a:latin typeface="+mn-lt"/>
                        <a:ea typeface="+mn-ea"/>
                        <a:cs typeface="+mn-cs"/>
                      </a:endParaRP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Riddles</a:t>
                      </a:r>
                      <a:endParaRPr lang="x-none" sz="2800" b="0" kern="1200" dirty="0">
                        <a:solidFill>
                          <a:schemeClr val="dk1"/>
                        </a:solidFill>
                        <a:effectLst/>
                        <a:latin typeface="+mn-lt"/>
                        <a:ea typeface="+mn-ea"/>
                        <a:cs typeface="+mn-cs"/>
                      </a:endParaRP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Ratios and Proportions</a:t>
                      </a:r>
                      <a:endParaRPr lang="x-none" sz="2800" b="0" kern="1200" dirty="0">
                        <a:solidFill>
                          <a:schemeClr val="dk1"/>
                        </a:solidFill>
                        <a:effectLst/>
                        <a:latin typeface="+mn-lt"/>
                        <a:ea typeface="+mn-ea"/>
                        <a:cs typeface="+mn-cs"/>
                      </a:endParaRP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The Number System</a:t>
                      </a:r>
                      <a:endParaRPr lang="x-none" sz="2800" b="0" kern="1200" dirty="0">
                        <a:solidFill>
                          <a:schemeClr val="dk1"/>
                        </a:solidFill>
                        <a:effectLst/>
                        <a:latin typeface="+mn-lt"/>
                        <a:ea typeface="+mn-ea"/>
                        <a:cs typeface="+mn-cs"/>
                      </a:endParaRP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Expressions and Equations</a:t>
                      </a:r>
                      <a:endParaRPr lang="x-none" sz="2800" b="0" kern="1200" dirty="0">
                        <a:solidFill>
                          <a:schemeClr val="dk1"/>
                        </a:solidFill>
                        <a:effectLst/>
                        <a:latin typeface="+mn-lt"/>
                        <a:ea typeface="+mn-ea"/>
                        <a:cs typeface="+mn-cs"/>
                      </a:endParaRPr>
                    </a:p>
                    <a:p>
                      <a:endParaRPr lang="en-GB" sz="2800" b="1" kern="1200" dirty="0">
                        <a:solidFill>
                          <a:schemeClr val="dk1"/>
                        </a:solidFill>
                        <a:effectLst/>
                        <a:latin typeface="+mn-lt"/>
                        <a:ea typeface="+mn-ea"/>
                        <a:cs typeface="+mn-cs"/>
                      </a:endParaRPr>
                    </a:p>
                    <a:p>
                      <a:r>
                        <a:rPr lang="en-GB" sz="2800" b="1" kern="1200" dirty="0">
                          <a:solidFill>
                            <a:schemeClr val="dk1"/>
                          </a:solidFill>
                          <a:effectLst/>
                          <a:latin typeface="+mn-lt"/>
                          <a:ea typeface="+mn-ea"/>
                          <a:cs typeface="+mn-cs"/>
                        </a:rPr>
                        <a:t>Financial Education</a:t>
                      </a:r>
                      <a:endParaRPr lang="x-none" sz="28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Self-assessment</a:t>
                      </a:r>
                    </a:p>
                    <a:p>
                      <a:pPr marL="285750" indent="-285750">
                        <a:buFont typeface="Arial" panose="020B0604020202020204" pitchFamily="34" charset="0"/>
                        <a:buChar char="•"/>
                      </a:pPr>
                      <a:r>
                        <a:rPr lang="en-GB" sz="2800" b="0" kern="1200" dirty="0">
                          <a:solidFill>
                            <a:schemeClr val="dk1"/>
                          </a:solidFill>
                          <a:effectLst/>
                          <a:latin typeface="+mn-lt"/>
                          <a:ea typeface="+mn-ea"/>
                          <a:cs typeface="+mn-cs"/>
                        </a:rPr>
                        <a:t>Self -discovery  </a:t>
                      </a:r>
                      <a:endParaRPr lang="x-none" sz="2800" b="0" kern="1200" dirty="0">
                        <a:solidFill>
                          <a:schemeClr val="dk1"/>
                        </a:solidFill>
                        <a:effectLst/>
                        <a:latin typeface="+mn-lt"/>
                        <a:ea typeface="+mn-ea"/>
                        <a:cs typeface="+mn-cs"/>
                      </a:endParaRPr>
                    </a:p>
                    <a:p>
                      <a:endParaRPr lang="x-none" sz="2800" dirty="0"/>
                    </a:p>
                  </a:txBody>
                  <a:tcPr marL="106934" marR="106934" marT="53467" marB="53467"/>
                </a:tc>
                <a:extLst>
                  <a:ext uri="{0D108BD9-81ED-4DB2-BD59-A6C34878D82A}">
                    <a16:rowId xmlns:a16="http://schemas.microsoft.com/office/drawing/2014/main" val="3345350355"/>
                  </a:ext>
                </a:extLst>
              </a:tr>
            </a:tbl>
          </a:graphicData>
        </a:graphic>
      </p:graphicFrame>
    </p:spTree>
    <p:extLst>
      <p:ext uri="{BB962C8B-B14F-4D97-AF65-F5344CB8AC3E}">
        <p14:creationId xmlns:p14="http://schemas.microsoft.com/office/powerpoint/2010/main" val="4277485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1356" y="850900"/>
            <a:ext cx="12832080" cy="926390"/>
          </a:xfrm>
        </p:spPr>
        <p:txBody>
          <a:bodyPr>
            <a:noAutofit/>
          </a:bodyPr>
          <a:lstStyle/>
          <a:p>
            <a:pPr>
              <a:defRPr/>
            </a:pPr>
            <a:r>
              <a:rPr lang="en-US" sz="4000" dirty="0">
                <a:latin typeface="+mn-lt"/>
                <a:cs typeface="Times New Roman" panose="02020603050405020304" pitchFamily="18" charset="0"/>
              </a:rPr>
              <a:t>Suggested Reference/Teaching and Learning Materials</a:t>
            </a:r>
          </a:p>
        </p:txBody>
      </p:sp>
      <p:sp>
        <p:nvSpPr>
          <p:cNvPr id="28674" name="Content Placeholder 1"/>
          <p:cNvSpPr>
            <a:spLocks noGrp="1"/>
          </p:cNvSpPr>
          <p:nvPr>
            <p:ph idx="1"/>
          </p:nvPr>
        </p:nvSpPr>
        <p:spPr>
          <a:xfrm>
            <a:off x="1732756" y="2368884"/>
            <a:ext cx="14998587" cy="6711615"/>
          </a:xfrm>
        </p:spPr>
        <p:txBody>
          <a:bodyPr>
            <a:normAutofit lnSpcReduction="10000"/>
          </a:bodyPr>
          <a:lstStyle/>
          <a:p>
            <a:pPr marL="1060085" lvl="1" indent="-601520">
              <a:lnSpc>
                <a:spcPct val="150000"/>
              </a:lnSpc>
              <a:buFont typeface="Lucida Sans Unicode" panose="020B0602030504020204" pitchFamily="34" charset="0"/>
              <a:buAutoNum type="arabicPeriod"/>
            </a:pPr>
            <a:r>
              <a:rPr lang="en-US" altLang="en-US" dirty="0">
                <a:cs typeface="Times New Roman" panose="02020603050405020304" pitchFamily="18" charset="0"/>
              </a:rPr>
              <a:t>Teachers should plan around learning activities that do not involve too much of text books. They therefore need to engage in hands – on experiences requiring the learners to perform certain tasks. </a:t>
            </a:r>
          </a:p>
          <a:p>
            <a:pPr marL="1060085" lvl="1" indent="-601520">
              <a:lnSpc>
                <a:spcPct val="150000"/>
              </a:lnSpc>
              <a:buFont typeface="Lucida Sans Unicode" panose="020B0602030504020204" pitchFamily="34" charset="0"/>
              <a:buAutoNum type="arabicPeriod"/>
            </a:pPr>
            <a:r>
              <a:rPr lang="en-US" altLang="en-US" dirty="0">
                <a:cs typeface="Times New Roman" panose="02020603050405020304" pitchFamily="18" charset="0"/>
              </a:rPr>
              <a:t>Old newspapers and magazines can be used. </a:t>
            </a:r>
            <a:r>
              <a:rPr lang="en-US" altLang="en-US" b="1" dirty="0">
                <a:cs typeface="Times New Roman" panose="02020603050405020304" pitchFamily="18" charset="0"/>
              </a:rPr>
              <a:t>Take note that the materials should be not shared.</a:t>
            </a:r>
          </a:p>
          <a:p>
            <a:pPr marL="1060085" lvl="1" indent="-601520">
              <a:lnSpc>
                <a:spcPct val="150000"/>
              </a:lnSpc>
              <a:buFont typeface="Lucida Sans Unicode" panose="020B0602030504020204" pitchFamily="34" charset="0"/>
              <a:buAutoNum type="arabicPeriod"/>
            </a:pPr>
            <a:r>
              <a:rPr lang="en-US" altLang="en-US" dirty="0">
                <a:cs typeface="Times New Roman" panose="02020603050405020304" pitchFamily="18" charset="0"/>
              </a:rPr>
              <a:t>Guide learners on responsible use of tablets and other electronic devices.</a:t>
            </a:r>
          </a:p>
          <a:p>
            <a:pPr marL="1060085" lvl="1" indent="-601520">
              <a:lnSpc>
                <a:spcPct val="150000"/>
              </a:lnSpc>
              <a:buFont typeface="Lucida Sans Unicode" panose="020B0602030504020204" pitchFamily="34" charset="0"/>
              <a:buAutoNum type="arabicPeriod"/>
            </a:pPr>
            <a:r>
              <a:rPr lang="en-US" altLang="en-US" dirty="0">
                <a:cs typeface="Times New Roman" panose="02020603050405020304" pitchFamily="18" charset="0"/>
              </a:rPr>
              <a:t>Teachers can make prior arrangements to access books and other materials from the nearby schools provided there is a good issuance, maintenance and return procedures.  </a:t>
            </a:r>
            <a:endParaRPr lang="en-US" altLang="en-US" dirty="0"/>
          </a:p>
        </p:txBody>
      </p:sp>
    </p:spTree>
    <p:extLst>
      <p:ext uri="{BB962C8B-B14F-4D97-AF65-F5344CB8AC3E}">
        <p14:creationId xmlns:p14="http://schemas.microsoft.com/office/powerpoint/2010/main" val="70838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356" y="2146300"/>
            <a:ext cx="15087600" cy="7543800"/>
          </a:xfrm>
        </p:spPr>
        <p:txBody>
          <a:bodyPr>
            <a:noAutofit/>
          </a:bodyPr>
          <a:lstStyle/>
          <a:p>
            <a:pPr marL="0" marR="0" indent="0" algn="just">
              <a:lnSpc>
                <a:spcPct val="115000"/>
              </a:lnSpc>
              <a:spcBef>
                <a:spcPts val="0"/>
              </a:spcBef>
              <a:spcAft>
                <a:spcPts val="800"/>
              </a:spcAft>
              <a:buNone/>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Supervision of CBL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order to ensure successful engagement of learners in the CBL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programme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Zonal committees shall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spcAft>
                <a:spcPts val="10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Ensure the CBL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programme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runs from Monday to Friday from 9.00am to 1.00pm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spcAft>
                <a:spcPts val="10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Make visits to the CBL learning venues during the learning time to ensure its successful implementation areas of jurisdiction.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spcAft>
                <a:spcPts val="10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Support the teachers and demonstrate the suggested learning activities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spcAft>
                <a:spcPts val="10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Receive feedback reports from teachers on the implementation of the CBL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spcAft>
                <a:spcPts val="10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Compile weekly reports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spcAft>
                <a:spcPts val="10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Offer continuous support on any emerging issues and continuously liaise with Sub-County and County Committees.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sz="3200" dirty="0"/>
          </a:p>
        </p:txBody>
      </p:sp>
      <p:sp>
        <p:nvSpPr>
          <p:cNvPr id="4" name="TextBox 3">
            <a:extLst>
              <a:ext uri="{FF2B5EF4-FFF2-40B4-BE49-F238E27FC236}">
                <a16:creationId xmlns:a16="http://schemas.microsoft.com/office/drawing/2014/main" id="{C14FD6DD-D7C0-4310-99DC-D44B17716ECA}"/>
              </a:ext>
            </a:extLst>
          </p:cNvPr>
          <p:cNvSpPr txBox="1"/>
          <p:nvPr/>
        </p:nvSpPr>
        <p:spPr>
          <a:xfrm>
            <a:off x="2113756" y="1003300"/>
            <a:ext cx="9506856" cy="769441"/>
          </a:xfrm>
          <a:prstGeom prst="rect">
            <a:avLst/>
          </a:prstGeom>
          <a:noFill/>
        </p:spPr>
        <p:txBody>
          <a:bodyPr wrap="square">
            <a:spAutoFit/>
          </a:bodyPr>
          <a:lstStyle/>
          <a:p>
            <a:r>
              <a:rPr lang="en-US" sz="4400" b="1" dirty="0">
                <a:solidFill>
                  <a:schemeClr val="bg1"/>
                </a:solidFill>
              </a:rPr>
              <a:t>Supervision and Monitoring</a:t>
            </a:r>
            <a:endParaRPr lang="en-US" sz="4400" dirty="0">
              <a:solidFill>
                <a:schemeClr val="bg1"/>
              </a:solidFill>
            </a:endParaRPr>
          </a:p>
        </p:txBody>
      </p:sp>
    </p:spTree>
    <p:extLst>
      <p:ext uri="{BB962C8B-B14F-4D97-AF65-F5344CB8AC3E}">
        <p14:creationId xmlns:p14="http://schemas.microsoft.com/office/powerpoint/2010/main" val="2463463942"/>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035" y="347515"/>
            <a:ext cx="15132398" cy="2066896"/>
          </a:xfrm>
        </p:spPr>
        <p:txBody>
          <a:bodyPr/>
          <a:lstStyle/>
          <a:p>
            <a:r>
              <a:rPr lang="en-US" b="1" dirty="0">
                <a:latin typeface="+mn-lt"/>
              </a:rPr>
              <a:t>Monitoring </a:t>
            </a:r>
            <a:endParaRPr lang="en-GB" dirty="0">
              <a:latin typeface="+mn-lt"/>
            </a:endParaRPr>
          </a:p>
        </p:txBody>
      </p:sp>
      <p:sp>
        <p:nvSpPr>
          <p:cNvPr id="3" name="Content Placeholder 2"/>
          <p:cNvSpPr>
            <a:spLocks noGrp="1"/>
          </p:cNvSpPr>
          <p:nvPr>
            <p:ph idx="1"/>
          </p:nvPr>
        </p:nvSpPr>
        <p:spPr>
          <a:xfrm>
            <a:off x="2533035" y="2376311"/>
            <a:ext cx="13744608" cy="5865989"/>
          </a:xfrm>
        </p:spPr>
        <p:txBody>
          <a:bodyPr>
            <a:normAutofit/>
          </a:bodyPr>
          <a:lstStyle/>
          <a:p>
            <a:pPr marL="0" marR="0" indent="0" algn="just">
              <a:lnSpc>
                <a:spcPct val="150000"/>
              </a:lnSpc>
              <a:spcBef>
                <a:spcPts val="0"/>
              </a:spcBef>
              <a:spcAft>
                <a:spcPts val="1000"/>
              </a:spcAft>
              <a:buNone/>
            </a:pP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Monitoring shall be conducted through multi-agency approach at all levels. This will be conducted regularly so as to offer support and provide timely solutions to any emerging issues that may hinder the implementation of the </a:t>
            </a:r>
            <a:r>
              <a:rPr lang="en-US" sz="4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programme</a:t>
            </a:r>
            <a:r>
              <a:rPr lang="en-US"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GB" sz="4000" b="1" dirty="0"/>
          </a:p>
        </p:txBody>
      </p:sp>
    </p:spTree>
    <p:extLst>
      <p:ext uri="{BB962C8B-B14F-4D97-AF65-F5344CB8AC3E}">
        <p14:creationId xmlns:p14="http://schemas.microsoft.com/office/powerpoint/2010/main" val="2619992402"/>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756" y="698500"/>
            <a:ext cx="16396395" cy="2066896"/>
          </a:xfrm>
        </p:spPr>
        <p:txBody>
          <a:bodyPr/>
          <a:lstStyle/>
          <a:p>
            <a:r>
              <a:rPr lang="en-US" b="1" dirty="0">
                <a:latin typeface="+mn-lt"/>
              </a:rPr>
              <a:t>Monitoring Template </a:t>
            </a:r>
            <a:br>
              <a:rPr lang="en-GB" dirty="0">
                <a:latin typeface="+mn-lt"/>
              </a:rPr>
            </a:br>
            <a:endParaRPr lang="en-GB" dirty="0">
              <a:latin typeface="+mn-lt"/>
            </a:endParaRPr>
          </a:p>
        </p:txBody>
      </p:sp>
      <p:sp>
        <p:nvSpPr>
          <p:cNvPr id="3" name="Content Placeholder 2"/>
          <p:cNvSpPr>
            <a:spLocks noGrp="1"/>
          </p:cNvSpPr>
          <p:nvPr>
            <p:ph idx="1"/>
          </p:nvPr>
        </p:nvSpPr>
        <p:spPr>
          <a:xfrm>
            <a:off x="2511198" y="2401554"/>
            <a:ext cx="12594449" cy="5890292"/>
          </a:xfrm>
        </p:spPr>
        <p:txBody>
          <a:bodyPr>
            <a:noAutofit/>
          </a:bodyPr>
          <a:lstStyle/>
          <a:p>
            <a:pPr marL="0" indent="0">
              <a:buNone/>
            </a:pPr>
            <a:r>
              <a:rPr lang="en-US" dirty="0"/>
              <a:t>Administrative details</a:t>
            </a:r>
            <a:endParaRPr lang="en-GB" dirty="0"/>
          </a:p>
          <a:p>
            <a:pPr lvl="0"/>
            <a:r>
              <a:rPr lang="en-US" dirty="0"/>
              <a:t>Centre name:</a:t>
            </a:r>
            <a:endParaRPr lang="en-GB" dirty="0"/>
          </a:p>
          <a:p>
            <a:pPr lvl="0"/>
            <a:r>
              <a:rPr lang="en-US" dirty="0"/>
              <a:t>Zone:</a:t>
            </a:r>
            <a:endParaRPr lang="en-GB" dirty="0"/>
          </a:p>
          <a:p>
            <a:pPr lvl="0"/>
            <a:r>
              <a:rPr lang="en-US" dirty="0"/>
              <a:t>Sub County:</a:t>
            </a:r>
            <a:endParaRPr lang="en-GB" dirty="0"/>
          </a:p>
          <a:p>
            <a:pPr lvl="0"/>
            <a:r>
              <a:rPr lang="en-US" dirty="0"/>
              <a:t>County:</a:t>
            </a:r>
            <a:endParaRPr lang="en-GB" dirty="0"/>
          </a:p>
          <a:p>
            <a:pPr lvl="0"/>
            <a:r>
              <a:rPr lang="en-US" dirty="0"/>
              <a:t>Name of teacher:</a:t>
            </a:r>
            <a:endParaRPr lang="en-GB" dirty="0"/>
          </a:p>
          <a:p>
            <a:pPr lvl="0"/>
            <a:r>
              <a:rPr lang="en-US" dirty="0"/>
              <a:t>TSC no:</a:t>
            </a:r>
            <a:endParaRPr lang="en-GB" dirty="0"/>
          </a:p>
          <a:p>
            <a:pPr lvl="0"/>
            <a:r>
              <a:rPr lang="en-US" dirty="0"/>
              <a:t>No of learners mapped for the </a:t>
            </a:r>
            <a:r>
              <a:rPr lang="en-US" dirty="0" err="1"/>
              <a:t>centre</a:t>
            </a:r>
            <a:endParaRPr lang="en-GB" dirty="0"/>
          </a:p>
          <a:p>
            <a:r>
              <a:rPr lang="en-US" dirty="0"/>
              <a:t>No of learners present</a:t>
            </a:r>
            <a:endParaRPr lang="en-GB" dirty="0"/>
          </a:p>
        </p:txBody>
      </p:sp>
    </p:spTree>
    <p:extLst>
      <p:ext uri="{BB962C8B-B14F-4D97-AF65-F5344CB8AC3E}">
        <p14:creationId xmlns:p14="http://schemas.microsoft.com/office/powerpoint/2010/main" val="3481210086"/>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Monitoring Template Cont..</a:t>
            </a:r>
            <a:endParaRPr lang="en-GB"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4306151"/>
              </p:ext>
            </p:extLst>
          </p:nvPr>
        </p:nvGraphicFramePr>
        <p:xfrm>
          <a:off x="1504156" y="2527300"/>
          <a:ext cx="16078201" cy="4088294"/>
        </p:xfrm>
        <a:graphic>
          <a:graphicData uri="http://schemas.openxmlformats.org/drawingml/2006/table">
            <a:tbl>
              <a:tblPr firstRow="1" firstCol="1" bandRow="1">
                <a:tableStyleId>{5C22544A-7EE6-4342-B048-85BDC9FD1C3A}</a:tableStyleId>
              </a:tblPr>
              <a:tblGrid>
                <a:gridCol w="4830582">
                  <a:extLst>
                    <a:ext uri="{9D8B030D-6E8A-4147-A177-3AD203B41FA5}">
                      <a16:colId xmlns:a16="http://schemas.microsoft.com/office/drawing/2014/main" val="20000"/>
                    </a:ext>
                  </a:extLst>
                </a:gridCol>
                <a:gridCol w="2484618">
                  <a:extLst>
                    <a:ext uri="{9D8B030D-6E8A-4147-A177-3AD203B41FA5}">
                      <a16:colId xmlns:a16="http://schemas.microsoft.com/office/drawing/2014/main" val="20001"/>
                    </a:ext>
                  </a:extLst>
                </a:gridCol>
                <a:gridCol w="2389659">
                  <a:extLst>
                    <a:ext uri="{9D8B030D-6E8A-4147-A177-3AD203B41FA5}">
                      <a16:colId xmlns:a16="http://schemas.microsoft.com/office/drawing/2014/main" val="20002"/>
                    </a:ext>
                  </a:extLst>
                </a:gridCol>
                <a:gridCol w="4140257">
                  <a:extLst>
                    <a:ext uri="{9D8B030D-6E8A-4147-A177-3AD203B41FA5}">
                      <a16:colId xmlns:a16="http://schemas.microsoft.com/office/drawing/2014/main" val="20003"/>
                    </a:ext>
                  </a:extLst>
                </a:gridCol>
                <a:gridCol w="2233085">
                  <a:extLst>
                    <a:ext uri="{9D8B030D-6E8A-4147-A177-3AD203B41FA5}">
                      <a16:colId xmlns:a16="http://schemas.microsoft.com/office/drawing/2014/main" val="20004"/>
                    </a:ext>
                  </a:extLst>
                </a:gridCol>
              </a:tblGrid>
              <a:tr h="3399215">
                <a:tc>
                  <a:txBody>
                    <a:bodyPr/>
                    <a:lstStyle/>
                    <a:p>
                      <a:pPr marL="0" marR="0">
                        <a:lnSpc>
                          <a:spcPct val="100000"/>
                        </a:lnSpc>
                        <a:spcBef>
                          <a:spcPts val="0"/>
                        </a:spcBef>
                        <a:spcAft>
                          <a:spcPts val="800"/>
                        </a:spcAft>
                      </a:pPr>
                      <a:r>
                        <a:rPr lang="en-US" sz="3700" dirty="0">
                          <a:effectLst/>
                        </a:rPr>
                        <a:t>Area</a:t>
                      </a:r>
                      <a:endParaRPr lang="en-GB" sz="3700" dirty="0">
                        <a:effectLst/>
                      </a:endParaRPr>
                    </a:p>
                    <a:p>
                      <a:pPr marL="0" marR="0">
                        <a:lnSpc>
                          <a:spcPct val="100000"/>
                        </a:lnSpc>
                        <a:spcBef>
                          <a:spcPts val="0"/>
                        </a:spcBef>
                        <a:spcAft>
                          <a:spcPts val="800"/>
                        </a:spcAft>
                      </a:pPr>
                      <a:r>
                        <a:rPr lang="en-US" sz="3700" dirty="0">
                          <a:effectLst/>
                        </a:rPr>
                        <a:t>(E.g. Venue, Activities, Attendance etc.)</a:t>
                      </a:r>
                      <a:endParaRPr lang="en-GB" sz="3700" dirty="0">
                        <a:effectLst/>
                        <a:latin typeface="Calibri"/>
                        <a:ea typeface="Calibri"/>
                        <a:cs typeface="Times New Roman"/>
                      </a:endParaRPr>
                    </a:p>
                  </a:txBody>
                  <a:tcPr marL="106934" marR="106934" marT="0" marB="0">
                    <a:solidFill>
                      <a:srgbClr val="009EF3"/>
                    </a:solidFill>
                  </a:tcPr>
                </a:tc>
                <a:tc>
                  <a:txBody>
                    <a:bodyPr/>
                    <a:lstStyle/>
                    <a:p>
                      <a:pPr marL="0" marR="0">
                        <a:lnSpc>
                          <a:spcPct val="100000"/>
                        </a:lnSpc>
                        <a:spcBef>
                          <a:spcPts val="0"/>
                        </a:spcBef>
                        <a:spcAft>
                          <a:spcPts val="800"/>
                        </a:spcAft>
                      </a:pPr>
                      <a:r>
                        <a:rPr lang="en-US" sz="3700" dirty="0">
                          <a:effectLst/>
                        </a:rPr>
                        <a:t>Findings</a:t>
                      </a:r>
                      <a:endParaRPr lang="en-GB" sz="3700" dirty="0">
                        <a:effectLst/>
                        <a:latin typeface="Calibri"/>
                        <a:ea typeface="Calibri"/>
                        <a:cs typeface="Times New Roman"/>
                      </a:endParaRPr>
                    </a:p>
                  </a:txBody>
                  <a:tcPr marL="106934" marR="106934" marT="0" marB="0">
                    <a:solidFill>
                      <a:srgbClr val="009EF3"/>
                    </a:solidFill>
                  </a:tcPr>
                </a:tc>
                <a:tc>
                  <a:txBody>
                    <a:bodyPr/>
                    <a:lstStyle/>
                    <a:p>
                      <a:pPr marL="0" marR="0">
                        <a:lnSpc>
                          <a:spcPct val="100000"/>
                        </a:lnSpc>
                        <a:spcBef>
                          <a:spcPts val="0"/>
                        </a:spcBef>
                        <a:spcAft>
                          <a:spcPts val="800"/>
                        </a:spcAft>
                      </a:pPr>
                      <a:r>
                        <a:rPr lang="en-US" sz="3700" dirty="0">
                          <a:effectLst/>
                        </a:rPr>
                        <a:t>Challenges </a:t>
                      </a:r>
                      <a:endParaRPr lang="en-GB" sz="3700" dirty="0">
                        <a:effectLst/>
                        <a:latin typeface="Calibri"/>
                        <a:ea typeface="Calibri"/>
                        <a:cs typeface="Times New Roman"/>
                      </a:endParaRPr>
                    </a:p>
                  </a:txBody>
                  <a:tcPr marL="106934" marR="106934" marT="0" marB="0">
                    <a:solidFill>
                      <a:srgbClr val="009EF3"/>
                    </a:solidFill>
                  </a:tcPr>
                </a:tc>
                <a:tc>
                  <a:txBody>
                    <a:bodyPr/>
                    <a:lstStyle/>
                    <a:p>
                      <a:pPr marL="0" marR="0">
                        <a:lnSpc>
                          <a:spcPct val="100000"/>
                        </a:lnSpc>
                        <a:spcBef>
                          <a:spcPts val="0"/>
                        </a:spcBef>
                        <a:spcAft>
                          <a:spcPts val="800"/>
                        </a:spcAft>
                      </a:pPr>
                      <a:r>
                        <a:rPr lang="en-US" sz="3700" dirty="0">
                          <a:effectLst/>
                        </a:rPr>
                        <a:t>Recommendations /Mitigation measures </a:t>
                      </a:r>
                      <a:endParaRPr lang="en-GB" sz="3700" dirty="0">
                        <a:effectLst/>
                        <a:latin typeface="Calibri"/>
                        <a:ea typeface="Calibri"/>
                        <a:cs typeface="Times New Roman"/>
                      </a:endParaRPr>
                    </a:p>
                  </a:txBody>
                  <a:tcPr marL="106934" marR="106934" marT="0" marB="0">
                    <a:solidFill>
                      <a:srgbClr val="009EF3"/>
                    </a:solidFill>
                  </a:tcPr>
                </a:tc>
                <a:tc>
                  <a:txBody>
                    <a:bodyPr/>
                    <a:lstStyle/>
                    <a:p>
                      <a:pPr marL="0" marR="0">
                        <a:lnSpc>
                          <a:spcPct val="100000"/>
                        </a:lnSpc>
                        <a:spcBef>
                          <a:spcPts val="0"/>
                        </a:spcBef>
                        <a:spcAft>
                          <a:spcPts val="800"/>
                        </a:spcAft>
                      </a:pPr>
                      <a:r>
                        <a:rPr lang="en-US" sz="3700" dirty="0">
                          <a:effectLst/>
                        </a:rPr>
                        <a:t>Action by</a:t>
                      </a:r>
                      <a:endParaRPr lang="en-GB" sz="3700" dirty="0">
                        <a:effectLst/>
                        <a:latin typeface="Calibri"/>
                        <a:ea typeface="Calibri"/>
                        <a:cs typeface="Times New Roman"/>
                      </a:endParaRPr>
                    </a:p>
                  </a:txBody>
                  <a:tcPr marL="106934" marR="106934" marT="0" marB="0">
                    <a:solidFill>
                      <a:srgbClr val="009EF3"/>
                    </a:solidFill>
                  </a:tcPr>
                </a:tc>
                <a:extLst>
                  <a:ext uri="{0D108BD9-81ED-4DB2-BD59-A6C34878D82A}">
                    <a16:rowId xmlns:a16="http://schemas.microsoft.com/office/drawing/2014/main" val="10000"/>
                  </a:ext>
                </a:extLst>
              </a:tr>
              <a:tr h="689079">
                <a:tc>
                  <a:txBody>
                    <a:bodyPr/>
                    <a:lstStyle/>
                    <a:p>
                      <a:pPr marL="0" marR="0">
                        <a:lnSpc>
                          <a:spcPct val="115000"/>
                        </a:lnSpc>
                        <a:spcBef>
                          <a:spcPts val="0"/>
                        </a:spcBef>
                        <a:spcAft>
                          <a:spcPts val="800"/>
                        </a:spcAft>
                      </a:pPr>
                      <a:r>
                        <a:rPr lang="en-US" sz="1900" dirty="0">
                          <a:effectLst/>
                        </a:rPr>
                        <a:t> </a:t>
                      </a:r>
                      <a:endParaRPr lang="en-GB" sz="1700" dirty="0">
                        <a:effectLst/>
                        <a:latin typeface="Calibri"/>
                        <a:ea typeface="Calibri"/>
                        <a:cs typeface="Times New Roman"/>
                      </a:endParaRPr>
                    </a:p>
                  </a:txBody>
                  <a:tcPr marL="106934" marR="106934" marT="0" marB="0">
                    <a:solidFill>
                      <a:srgbClr val="009EF3"/>
                    </a:solidFill>
                  </a:tcPr>
                </a:tc>
                <a:tc>
                  <a:txBody>
                    <a:bodyPr/>
                    <a:lstStyle/>
                    <a:p>
                      <a:pPr marL="0" marR="0">
                        <a:lnSpc>
                          <a:spcPct val="115000"/>
                        </a:lnSpc>
                        <a:spcBef>
                          <a:spcPts val="0"/>
                        </a:spcBef>
                        <a:spcAft>
                          <a:spcPts val="800"/>
                        </a:spcAft>
                      </a:pPr>
                      <a:r>
                        <a:rPr lang="en-US" sz="1900" dirty="0">
                          <a:effectLst/>
                        </a:rPr>
                        <a:t> </a:t>
                      </a:r>
                      <a:endParaRPr lang="en-GB" sz="1700" dirty="0">
                        <a:effectLst/>
                        <a:latin typeface="Calibri"/>
                        <a:ea typeface="Calibri"/>
                        <a:cs typeface="Times New Roman"/>
                      </a:endParaRPr>
                    </a:p>
                  </a:txBody>
                  <a:tcPr marL="106934" marR="106934" marT="0" marB="0"/>
                </a:tc>
                <a:tc>
                  <a:txBody>
                    <a:bodyPr/>
                    <a:lstStyle/>
                    <a:p>
                      <a:pPr marL="0" marR="0">
                        <a:lnSpc>
                          <a:spcPct val="115000"/>
                        </a:lnSpc>
                        <a:spcBef>
                          <a:spcPts val="0"/>
                        </a:spcBef>
                        <a:spcAft>
                          <a:spcPts val="800"/>
                        </a:spcAft>
                      </a:pPr>
                      <a:r>
                        <a:rPr lang="en-US" sz="1900">
                          <a:effectLst/>
                        </a:rPr>
                        <a:t> </a:t>
                      </a:r>
                      <a:endParaRPr lang="en-GB" sz="1700">
                        <a:effectLst/>
                        <a:latin typeface="Calibri"/>
                        <a:ea typeface="Calibri"/>
                        <a:cs typeface="Times New Roman"/>
                      </a:endParaRPr>
                    </a:p>
                  </a:txBody>
                  <a:tcPr marL="106934" marR="106934" marT="0" marB="0"/>
                </a:tc>
                <a:tc>
                  <a:txBody>
                    <a:bodyPr/>
                    <a:lstStyle/>
                    <a:p>
                      <a:pPr marL="0" marR="0">
                        <a:lnSpc>
                          <a:spcPct val="115000"/>
                        </a:lnSpc>
                        <a:spcBef>
                          <a:spcPts val="0"/>
                        </a:spcBef>
                        <a:spcAft>
                          <a:spcPts val="800"/>
                        </a:spcAft>
                      </a:pPr>
                      <a:r>
                        <a:rPr lang="en-US" sz="1900" dirty="0">
                          <a:effectLst/>
                        </a:rPr>
                        <a:t> </a:t>
                      </a:r>
                      <a:endParaRPr lang="en-GB" sz="1700" dirty="0">
                        <a:effectLst/>
                        <a:latin typeface="Calibri"/>
                        <a:ea typeface="Calibri"/>
                        <a:cs typeface="Times New Roman"/>
                      </a:endParaRPr>
                    </a:p>
                  </a:txBody>
                  <a:tcPr marL="106934" marR="106934" marT="0" marB="0"/>
                </a:tc>
                <a:tc>
                  <a:txBody>
                    <a:bodyPr/>
                    <a:lstStyle/>
                    <a:p>
                      <a:pPr marL="0" marR="0">
                        <a:lnSpc>
                          <a:spcPct val="115000"/>
                        </a:lnSpc>
                        <a:spcBef>
                          <a:spcPts val="0"/>
                        </a:spcBef>
                        <a:spcAft>
                          <a:spcPts val="800"/>
                        </a:spcAft>
                      </a:pPr>
                      <a:r>
                        <a:rPr lang="en-US" sz="1900" dirty="0">
                          <a:effectLst/>
                        </a:rPr>
                        <a:t> </a:t>
                      </a:r>
                      <a:endParaRPr lang="en-GB" sz="1700" dirty="0">
                        <a:effectLst/>
                        <a:latin typeface="Calibri"/>
                        <a:ea typeface="Calibri"/>
                        <a:cs typeface="Times New Roman"/>
                      </a:endParaRPr>
                    </a:p>
                  </a:txBody>
                  <a:tcPr marL="106934" marR="106934" marT="0" marB="0"/>
                </a:tc>
                <a:extLst>
                  <a:ext uri="{0D108BD9-81ED-4DB2-BD59-A6C34878D82A}">
                    <a16:rowId xmlns:a16="http://schemas.microsoft.com/office/drawing/2014/main" val="10001"/>
                  </a:ext>
                </a:extLst>
              </a:tr>
            </a:tbl>
          </a:graphicData>
        </a:graphic>
      </p:graphicFrame>
      <p:sp>
        <p:nvSpPr>
          <p:cNvPr id="5" name="Rectangle 4"/>
          <p:cNvSpPr/>
          <p:nvPr/>
        </p:nvSpPr>
        <p:spPr>
          <a:xfrm>
            <a:off x="1509712" y="6794500"/>
            <a:ext cx="12119187" cy="2899768"/>
          </a:xfrm>
          <a:prstGeom prst="rect">
            <a:avLst/>
          </a:prstGeom>
        </p:spPr>
        <p:txBody>
          <a:bodyPr wrap="square">
            <a:spAutoFit/>
          </a:bodyPr>
          <a:lstStyle/>
          <a:p>
            <a:pPr algn="just"/>
            <a:r>
              <a:rPr lang="en-US" sz="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Name of the Monitoring Officers……………………..</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Designation………………………</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Signature…………………………</a:t>
            </a:r>
          </a:p>
          <a:p>
            <a:pPr algn="just">
              <a:lnSpc>
                <a:spcPct val="115000"/>
              </a:lnSpc>
              <a:spcAft>
                <a:spcPts val="800"/>
              </a:spcAft>
            </a:pPr>
            <a:r>
              <a:rPr lang="en-US" sz="3800" dirty="0">
                <a:solidFill>
                  <a:srgbClr val="000000"/>
                </a:solidFill>
                <a:latin typeface="Times New Roman" panose="02020603050405020304" pitchFamily="18" charset="0"/>
                <a:cs typeface="Times New Roman" panose="02020603050405020304" pitchFamily="18" charset="0"/>
              </a:rPr>
              <a:t>Date …………………………..</a:t>
            </a:r>
            <a:endParaRPr lang="en-GB" sz="3800" dirty="0"/>
          </a:p>
        </p:txBody>
      </p:sp>
    </p:spTree>
    <p:extLst>
      <p:ext uri="{BB962C8B-B14F-4D97-AF65-F5344CB8AC3E}">
        <p14:creationId xmlns:p14="http://schemas.microsoft.com/office/powerpoint/2010/main" val="2401208477"/>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56" y="469900"/>
            <a:ext cx="11434140" cy="1997240"/>
          </a:xfrm>
        </p:spPr>
        <p:txBody>
          <a:bodyPr/>
          <a:lstStyle/>
          <a:p>
            <a:r>
              <a:rPr lang="en-US" b="1" dirty="0">
                <a:latin typeface="+mn-lt"/>
              </a:rPr>
              <a:t>Monitoring </a:t>
            </a:r>
            <a:r>
              <a:rPr lang="en-US" dirty="0">
                <a:latin typeface="+mn-lt"/>
              </a:rPr>
              <a:t>Report Format</a:t>
            </a:r>
            <a:endParaRPr lang="en-GB" b="1" dirty="0">
              <a:latin typeface="+mn-lt"/>
            </a:endParaRPr>
          </a:p>
        </p:txBody>
      </p:sp>
      <p:sp>
        <p:nvSpPr>
          <p:cNvPr id="3" name="Content Placeholder 2"/>
          <p:cNvSpPr>
            <a:spLocks noGrp="1"/>
          </p:cNvSpPr>
          <p:nvPr>
            <p:ph idx="1"/>
          </p:nvPr>
        </p:nvSpPr>
        <p:spPr>
          <a:xfrm>
            <a:off x="1961356" y="2472583"/>
            <a:ext cx="15087600" cy="6379317"/>
          </a:xfrm>
        </p:spPr>
        <p:txBody>
          <a:bodyPr>
            <a:noAutofit/>
          </a:bodyPr>
          <a:lstStyle/>
          <a:p>
            <a:pPr>
              <a:lnSpc>
                <a:spcPct val="150000"/>
              </a:lnSpc>
            </a:pPr>
            <a:r>
              <a:rPr lang="en-US" dirty="0"/>
              <a:t>The County CBL Committee shall prepare monthly reports which shall be forwarded through the Regional Directors to the Cabinet Secretary, Ministry of Education and The Secretary Teachers Service Commission not later than the fifth day of the subsequent month. </a:t>
            </a:r>
          </a:p>
        </p:txBody>
      </p:sp>
    </p:spTree>
    <p:extLst>
      <p:ext uri="{BB962C8B-B14F-4D97-AF65-F5344CB8AC3E}">
        <p14:creationId xmlns:p14="http://schemas.microsoft.com/office/powerpoint/2010/main" val="3228880565"/>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56" y="594078"/>
            <a:ext cx="11434140" cy="1521977"/>
          </a:xfrm>
        </p:spPr>
        <p:txBody>
          <a:bodyPr>
            <a:normAutofit/>
          </a:bodyPr>
          <a:lstStyle/>
          <a:p>
            <a:r>
              <a:rPr lang="en-US" sz="4800" b="1" dirty="0">
                <a:latin typeface="+mn-lt"/>
              </a:rPr>
              <a:t>Report Format </a:t>
            </a:r>
            <a:endParaRPr lang="en-GB" sz="4800" b="1" dirty="0">
              <a:latin typeface="+mn-lt"/>
            </a:endParaRPr>
          </a:p>
        </p:txBody>
      </p:sp>
      <p:sp>
        <p:nvSpPr>
          <p:cNvPr id="3" name="Content Placeholder 2"/>
          <p:cNvSpPr>
            <a:spLocks noGrp="1"/>
          </p:cNvSpPr>
          <p:nvPr>
            <p:ph idx="1"/>
          </p:nvPr>
        </p:nvSpPr>
        <p:spPr>
          <a:xfrm>
            <a:off x="2342356" y="2298700"/>
            <a:ext cx="13935287" cy="5943600"/>
          </a:xfrm>
        </p:spPr>
        <p:txBody>
          <a:bodyPr>
            <a:normAutofit/>
          </a:bodyPr>
          <a:lstStyle/>
          <a:p>
            <a:pPr marL="0" indent="0">
              <a:buNone/>
            </a:pPr>
            <a:r>
              <a:rPr lang="en-US" sz="4400" b="1" dirty="0"/>
              <a:t>Title: Monitoring report on community service learning for …….region for the month of …</a:t>
            </a:r>
            <a:endParaRPr lang="en-GB" sz="4400" dirty="0"/>
          </a:p>
          <a:p>
            <a:pPr lvl="0"/>
            <a:r>
              <a:rPr lang="en-US" sz="4400" dirty="0"/>
              <a:t>Preamble (include number of monitored centers and counties)</a:t>
            </a:r>
            <a:endParaRPr lang="en-GB" sz="4400" dirty="0"/>
          </a:p>
          <a:p>
            <a:pPr lvl="0"/>
            <a:r>
              <a:rPr lang="en-US" sz="4400" dirty="0"/>
              <a:t>Attendance (leaners and teachers attendance trends)</a:t>
            </a:r>
            <a:endParaRPr lang="en-GB" sz="4400" dirty="0"/>
          </a:p>
          <a:p>
            <a:pPr lvl="0"/>
            <a:r>
              <a:rPr lang="en-US" sz="4400" dirty="0"/>
              <a:t>Successes </a:t>
            </a:r>
            <a:endParaRPr lang="en-GB" sz="4400" dirty="0"/>
          </a:p>
          <a:p>
            <a:pPr lvl="0"/>
            <a:r>
              <a:rPr lang="en-US" sz="4400" dirty="0"/>
              <a:t>Challenges </a:t>
            </a:r>
            <a:endParaRPr lang="en-GB" sz="4400" dirty="0"/>
          </a:p>
          <a:p>
            <a:pPr lvl="0"/>
            <a:r>
              <a:rPr lang="en-US" sz="4400" dirty="0"/>
              <a:t>Conclusion and Recommendations </a:t>
            </a:r>
            <a:endParaRPr lang="en-GB" sz="2400" dirty="0"/>
          </a:p>
        </p:txBody>
      </p:sp>
    </p:spTree>
    <p:extLst>
      <p:ext uri="{BB962C8B-B14F-4D97-AF65-F5344CB8AC3E}">
        <p14:creationId xmlns:p14="http://schemas.microsoft.com/office/powerpoint/2010/main" val="294627479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9457" y="2298700"/>
            <a:ext cx="15491907" cy="5160515"/>
          </a:xfrm>
        </p:spPr>
        <p:txBody>
          <a:bodyPr>
            <a:normAutofit fontScale="92500"/>
          </a:bodyPr>
          <a:lstStyle/>
          <a:p>
            <a:pPr algn="just">
              <a:lnSpc>
                <a:spcPct val="150000"/>
              </a:lnSpc>
            </a:pPr>
            <a:r>
              <a:rPr lang="en-US" sz="4000" dirty="0"/>
              <a:t>To enable smooth running of the </a:t>
            </a:r>
            <a:r>
              <a:rPr lang="en-US" sz="4000" dirty="0" err="1"/>
              <a:t>programme</a:t>
            </a:r>
            <a:r>
              <a:rPr lang="en-US" sz="4000" dirty="0"/>
              <a:t>, detailed Guidelines  have been developed to facilitate the roll out of the </a:t>
            </a:r>
            <a:r>
              <a:rPr lang="en-US" sz="4000" dirty="0" err="1"/>
              <a:t>programme</a:t>
            </a:r>
            <a:endParaRPr lang="en-US" sz="4000" dirty="0"/>
          </a:p>
          <a:p>
            <a:pPr algn="just">
              <a:lnSpc>
                <a:spcPct val="150000"/>
              </a:lnSpc>
            </a:pPr>
            <a:r>
              <a:rPr lang="en-US" sz="4000" dirty="0"/>
              <a:t>The guidelines will cover </a:t>
            </a:r>
            <a:r>
              <a:rPr lang="en-US" sz="4000" b="1" dirty="0"/>
              <a:t>establishment of Community Based learning committees, mapping of learners, mapping of teachers, identification of venues, content and assessment as well as supervision and monitoring</a:t>
            </a:r>
            <a:endParaRPr lang="en-US" sz="4000" dirty="0"/>
          </a:p>
        </p:txBody>
      </p:sp>
      <p:sp>
        <p:nvSpPr>
          <p:cNvPr id="13" name="object 9">
            <a:extLst>
              <a:ext uri="{FF2B5EF4-FFF2-40B4-BE49-F238E27FC236}">
                <a16:creationId xmlns:a16="http://schemas.microsoft.com/office/drawing/2014/main" id="{C2D7F860-21F1-4BB3-95AA-1347E1C1DD1C}"/>
              </a:ext>
            </a:extLst>
          </p:cNvPr>
          <p:cNvSpPr txBox="1"/>
          <p:nvPr/>
        </p:nvSpPr>
        <p:spPr>
          <a:xfrm>
            <a:off x="1975984" y="850900"/>
            <a:ext cx="6515100" cy="936154"/>
          </a:xfrm>
          <a:prstGeom prst="rect">
            <a:avLst/>
          </a:prstGeom>
        </p:spPr>
        <p:txBody>
          <a:bodyPr vert="horz" wrap="square" lIns="0" tIns="12700" rIns="0" bIns="0" rtlCol="0">
            <a:spAutoFit/>
          </a:bodyPr>
          <a:lstStyle/>
          <a:p>
            <a:pPr marL="12700">
              <a:lnSpc>
                <a:spcPct val="100000"/>
              </a:lnSpc>
              <a:spcBef>
                <a:spcPts val="100"/>
              </a:spcBef>
            </a:pPr>
            <a:r>
              <a:rPr lang="en-US" sz="6000" b="1" dirty="0">
                <a:solidFill>
                  <a:srgbClr val="FFFFFF"/>
                </a:solidFill>
                <a:cs typeface="Source Sans Pro Light"/>
              </a:rPr>
              <a:t>Introduction Cont.</a:t>
            </a:r>
            <a:endParaRPr lang="en-US" sz="6000" b="1" dirty="0">
              <a:cs typeface="Source Sans Pro Light"/>
            </a:endParaRPr>
          </a:p>
        </p:txBody>
      </p:sp>
    </p:spTree>
    <p:extLst>
      <p:ext uri="{BB962C8B-B14F-4D97-AF65-F5344CB8AC3E}">
        <p14:creationId xmlns:p14="http://schemas.microsoft.com/office/powerpoint/2010/main" val="36571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6556" y="2527300"/>
            <a:ext cx="15240000" cy="5181600"/>
          </a:xfrm>
        </p:spPr>
        <p:txBody>
          <a:bodyPr>
            <a:normAutofit/>
          </a:bodyPr>
          <a:lstStyle/>
          <a:p>
            <a:pPr algn="just">
              <a:lnSpc>
                <a:spcPct val="150000"/>
              </a:lnSpc>
            </a:pPr>
            <a:r>
              <a:rPr lang="en-GB" sz="4000" dirty="0"/>
              <a:t>Community based learning approach is where learners are meaningfully engaged to learn within their communities.</a:t>
            </a:r>
          </a:p>
          <a:p>
            <a:pPr algn="just">
              <a:lnSpc>
                <a:spcPct val="150000"/>
              </a:lnSpc>
            </a:pPr>
            <a:r>
              <a:rPr lang="en-GB" sz="4000" dirty="0"/>
              <a:t>The purpose of establishing community based learning is to </a:t>
            </a:r>
            <a:r>
              <a:rPr lang="en-US" sz="4000" b="1" dirty="0"/>
              <a:t>engage learners during the COVID – 19 schools’ closure.</a:t>
            </a:r>
            <a:endParaRPr lang="en-GB" sz="4000" dirty="0"/>
          </a:p>
        </p:txBody>
      </p:sp>
      <p:sp>
        <p:nvSpPr>
          <p:cNvPr id="2" name="Title 1"/>
          <p:cNvSpPr>
            <a:spLocks noGrp="1"/>
          </p:cNvSpPr>
          <p:nvPr>
            <p:ph type="title"/>
          </p:nvPr>
        </p:nvSpPr>
        <p:spPr>
          <a:xfrm>
            <a:off x="1427956" y="393700"/>
            <a:ext cx="13030672" cy="1997240"/>
          </a:xfrm>
        </p:spPr>
        <p:txBody>
          <a:bodyPr>
            <a:normAutofit/>
          </a:bodyPr>
          <a:lstStyle/>
          <a:p>
            <a:r>
              <a:rPr lang="en-GB" b="1" dirty="0">
                <a:solidFill>
                  <a:schemeClr val="bg1"/>
                </a:solidFill>
                <a:latin typeface="+mn-lt"/>
              </a:rPr>
              <a:t>What is community based learning?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B6D1EAE-A2D1-4DDD-BDF6-4D8938869CB8}"/>
              </a:ext>
            </a:extLst>
          </p:cNvPr>
          <p:cNvGrpSpPr/>
          <p:nvPr/>
        </p:nvGrpSpPr>
        <p:grpSpPr>
          <a:xfrm>
            <a:off x="0" y="393700"/>
            <a:ext cx="16134556" cy="1759888"/>
            <a:chOff x="564554" y="8642689"/>
            <a:chExt cx="3496471" cy="439424"/>
          </a:xfrm>
        </p:grpSpPr>
        <p:sp>
          <p:nvSpPr>
            <p:cNvPr id="5" name="object 4">
              <a:extLst>
                <a:ext uri="{FF2B5EF4-FFF2-40B4-BE49-F238E27FC236}">
                  <a16:creationId xmlns:a16="http://schemas.microsoft.com/office/drawing/2014/main" id="{8EAB4DB7-B9F4-4883-8393-DC5FA739DE1C}"/>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lang="en-US"/>
            </a:p>
          </p:txBody>
        </p:sp>
        <p:sp>
          <p:nvSpPr>
            <p:cNvPr id="6" name="object 5">
              <a:extLst>
                <a:ext uri="{FF2B5EF4-FFF2-40B4-BE49-F238E27FC236}">
                  <a16:creationId xmlns:a16="http://schemas.microsoft.com/office/drawing/2014/main" id="{335858DA-A3E5-4C17-8A80-00A7CA795DA8}"/>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lang="en-US"/>
            </a:p>
          </p:txBody>
        </p:sp>
      </p:grpSp>
      <p:sp>
        <p:nvSpPr>
          <p:cNvPr id="2" name="Title 1"/>
          <p:cNvSpPr>
            <a:spLocks noGrp="1"/>
          </p:cNvSpPr>
          <p:nvPr>
            <p:ph type="title"/>
          </p:nvPr>
        </p:nvSpPr>
        <p:spPr>
          <a:xfrm>
            <a:off x="2189955" y="683108"/>
            <a:ext cx="14935199" cy="1997240"/>
          </a:xfrm>
        </p:spPr>
        <p:txBody>
          <a:bodyPr>
            <a:noAutofit/>
          </a:bodyPr>
          <a:lstStyle/>
          <a:p>
            <a:pPr lvl="0"/>
            <a:r>
              <a:rPr lang="en-GB" sz="4800" b="1" dirty="0">
                <a:solidFill>
                  <a:schemeClr val="bg1"/>
                </a:solidFill>
                <a:latin typeface="+mn-lt"/>
              </a:rPr>
              <a:t>Establishment of CBL Implementation Committee</a:t>
            </a:r>
            <a:br>
              <a:rPr lang="en-GB" sz="4800" dirty="0">
                <a:solidFill>
                  <a:schemeClr val="bg1"/>
                </a:solidFill>
                <a:latin typeface="+mn-lt"/>
              </a:rPr>
            </a:br>
            <a:endParaRPr lang="en-GB" sz="4800" dirty="0">
              <a:solidFill>
                <a:schemeClr val="bg1"/>
              </a:solidFill>
              <a:latin typeface="+mn-lt"/>
            </a:endParaRPr>
          </a:p>
        </p:txBody>
      </p:sp>
      <p:sp>
        <p:nvSpPr>
          <p:cNvPr id="3" name="Content Placeholder 2"/>
          <p:cNvSpPr>
            <a:spLocks noGrp="1"/>
          </p:cNvSpPr>
          <p:nvPr>
            <p:ph idx="1"/>
          </p:nvPr>
        </p:nvSpPr>
        <p:spPr>
          <a:xfrm>
            <a:off x="2342355" y="2649520"/>
            <a:ext cx="14782799" cy="5890292"/>
          </a:xfrm>
        </p:spPr>
        <p:txBody>
          <a:bodyPr>
            <a:normAutofit lnSpcReduction="10000"/>
          </a:bodyPr>
          <a:lstStyle/>
          <a:p>
            <a:pPr>
              <a:lnSpc>
                <a:spcPct val="150000"/>
              </a:lnSpc>
              <a:buNone/>
            </a:pPr>
            <a:r>
              <a:rPr lang="en-GB" sz="4000" b="1" dirty="0"/>
              <a:t> Composition of CBL Committees</a:t>
            </a:r>
            <a:endParaRPr lang="en-GB" sz="4000" dirty="0"/>
          </a:p>
          <a:p>
            <a:pPr>
              <a:lnSpc>
                <a:spcPct val="150000"/>
              </a:lnSpc>
            </a:pPr>
            <a:r>
              <a:rPr lang="en-US" sz="4000" dirty="0"/>
              <a:t>The implementation of community based learning will be done by multispectral committees based at </a:t>
            </a:r>
          </a:p>
          <a:p>
            <a:pPr marL="1068388" lvl="1" indent="-355600">
              <a:lnSpc>
                <a:spcPct val="150000"/>
              </a:lnSpc>
            </a:pPr>
            <a:r>
              <a:rPr lang="en-US" sz="4000" dirty="0"/>
              <a:t>the County level,</a:t>
            </a:r>
          </a:p>
          <a:p>
            <a:pPr marL="1068388" lvl="1" indent="-355600">
              <a:lnSpc>
                <a:spcPct val="150000"/>
              </a:lnSpc>
            </a:pPr>
            <a:r>
              <a:rPr lang="en-US" sz="4000" dirty="0"/>
              <a:t>Sub County level and</a:t>
            </a:r>
          </a:p>
          <a:p>
            <a:pPr marL="1068388" lvl="1" indent="-355600">
              <a:lnSpc>
                <a:spcPct val="150000"/>
              </a:lnSpc>
            </a:pPr>
            <a:r>
              <a:rPr lang="en-US" sz="4000" dirty="0"/>
              <a:t>the Zone. </a:t>
            </a:r>
            <a:endParaRPr lang="en-GB" sz="4000" dirty="0"/>
          </a:p>
          <a:p>
            <a:endParaRPr lang="en-GB"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0122" y="2527300"/>
            <a:ext cx="14294033" cy="6698260"/>
          </a:xfrm>
        </p:spPr>
        <p:txBody>
          <a:bodyPr>
            <a:normAutofit/>
          </a:bodyPr>
          <a:lstStyle/>
          <a:p>
            <a:pPr>
              <a:buNone/>
            </a:pPr>
            <a:r>
              <a:rPr lang="en-US" sz="4000" dirty="0"/>
              <a:t>The committees will draw their membership from the following government agencies:</a:t>
            </a:r>
            <a:endParaRPr lang="en-GB" sz="4000" dirty="0"/>
          </a:p>
          <a:p>
            <a:pPr lvl="0"/>
            <a:r>
              <a:rPr lang="en-US" sz="4000" dirty="0"/>
              <a:t>Ministry of Education</a:t>
            </a:r>
            <a:endParaRPr lang="en-GB" sz="4000" dirty="0"/>
          </a:p>
          <a:p>
            <a:pPr lvl="0"/>
            <a:r>
              <a:rPr lang="en-US" sz="4000" dirty="0"/>
              <a:t>Teachers’ service commission</a:t>
            </a:r>
            <a:endParaRPr lang="en-GB" sz="4000" dirty="0"/>
          </a:p>
          <a:p>
            <a:pPr lvl="0"/>
            <a:r>
              <a:rPr lang="en-US" sz="4000" dirty="0"/>
              <a:t>Ministry of Health</a:t>
            </a:r>
            <a:endParaRPr lang="en-GB" sz="4000" dirty="0"/>
          </a:p>
          <a:p>
            <a:pPr lvl="0"/>
            <a:r>
              <a:rPr lang="en-US" sz="4000" dirty="0"/>
              <a:t>Ministry of Interior  and Coordination of National Government </a:t>
            </a:r>
          </a:p>
          <a:p>
            <a:pPr lvl="0"/>
            <a:r>
              <a:rPr lang="en-US" sz="4000" dirty="0"/>
              <a:t>County Government</a:t>
            </a:r>
            <a:endParaRPr lang="en-GB" sz="4000" dirty="0"/>
          </a:p>
          <a:p>
            <a:endParaRPr lang="en-GB" sz="4000" dirty="0"/>
          </a:p>
        </p:txBody>
      </p:sp>
      <p:grpSp>
        <p:nvGrpSpPr>
          <p:cNvPr id="6" name="Group 5">
            <a:extLst>
              <a:ext uri="{FF2B5EF4-FFF2-40B4-BE49-F238E27FC236}">
                <a16:creationId xmlns:a16="http://schemas.microsoft.com/office/drawing/2014/main" id="{18D01768-ACB2-4EE8-99E6-033D0B4A3B1D}"/>
              </a:ext>
            </a:extLst>
          </p:cNvPr>
          <p:cNvGrpSpPr/>
          <p:nvPr/>
        </p:nvGrpSpPr>
        <p:grpSpPr>
          <a:xfrm>
            <a:off x="0" y="393700"/>
            <a:ext cx="16134556" cy="1752600"/>
            <a:chOff x="564554" y="8642689"/>
            <a:chExt cx="3496471" cy="439424"/>
          </a:xfrm>
        </p:grpSpPr>
        <p:sp>
          <p:nvSpPr>
            <p:cNvPr id="7" name="object 4">
              <a:extLst>
                <a:ext uri="{FF2B5EF4-FFF2-40B4-BE49-F238E27FC236}">
                  <a16:creationId xmlns:a16="http://schemas.microsoft.com/office/drawing/2014/main" id="{062D2029-13D6-4E6A-B411-6DB9912CA10E}"/>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lang="en-US"/>
            </a:p>
          </p:txBody>
        </p:sp>
        <p:sp>
          <p:nvSpPr>
            <p:cNvPr id="8" name="object 5">
              <a:extLst>
                <a:ext uri="{FF2B5EF4-FFF2-40B4-BE49-F238E27FC236}">
                  <a16:creationId xmlns:a16="http://schemas.microsoft.com/office/drawing/2014/main" id="{94D7766F-2540-478A-8855-3A7D36835C85}"/>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lang="en-US"/>
            </a:p>
          </p:txBody>
        </p:sp>
      </p:grpSp>
      <p:sp>
        <p:nvSpPr>
          <p:cNvPr id="9" name="Title 1">
            <a:extLst>
              <a:ext uri="{FF2B5EF4-FFF2-40B4-BE49-F238E27FC236}">
                <a16:creationId xmlns:a16="http://schemas.microsoft.com/office/drawing/2014/main" id="{E1251940-E786-4739-8A96-7E881F875136}"/>
              </a:ext>
            </a:extLst>
          </p:cNvPr>
          <p:cNvSpPr>
            <a:spLocks noGrp="1"/>
          </p:cNvSpPr>
          <p:nvPr>
            <p:ph type="title"/>
          </p:nvPr>
        </p:nvSpPr>
        <p:spPr>
          <a:xfrm>
            <a:off x="2189956" y="774700"/>
            <a:ext cx="14935199" cy="1997240"/>
          </a:xfrm>
        </p:spPr>
        <p:txBody>
          <a:bodyPr>
            <a:noAutofit/>
          </a:bodyPr>
          <a:lstStyle/>
          <a:p>
            <a:pPr lvl="0"/>
            <a:r>
              <a:rPr lang="en-GB" sz="4800" b="1" dirty="0">
                <a:solidFill>
                  <a:schemeClr val="bg1"/>
                </a:solidFill>
                <a:latin typeface="+mn-lt"/>
              </a:rPr>
              <a:t>Establishment of CBL Implementation Committee Cont.</a:t>
            </a:r>
            <a:br>
              <a:rPr lang="en-GB" sz="4800" dirty="0">
                <a:solidFill>
                  <a:schemeClr val="bg1"/>
                </a:solidFill>
                <a:latin typeface="+mn-lt"/>
              </a:rPr>
            </a:br>
            <a:endParaRPr lang="en-GB" sz="4800" dirty="0">
              <a:solidFill>
                <a:schemeClr val="bg1"/>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757" y="305268"/>
            <a:ext cx="10744200" cy="2286000"/>
          </a:xfrm>
        </p:spPr>
        <p:txBody>
          <a:bodyPr>
            <a:normAutofit/>
          </a:bodyPr>
          <a:lstStyle/>
          <a:p>
            <a:r>
              <a:rPr lang="en-US" b="1" dirty="0">
                <a:solidFill>
                  <a:schemeClr val="bg1"/>
                </a:solidFill>
                <a:latin typeface="+mn-lt"/>
              </a:rPr>
              <a:t>County community based learning committee</a:t>
            </a:r>
            <a:endParaRPr lang="en-GB" dirty="0">
              <a:solidFill>
                <a:schemeClr val="bg1"/>
              </a:solidFill>
              <a:latin typeface="+mn-lt"/>
            </a:endParaRPr>
          </a:p>
        </p:txBody>
      </p:sp>
      <p:sp>
        <p:nvSpPr>
          <p:cNvPr id="3" name="Content Placeholder 2"/>
          <p:cNvSpPr>
            <a:spLocks noGrp="1"/>
          </p:cNvSpPr>
          <p:nvPr>
            <p:ph idx="1"/>
          </p:nvPr>
        </p:nvSpPr>
        <p:spPr>
          <a:xfrm>
            <a:off x="2113757" y="2591268"/>
            <a:ext cx="12674322" cy="7128983"/>
          </a:xfrm>
        </p:spPr>
        <p:txBody>
          <a:bodyPr/>
          <a:lstStyle/>
          <a:p>
            <a:pPr marL="9525" indent="-9525">
              <a:buNone/>
            </a:pPr>
            <a:r>
              <a:rPr lang="en-US" dirty="0"/>
              <a:t>The county committee will consist of the following members</a:t>
            </a:r>
            <a:endParaRPr lang="en-GB" dirty="0"/>
          </a:p>
          <a:p>
            <a:pPr lvl="0"/>
            <a:r>
              <a:rPr lang="en-US" dirty="0"/>
              <a:t>County Commissioner</a:t>
            </a:r>
            <a:endParaRPr lang="en-GB" dirty="0"/>
          </a:p>
          <a:p>
            <a:pPr lvl="0"/>
            <a:r>
              <a:rPr lang="en-US" dirty="0"/>
              <a:t>Education CEC</a:t>
            </a:r>
            <a:endParaRPr lang="en-GB" dirty="0"/>
          </a:p>
          <a:p>
            <a:pPr lvl="0"/>
            <a:r>
              <a:rPr lang="en-US" dirty="0"/>
              <a:t>County Director of Education</a:t>
            </a:r>
            <a:endParaRPr lang="en-GB" dirty="0"/>
          </a:p>
          <a:p>
            <a:pPr lvl="0"/>
            <a:r>
              <a:rPr lang="en-US" dirty="0"/>
              <a:t>TSC County Director</a:t>
            </a:r>
            <a:endParaRPr lang="en-GB" dirty="0"/>
          </a:p>
          <a:p>
            <a:pPr lvl="0"/>
            <a:r>
              <a:rPr lang="en-US" dirty="0"/>
              <a:t>County Quality Assurance Officer</a:t>
            </a:r>
            <a:endParaRPr lang="en-GB" dirty="0"/>
          </a:p>
          <a:p>
            <a:pPr lvl="0"/>
            <a:r>
              <a:rPr lang="en-US" dirty="0"/>
              <a:t>County Ministry of Health Officer</a:t>
            </a:r>
            <a:endParaRPr lang="en-GB" dirty="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7562" y="2562966"/>
            <a:ext cx="13639800" cy="6698260"/>
          </a:xfrm>
        </p:spPr>
        <p:txBody>
          <a:bodyPr>
            <a:normAutofit/>
          </a:bodyPr>
          <a:lstStyle/>
          <a:p>
            <a:pPr>
              <a:lnSpc>
                <a:spcPct val="150000"/>
              </a:lnSpc>
            </a:pPr>
            <a:r>
              <a:rPr lang="en-US" dirty="0"/>
              <a:t>The county committee will be co-chaired by the County Director of Education and the TSC County Director.</a:t>
            </a:r>
            <a:endParaRPr lang="en-US" b="1" dirty="0"/>
          </a:p>
          <a:p>
            <a:pPr>
              <a:lnSpc>
                <a:spcPct val="150000"/>
              </a:lnSpc>
              <a:buNone/>
            </a:pPr>
            <a:r>
              <a:rPr lang="en-US" b="1" dirty="0"/>
              <a:t>The role of the County CBL committee</a:t>
            </a:r>
            <a:endParaRPr lang="en-GB" dirty="0"/>
          </a:p>
          <a:p>
            <a:pPr lvl="0">
              <a:lnSpc>
                <a:spcPct val="150000"/>
              </a:lnSpc>
            </a:pPr>
            <a:r>
              <a:rPr lang="en-US" dirty="0"/>
              <a:t>Monitor the implementation of CBL</a:t>
            </a:r>
            <a:endParaRPr lang="en-GB" dirty="0"/>
          </a:p>
          <a:p>
            <a:pPr lvl="0">
              <a:lnSpc>
                <a:spcPct val="150000"/>
              </a:lnSpc>
            </a:pPr>
            <a:r>
              <a:rPr lang="en-US" dirty="0"/>
              <a:t>Receive weekly reports on CBL from the sub county</a:t>
            </a:r>
            <a:endParaRPr lang="en-GB" dirty="0"/>
          </a:p>
          <a:p>
            <a:pPr lvl="0">
              <a:lnSpc>
                <a:spcPct val="150000"/>
              </a:lnSpc>
            </a:pPr>
            <a:r>
              <a:rPr lang="en-US" dirty="0"/>
              <a:t>Submit Weekly report to MOE</a:t>
            </a:r>
            <a:endParaRPr lang="en-GB" dirty="0"/>
          </a:p>
          <a:p>
            <a:endParaRPr lang="en-US" dirty="0"/>
          </a:p>
          <a:p>
            <a:endParaRPr lang="en-GB" dirty="0"/>
          </a:p>
        </p:txBody>
      </p:sp>
      <p:sp>
        <p:nvSpPr>
          <p:cNvPr id="2" name="Title 1"/>
          <p:cNvSpPr>
            <a:spLocks noGrp="1"/>
          </p:cNvSpPr>
          <p:nvPr>
            <p:ph type="title"/>
          </p:nvPr>
        </p:nvSpPr>
        <p:spPr>
          <a:xfrm>
            <a:off x="1497562" y="475660"/>
            <a:ext cx="10293594" cy="1913028"/>
          </a:xfrm>
        </p:spPr>
        <p:txBody>
          <a:bodyPr/>
          <a:lstStyle/>
          <a:p>
            <a:r>
              <a:rPr lang="en-US" b="1" dirty="0">
                <a:solidFill>
                  <a:schemeClr val="bg1"/>
                </a:solidFill>
                <a:latin typeface="+mn-lt"/>
              </a:rPr>
              <a:t>County Community Based </a:t>
            </a:r>
            <a:r>
              <a:rPr lang="en-US" dirty="0">
                <a:latin typeface="+mn-lt"/>
              </a:rPr>
              <a:t>L</a:t>
            </a:r>
            <a:r>
              <a:rPr lang="en-US" b="1" dirty="0">
                <a:solidFill>
                  <a:schemeClr val="bg1"/>
                </a:solidFill>
                <a:latin typeface="+mn-lt"/>
              </a:rPr>
              <a:t>earning </a:t>
            </a:r>
            <a:r>
              <a:rPr lang="en-US" dirty="0">
                <a:latin typeface="+mn-lt"/>
              </a:rPr>
              <a:t>C</a:t>
            </a:r>
            <a:r>
              <a:rPr lang="en-US" b="1" dirty="0">
                <a:solidFill>
                  <a:schemeClr val="bg1"/>
                </a:solidFill>
                <a:latin typeface="+mn-lt"/>
              </a:rPr>
              <a:t>ommittee</a:t>
            </a:r>
            <a:endParaRPr lang="en-GB" dirty="0">
              <a:solidFill>
                <a:schemeClr val="bg1"/>
              </a:solidFill>
              <a:latin typeface="+mn-lt"/>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at is a virus_tf78104741" id="{F41455D0-318E-4830-999E-F58477E69777}" vid="{11D173C9-935D-450A-9A98-C9569F6DA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What is a virus</Template>
  <TotalTime>638</TotalTime>
  <Words>2101</Words>
  <Application>Microsoft Office PowerPoint</Application>
  <PresentationFormat>Custom</PresentationFormat>
  <Paragraphs>296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What is community based learning?</vt:lpstr>
      <vt:lpstr>Establishment of CBL Implementation Committee </vt:lpstr>
      <vt:lpstr>Establishment of CBL Implementation Committee Cont. </vt:lpstr>
      <vt:lpstr>County community based learning committee</vt:lpstr>
      <vt:lpstr>County Community Based Learning Committee</vt:lpstr>
      <vt:lpstr>Sub County CBL committee</vt:lpstr>
      <vt:lpstr>The role of the Sub County CBL committee </vt:lpstr>
      <vt:lpstr>Zone CBL committee</vt:lpstr>
      <vt:lpstr>The role of the Zone CBL committee</vt:lpstr>
      <vt:lpstr>Mapping of Learners</vt:lpstr>
      <vt:lpstr>Mapping of Learners Cont.</vt:lpstr>
      <vt:lpstr> Identification of Venues</vt:lpstr>
      <vt:lpstr>PowerPoint Presentation</vt:lpstr>
      <vt:lpstr>PowerPoint Presentation</vt:lpstr>
      <vt:lpstr>Activities teachers will carry out</vt:lpstr>
      <vt:lpstr>Activities cont…</vt:lpstr>
      <vt:lpstr>PowerPoint Presentation</vt:lpstr>
      <vt:lpstr>Enhancing Engagement in Online Teaching</vt:lpstr>
      <vt:lpstr>i. Make Learning as interactive as possible </vt:lpstr>
      <vt:lpstr>ii. Communicating the learning expectations  to learners </vt:lpstr>
      <vt:lpstr>.</vt:lpstr>
      <vt:lpstr>PowerPoint Presentation</vt:lpstr>
      <vt:lpstr>Suggested learning activities </vt:lpstr>
      <vt:lpstr> suggested  learning activities</vt:lpstr>
      <vt:lpstr>Suggested learning activities Cont.</vt:lpstr>
      <vt:lpstr>Suggested broad areas</vt:lpstr>
      <vt:lpstr>Suggested broad areas Cont.</vt:lpstr>
      <vt:lpstr>Suggested Reference/Teaching and Learning Materials</vt:lpstr>
      <vt:lpstr>PowerPoint Presentation</vt:lpstr>
      <vt:lpstr>Monitoring </vt:lpstr>
      <vt:lpstr>Monitoring Template  </vt:lpstr>
      <vt:lpstr>Monitoring Template Cont..</vt:lpstr>
      <vt:lpstr>Monitoring Report Format</vt:lpstr>
      <vt:lpstr>Report Format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Peris Wachuka</dc:creator>
  <cp:lastModifiedBy>Unknown User</cp:lastModifiedBy>
  <cp:revision>39</cp:revision>
  <dcterms:created xsi:type="dcterms:W3CDTF">2020-08-17T13:40:15Z</dcterms:created>
  <dcterms:modified xsi:type="dcterms:W3CDTF">2020-08-21T08:08:29Z</dcterms:modified>
</cp:coreProperties>
</file>