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2" r:id="rId5"/>
    <p:sldId id="261" r:id="rId6"/>
    <p:sldId id="263" r:id="rId7"/>
    <p:sldId id="264" r:id="rId8"/>
    <p:sldId id="265" r:id="rId9"/>
    <p:sldId id="266" r:id="rId10"/>
    <p:sldId id="315" r:id="rId11"/>
    <p:sldId id="316" r:id="rId12"/>
    <p:sldId id="317" r:id="rId13"/>
    <p:sldId id="318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319" r:id="rId28"/>
    <p:sldId id="305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295" r:id="rId43"/>
    <p:sldId id="296" r:id="rId44"/>
    <p:sldId id="297" r:id="rId45"/>
    <p:sldId id="298" r:id="rId46"/>
    <p:sldId id="299" r:id="rId47"/>
    <p:sldId id="300" r:id="rId48"/>
    <p:sldId id="301" r:id="rId49"/>
    <p:sldId id="302" r:id="rId50"/>
    <p:sldId id="303" r:id="rId51"/>
    <p:sldId id="280" r:id="rId52"/>
    <p:sldId id="281" r:id="rId53"/>
    <p:sldId id="306" r:id="rId54"/>
    <p:sldId id="307" r:id="rId55"/>
    <p:sldId id="320" r:id="rId56"/>
    <p:sldId id="323" r:id="rId57"/>
    <p:sldId id="310" r:id="rId58"/>
    <p:sldId id="311" r:id="rId59"/>
    <p:sldId id="322" r:id="rId60"/>
    <p:sldId id="313" r:id="rId61"/>
    <p:sldId id="314" r:id="rId62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006600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60"/>
  </p:normalViewPr>
  <p:slideViewPr>
    <p:cSldViewPr>
      <p:cViewPr varScale="1">
        <p:scale>
          <a:sx n="45" d="100"/>
          <a:sy n="45" d="100"/>
        </p:scale>
        <p:origin x="-552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4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EDB61D-BA0E-43A5-B715-3C3E5FF0004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8785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993D94-29C4-4F63-ADA0-09942D285A6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239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4C20DD-19F1-4E2E-9E69-DB2AC0BD9BF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2584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4A7478-C25C-4DA2-9757-C0880162CA1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2152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35F051-A80F-474D-A5E4-D65B3729328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7000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084168-8885-4E3A-BB29-719778E9A83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0499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300A5E-5BCA-41C1-8AE6-78D0A025DC9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5220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AAE55A-D4FB-432A-81CF-7B28968A608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2384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B89518-2C72-4064-BF1B-BCF321EAA5D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9095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7CF667-95A4-472E-B27F-D1FDD7723C0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2722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D168D3-A7E9-40F2-B6BD-7735386D6DD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1088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AE989CF7-97D2-4705-8D00-ECF211E0BA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685800"/>
            <a:ext cx="8763000" cy="2667000"/>
          </a:xfrm>
        </p:spPr>
        <p:txBody>
          <a:bodyPr/>
          <a:lstStyle/>
          <a:p>
            <a:pPr eaLnBrk="1" hangingPunct="1">
              <a:defRPr/>
            </a:pPr>
            <a:r>
              <a:rPr lang="en-GB" sz="54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Ravie" pitchFamily="82" charset="0"/>
              </a:rPr>
              <a:t>Who Wants To Be A Millionaire?</a:t>
            </a:r>
            <a:r>
              <a:rPr lang="en-GB" sz="5400" smtClean="0">
                <a:solidFill>
                  <a:schemeClr val="bg1"/>
                </a:solidFill>
                <a:latin typeface="Old English Text MT" pitchFamily="66" charset="0"/>
              </a:rPr>
              <a:t/>
            </a:r>
            <a:br>
              <a:rPr lang="en-GB" sz="5400" smtClean="0">
                <a:solidFill>
                  <a:schemeClr val="bg1"/>
                </a:solidFill>
                <a:latin typeface="Old English Text MT" pitchFamily="66" charset="0"/>
              </a:rPr>
            </a:br>
            <a:r>
              <a:rPr lang="en-GB" sz="5400" smtClean="0">
                <a:solidFill>
                  <a:schemeClr val="bg1"/>
                </a:solidFill>
                <a:latin typeface="Lucida Console" pitchFamily="49" charset="0"/>
              </a:rPr>
              <a:t/>
            </a:r>
            <a:br>
              <a:rPr lang="en-GB" sz="5400" smtClean="0">
                <a:solidFill>
                  <a:schemeClr val="bg1"/>
                </a:solidFill>
                <a:latin typeface="Lucida Console" pitchFamily="49" charset="0"/>
              </a:rPr>
            </a:br>
            <a:endParaRPr lang="en-US" sz="5400" smtClean="0">
              <a:solidFill>
                <a:schemeClr val="bg1"/>
              </a:solidFill>
              <a:latin typeface="Lucida Console" pitchFamily="49" charset="0"/>
            </a:endParaRP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2057400" y="3048000"/>
            <a:ext cx="5105400" cy="173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5400">
                <a:solidFill>
                  <a:schemeClr val="bg1"/>
                </a:solidFill>
                <a:latin typeface="Ravie" pitchFamily="82" charset="0"/>
              </a:rPr>
              <a:t>Changing state</a:t>
            </a:r>
          </a:p>
        </p:txBody>
      </p:sp>
      <p:pic>
        <p:nvPicPr>
          <p:cNvPr id="2052" name="Picture 16" descr="ag00317_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3505200"/>
            <a:ext cx="172085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17" descr="ag00315_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810000"/>
            <a:ext cx="1754188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 thruBlk="1"/>
    <p:sndAc>
      <p:stSnd>
        <p:snd r:embed="rId2" name="sting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utoUpdateAnimBg="0"/>
      <p:bldP spid="4099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3</a:t>
            </a:r>
          </a:p>
        </p:txBody>
      </p:sp>
      <p:sp>
        <p:nvSpPr>
          <p:cNvPr id="1126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The change from liquid to solid is called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452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evaporating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freezing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condensing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melting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229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7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8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20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The change from liquid to solid is called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332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evaporating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freezing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condensing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melting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332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3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£300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434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4</a:t>
            </a:r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8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8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8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6248400" cy="2057400"/>
          </a:xfrm>
          <a:noFill/>
        </p:spPr>
        <p:txBody>
          <a:bodyPr/>
          <a:lstStyle/>
          <a:p>
            <a:pPr eaLnBrk="1" hangingPunct="1"/>
            <a:r>
              <a:rPr lang="en-GB" smtClean="0">
                <a:solidFill>
                  <a:schemeClr val="bg1"/>
                </a:solidFill>
                <a:latin typeface="Arial" pitchFamily="34" charset="0"/>
              </a:rPr>
              <a:t>The volume of water in a pan goes down as it is heated. Why is this?</a:t>
            </a:r>
            <a:endParaRPr lang="en-US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536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the water condenses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the water evaporates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the water melts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the water freezes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639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3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4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3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3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3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3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3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3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8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5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the water condenses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the water evaporates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the water melts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the water freezes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7416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7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8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9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0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1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2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3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4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5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6" name="Rectangle 21"/>
          <p:cNvSpPr>
            <a:spLocks noChangeArrowheads="1"/>
          </p:cNvSpPr>
          <p:nvPr/>
        </p:nvSpPr>
        <p:spPr bwMode="auto">
          <a:xfrm>
            <a:off x="609600" y="381000"/>
            <a:ext cx="62484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n-GB" sz="4400">
                <a:solidFill>
                  <a:schemeClr val="bg1"/>
                </a:solidFill>
                <a:latin typeface="Arial" pitchFamily="34" charset="0"/>
              </a:rPr>
              <a:t>The volume of water in a pan goes down as it is heated. Why is this?</a:t>
            </a:r>
            <a:endParaRPr lang="en-US" sz="4400">
              <a:solidFill>
                <a:schemeClr val="bg1"/>
              </a:solidFill>
              <a:latin typeface="Arial" pitchFamily="34" charset="0"/>
            </a:endParaRPr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£500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843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5</a:t>
            </a:r>
          </a:p>
        </p:txBody>
      </p:sp>
      <p:sp>
        <p:nvSpPr>
          <p:cNvPr id="1946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Melting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Evaporation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Freezing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Condensation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0488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9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0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1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2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3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4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5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6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7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8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9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00" name="Rectangle 23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410450" cy="2057400"/>
          </a:xfrm>
          <a:noFill/>
        </p:spPr>
        <p:txBody>
          <a:bodyPr/>
          <a:lstStyle/>
          <a:p>
            <a:pPr eaLnBrk="1" hangingPunct="1"/>
            <a:r>
              <a:rPr lang="en-GB" smtClean="0">
                <a:solidFill>
                  <a:schemeClr val="bg1"/>
                </a:solidFill>
                <a:latin typeface="Arial" pitchFamily="34" charset="0"/>
              </a:rPr>
              <a:t>The “blobs” of water on a steamed up window are produced by</a:t>
            </a:r>
            <a:endParaRPr lang="en-US" smtClean="0">
              <a:solidFill>
                <a:schemeClr val="bg1"/>
              </a:solidFill>
              <a:latin typeface="Arial" pitchFamily="34" charset="0"/>
            </a:endParaRPr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9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9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9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4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1</a:t>
            </a:r>
          </a:p>
        </p:txBody>
      </p:sp>
      <p:sp>
        <p:nvSpPr>
          <p:cNvPr id="307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0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410450" cy="2057400"/>
          </a:xfrm>
          <a:noFill/>
        </p:spPr>
        <p:txBody>
          <a:bodyPr/>
          <a:lstStyle/>
          <a:p>
            <a:pPr eaLnBrk="1" hangingPunct="1"/>
            <a:r>
              <a:rPr lang="en-GB" smtClean="0">
                <a:solidFill>
                  <a:schemeClr val="bg1"/>
                </a:solidFill>
                <a:latin typeface="Arial" pitchFamily="34" charset="0"/>
              </a:rPr>
              <a:t>The “blobs” of water on a steamed up window are produced by</a:t>
            </a:r>
            <a:endParaRPr lang="en-US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151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Melting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Evaporation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Freezing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Condensation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151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£1,000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253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6</a:t>
            </a:r>
          </a:p>
        </p:txBody>
      </p:sp>
      <p:sp>
        <p:nvSpPr>
          <p:cNvPr id="2355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7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Condensation occurs when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356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liquid changes to gas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liquid changes to solid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gas changes to liquid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solid changes to liquid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458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6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35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35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35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35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35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35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0" grpId="0" build="p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Condensation occurs when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560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liquid changes to gas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liquid changes to solid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gas changes to liquid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solid changes to liquid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560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£2,000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662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2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7</a:t>
            </a:r>
          </a:p>
        </p:txBody>
      </p:sp>
      <p:sp>
        <p:nvSpPr>
          <p:cNvPr id="2765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title"/>
          </p:nvPr>
        </p:nvSpPr>
        <p:spPr>
          <a:xfrm>
            <a:off x="2514600" y="381000"/>
            <a:ext cx="59436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When water is heated in a kettle it</a:t>
            </a:r>
            <a:r>
              <a:rPr lang="en-GB" smtClean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861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GB" sz="4800" b="1" baseline="10000" smtClean="0">
                <a:solidFill>
                  <a:srgbClr val="FF9900"/>
                </a:solidFill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evaporates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melts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GB" sz="4800" b="1" baseline="10000" smtClean="0">
                <a:solidFill>
                  <a:srgbClr val="FF9900"/>
                </a:solidFill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condenses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freezes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868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1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2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86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86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86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86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86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86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86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86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6" grpId="0" build="p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69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title"/>
          </p:nvPr>
        </p:nvSpPr>
        <p:spPr>
          <a:xfrm>
            <a:off x="2514600" y="381000"/>
            <a:ext cx="59436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When water is heated in a kettle it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970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GB" sz="4800" b="1" baseline="10000" smtClean="0">
                <a:solidFill>
                  <a:srgbClr val="FF9900"/>
                </a:solidFill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evaporates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melts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GB" sz="4800" b="1" baseline="10000" smtClean="0">
                <a:solidFill>
                  <a:srgbClr val="FF9900"/>
                </a:solidFill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condenses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freezes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970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£4,000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072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What are the three states of matter?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15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space, liquid and gas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space, line and gate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solid, liquid and gas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solid, line and gate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10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6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2" grpId="0" build="p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8</a:t>
            </a:r>
          </a:p>
        </p:txBody>
      </p:sp>
      <p:sp>
        <p:nvSpPr>
          <p:cNvPr id="3174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4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Which of these can be squashed easily?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175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solids, liquids &amp; gases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solids only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liquids only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gases only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277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7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8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1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1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17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17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17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17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17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17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2" grpId="0" build="p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9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Which of these can be squashed easily?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380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solids, liquids &amp; gases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solids only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liquids only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gases only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380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1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£8,000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482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2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9</a:t>
            </a:r>
          </a:p>
        </p:txBody>
      </p:sp>
      <p:sp>
        <p:nvSpPr>
          <p:cNvPr id="3584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6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6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6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7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In which of these do the particles vibrate?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584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solids, liquids &amp; gases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solids only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liquids only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gases only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687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3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4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5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5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58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58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58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58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58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58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8" grpId="0" build="p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In which of these do the particles vibrate?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789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solids, liquids &amp; gases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solids only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liquids only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gases only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789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£16,000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1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10</a:t>
            </a:r>
          </a:p>
        </p:txBody>
      </p:sp>
      <p:sp>
        <p:nvSpPr>
          <p:cNvPr id="3994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What is found in between the particles in a solid?</a:t>
            </a:r>
            <a:endParaRPr lang="en-US" sz="48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994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GB" sz="4800" b="1" baseline="10000" smtClean="0">
                <a:solidFill>
                  <a:srgbClr val="FF9900"/>
                </a:solidFill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solid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liquid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gas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empty space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096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9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80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99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99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99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99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99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99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99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99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4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What are the three states of matter?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space, liquid and gas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space, line and gate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solid, liquid and gas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solid, line and gate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12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8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8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8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9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What is found in between the particles in a solid?</a:t>
            </a:r>
            <a:endParaRPr lang="en-US" sz="48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199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GB" sz="4800" b="1" baseline="10000" smtClean="0">
                <a:solidFill>
                  <a:srgbClr val="FF9900"/>
                </a:solidFill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solid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liquid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gas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empty space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199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£32,000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301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1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11</a:t>
            </a:r>
          </a:p>
        </p:txBody>
      </p:sp>
      <p:sp>
        <p:nvSpPr>
          <p:cNvPr id="4403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5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Which of these takes the shape of the container?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404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solids, liquids &amp; gases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solids only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liquids only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gases only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506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6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4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4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40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40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40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40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40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40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40" grpId="0" build="p" autoUpdateAnimBg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Which of these takes the shape of the container?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608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solids, liquids &amp; gases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solids only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liquids only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gases only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608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£64,000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710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0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12</a:t>
            </a:r>
          </a:p>
        </p:txBody>
      </p:sp>
      <p:sp>
        <p:nvSpPr>
          <p:cNvPr id="4813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mtClean="0">
                <a:solidFill>
                  <a:schemeClr val="bg1"/>
                </a:solidFill>
                <a:latin typeface="Arial" pitchFamily="34" charset="0"/>
              </a:rPr>
              <a:t>In which of these do particles move about the fastest?</a:t>
            </a:r>
            <a:endParaRPr lang="en-US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813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gases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liquids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vacuums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solids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916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7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71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72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8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8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8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8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8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8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8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8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6" grpId="0" build="p" autoUpdateAnimBg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7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mtClean="0">
                <a:solidFill>
                  <a:schemeClr val="bg1"/>
                </a:solidFill>
                <a:latin typeface="Arial" pitchFamily="34" charset="0"/>
              </a:rPr>
              <a:t>In which of these do particles move about the fastest?</a:t>
            </a:r>
            <a:endParaRPr lang="en-US" smtClean="0">
              <a:latin typeface="Arial" pitchFamily="34" charset="0"/>
            </a:endParaRPr>
          </a:p>
        </p:txBody>
      </p:sp>
      <p:sp>
        <p:nvSpPr>
          <p:cNvPr id="5018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gases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liquids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vacuums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solids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018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£125,000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120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0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£100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14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13</a:t>
            </a:r>
          </a:p>
        </p:txBody>
      </p:sp>
      <p:sp>
        <p:nvSpPr>
          <p:cNvPr id="5222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2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Which of these can be poured?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765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solids only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solids and liquids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liquids and gases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solids, liquids &amp; gases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325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7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8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6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6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76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76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76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76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76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76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6" grpId="0" build="p" autoUpdateAnimBg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7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7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7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7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Which of these can be poured?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428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solids only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solids and liquids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liquids and gases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solids, liquids &amp; gases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428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9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£250,000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530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30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14</a:t>
            </a:r>
          </a:p>
        </p:txBody>
      </p:sp>
      <p:sp>
        <p:nvSpPr>
          <p:cNvPr id="5632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2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4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4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4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5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51" name="Rectangle 7"/>
          <p:cNvSpPr>
            <a:spLocks noGrp="1" noChangeArrowheads="1"/>
          </p:cNvSpPr>
          <p:nvPr>
            <p:ph type="title"/>
          </p:nvPr>
        </p:nvSpPr>
        <p:spPr>
          <a:xfrm>
            <a:off x="3429000" y="533400"/>
            <a:ext cx="5029200" cy="1905000"/>
          </a:xfrm>
          <a:noFill/>
        </p:spPr>
        <p:txBody>
          <a:bodyPr/>
          <a:lstStyle/>
          <a:p>
            <a:pPr eaLnBrk="1" hangingPunct="1"/>
            <a:r>
              <a:rPr lang="en-GB" sz="4000" smtClean="0">
                <a:solidFill>
                  <a:schemeClr val="bg1"/>
                </a:solidFill>
                <a:latin typeface="Arial" pitchFamily="34" charset="0"/>
              </a:rPr>
              <a:t>What caused the puddle of water?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964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water evaporating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steam condensing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the kettle leaking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water boiling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735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3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4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57365" name="Picture 21" descr="kettle condens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914400"/>
            <a:ext cx="26670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96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96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96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96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96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96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96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96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40" grpId="0" build="p" autoUpdateAnimBg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7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title"/>
          </p:nvPr>
        </p:nvSpPr>
        <p:spPr>
          <a:xfrm>
            <a:off x="3429000" y="381000"/>
            <a:ext cx="5029200" cy="2057400"/>
          </a:xfrm>
          <a:noFill/>
        </p:spPr>
        <p:txBody>
          <a:bodyPr/>
          <a:lstStyle/>
          <a:p>
            <a:pPr eaLnBrk="1" hangingPunct="1"/>
            <a:r>
              <a:rPr lang="en-GB" sz="4000" smtClean="0">
                <a:solidFill>
                  <a:schemeClr val="bg1"/>
                </a:solidFill>
                <a:latin typeface="Arial" pitchFamily="34" charset="0"/>
              </a:rPr>
              <a:t>What caused the puddle of water?</a:t>
            </a:r>
            <a:endParaRPr lang="en-US" sz="4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837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water evaporating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steam condensing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the kettle leaking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water boiling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837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7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7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58387" name="Picture 19" descr="kettle condens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914400"/>
            <a:ext cx="26670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£500,000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939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39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15</a:t>
            </a:r>
          </a:p>
        </p:txBody>
      </p:sp>
      <p:sp>
        <p:nvSpPr>
          <p:cNvPr id="6042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2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1828800"/>
            <a:ext cx="7696200" cy="609600"/>
          </a:xfrm>
          <a:noFill/>
        </p:spPr>
        <p:txBody>
          <a:bodyPr/>
          <a:lstStyle/>
          <a:p>
            <a:pPr eaLnBrk="1" hangingPunct="1"/>
            <a:r>
              <a:rPr lang="en-GB" sz="4000" smtClean="0">
                <a:solidFill>
                  <a:schemeClr val="bg1"/>
                </a:solidFill>
                <a:latin typeface="Arial" pitchFamily="34" charset="0"/>
              </a:rPr>
              <a:t>What process is occurring at X?</a:t>
            </a:r>
            <a:endParaRPr lang="en-US" sz="4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7168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freezing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melting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evaporating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condensing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144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9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60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1461" name="Group 21"/>
          <p:cNvGrpSpPr>
            <a:grpSpLocks/>
          </p:cNvGrpSpPr>
          <p:nvPr/>
        </p:nvGrpSpPr>
        <p:grpSpPr bwMode="auto">
          <a:xfrm>
            <a:off x="609600" y="457200"/>
            <a:ext cx="8229600" cy="1460500"/>
            <a:chOff x="240" y="1728"/>
            <a:chExt cx="5184" cy="920"/>
          </a:xfrm>
        </p:grpSpPr>
        <p:sp>
          <p:nvSpPr>
            <p:cNvPr id="61462" name="Text Box 22"/>
            <p:cNvSpPr txBox="1">
              <a:spLocks noChangeArrowheads="1"/>
            </p:cNvSpPr>
            <p:nvPr/>
          </p:nvSpPr>
          <p:spPr bwMode="auto">
            <a:xfrm>
              <a:off x="240" y="1776"/>
              <a:ext cx="926" cy="488"/>
            </a:xfrm>
            <a:prstGeom prst="rect">
              <a:avLst/>
            </a:prstGeom>
            <a:noFill/>
            <a:ln w="12700">
              <a:solidFill>
                <a:srgbClr val="FF0066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4400">
                  <a:solidFill>
                    <a:srgbClr val="FF0066"/>
                  </a:solidFill>
                  <a:latin typeface="Comic Sans MS" pitchFamily="66" charset="0"/>
                </a:rPr>
                <a:t>ice</a:t>
              </a:r>
              <a:endParaRPr lang="en-US" sz="4400">
                <a:solidFill>
                  <a:srgbClr val="FF0066"/>
                </a:solidFill>
                <a:latin typeface="Comic Sans MS" pitchFamily="66" charset="0"/>
              </a:endParaRPr>
            </a:p>
          </p:txBody>
        </p:sp>
        <p:sp>
          <p:nvSpPr>
            <p:cNvPr id="61463" name="Text Box 23"/>
            <p:cNvSpPr txBox="1">
              <a:spLocks noChangeArrowheads="1"/>
            </p:cNvSpPr>
            <p:nvPr/>
          </p:nvSpPr>
          <p:spPr bwMode="auto">
            <a:xfrm>
              <a:off x="1968" y="1728"/>
              <a:ext cx="1129" cy="488"/>
            </a:xfrm>
            <a:prstGeom prst="rect">
              <a:avLst/>
            </a:prstGeom>
            <a:noFill/>
            <a:ln w="12700">
              <a:solidFill>
                <a:srgbClr val="FF0066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4400">
                  <a:solidFill>
                    <a:srgbClr val="FF0066"/>
                  </a:solidFill>
                  <a:latin typeface="Comic Sans MS" pitchFamily="66" charset="0"/>
                </a:rPr>
                <a:t>water</a:t>
              </a:r>
              <a:endParaRPr lang="en-US" sz="4400">
                <a:solidFill>
                  <a:srgbClr val="FF0066"/>
                </a:solidFill>
                <a:latin typeface="Comic Sans MS" pitchFamily="66" charset="0"/>
              </a:endParaRPr>
            </a:p>
          </p:txBody>
        </p:sp>
        <p:grpSp>
          <p:nvGrpSpPr>
            <p:cNvPr id="61464" name="Group 24"/>
            <p:cNvGrpSpPr>
              <a:grpSpLocks/>
            </p:cNvGrpSpPr>
            <p:nvPr/>
          </p:nvGrpSpPr>
          <p:grpSpPr bwMode="auto">
            <a:xfrm>
              <a:off x="768" y="1920"/>
              <a:ext cx="1209" cy="192"/>
              <a:chOff x="1471" y="1872"/>
              <a:chExt cx="1209" cy="192"/>
            </a:xfrm>
          </p:grpSpPr>
          <p:sp>
            <p:nvSpPr>
              <p:cNvPr id="61470" name="Line 25"/>
              <p:cNvSpPr>
                <a:spLocks noChangeShapeType="1"/>
              </p:cNvSpPr>
              <p:nvPr/>
            </p:nvSpPr>
            <p:spPr bwMode="auto">
              <a:xfrm>
                <a:off x="1512" y="1872"/>
                <a:ext cx="1168" cy="0"/>
              </a:xfrm>
              <a:prstGeom prst="line">
                <a:avLst/>
              </a:prstGeom>
              <a:noFill/>
              <a:ln w="63500">
                <a:solidFill>
                  <a:srgbClr val="FF0066"/>
                </a:solidFill>
                <a:round/>
                <a:headEnd type="none" w="sm" len="sm"/>
                <a:tailEnd type="triangle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471" name="Line 26"/>
              <p:cNvSpPr>
                <a:spLocks noChangeShapeType="1"/>
              </p:cNvSpPr>
              <p:nvPr/>
            </p:nvSpPr>
            <p:spPr bwMode="auto">
              <a:xfrm flipH="1">
                <a:off x="1471" y="2064"/>
                <a:ext cx="1168" cy="0"/>
              </a:xfrm>
              <a:prstGeom prst="line">
                <a:avLst/>
              </a:prstGeom>
              <a:noFill/>
              <a:ln w="63500">
                <a:solidFill>
                  <a:srgbClr val="FF0066"/>
                </a:solidFill>
                <a:round/>
                <a:headEnd type="none" w="sm" len="sm"/>
                <a:tailEnd type="triangle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61465" name="Group 27"/>
            <p:cNvGrpSpPr>
              <a:grpSpLocks/>
            </p:cNvGrpSpPr>
            <p:nvPr/>
          </p:nvGrpSpPr>
          <p:grpSpPr bwMode="auto">
            <a:xfrm>
              <a:off x="2976" y="1872"/>
              <a:ext cx="1209" cy="192"/>
              <a:chOff x="1471" y="1872"/>
              <a:chExt cx="1209" cy="192"/>
            </a:xfrm>
          </p:grpSpPr>
          <p:sp>
            <p:nvSpPr>
              <p:cNvPr id="61468" name="Line 28"/>
              <p:cNvSpPr>
                <a:spLocks noChangeShapeType="1"/>
              </p:cNvSpPr>
              <p:nvPr/>
            </p:nvSpPr>
            <p:spPr bwMode="auto">
              <a:xfrm>
                <a:off x="1512" y="1872"/>
                <a:ext cx="1168" cy="0"/>
              </a:xfrm>
              <a:prstGeom prst="line">
                <a:avLst/>
              </a:prstGeom>
              <a:noFill/>
              <a:ln w="63500">
                <a:solidFill>
                  <a:srgbClr val="FF0066"/>
                </a:solidFill>
                <a:round/>
                <a:headEnd type="none" w="sm" len="sm"/>
                <a:tailEnd type="triangle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469" name="Line 29"/>
              <p:cNvSpPr>
                <a:spLocks noChangeShapeType="1"/>
              </p:cNvSpPr>
              <p:nvPr/>
            </p:nvSpPr>
            <p:spPr bwMode="auto">
              <a:xfrm flipH="1">
                <a:off x="1471" y="2064"/>
                <a:ext cx="1168" cy="0"/>
              </a:xfrm>
              <a:prstGeom prst="line">
                <a:avLst/>
              </a:prstGeom>
              <a:noFill/>
              <a:ln w="63500">
                <a:solidFill>
                  <a:srgbClr val="FF0066"/>
                </a:solidFill>
                <a:round/>
                <a:headEnd type="none" w="sm" len="sm"/>
                <a:tailEnd type="triangle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1466" name="Text Box 30"/>
            <p:cNvSpPr txBox="1">
              <a:spLocks noChangeArrowheads="1"/>
            </p:cNvSpPr>
            <p:nvPr/>
          </p:nvSpPr>
          <p:spPr bwMode="auto">
            <a:xfrm>
              <a:off x="4224" y="1728"/>
              <a:ext cx="1200" cy="488"/>
            </a:xfrm>
            <a:prstGeom prst="rect">
              <a:avLst/>
            </a:prstGeom>
            <a:noFill/>
            <a:ln w="12700">
              <a:solidFill>
                <a:srgbClr val="FF0066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4400">
                  <a:solidFill>
                    <a:srgbClr val="FF0066"/>
                  </a:solidFill>
                  <a:latin typeface="Comic Sans MS" pitchFamily="66" charset="0"/>
                </a:rPr>
                <a:t>steam</a:t>
              </a:r>
              <a:endParaRPr lang="en-US" sz="4400">
                <a:solidFill>
                  <a:srgbClr val="FF0066"/>
                </a:solidFill>
                <a:latin typeface="Comic Sans MS" pitchFamily="66" charset="0"/>
              </a:endParaRPr>
            </a:p>
          </p:txBody>
        </p:sp>
        <p:sp>
          <p:nvSpPr>
            <p:cNvPr id="61467" name="Text Box 31"/>
            <p:cNvSpPr txBox="1">
              <a:spLocks noChangeArrowheads="1"/>
            </p:cNvSpPr>
            <p:nvPr/>
          </p:nvSpPr>
          <p:spPr bwMode="auto">
            <a:xfrm>
              <a:off x="1200" y="2160"/>
              <a:ext cx="480" cy="488"/>
            </a:xfrm>
            <a:prstGeom prst="rect">
              <a:avLst/>
            </a:prstGeom>
            <a:noFill/>
            <a:ln w="12700">
              <a:solidFill>
                <a:srgbClr val="FF0066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4400">
                  <a:solidFill>
                    <a:srgbClr val="FF0066"/>
                  </a:solidFill>
                  <a:latin typeface="Comic Sans MS" pitchFamily="66" charset="0"/>
                </a:rPr>
                <a:t>X</a:t>
              </a:r>
              <a:endParaRPr lang="en-US" sz="4400">
                <a:solidFill>
                  <a:srgbClr val="FF0066"/>
                </a:solidFill>
                <a:latin typeface="Comic Sans MS" pitchFamily="66" charset="0"/>
              </a:endParaRPr>
            </a:p>
          </p:txBody>
        </p:sp>
      </p:grp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6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6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16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16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16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16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16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16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8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2</a:t>
            </a:r>
          </a:p>
        </p:txBody>
      </p:sp>
      <p:sp>
        <p:nvSpPr>
          <p:cNvPr id="717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6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6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6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7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7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1828800"/>
            <a:ext cx="7696200" cy="685800"/>
          </a:xfrm>
          <a:noFill/>
        </p:spPr>
        <p:txBody>
          <a:bodyPr/>
          <a:lstStyle/>
          <a:p>
            <a:pPr eaLnBrk="1" hangingPunct="1"/>
            <a:r>
              <a:rPr lang="en-GB" sz="4000" smtClean="0">
                <a:solidFill>
                  <a:schemeClr val="bg1"/>
                </a:solidFill>
                <a:latin typeface="Arial" pitchFamily="34" charset="0"/>
              </a:rPr>
              <a:t>What process is occurring at X?</a:t>
            </a:r>
            <a:endParaRPr lang="en-US" sz="4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247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freezing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melting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evaporating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condensing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247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8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8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8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2483" name="Group 30"/>
          <p:cNvGrpSpPr>
            <a:grpSpLocks/>
          </p:cNvGrpSpPr>
          <p:nvPr/>
        </p:nvGrpSpPr>
        <p:grpSpPr bwMode="auto">
          <a:xfrm>
            <a:off x="609600" y="457200"/>
            <a:ext cx="8229600" cy="1460500"/>
            <a:chOff x="240" y="1728"/>
            <a:chExt cx="5184" cy="920"/>
          </a:xfrm>
        </p:grpSpPr>
        <p:sp>
          <p:nvSpPr>
            <p:cNvPr id="62484" name="Text Box 31"/>
            <p:cNvSpPr txBox="1">
              <a:spLocks noChangeArrowheads="1"/>
            </p:cNvSpPr>
            <p:nvPr/>
          </p:nvSpPr>
          <p:spPr bwMode="auto">
            <a:xfrm>
              <a:off x="240" y="1776"/>
              <a:ext cx="926" cy="488"/>
            </a:xfrm>
            <a:prstGeom prst="rect">
              <a:avLst/>
            </a:prstGeom>
            <a:noFill/>
            <a:ln w="12700">
              <a:solidFill>
                <a:srgbClr val="FF0066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4400">
                  <a:solidFill>
                    <a:srgbClr val="FF0066"/>
                  </a:solidFill>
                  <a:latin typeface="Comic Sans MS" pitchFamily="66" charset="0"/>
                </a:rPr>
                <a:t>ice</a:t>
              </a:r>
              <a:endParaRPr lang="en-US" sz="4400">
                <a:solidFill>
                  <a:srgbClr val="FF0066"/>
                </a:solidFill>
                <a:latin typeface="Comic Sans MS" pitchFamily="66" charset="0"/>
              </a:endParaRPr>
            </a:p>
          </p:txBody>
        </p:sp>
        <p:sp>
          <p:nvSpPr>
            <p:cNvPr id="62485" name="Text Box 32"/>
            <p:cNvSpPr txBox="1">
              <a:spLocks noChangeArrowheads="1"/>
            </p:cNvSpPr>
            <p:nvPr/>
          </p:nvSpPr>
          <p:spPr bwMode="auto">
            <a:xfrm>
              <a:off x="1968" y="1728"/>
              <a:ext cx="1129" cy="488"/>
            </a:xfrm>
            <a:prstGeom prst="rect">
              <a:avLst/>
            </a:prstGeom>
            <a:noFill/>
            <a:ln w="12700">
              <a:solidFill>
                <a:srgbClr val="FF0066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4400">
                  <a:solidFill>
                    <a:srgbClr val="FF0066"/>
                  </a:solidFill>
                  <a:latin typeface="Comic Sans MS" pitchFamily="66" charset="0"/>
                </a:rPr>
                <a:t>water</a:t>
              </a:r>
              <a:endParaRPr lang="en-US" sz="4400">
                <a:solidFill>
                  <a:srgbClr val="FF0066"/>
                </a:solidFill>
                <a:latin typeface="Comic Sans MS" pitchFamily="66" charset="0"/>
              </a:endParaRPr>
            </a:p>
          </p:txBody>
        </p:sp>
        <p:grpSp>
          <p:nvGrpSpPr>
            <p:cNvPr id="62486" name="Group 33"/>
            <p:cNvGrpSpPr>
              <a:grpSpLocks/>
            </p:cNvGrpSpPr>
            <p:nvPr/>
          </p:nvGrpSpPr>
          <p:grpSpPr bwMode="auto">
            <a:xfrm>
              <a:off x="768" y="1920"/>
              <a:ext cx="1209" cy="192"/>
              <a:chOff x="1471" y="1872"/>
              <a:chExt cx="1209" cy="192"/>
            </a:xfrm>
          </p:grpSpPr>
          <p:sp>
            <p:nvSpPr>
              <p:cNvPr id="62492" name="Line 34"/>
              <p:cNvSpPr>
                <a:spLocks noChangeShapeType="1"/>
              </p:cNvSpPr>
              <p:nvPr/>
            </p:nvSpPr>
            <p:spPr bwMode="auto">
              <a:xfrm>
                <a:off x="1512" y="1872"/>
                <a:ext cx="1168" cy="0"/>
              </a:xfrm>
              <a:prstGeom prst="line">
                <a:avLst/>
              </a:prstGeom>
              <a:noFill/>
              <a:ln w="63500">
                <a:solidFill>
                  <a:srgbClr val="FF0066"/>
                </a:solidFill>
                <a:round/>
                <a:headEnd type="none" w="sm" len="sm"/>
                <a:tailEnd type="triangle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493" name="Line 35"/>
              <p:cNvSpPr>
                <a:spLocks noChangeShapeType="1"/>
              </p:cNvSpPr>
              <p:nvPr/>
            </p:nvSpPr>
            <p:spPr bwMode="auto">
              <a:xfrm flipH="1">
                <a:off x="1471" y="2064"/>
                <a:ext cx="1168" cy="0"/>
              </a:xfrm>
              <a:prstGeom prst="line">
                <a:avLst/>
              </a:prstGeom>
              <a:noFill/>
              <a:ln w="63500">
                <a:solidFill>
                  <a:srgbClr val="FF0066"/>
                </a:solidFill>
                <a:round/>
                <a:headEnd type="none" w="sm" len="sm"/>
                <a:tailEnd type="triangle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62487" name="Group 36"/>
            <p:cNvGrpSpPr>
              <a:grpSpLocks/>
            </p:cNvGrpSpPr>
            <p:nvPr/>
          </p:nvGrpSpPr>
          <p:grpSpPr bwMode="auto">
            <a:xfrm>
              <a:off x="2976" y="1872"/>
              <a:ext cx="1209" cy="192"/>
              <a:chOff x="1471" y="1872"/>
              <a:chExt cx="1209" cy="192"/>
            </a:xfrm>
          </p:grpSpPr>
          <p:sp>
            <p:nvSpPr>
              <p:cNvPr id="62490" name="Line 37"/>
              <p:cNvSpPr>
                <a:spLocks noChangeShapeType="1"/>
              </p:cNvSpPr>
              <p:nvPr/>
            </p:nvSpPr>
            <p:spPr bwMode="auto">
              <a:xfrm>
                <a:off x="1512" y="1872"/>
                <a:ext cx="1168" cy="0"/>
              </a:xfrm>
              <a:prstGeom prst="line">
                <a:avLst/>
              </a:prstGeom>
              <a:noFill/>
              <a:ln w="63500">
                <a:solidFill>
                  <a:srgbClr val="FF0066"/>
                </a:solidFill>
                <a:round/>
                <a:headEnd type="none" w="sm" len="sm"/>
                <a:tailEnd type="triangle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491" name="Line 38"/>
              <p:cNvSpPr>
                <a:spLocks noChangeShapeType="1"/>
              </p:cNvSpPr>
              <p:nvPr/>
            </p:nvSpPr>
            <p:spPr bwMode="auto">
              <a:xfrm flipH="1">
                <a:off x="1471" y="2064"/>
                <a:ext cx="1168" cy="0"/>
              </a:xfrm>
              <a:prstGeom prst="line">
                <a:avLst/>
              </a:prstGeom>
              <a:noFill/>
              <a:ln w="63500">
                <a:solidFill>
                  <a:srgbClr val="FF0066"/>
                </a:solidFill>
                <a:round/>
                <a:headEnd type="none" w="sm" len="sm"/>
                <a:tailEnd type="triangle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2488" name="Text Box 39"/>
            <p:cNvSpPr txBox="1">
              <a:spLocks noChangeArrowheads="1"/>
            </p:cNvSpPr>
            <p:nvPr/>
          </p:nvSpPr>
          <p:spPr bwMode="auto">
            <a:xfrm>
              <a:off x="4224" y="1728"/>
              <a:ext cx="1200" cy="488"/>
            </a:xfrm>
            <a:prstGeom prst="rect">
              <a:avLst/>
            </a:prstGeom>
            <a:noFill/>
            <a:ln w="12700">
              <a:solidFill>
                <a:srgbClr val="FF0066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4400">
                  <a:solidFill>
                    <a:srgbClr val="FF0066"/>
                  </a:solidFill>
                  <a:latin typeface="Comic Sans MS" pitchFamily="66" charset="0"/>
                </a:rPr>
                <a:t>steam</a:t>
              </a:r>
              <a:endParaRPr lang="en-US" sz="4400">
                <a:solidFill>
                  <a:srgbClr val="FF0066"/>
                </a:solidFill>
                <a:latin typeface="Comic Sans MS" pitchFamily="66" charset="0"/>
              </a:endParaRPr>
            </a:p>
          </p:txBody>
        </p:sp>
        <p:sp>
          <p:nvSpPr>
            <p:cNvPr id="62489" name="Text Box 40"/>
            <p:cNvSpPr txBox="1">
              <a:spLocks noChangeArrowheads="1"/>
            </p:cNvSpPr>
            <p:nvPr/>
          </p:nvSpPr>
          <p:spPr bwMode="auto">
            <a:xfrm>
              <a:off x="1200" y="2160"/>
              <a:ext cx="480" cy="488"/>
            </a:xfrm>
            <a:prstGeom prst="rect">
              <a:avLst/>
            </a:prstGeom>
            <a:noFill/>
            <a:ln w="12700">
              <a:solidFill>
                <a:srgbClr val="FF0066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4400">
                  <a:solidFill>
                    <a:srgbClr val="FF0066"/>
                  </a:solidFill>
                  <a:latin typeface="Comic Sans MS" pitchFamily="66" charset="0"/>
                </a:rPr>
                <a:t>X</a:t>
              </a:r>
              <a:endParaRPr lang="en-US" sz="4400">
                <a:solidFill>
                  <a:srgbClr val="FF0066"/>
                </a:solidFill>
                <a:latin typeface="Comic Sans MS" pitchFamily="66" charset="0"/>
              </a:endParaRPr>
            </a:p>
          </p:txBody>
        </p:sp>
      </p:grp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£1,000,000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349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49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554913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 dripping ice cream is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127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evaporating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freezing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condensing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melting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820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1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2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2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1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 useBgFill="1">
        <p:nvSpPr>
          <p:cNvPr id="922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41045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 dripping ice cream is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922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evaporating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freezing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condensing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melting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922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£200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024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808080"/>
      </a:dk1>
      <a:lt1>
        <a:srgbClr val="669900"/>
      </a:lt1>
      <a:dk2>
        <a:srgbClr val="CC3300"/>
      </a:dk2>
      <a:lt2>
        <a:srgbClr val="000000"/>
      </a:lt2>
      <a:accent1>
        <a:srgbClr val="003399"/>
      </a:accent1>
      <a:accent2>
        <a:srgbClr val="3333CC"/>
      </a:accent2>
      <a:accent3>
        <a:srgbClr val="E2ADAA"/>
      </a:accent3>
      <a:accent4>
        <a:srgbClr val="568200"/>
      </a:accent4>
      <a:accent5>
        <a:srgbClr val="AAAD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</TotalTime>
  <Words>729</Words>
  <Application>Microsoft Office PowerPoint</Application>
  <PresentationFormat>On-screen Show (4:3)</PresentationFormat>
  <Paragraphs>190</Paragraphs>
  <Slides>61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61</vt:i4>
      </vt:variant>
    </vt:vector>
  </HeadingPairs>
  <TitlesOfParts>
    <vt:vector size="69" baseType="lpstr">
      <vt:lpstr>Times New Roman</vt:lpstr>
      <vt:lpstr>Arial</vt:lpstr>
      <vt:lpstr>Calibri</vt:lpstr>
      <vt:lpstr>Ravie</vt:lpstr>
      <vt:lpstr>Old English Text MT</vt:lpstr>
      <vt:lpstr>Lucida Console</vt:lpstr>
      <vt:lpstr>Comic Sans MS</vt:lpstr>
      <vt:lpstr>Default Design</vt:lpstr>
      <vt:lpstr>Who Wants To Be A Millionaire?  </vt:lpstr>
      <vt:lpstr>Question 1</vt:lpstr>
      <vt:lpstr>What are the three states of matter?</vt:lpstr>
      <vt:lpstr>What are the three states of matter?</vt:lpstr>
      <vt:lpstr>£100</vt:lpstr>
      <vt:lpstr>Question 2</vt:lpstr>
      <vt:lpstr>A dripping ice cream is</vt:lpstr>
      <vt:lpstr>A dripping ice cream is</vt:lpstr>
      <vt:lpstr>£200</vt:lpstr>
      <vt:lpstr>Question 3</vt:lpstr>
      <vt:lpstr>The change from liquid to solid is called </vt:lpstr>
      <vt:lpstr>The change from liquid to solid is called</vt:lpstr>
      <vt:lpstr>£300</vt:lpstr>
      <vt:lpstr>Question 4</vt:lpstr>
      <vt:lpstr>The volume of water in a pan goes down as it is heated. Why is this?</vt:lpstr>
      <vt:lpstr>PowerPoint Presentation</vt:lpstr>
      <vt:lpstr>£500</vt:lpstr>
      <vt:lpstr>Question 5</vt:lpstr>
      <vt:lpstr>The “blobs” of water on a steamed up window are produced by</vt:lpstr>
      <vt:lpstr>The “blobs” of water on a steamed up window are produced by</vt:lpstr>
      <vt:lpstr>£1,000</vt:lpstr>
      <vt:lpstr>Question 6</vt:lpstr>
      <vt:lpstr>Condensation occurs when </vt:lpstr>
      <vt:lpstr>Condensation occurs when</vt:lpstr>
      <vt:lpstr>£2,000</vt:lpstr>
      <vt:lpstr>Question 7</vt:lpstr>
      <vt:lpstr>When water is heated in a kettle it  </vt:lpstr>
      <vt:lpstr>When water is heated in a kettle it</vt:lpstr>
      <vt:lpstr>£4,000</vt:lpstr>
      <vt:lpstr>Question 8</vt:lpstr>
      <vt:lpstr>Which of these can be squashed easily?</vt:lpstr>
      <vt:lpstr>Which of these can be squashed easily?</vt:lpstr>
      <vt:lpstr>£8,000</vt:lpstr>
      <vt:lpstr>Question 9</vt:lpstr>
      <vt:lpstr>In which of these do the particles vibrate?</vt:lpstr>
      <vt:lpstr>In which of these do the particles vibrate?</vt:lpstr>
      <vt:lpstr>£16,000</vt:lpstr>
      <vt:lpstr>Question 10</vt:lpstr>
      <vt:lpstr>What is found in between the particles in a solid?</vt:lpstr>
      <vt:lpstr>What is found in between the particles in a solid?</vt:lpstr>
      <vt:lpstr>£32,000</vt:lpstr>
      <vt:lpstr>Question 11</vt:lpstr>
      <vt:lpstr>Which of these takes the shape of the container?</vt:lpstr>
      <vt:lpstr>Which of these takes the shape of the container?</vt:lpstr>
      <vt:lpstr>£64,000</vt:lpstr>
      <vt:lpstr>Question 12</vt:lpstr>
      <vt:lpstr>In which of these do particles move about the fastest?</vt:lpstr>
      <vt:lpstr>In which of these do particles move about the fastest?</vt:lpstr>
      <vt:lpstr>£125,000</vt:lpstr>
      <vt:lpstr>Question 13</vt:lpstr>
      <vt:lpstr>Which of these can be poured?</vt:lpstr>
      <vt:lpstr>Which of these can be poured?</vt:lpstr>
      <vt:lpstr>£250,000</vt:lpstr>
      <vt:lpstr>Question 14</vt:lpstr>
      <vt:lpstr>What caused the puddle of water? </vt:lpstr>
      <vt:lpstr>What caused the puddle of water?</vt:lpstr>
      <vt:lpstr>£500,000</vt:lpstr>
      <vt:lpstr>Question 15</vt:lpstr>
      <vt:lpstr>What process is occurring at X?</vt:lpstr>
      <vt:lpstr>What process is occurring at X?</vt:lpstr>
      <vt:lpstr>£1,000,000</vt:lpstr>
    </vt:vector>
  </TitlesOfParts>
  <Company>NETLinc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Who Wants To Be A Millionaire?</dc:title>
  <dc:creator>STNG11</dc:creator>
  <cp:lastModifiedBy>Teacher E-Solutions</cp:lastModifiedBy>
  <cp:revision>28</cp:revision>
  <dcterms:created xsi:type="dcterms:W3CDTF">2003-05-20T13:35:24Z</dcterms:created>
  <dcterms:modified xsi:type="dcterms:W3CDTF">2019-01-18T17:15:31Z</dcterms:modified>
</cp:coreProperties>
</file>