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90" r:id="rId2"/>
    <p:sldId id="350" r:id="rId3"/>
    <p:sldId id="351" r:id="rId4"/>
    <p:sldId id="352" r:id="rId5"/>
    <p:sldId id="292" r:id="rId6"/>
    <p:sldId id="333" r:id="rId7"/>
    <p:sldId id="293" r:id="rId8"/>
    <p:sldId id="295" r:id="rId9"/>
    <p:sldId id="348" r:id="rId10"/>
    <p:sldId id="353" r:id="rId11"/>
    <p:sldId id="296" r:id="rId12"/>
    <p:sldId id="294" r:id="rId13"/>
    <p:sldId id="354" r:id="rId14"/>
    <p:sldId id="271" r:id="rId15"/>
    <p:sldId id="272" r:id="rId16"/>
    <p:sldId id="325" r:id="rId17"/>
    <p:sldId id="320" r:id="rId18"/>
    <p:sldId id="319" r:id="rId19"/>
    <p:sldId id="355" r:id="rId20"/>
    <p:sldId id="274" r:id="rId21"/>
    <p:sldId id="275" r:id="rId22"/>
    <p:sldId id="324" r:id="rId23"/>
    <p:sldId id="276" r:id="rId24"/>
    <p:sldId id="314" r:id="rId25"/>
    <p:sldId id="277" r:id="rId26"/>
    <p:sldId id="278" r:id="rId27"/>
    <p:sldId id="279" r:id="rId28"/>
    <p:sldId id="280" r:id="rId29"/>
    <p:sldId id="316" r:id="rId30"/>
    <p:sldId id="281" r:id="rId31"/>
    <p:sldId id="326" r:id="rId32"/>
    <p:sldId id="329" r:id="rId33"/>
    <p:sldId id="282" r:id="rId34"/>
    <p:sldId id="283" r:id="rId35"/>
    <p:sldId id="297" r:id="rId36"/>
    <p:sldId id="360" r:id="rId37"/>
    <p:sldId id="301" r:id="rId38"/>
    <p:sldId id="298" r:id="rId39"/>
    <p:sldId id="334" r:id="rId40"/>
    <p:sldId id="317" r:id="rId41"/>
    <p:sldId id="285" r:id="rId42"/>
    <p:sldId id="259" r:id="rId43"/>
    <p:sldId id="315" r:id="rId44"/>
    <p:sldId id="302" r:id="rId45"/>
    <p:sldId id="303" r:id="rId46"/>
    <p:sldId id="305" r:id="rId47"/>
    <p:sldId id="306" r:id="rId48"/>
    <p:sldId id="308" r:id="rId49"/>
    <p:sldId id="339" r:id="rId50"/>
    <p:sldId id="338" r:id="rId51"/>
    <p:sldId id="336" r:id="rId52"/>
    <p:sldId id="340" r:id="rId53"/>
    <p:sldId id="318" r:id="rId54"/>
    <p:sldId id="309" r:id="rId55"/>
    <p:sldId id="356" r:id="rId56"/>
    <p:sldId id="357" r:id="rId57"/>
  </p:sldIdLst>
  <p:sldSz cx="9144000" cy="6858000" type="screen4x3"/>
  <p:notesSz cx="6400800" cy="8686800"/>
  <p:defaultTextStyle>
    <a:defPPr>
      <a:defRPr lang="en-US"/>
    </a:defPPr>
    <a:lvl1pPr algn="l" rtl="0" fontAlgn="base">
      <a:spcBef>
        <a:spcPct val="50000"/>
      </a:spcBef>
      <a:spcAft>
        <a:spcPct val="0"/>
      </a:spcAft>
      <a:defRPr sz="2400" kern="1200">
        <a:solidFill>
          <a:schemeClr val="bg1"/>
        </a:solidFill>
        <a:latin typeface="Times New Roman" pitchFamily="18" charset="0"/>
        <a:ea typeface="+mn-ea"/>
        <a:cs typeface="+mn-cs"/>
      </a:defRPr>
    </a:lvl1pPr>
    <a:lvl2pPr marL="457200" algn="l" rtl="0" fontAlgn="base">
      <a:spcBef>
        <a:spcPct val="50000"/>
      </a:spcBef>
      <a:spcAft>
        <a:spcPct val="0"/>
      </a:spcAft>
      <a:defRPr sz="2400" kern="1200">
        <a:solidFill>
          <a:schemeClr val="bg1"/>
        </a:solidFill>
        <a:latin typeface="Times New Roman" pitchFamily="18" charset="0"/>
        <a:ea typeface="+mn-ea"/>
        <a:cs typeface="+mn-cs"/>
      </a:defRPr>
    </a:lvl2pPr>
    <a:lvl3pPr marL="914400" algn="l" rtl="0" fontAlgn="base">
      <a:spcBef>
        <a:spcPct val="50000"/>
      </a:spcBef>
      <a:spcAft>
        <a:spcPct val="0"/>
      </a:spcAft>
      <a:defRPr sz="2400" kern="1200">
        <a:solidFill>
          <a:schemeClr val="bg1"/>
        </a:solidFill>
        <a:latin typeface="Times New Roman" pitchFamily="18" charset="0"/>
        <a:ea typeface="+mn-ea"/>
        <a:cs typeface="+mn-cs"/>
      </a:defRPr>
    </a:lvl3pPr>
    <a:lvl4pPr marL="1371600" algn="l" rtl="0" fontAlgn="base">
      <a:spcBef>
        <a:spcPct val="50000"/>
      </a:spcBef>
      <a:spcAft>
        <a:spcPct val="0"/>
      </a:spcAft>
      <a:defRPr sz="2400" kern="1200">
        <a:solidFill>
          <a:schemeClr val="bg1"/>
        </a:solidFill>
        <a:latin typeface="Times New Roman" pitchFamily="18" charset="0"/>
        <a:ea typeface="+mn-ea"/>
        <a:cs typeface="+mn-cs"/>
      </a:defRPr>
    </a:lvl4pPr>
    <a:lvl5pPr marL="1828800" algn="l" rtl="0" fontAlgn="base">
      <a:spcBef>
        <a:spcPct val="5000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CD9B"/>
    <a:srgbClr val="3434CC"/>
    <a:srgbClr val="EBD781"/>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25" autoAdjust="0"/>
    <p:restoredTop sz="86448" autoAdjust="0"/>
  </p:normalViewPr>
  <p:slideViewPr>
    <p:cSldViewPr>
      <p:cViewPr varScale="1">
        <p:scale>
          <a:sx n="38" d="100"/>
          <a:sy n="38" d="100"/>
        </p:scale>
        <p:origin x="-538" y="-8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6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773363" cy="433388"/>
          </a:xfrm>
          <a:prstGeom prst="rect">
            <a:avLst/>
          </a:prstGeom>
          <a:noFill/>
          <a:ln w="9525">
            <a:noFill/>
            <a:miter lim="800000"/>
            <a:headEnd/>
            <a:tailEnd/>
          </a:ln>
          <a:effectLst/>
        </p:spPr>
        <p:txBody>
          <a:bodyPr vert="horz" wrap="square" lIns="86202" tIns="43102" rIns="86202" bIns="43102" numCol="1" anchor="t" anchorCtr="0" compatLnSpc="1">
            <a:prstTxWarp prst="textNoShape">
              <a:avLst/>
            </a:prstTxWarp>
          </a:bodyPr>
          <a:lstStyle>
            <a:lvl1pPr defTabSz="862013" eaLnBrk="0" hangingPunct="0">
              <a:spcBef>
                <a:spcPct val="0"/>
              </a:spcBef>
              <a:defRPr sz="1200" smtClean="0">
                <a:solidFill>
                  <a:schemeClr val="tx1"/>
                </a:solidFill>
                <a:latin typeface="Times New Roman" charset="0"/>
              </a:defRPr>
            </a:lvl1pPr>
          </a:lstStyle>
          <a:p>
            <a:pPr>
              <a:defRPr/>
            </a:pPr>
            <a:endParaRPr lang="en-US"/>
          </a:p>
        </p:txBody>
      </p:sp>
      <p:sp>
        <p:nvSpPr>
          <p:cNvPr id="17411" name="Rectangle 3"/>
          <p:cNvSpPr>
            <a:spLocks noGrp="1" noChangeArrowheads="1"/>
          </p:cNvSpPr>
          <p:nvPr>
            <p:ph type="dt" sz="quarter" idx="1"/>
          </p:nvPr>
        </p:nvSpPr>
        <p:spPr bwMode="auto">
          <a:xfrm>
            <a:off x="3627438" y="0"/>
            <a:ext cx="2773362" cy="433388"/>
          </a:xfrm>
          <a:prstGeom prst="rect">
            <a:avLst/>
          </a:prstGeom>
          <a:noFill/>
          <a:ln w="9525">
            <a:noFill/>
            <a:miter lim="800000"/>
            <a:headEnd/>
            <a:tailEnd/>
          </a:ln>
          <a:effectLst/>
        </p:spPr>
        <p:txBody>
          <a:bodyPr vert="horz" wrap="square" lIns="86202" tIns="43102" rIns="86202" bIns="43102" numCol="1" anchor="t" anchorCtr="0" compatLnSpc="1">
            <a:prstTxWarp prst="textNoShape">
              <a:avLst/>
            </a:prstTxWarp>
          </a:bodyPr>
          <a:lstStyle>
            <a:lvl1pPr algn="r" defTabSz="862013" eaLnBrk="0" hangingPunct="0">
              <a:spcBef>
                <a:spcPct val="0"/>
              </a:spcBef>
              <a:defRPr sz="1200" smtClean="0">
                <a:solidFill>
                  <a:schemeClr val="tx1"/>
                </a:solidFill>
                <a:latin typeface="Times New Roman" charset="0"/>
              </a:defRPr>
            </a:lvl1pPr>
          </a:lstStyle>
          <a:p>
            <a:pPr>
              <a:defRPr/>
            </a:pPr>
            <a:endParaRPr lang="en-US"/>
          </a:p>
        </p:txBody>
      </p:sp>
      <p:sp>
        <p:nvSpPr>
          <p:cNvPr id="17412" name="Rectangle 4"/>
          <p:cNvSpPr>
            <a:spLocks noGrp="1" noChangeArrowheads="1"/>
          </p:cNvSpPr>
          <p:nvPr>
            <p:ph type="ftr" sz="quarter" idx="2"/>
          </p:nvPr>
        </p:nvSpPr>
        <p:spPr bwMode="auto">
          <a:xfrm>
            <a:off x="0" y="8253413"/>
            <a:ext cx="2773363" cy="433387"/>
          </a:xfrm>
          <a:prstGeom prst="rect">
            <a:avLst/>
          </a:prstGeom>
          <a:noFill/>
          <a:ln w="9525">
            <a:noFill/>
            <a:miter lim="800000"/>
            <a:headEnd/>
            <a:tailEnd/>
          </a:ln>
          <a:effectLst/>
        </p:spPr>
        <p:txBody>
          <a:bodyPr vert="horz" wrap="square" lIns="86202" tIns="43102" rIns="86202" bIns="43102" numCol="1" anchor="b" anchorCtr="0" compatLnSpc="1">
            <a:prstTxWarp prst="textNoShape">
              <a:avLst/>
            </a:prstTxWarp>
          </a:bodyPr>
          <a:lstStyle>
            <a:lvl1pPr defTabSz="862013" eaLnBrk="0" hangingPunct="0">
              <a:spcBef>
                <a:spcPct val="0"/>
              </a:spcBef>
              <a:defRPr sz="1200" smtClean="0">
                <a:solidFill>
                  <a:schemeClr val="tx1"/>
                </a:solidFill>
                <a:latin typeface="Times New Roman" charset="0"/>
              </a:defRPr>
            </a:lvl1pPr>
          </a:lstStyle>
          <a:p>
            <a:pPr>
              <a:defRPr/>
            </a:pPr>
            <a:endParaRPr lang="en-US"/>
          </a:p>
        </p:txBody>
      </p:sp>
      <p:sp>
        <p:nvSpPr>
          <p:cNvPr id="17413" name="Rectangle 5"/>
          <p:cNvSpPr>
            <a:spLocks noGrp="1" noChangeArrowheads="1"/>
          </p:cNvSpPr>
          <p:nvPr>
            <p:ph type="sldNum" sz="quarter" idx="3"/>
          </p:nvPr>
        </p:nvSpPr>
        <p:spPr bwMode="auto">
          <a:xfrm>
            <a:off x="3627438" y="8253413"/>
            <a:ext cx="2773362" cy="433387"/>
          </a:xfrm>
          <a:prstGeom prst="rect">
            <a:avLst/>
          </a:prstGeom>
          <a:noFill/>
          <a:ln w="9525">
            <a:noFill/>
            <a:miter lim="800000"/>
            <a:headEnd/>
            <a:tailEnd/>
          </a:ln>
          <a:effectLst/>
        </p:spPr>
        <p:txBody>
          <a:bodyPr vert="horz" wrap="square" lIns="86202" tIns="43102" rIns="86202" bIns="43102" numCol="1" anchor="b" anchorCtr="0" compatLnSpc="1">
            <a:prstTxWarp prst="textNoShape">
              <a:avLst/>
            </a:prstTxWarp>
          </a:bodyPr>
          <a:lstStyle>
            <a:lvl1pPr algn="r" defTabSz="862013" eaLnBrk="0" hangingPunct="0">
              <a:spcBef>
                <a:spcPct val="0"/>
              </a:spcBef>
              <a:defRPr sz="1200" smtClean="0">
                <a:solidFill>
                  <a:schemeClr val="tx1"/>
                </a:solidFill>
                <a:latin typeface="Times New Roman" charset="0"/>
              </a:defRPr>
            </a:lvl1pPr>
          </a:lstStyle>
          <a:p>
            <a:pPr>
              <a:defRPr/>
            </a:pPr>
            <a:fld id="{1A0C90B7-2C5C-454F-BEB8-19A64B678AC1}" type="slidenum">
              <a:rPr lang="en-US"/>
              <a:pPr>
                <a:defRPr/>
              </a:pPr>
              <a:t>‹#›</a:t>
            </a:fld>
            <a:endParaRPr lang="en-US"/>
          </a:p>
        </p:txBody>
      </p:sp>
    </p:spTree>
    <p:extLst>
      <p:ext uri="{BB962C8B-B14F-4D97-AF65-F5344CB8AC3E}">
        <p14:creationId xmlns:p14="http://schemas.microsoft.com/office/powerpoint/2010/main" val="1877194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773363" cy="433388"/>
          </a:xfrm>
          <a:prstGeom prst="rect">
            <a:avLst/>
          </a:prstGeom>
          <a:noFill/>
          <a:ln w="9525">
            <a:noFill/>
            <a:miter lim="800000"/>
            <a:headEnd/>
            <a:tailEnd/>
          </a:ln>
          <a:effectLst/>
        </p:spPr>
        <p:txBody>
          <a:bodyPr vert="horz" wrap="square" lIns="86202" tIns="43102" rIns="86202" bIns="43102" numCol="1" anchor="t" anchorCtr="0" compatLnSpc="1">
            <a:prstTxWarp prst="textNoShape">
              <a:avLst/>
            </a:prstTxWarp>
          </a:bodyPr>
          <a:lstStyle>
            <a:lvl1pPr defTabSz="862013" eaLnBrk="0" hangingPunct="0">
              <a:spcBef>
                <a:spcPct val="0"/>
              </a:spcBef>
              <a:defRPr sz="1200" smtClean="0">
                <a:solidFill>
                  <a:schemeClr val="tx1"/>
                </a:solidFill>
                <a:latin typeface="Times New Roman" charset="0"/>
              </a:defRPr>
            </a:lvl1pPr>
          </a:lstStyle>
          <a:p>
            <a:pPr>
              <a:defRPr/>
            </a:pPr>
            <a:endParaRPr lang="en-US"/>
          </a:p>
        </p:txBody>
      </p:sp>
      <p:sp>
        <p:nvSpPr>
          <p:cNvPr id="15363" name="Rectangle 3"/>
          <p:cNvSpPr>
            <a:spLocks noGrp="1" noChangeArrowheads="1"/>
          </p:cNvSpPr>
          <p:nvPr>
            <p:ph type="dt" idx="1"/>
          </p:nvPr>
        </p:nvSpPr>
        <p:spPr bwMode="auto">
          <a:xfrm>
            <a:off x="3627438" y="0"/>
            <a:ext cx="2773362" cy="433388"/>
          </a:xfrm>
          <a:prstGeom prst="rect">
            <a:avLst/>
          </a:prstGeom>
          <a:noFill/>
          <a:ln w="9525">
            <a:noFill/>
            <a:miter lim="800000"/>
            <a:headEnd/>
            <a:tailEnd/>
          </a:ln>
          <a:effectLst/>
        </p:spPr>
        <p:txBody>
          <a:bodyPr vert="horz" wrap="square" lIns="86202" tIns="43102" rIns="86202" bIns="43102" numCol="1" anchor="t" anchorCtr="0" compatLnSpc="1">
            <a:prstTxWarp prst="textNoShape">
              <a:avLst/>
            </a:prstTxWarp>
          </a:bodyPr>
          <a:lstStyle>
            <a:lvl1pPr algn="r" defTabSz="862013" eaLnBrk="0" hangingPunct="0">
              <a:spcBef>
                <a:spcPct val="0"/>
              </a:spcBef>
              <a:defRPr sz="1200" smtClean="0">
                <a:solidFill>
                  <a:schemeClr val="tx1"/>
                </a:solidFill>
                <a:latin typeface="Times New Roman" charset="0"/>
              </a:defRPr>
            </a:lvl1pPr>
          </a:lstStyle>
          <a:p>
            <a:pPr>
              <a:defRPr/>
            </a:pPr>
            <a:endParaRPr lang="en-US"/>
          </a:p>
        </p:txBody>
      </p:sp>
      <p:sp>
        <p:nvSpPr>
          <p:cNvPr id="60420" name="Rectangle 4"/>
          <p:cNvSpPr>
            <a:spLocks noChangeArrowheads="1" noTextEdit="1"/>
          </p:cNvSpPr>
          <p:nvPr>
            <p:ph type="sldImg" idx="2"/>
          </p:nvPr>
        </p:nvSpPr>
        <p:spPr bwMode="auto">
          <a:xfrm>
            <a:off x="1028700" y="652463"/>
            <a:ext cx="4343400" cy="3257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852488" y="4125913"/>
            <a:ext cx="4695825" cy="3908425"/>
          </a:xfrm>
          <a:prstGeom prst="rect">
            <a:avLst/>
          </a:prstGeom>
          <a:noFill/>
          <a:ln w="9525">
            <a:noFill/>
            <a:miter lim="800000"/>
            <a:headEnd/>
            <a:tailEnd/>
          </a:ln>
          <a:effectLst/>
        </p:spPr>
        <p:txBody>
          <a:bodyPr vert="horz" wrap="square" lIns="86202" tIns="43102" rIns="86202" bIns="43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253413"/>
            <a:ext cx="2773363" cy="433387"/>
          </a:xfrm>
          <a:prstGeom prst="rect">
            <a:avLst/>
          </a:prstGeom>
          <a:noFill/>
          <a:ln w="9525">
            <a:noFill/>
            <a:miter lim="800000"/>
            <a:headEnd/>
            <a:tailEnd/>
          </a:ln>
          <a:effectLst/>
        </p:spPr>
        <p:txBody>
          <a:bodyPr vert="horz" wrap="square" lIns="86202" tIns="43102" rIns="86202" bIns="43102" numCol="1" anchor="b" anchorCtr="0" compatLnSpc="1">
            <a:prstTxWarp prst="textNoShape">
              <a:avLst/>
            </a:prstTxWarp>
          </a:bodyPr>
          <a:lstStyle>
            <a:lvl1pPr defTabSz="862013" eaLnBrk="0" hangingPunct="0">
              <a:spcBef>
                <a:spcPct val="0"/>
              </a:spcBef>
              <a:defRPr sz="1200" smtClean="0">
                <a:solidFill>
                  <a:schemeClr val="tx1"/>
                </a:solidFill>
                <a:latin typeface="Times New Roman" charset="0"/>
              </a:defRPr>
            </a:lvl1pPr>
          </a:lstStyle>
          <a:p>
            <a:pPr>
              <a:defRPr/>
            </a:pPr>
            <a:endParaRPr lang="en-US"/>
          </a:p>
        </p:txBody>
      </p:sp>
      <p:sp>
        <p:nvSpPr>
          <p:cNvPr id="15367" name="Rectangle 7"/>
          <p:cNvSpPr>
            <a:spLocks noGrp="1" noChangeArrowheads="1"/>
          </p:cNvSpPr>
          <p:nvPr>
            <p:ph type="sldNum" sz="quarter" idx="5"/>
          </p:nvPr>
        </p:nvSpPr>
        <p:spPr bwMode="auto">
          <a:xfrm>
            <a:off x="3627438" y="8253413"/>
            <a:ext cx="2773362" cy="433387"/>
          </a:xfrm>
          <a:prstGeom prst="rect">
            <a:avLst/>
          </a:prstGeom>
          <a:noFill/>
          <a:ln w="9525">
            <a:noFill/>
            <a:miter lim="800000"/>
            <a:headEnd/>
            <a:tailEnd/>
          </a:ln>
          <a:effectLst/>
        </p:spPr>
        <p:txBody>
          <a:bodyPr vert="horz" wrap="square" lIns="86202" tIns="43102" rIns="86202" bIns="43102" numCol="1" anchor="b" anchorCtr="0" compatLnSpc="1">
            <a:prstTxWarp prst="textNoShape">
              <a:avLst/>
            </a:prstTxWarp>
          </a:bodyPr>
          <a:lstStyle>
            <a:lvl1pPr algn="r" defTabSz="862013" eaLnBrk="0" hangingPunct="0">
              <a:spcBef>
                <a:spcPct val="0"/>
              </a:spcBef>
              <a:defRPr sz="1200" smtClean="0">
                <a:solidFill>
                  <a:schemeClr val="tx1"/>
                </a:solidFill>
                <a:latin typeface="Times New Roman" charset="0"/>
              </a:defRPr>
            </a:lvl1pPr>
          </a:lstStyle>
          <a:p>
            <a:pPr>
              <a:defRPr/>
            </a:pPr>
            <a:fld id="{CCDC4EE8-367B-4BE3-BB22-D054B44146FF}" type="slidenum">
              <a:rPr lang="en-US"/>
              <a:pPr>
                <a:defRPr/>
              </a:pPr>
              <a:t>‹#›</a:t>
            </a:fld>
            <a:endParaRPr lang="en-US"/>
          </a:p>
        </p:txBody>
      </p:sp>
    </p:spTree>
    <p:extLst>
      <p:ext uri="{BB962C8B-B14F-4D97-AF65-F5344CB8AC3E}">
        <p14:creationId xmlns:p14="http://schemas.microsoft.com/office/powerpoint/2010/main" val="341653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mainborder24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mod1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00213"/>
            <a:ext cx="2768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sz="quarter"/>
          </p:nvPr>
        </p:nvSpPr>
        <p:spPr>
          <a:xfrm>
            <a:off x="827088" y="0"/>
            <a:ext cx="8315325" cy="914400"/>
          </a:xfrm>
        </p:spPr>
        <p:txBody>
          <a:bodyPr/>
          <a:lstStyle>
            <a:lvl1pPr>
              <a:lnSpc>
                <a:spcPct val="80000"/>
              </a:lnSpc>
              <a:defRPr b="1"/>
            </a:lvl1pPr>
          </a:lstStyle>
          <a:p>
            <a:r>
              <a:rPr lang="en-US"/>
              <a:t>Click to edit Master title style</a:t>
            </a:r>
          </a:p>
        </p:txBody>
      </p:sp>
      <p:sp>
        <p:nvSpPr>
          <p:cNvPr id="3077" name="Rectangle 5"/>
          <p:cNvSpPr>
            <a:spLocks noGrp="1" noChangeArrowheads="1"/>
          </p:cNvSpPr>
          <p:nvPr>
            <p:ph type="subTitle" sz="quarter" idx="1"/>
          </p:nvPr>
        </p:nvSpPr>
        <p:spPr>
          <a:xfrm>
            <a:off x="5105400" y="1295400"/>
            <a:ext cx="3733800" cy="4114800"/>
          </a:xfrm>
        </p:spPr>
        <p:txBody>
          <a:bodyPr/>
          <a:lstStyle>
            <a:lvl1pPr algn="r">
              <a:defRPr sz="3200">
                <a:solidFill>
                  <a:schemeClr val="bg1"/>
                </a:solidFill>
              </a:defRPr>
            </a:lvl1pPr>
          </a:lstStyle>
          <a:p>
            <a:r>
              <a:rPr lang="en-US"/>
              <a:t>Click to edit Master subtitle style</a:t>
            </a:r>
          </a:p>
        </p:txBody>
      </p:sp>
    </p:spTree>
    <p:extLst>
      <p:ext uri="{BB962C8B-B14F-4D97-AF65-F5344CB8AC3E}">
        <p14:creationId xmlns:p14="http://schemas.microsoft.com/office/powerpoint/2010/main" val="160606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73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0"/>
            <a:ext cx="20383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0"/>
            <a:ext cx="59626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10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97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932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066800"/>
            <a:ext cx="3810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066800"/>
            <a:ext cx="3810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829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18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777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07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089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723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990600" y="0"/>
            <a:ext cx="8153400" cy="838200"/>
          </a:xfrm>
          <a:prstGeom prst="rect">
            <a:avLst/>
          </a:prstGeom>
          <a:solidFill>
            <a:schemeClr val="bg1"/>
          </a:soli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body" idx="1"/>
          </p:nvPr>
        </p:nvSpPr>
        <p:spPr bwMode="auto">
          <a:xfrm>
            <a:off x="1143000" y="1066800"/>
            <a:ext cx="777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mainborder247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4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lnSpc>
          <a:spcPct val="70000"/>
        </a:lnSpc>
        <a:spcBef>
          <a:spcPct val="0"/>
        </a:spcBef>
        <a:spcAft>
          <a:spcPct val="0"/>
        </a:spcAft>
        <a:defRPr sz="3600">
          <a:solidFill>
            <a:srgbClr val="FBCD9B"/>
          </a:solidFill>
          <a:effectLst>
            <a:outerShdw blurRad="38100" dist="38100" dir="2700000" algn="tl">
              <a:srgbClr val="FFFFFF"/>
            </a:outerShdw>
          </a:effectLst>
          <a:latin typeface="+mj-lt"/>
          <a:ea typeface="+mj-ea"/>
          <a:cs typeface="+mj-cs"/>
        </a:defRPr>
      </a:lvl1pPr>
      <a:lvl2pPr algn="ctr" rtl="0" eaLnBrk="0" fontAlgn="base" hangingPunct="0">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2pPr>
      <a:lvl3pPr algn="ctr" rtl="0" eaLnBrk="0" fontAlgn="base" hangingPunct="0">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3pPr>
      <a:lvl4pPr algn="ctr" rtl="0" eaLnBrk="0" fontAlgn="base" hangingPunct="0">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4pPr>
      <a:lvl5pPr algn="ctr" rtl="0" eaLnBrk="0" fontAlgn="base" hangingPunct="0">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5pPr>
      <a:lvl6pPr marL="457200" algn="ctr" rtl="0" fontAlgn="base">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6pPr>
      <a:lvl7pPr marL="914400" algn="ctr" rtl="0" fontAlgn="base">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7pPr>
      <a:lvl8pPr marL="1371600" algn="ctr" rtl="0" fontAlgn="base">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8pPr>
      <a:lvl9pPr marL="1828800" algn="ctr" rtl="0" fontAlgn="base">
        <a:lnSpc>
          <a:spcPct val="70000"/>
        </a:lnSpc>
        <a:spcBef>
          <a:spcPct val="0"/>
        </a:spcBef>
        <a:spcAft>
          <a:spcPct val="0"/>
        </a:spcAft>
        <a:defRPr sz="3600">
          <a:solidFill>
            <a:srgbClr val="FBCD9B"/>
          </a:solidFill>
          <a:effectLst>
            <a:outerShdw blurRad="38100" dist="38100" dir="2700000" algn="tl">
              <a:srgbClr val="FFFFFF"/>
            </a:outerShdw>
          </a:effectLst>
          <a:latin typeface="Book Antiqua" pitchFamily="18" charset="0"/>
        </a:defRPr>
      </a:lvl9pPr>
    </p:titleStyle>
    <p:bodyStyle>
      <a:lvl1pPr marL="342900" indent="-342900" algn="l" rtl="0" eaLnBrk="0" fontAlgn="base" hangingPunct="0">
        <a:spcBef>
          <a:spcPct val="20000"/>
        </a:spcBef>
        <a:spcAft>
          <a:spcPct val="0"/>
        </a:spcAft>
        <a:buClr>
          <a:schemeClr val="hlink"/>
        </a:buClr>
        <a:buFont typeface="Wingdings" pitchFamily="2" charset="2"/>
        <a:defRPr sz="2800">
          <a:solidFill>
            <a:schemeClr val="hlink"/>
          </a:solidFill>
          <a:latin typeface="+mn-lt"/>
          <a:ea typeface="+mn-ea"/>
          <a:cs typeface="+mn-cs"/>
        </a:defRPr>
      </a:lvl1pPr>
      <a:lvl2pPr marL="457200" algn="l" rtl="0" eaLnBrk="0" fontAlgn="base" hangingPunct="0">
        <a:spcBef>
          <a:spcPct val="20000"/>
        </a:spcBef>
        <a:spcAft>
          <a:spcPct val="0"/>
        </a:spcAft>
        <a:buClr>
          <a:schemeClr val="tx2"/>
        </a:buClr>
        <a:buFont typeface="Wingdings" pitchFamily="2" charset="2"/>
        <a:defRPr sz="2600">
          <a:solidFill>
            <a:schemeClr val="hlink"/>
          </a:solidFill>
          <a:latin typeface="+mn-lt"/>
        </a:defRPr>
      </a:lvl2pPr>
      <a:lvl3pPr marL="915988" indent="-1588" algn="l" rtl="0" eaLnBrk="0" fontAlgn="base" hangingPunct="0">
        <a:spcBef>
          <a:spcPct val="20000"/>
        </a:spcBef>
        <a:spcAft>
          <a:spcPct val="0"/>
        </a:spcAft>
        <a:buClr>
          <a:schemeClr val="hlink"/>
        </a:buClr>
        <a:buFont typeface="Wingdings" pitchFamily="2" charset="2"/>
        <a:defRPr sz="2400">
          <a:solidFill>
            <a:schemeClr val="hlink"/>
          </a:solidFill>
          <a:latin typeface="+mn-lt"/>
        </a:defRPr>
      </a:lvl3pPr>
      <a:lvl4pPr marL="1373188" indent="-1588" algn="l" rtl="0" eaLnBrk="0" fontAlgn="base" hangingPunct="0">
        <a:spcBef>
          <a:spcPct val="20000"/>
        </a:spcBef>
        <a:spcAft>
          <a:spcPct val="0"/>
        </a:spcAft>
        <a:buClr>
          <a:schemeClr val="tx2"/>
        </a:buClr>
        <a:defRPr sz="2000">
          <a:solidFill>
            <a:schemeClr val="hlink"/>
          </a:solidFill>
          <a:latin typeface="+mn-lt"/>
        </a:defRPr>
      </a:lvl4pPr>
      <a:lvl5pPr marL="1830388" indent="-1588" algn="l" rtl="0" eaLnBrk="0" fontAlgn="base" hangingPunct="0">
        <a:spcBef>
          <a:spcPct val="20000"/>
        </a:spcBef>
        <a:spcAft>
          <a:spcPct val="0"/>
        </a:spcAft>
        <a:buClr>
          <a:schemeClr val="hlink"/>
        </a:buClr>
        <a:defRPr sz="2000">
          <a:solidFill>
            <a:schemeClr val="hlink"/>
          </a:solidFill>
          <a:latin typeface="+mn-lt"/>
        </a:defRPr>
      </a:lvl5pPr>
      <a:lvl6pPr marL="2287588" indent="-1588" algn="l" rtl="0" fontAlgn="base">
        <a:spcBef>
          <a:spcPct val="20000"/>
        </a:spcBef>
        <a:spcAft>
          <a:spcPct val="0"/>
        </a:spcAft>
        <a:buClr>
          <a:schemeClr val="hlink"/>
        </a:buClr>
        <a:defRPr sz="2000">
          <a:solidFill>
            <a:schemeClr val="hlink"/>
          </a:solidFill>
          <a:latin typeface="+mn-lt"/>
        </a:defRPr>
      </a:lvl6pPr>
      <a:lvl7pPr marL="2744788" indent="-1588" algn="l" rtl="0" fontAlgn="base">
        <a:spcBef>
          <a:spcPct val="20000"/>
        </a:spcBef>
        <a:spcAft>
          <a:spcPct val="0"/>
        </a:spcAft>
        <a:buClr>
          <a:schemeClr val="hlink"/>
        </a:buClr>
        <a:defRPr sz="2000">
          <a:solidFill>
            <a:schemeClr val="hlink"/>
          </a:solidFill>
          <a:latin typeface="+mn-lt"/>
        </a:defRPr>
      </a:lvl7pPr>
      <a:lvl8pPr marL="3201988" indent="-1588" algn="l" rtl="0" fontAlgn="base">
        <a:spcBef>
          <a:spcPct val="20000"/>
        </a:spcBef>
        <a:spcAft>
          <a:spcPct val="0"/>
        </a:spcAft>
        <a:buClr>
          <a:schemeClr val="hlink"/>
        </a:buClr>
        <a:defRPr sz="2000">
          <a:solidFill>
            <a:schemeClr val="hlink"/>
          </a:solidFill>
          <a:latin typeface="+mn-lt"/>
        </a:defRPr>
      </a:lvl8pPr>
      <a:lvl9pPr marL="3659188" indent="-1588" algn="l" rtl="0" fontAlgn="base">
        <a:spcBef>
          <a:spcPct val="20000"/>
        </a:spcBef>
        <a:spcAft>
          <a:spcPct val="0"/>
        </a:spcAft>
        <a:buClr>
          <a:schemeClr val="hlink"/>
        </a:buCl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346325" y="2708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endParaRPr lang="en-US">
              <a:solidFill>
                <a:schemeClr val="tx1"/>
              </a:solidFill>
            </a:endParaRPr>
          </a:p>
        </p:txBody>
      </p:sp>
      <p:sp>
        <p:nvSpPr>
          <p:cNvPr id="56327" name="Rectangle 7"/>
          <p:cNvSpPr>
            <a:spLocks noGrp="1" noChangeArrowheads="1"/>
          </p:cNvSpPr>
          <p:nvPr>
            <p:ph type="title"/>
          </p:nvPr>
        </p:nvSpPr>
        <p:spPr/>
        <p:txBody>
          <a:bodyPr/>
          <a:lstStyle/>
          <a:p>
            <a:pPr eaLnBrk="1" hangingPunct="1">
              <a:defRPr/>
            </a:pPr>
            <a:endParaRPr lang="en-US" smtClean="0"/>
          </a:p>
        </p:txBody>
      </p:sp>
      <p:sp>
        <p:nvSpPr>
          <p:cNvPr id="3076" name="Rectangle 8"/>
          <p:cNvSpPr>
            <a:spLocks noChangeArrowheads="1"/>
          </p:cNvSpPr>
          <p:nvPr/>
        </p:nvSpPr>
        <p:spPr bwMode="auto">
          <a:xfrm>
            <a:off x="1835150" y="1557338"/>
            <a:ext cx="64087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i="1">
                <a:solidFill>
                  <a:schemeClr val="hlink"/>
                </a:solidFill>
                <a:latin typeface="Book Antiqua" pitchFamily="18" charset="0"/>
              </a:rPr>
              <a:t/>
            </a:r>
            <a:br>
              <a:rPr lang="en-US" sz="3600" b="1" i="1">
                <a:solidFill>
                  <a:schemeClr val="hlink"/>
                </a:solidFill>
                <a:latin typeface="Book Antiqua" pitchFamily="18" charset="0"/>
              </a:rPr>
            </a:br>
            <a:r>
              <a:rPr lang="en-US" sz="3600" b="1" i="1">
                <a:solidFill>
                  <a:schemeClr val="hlink"/>
                </a:solidFill>
                <a:latin typeface="Book Antiqua" pitchFamily="18" charset="0"/>
              </a:rPr>
              <a:t>“This Magnificent African Cake…”*</a:t>
            </a:r>
            <a:br>
              <a:rPr lang="en-US" sz="3600" b="1" i="1">
                <a:solidFill>
                  <a:schemeClr val="hlink"/>
                </a:solidFill>
                <a:latin typeface="Book Antiqua" pitchFamily="18" charset="0"/>
              </a:rPr>
            </a:br>
            <a:r>
              <a:rPr lang="en-US" sz="3600" b="1">
                <a:solidFill>
                  <a:schemeClr val="hlink"/>
                </a:solidFill>
                <a:latin typeface="Book Antiqua" pitchFamily="18" charset="0"/>
              </a:rPr>
              <a:t>Conquest and Partition</a:t>
            </a:r>
            <a:endParaRPr lang="en-US" b="1" i="1">
              <a:solidFill>
                <a:schemeClr val="hlink"/>
              </a:solidFill>
            </a:endParaRPr>
          </a:p>
          <a:p>
            <a:r>
              <a:rPr lang="en-US" b="1" i="1">
                <a:solidFill>
                  <a:schemeClr val="hlink"/>
                </a:solidFill>
              </a:rPr>
              <a:t/>
            </a:r>
            <a:br>
              <a:rPr lang="en-US" b="1" i="1">
                <a:solidFill>
                  <a:schemeClr val="hlink"/>
                </a:solidFill>
              </a:rPr>
            </a:br>
            <a:endParaRPr lang="en-US" b="1" i="1">
              <a:solidFill>
                <a:schemeClr val="hlink"/>
              </a:solidFill>
            </a:endParaRPr>
          </a:p>
          <a:p>
            <a:r>
              <a:rPr lang="en-US" b="1">
                <a:solidFill>
                  <a:schemeClr val="hlink"/>
                </a:solidFill>
              </a:rPr>
              <a:t>*metaphor attributed to King Leopold II during the 1984-5 Berlin Conference, reference being to the partitioning of the continent between the various European powers.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mtClean="0"/>
              <a:t>South Africa and Rhodes</a:t>
            </a:r>
          </a:p>
        </p:txBody>
      </p:sp>
      <p:sp>
        <p:nvSpPr>
          <p:cNvPr id="12291" name="Rectangle 3"/>
          <p:cNvSpPr>
            <a:spLocks noGrp="1" noChangeArrowheads="1"/>
          </p:cNvSpPr>
          <p:nvPr>
            <p:ph type="body" idx="1"/>
          </p:nvPr>
        </p:nvSpPr>
        <p:spPr/>
        <p:txBody>
          <a:bodyPr/>
          <a:lstStyle/>
          <a:p>
            <a:pPr marL="0" indent="0" eaLnBrk="1" hangingPunct="1">
              <a:buFontTx/>
              <a:buNone/>
            </a:pPr>
            <a:r>
              <a:rPr lang="en-US" sz="3200" smtClean="0">
                <a:solidFill>
                  <a:schemeClr val="bg1"/>
                </a:solidFill>
              </a:rPr>
              <a:t>But:</a:t>
            </a:r>
          </a:p>
          <a:p>
            <a:pPr marL="0" indent="0" eaLnBrk="1" hangingPunct="1">
              <a:buFontTx/>
              <a:buChar char="-"/>
            </a:pPr>
            <a:r>
              <a:rPr lang="en-US" sz="3200" smtClean="0">
                <a:solidFill>
                  <a:schemeClr val="bg1"/>
                </a:solidFill>
              </a:rPr>
              <a:t>Rhodes’ dream of “Boer and Briton” working together:</a:t>
            </a:r>
          </a:p>
          <a:p>
            <a:pPr marL="0" indent="0" eaLnBrk="1" hangingPunct="1">
              <a:buFontTx/>
              <a:buNone/>
            </a:pPr>
            <a:r>
              <a:rPr lang="en-US" sz="3200" smtClean="0">
                <a:solidFill>
                  <a:schemeClr val="bg1"/>
                </a:solidFill>
              </a:rPr>
              <a:t>	- to control wealth of Southern    	Africa </a:t>
            </a:r>
          </a:p>
          <a:p>
            <a:pPr marL="0" indent="0" eaLnBrk="1" hangingPunct="1">
              <a:buFontTx/>
              <a:buNone/>
            </a:pPr>
            <a:r>
              <a:rPr lang="en-US" sz="3200" smtClean="0">
                <a:solidFill>
                  <a:schemeClr val="bg1"/>
                </a:solidFill>
              </a:rPr>
              <a:t>	-to expand ‘from Cape Town to 	Cairo’  </a:t>
            </a:r>
          </a:p>
          <a:p>
            <a:pPr marL="0" indent="0" eaLnBrk="1" hangingPunct="1">
              <a:buFontTx/>
              <a:buNone/>
            </a:pPr>
            <a:r>
              <a:rPr lang="en-US" sz="3200" smtClean="0">
                <a:solidFill>
                  <a:schemeClr val="bg1"/>
                </a:solidFill>
              </a:rPr>
              <a:t>-blocked by resistant Boer rulers of Transvaal Republic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South Africa and Rhodes (cont.)</a:t>
            </a:r>
          </a:p>
        </p:txBody>
      </p:sp>
      <p:sp>
        <p:nvSpPr>
          <p:cNvPr id="13315" name="Rectangle 3"/>
          <p:cNvSpPr>
            <a:spLocks noGrp="1" noChangeArrowheads="1"/>
          </p:cNvSpPr>
          <p:nvPr>
            <p:ph type="body" idx="1"/>
          </p:nvPr>
        </p:nvSpPr>
        <p:spPr/>
        <p:txBody>
          <a:bodyPr/>
          <a:lstStyle/>
          <a:p>
            <a:pPr marL="0" indent="0" eaLnBrk="1" hangingPunct="1"/>
            <a:r>
              <a:rPr lang="en-US" sz="3200" b="1" smtClean="0">
                <a:solidFill>
                  <a:schemeClr val="bg1"/>
                </a:solidFill>
              </a:rPr>
              <a:t>Cecil Rhodes and the Boer War:</a:t>
            </a:r>
          </a:p>
          <a:p>
            <a:pPr marL="0" indent="0" eaLnBrk="1" hangingPunct="1">
              <a:buFontTx/>
              <a:buNone/>
            </a:pPr>
            <a:r>
              <a:rPr lang="en-US" sz="3200" smtClean="0">
                <a:solidFill>
                  <a:schemeClr val="bg1"/>
                </a:solidFill>
              </a:rPr>
              <a:t>- with tacit backing of British Goverment Rhodes organized ‘Jameson Raid’, 1896</a:t>
            </a:r>
          </a:p>
          <a:p>
            <a:pPr marL="0" indent="0" eaLnBrk="1" hangingPunct="1">
              <a:buFontTx/>
              <a:buChar char="-"/>
            </a:pPr>
            <a:r>
              <a:rPr lang="en-US" sz="3200" smtClean="0">
                <a:solidFill>
                  <a:schemeClr val="bg1"/>
                </a:solidFill>
              </a:rPr>
              <a:t>Jameson (one of  ‘Pioneers’) led overnight raid into Transvaal, </a:t>
            </a:r>
          </a:p>
          <a:p>
            <a:pPr marL="0" indent="0" eaLnBrk="1" hangingPunct="1">
              <a:buFontTx/>
              <a:buChar char="-"/>
            </a:pPr>
            <a:r>
              <a:rPr lang="en-US" sz="3200" smtClean="0">
                <a:solidFill>
                  <a:schemeClr val="bg1"/>
                </a:solidFill>
              </a:rPr>
              <a:t> hoped to incite internal uprising among foreigners</a:t>
            </a:r>
          </a:p>
          <a:p>
            <a:pPr marL="0" indent="0" eaLnBrk="1" hangingPunct="1">
              <a:buFontTx/>
              <a:buChar char="-"/>
            </a:pPr>
            <a:r>
              <a:rPr lang="en-US" sz="3200" smtClean="0">
                <a:solidFill>
                  <a:schemeClr val="bg1"/>
                </a:solidFill>
              </a:rPr>
              <a:t> huge failure</a:t>
            </a:r>
          </a:p>
          <a:p>
            <a:pPr marL="0" indent="0" eaLnBrk="1" hangingPunct="1">
              <a:buFontTx/>
              <a:buChar char="-"/>
            </a:pPr>
            <a:r>
              <a:rPr lang="en-US" sz="3200" smtClean="0">
                <a:solidFill>
                  <a:schemeClr val="bg1"/>
                </a:solidFill>
              </a:rPr>
              <a:t> regarded as ‘act of war’ by Boers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South Africa: the ‘Boer War’</a:t>
            </a:r>
          </a:p>
        </p:txBody>
      </p:sp>
      <p:sp>
        <p:nvSpPr>
          <p:cNvPr id="14339" name="Rectangle 3"/>
          <p:cNvSpPr>
            <a:spLocks noGrp="1" noChangeArrowheads="1"/>
          </p:cNvSpPr>
          <p:nvPr>
            <p:ph type="body" idx="1"/>
          </p:nvPr>
        </p:nvSpPr>
        <p:spPr>
          <a:xfrm>
            <a:off x="1143000" y="1066800"/>
            <a:ext cx="8001000" cy="5562600"/>
          </a:xfrm>
        </p:spPr>
        <p:txBody>
          <a:bodyPr/>
          <a:lstStyle/>
          <a:p>
            <a:pPr marL="0" indent="0" eaLnBrk="1" hangingPunct="1">
              <a:lnSpc>
                <a:spcPct val="90000"/>
              </a:lnSpc>
            </a:pPr>
            <a:r>
              <a:rPr lang="en-US" sz="3200" b="1" smtClean="0">
                <a:solidFill>
                  <a:schemeClr val="bg1"/>
                </a:solidFill>
              </a:rPr>
              <a:t>1899-1902:  ‘The Boer War ‘ </a:t>
            </a:r>
          </a:p>
          <a:p>
            <a:pPr marL="0" indent="0" eaLnBrk="1" hangingPunct="1">
              <a:lnSpc>
                <a:spcPct val="90000"/>
              </a:lnSpc>
            </a:pPr>
            <a:r>
              <a:rPr lang="en-US" sz="3200" b="1" smtClean="0">
                <a:solidFill>
                  <a:schemeClr val="bg1"/>
                </a:solidFill>
              </a:rPr>
              <a:t>- </a:t>
            </a:r>
            <a:r>
              <a:rPr lang="en-US" sz="3200" smtClean="0">
                <a:solidFill>
                  <a:schemeClr val="bg1"/>
                </a:solidFill>
              </a:rPr>
              <a:t>Also ‘South African War of Independence’:</a:t>
            </a:r>
          </a:p>
          <a:p>
            <a:pPr marL="0" indent="0" eaLnBrk="1" hangingPunct="1">
              <a:lnSpc>
                <a:spcPct val="90000"/>
              </a:lnSpc>
              <a:buFontTx/>
              <a:buChar char="-"/>
            </a:pPr>
            <a:r>
              <a:rPr lang="en-US" sz="3200" smtClean="0">
                <a:solidFill>
                  <a:schemeClr val="bg1"/>
                </a:solidFill>
              </a:rPr>
              <a:t> Britain’s largest colonial war</a:t>
            </a:r>
          </a:p>
          <a:p>
            <a:pPr marL="0" indent="0" eaLnBrk="1" hangingPunct="1">
              <a:lnSpc>
                <a:spcPct val="90000"/>
              </a:lnSpc>
              <a:buFontTx/>
              <a:buChar char="-"/>
            </a:pPr>
            <a:r>
              <a:rPr lang="en-US" sz="3200" smtClean="0">
                <a:solidFill>
                  <a:schemeClr val="bg1"/>
                </a:solidFill>
              </a:rPr>
              <a:t> involved African and Colonial troops (eg from Canada, Australia)</a:t>
            </a:r>
            <a:br>
              <a:rPr lang="en-US" sz="3200" smtClean="0">
                <a:solidFill>
                  <a:schemeClr val="bg1"/>
                </a:solidFill>
              </a:rPr>
            </a:br>
            <a:r>
              <a:rPr lang="en-US" sz="3200" smtClean="0">
                <a:solidFill>
                  <a:schemeClr val="bg1"/>
                </a:solidFill>
              </a:rPr>
              <a:t>- Guerilla warfare effective against British</a:t>
            </a:r>
          </a:p>
          <a:p>
            <a:pPr marL="0" indent="0" eaLnBrk="1" hangingPunct="1">
              <a:lnSpc>
                <a:spcPct val="90000"/>
              </a:lnSpc>
              <a:buFontTx/>
              <a:buChar char="-"/>
            </a:pPr>
            <a:r>
              <a:rPr lang="en-US" sz="3200" smtClean="0">
                <a:solidFill>
                  <a:schemeClr val="bg1"/>
                </a:solidFill>
              </a:rPr>
              <a:t> drew British into using similar tactics</a:t>
            </a:r>
          </a:p>
          <a:p>
            <a:pPr marL="0" indent="0" eaLnBrk="1" hangingPunct="1">
              <a:lnSpc>
                <a:spcPct val="90000"/>
              </a:lnSpc>
              <a:buFontTx/>
              <a:buChar char="-"/>
            </a:pPr>
            <a:r>
              <a:rPr lang="en-US" sz="3200" smtClean="0">
                <a:solidFill>
                  <a:schemeClr val="bg1"/>
                </a:solidFill>
              </a:rPr>
              <a:t> establishment concentration camps</a:t>
            </a:r>
          </a:p>
          <a:p>
            <a:pPr marL="0" indent="0" eaLnBrk="1" hangingPunct="1">
              <a:lnSpc>
                <a:spcPct val="90000"/>
              </a:lnSpc>
              <a:buFontTx/>
              <a:buChar char="-"/>
            </a:pPr>
            <a:r>
              <a:rPr lang="en-US" sz="3200" smtClean="0">
                <a:solidFill>
                  <a:schemeClr val="bg1"/>
                </a:solidFill>
              </a:rPr>
              <a:t> starvation, disease wore down Boers and their African allies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t>South Africa: the ‘Boer War’</a:t>
            </a:r>
          </a:p>
        </p:txBody>
      </p:sp>
      <p:sp>
        <p:nvSpPr>
          <p:cNvPr id="15363" name="Rectangle 3"/>
          <p:cNvSpPr>
            <a:spLocks noGrp="1" noChangeArrowheads="1"/>
          </p:cNvSpPr>
          <p:nvPr>
            <p:ph type="body" idx="1"/>
          </p:nvPr>
        </p:nvSpPr>
        <p:spPr/>
        <p:txBody>
          <a:bodyPr/>
          <a:lstStyle/>
          <a:p>
            <a:pPr marL="0" indent="0" eaLnBrk="1" hangingPunct="1">
              <a:buFontTx/>
              <a:buChar char="-"/>
            </a:pPr>
            <a:r>
              <a:rPr lang="en-US" sz="3200" smtClean="0">
                <a:solidFill>
                  <a:schemeClr val="bg1"/>
                </a:solidFill>
              </a:rPr>
              <a:t>1902, Boers surrendered</a:t>
            </a:r>
          </a:p>
          <a:p>
            <a:pPr marL="0" indent="0" eaLnBrk="1" hangingPunct="1">
              <a:buFontTx/>
              <a:buChar char="-"/>
            </a:pPr>
            <a:r>
              <a:rPr lang="en-US" sz="3200" smtClean="0">
                <a:solidFill>
                  <a:schemeClr val="bg1"/>
                </a:solidFill>
              </a:rPr>
              <a:t> ‘Bitter Enders’  said anti-colonial resistance to British should continue</a:t>
            </a:r>
          </a:p>
          <a:p>
            <a:pPr marL="0" indent="0" eaLnBrk="1" hangingPunct="1">
              <a:buFontTx/>
              <a:buNone/>
            </a:pPr>
            <a:r>
              <a:rPr lang="en-US" sz="3200" smtClean="0">
                <a:solidFill>
                  <a:schemeClr val="bg1"/>
                </a:solidFill>
              </a:rPr>
              <a:t>- Black Africans used as troops by </a:t>
            </a:r>
            <a:r>
              <a:rPr lang="en-US" sz="3200" i="1" smtClean="0">
                <a:solidFill>
                  <a:schemeClr val="bg1"/>
                </a:solidFill>
              </a:rPr>
              <a:t>both </a:t>
            </a:r>
            <a:r>
              <a:rPr lang="en-US" sz="3200" smtClean="0">
                <a:solidFill>
                  <a:schemeClr val="bg1"/>
                </a:solidFill>
              </a:rPr>
              <a:t>sides</a:t>
            </a:r>
          </a:p>
          <a:p>
            <a:pPr marL="0" indent="0" eaLnBrk="1" hangingPunct="1">
              <a:buFontTx/>
              <a:buNone/>
            </a:pPr>
            <a:r>
              <a:rPr lang="en-US" sz="3200" smtClean="0">
                <a:solidFill>
                  <a:schemeClr val="bg1"/>
                </a:solidFill>
              </a:rPr>
              <a:t>- thousands died from disease, hunger; others in battle</a:t>
            </a:r>
          </a:p>
          <a:p>
            <a:pPr marL="0" indent="0" eaLnBrk="1" hangingPunct="1">
              <a:buFontTx/>
              <a:buNone/>
            </a:pPr>
            <a:r>
              <a:rPr lang="en-US" sz="3200" smtClean="0">
                <a:solidFill>
                  <a:schemeClr val="bg1"/>
                </a:solidFill>
              </a:rPr>
              <a:t>- Union of South Africa 1910: created White South African state</a:t>
            </a:r>
            <a:endParaRPr lang="en-US" sz="3200" b="1" i="1"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b="1" smtClean="0"/>
              <a:t>North Africa</a:t>
            </a:r>
          </a:p>
        </p:txBody>
      </p:sp>
      <p:sp>
        <p:nvSpPr>
          <p:cNvPr id="16387" name="Rectangle 3"/>
          <p:cNvSpPr>
            <a:spLocks noGrp="1" noChangeArrowheads="1"/>
          </p:cNvSpPr>
          <p:nvPr>
            <p:ph type="body" idx="1"/>
          </p:nvPr>
        </p:nvSpPr>
        <p:spPr/>
        <p:txBody>
          <a:bodyPr/>
          <a:lstStyle/>
          <a:p>
            <a:pPr marL="0" indent="0" eaLnBrk="1" hangingPunct="1">
              <a:spcAft>
                <a:spcPct val="100000"/>
              </a:spcAft>
              <a:buFontTx/>
              <a:buNone/>
            </a:pPr>
            <a:r>
              <a:rPr lang="en-US" sz="3200" smtClean="0">
                <a:solidFill>
                  <a:schemeClr val="bg1"/>
                </a:solidFill>
              </a:rPr>
              <a:t>North Africa :</a:t>
            </a:r>
            <a:br>
              <a:rPr lang="en-US" sz="3200" smtClean="0">
                <a:solidFill>
                  <a:schemeClr val="bg1"/>
                </a:solidFill>
              </a:rPr>
            </a:br>
            <a:r>
              <a:rPr lang="en-US" sz="3200" smtClean="0">
                <a:solidFill>
                  <a:schemeClr val="bg1"/>
                </a:solidFill>
              </a:rPr>
              <a:t>- conquest of Algeria by the French</a:t>
            </a:r>
            <a:br>
              <a:rPr lang="en-US" sz="3200" smtClean="0">
                <a:solidFill>
                  <a:schemeClr val="bg1"/>
                </a:solidFill>
              </a:rPr>
            </a:br>
            <a:r>
              <a:rPr lang="en-US" sz="3200" smtClean="0">
                <a:solidFill>
                  <a:schemeClr val="bg1"/>
                </a:solidFill>
              </a:rPr>
              <a:t>- began in 1830 (Algiers), taken from Ottomans</a:t>
            </a:r>
            <a:br>
              <a:rPr lang="en-US" sz="3200" smtClean="0">
                <a:solidFill>
                  <a:schemeClr val="bg1"/>
                </a:solidFill>
              </a:rPr>
            </a:br>
            <a:r>
              <a:rPr lang="en-US" sz="3200" smtClean="0">
                <a:solidFill>
                  <a:schemeClr val="bg1"/>
                </a:solidFill>
              </a:rPr>
              <a:t>- ended 1879 in mountains and Sahara desert of interior</a:t>
            </a:r>
            <a:br>
              <a:rPr lang="en-US" sz="3200" smtClean="0">
                <a:solidFill>
                  <a:schemeClr val="bg1"/>
                </a:solidFill>
              </a:rPr>
            </a:br>
            <a:r>
              <a:rPr lang="en-US" sz="3200" smtClean="0">
                <a:solidFill>
                  <a:schemeClr val="bg1"/>
                </a:solidFill>
              </a:rPr>
              <a:t>-rapidly attracted French settlers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smtClean="0"/>
              <a:t>North Africa:</a:t>
            </a:r>
            <a:endParaRPr lang="en-US" b="1" smtClean="0">
              <a:solidFill>
                <a:schemeClr val="bg1"/>
              </a:solidFill>
            </a:endParaRPr>
          </a:p>
        </p:txBody>
      </p:sp>
      <p:sp>
        <p:nvSpPr>
          <p:cNvPr id="17411" name="Rectangle 3"/>
          <p:cNvSpPr>
            <a:spLocks noGrp="1" noChangeArrowheads="1"/>
          </p:cNvSpPr>
          <p:nvPr>
            <p:ph type="body" idx="1"/>
          </p:nvPr>
        </p:nvSpPr>
        <p:spPr/>
        <p:txBody>
          <a:bodyPr/>
          <a:lstStyle/>
          <a:p>
            <a:pPr marL="0" indent="0" eaLnBrk="1" hangingPunct="1">
              <a:spcAft>
                <a:spcPct val="100000"/>
              </a:spcAft>
              <a:buFontTx/>
              <a:buChar char="-"/>
            </a:pPr>
            <a:r>
              <a:rPr lang="en-US" sz="3200" smtClean="0">
                <a:solidFill>
                  <a:schemeClr val="bg1"/>
                </a:solidFill>
              </a:rPr>
              <a:t>1881 French declared protectorate over Tunisia to block Italian interests</a:t>
            </a:r>
            <a:br>
              <a:rPr lang="en-US" sz="3200" smtClean="0">
                <a:solidFill>
                  <a:schemeClr val="bg1"/>
                </a:solidFill>
              </a:rPr>
            </a:br>
            <a:r>
              <a:rPr lang="en-US" sz="3200" smtClean="0">
                <a:solidFill>
                  <a:schemeClr val="bg1"/>
                </a:solidFill>
              </a:rPr>
              <a:t>- direct challenge to Ottoman empire in which Tunisia was a province</a:t>
            </a:r>
          </a:p>
          <a:p>
            <a:pPr marL="0" indent="0" eaLnBrk="1" hangingPunct="1">
              <a:spcAft>
                <a:spcPct val="100000"/>
              </a:spcAft>
              <a:buFontTx/>
              <a:buChar char="-"/>
            </a:pPr>
            <a:r>
              <a:rPr lang="en-US" sz="3200" smtClean="0">
                <a:solidFill>
                  <a:schemeClr val="bg1"/>
                </a:solidFill>
              </a:rPr>
              <a:t>1882 British drawn into Egypt to put down Islamic revolt against government</a:t>
            </a:r>
            <a:br>
              <a:rPr lang="en-US" sz="3200" smtClean="0">
                <a:solidFill>
                  <a:schemeClr val="bg1"/>
                </a:solidFill>
              </a:rPr>
            </a:br>
            <a:r>
              <a:rPr lang="en-US" sz="3200" smtClean="0">
                <a:solidFill>
                  <a:schemeClr val="bg1"/>
                </a:solidFill>
              </a:rPr>
              <a:t>- established control over territory</a:t>
            </a:r>
            <a:br>
              <a:rPr lang="en-US" sz="3200" smtClean="0">
                <a:solidFill>
                  <a:schemeClr val="bg1"/>
                </a:solidFill>
              </a:rPr>
            </a:br>
            <a:r>
              <a:rPr lang="en-US" sz="3200" smtClean="0">
                <a:solidFill>
                  <a:schemeClr val="bg1"/>
                </a:solidFill>
              </a:rPr>
              <a:t>- Suez canal remained under French control</a:t>
            </a:r>
            <a:br>
              <a:rPr lang="en-US" sz="3200" smtClean="0">
                <a:solidFill>
                  <a:schemeClr val="bg1"/>
                </a:solidFill>
              </a:rPr>
            </a:br>
            <a:r>
              <a:rPr lang="en-US" sz="3200" smtClean="0">
                <a:solidFill>
                  <a:schemeClr val="bg1"/>
                </a:solidFill>
              </a:rPr>
              <a:t>- beginning of ‘showdown’ at Fashoda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b="1" smtClean="0"/>
              <a:t>Chronology of the Scramble:</a:t>
            </a:r>
          </a:p>
        </p:txBody>
      </p:sp>
      <p:sp>
        <p:nvSpPr>
          <p:cNvPr id="18435" name="Rectangle 3"/>
          <p:cNvSpPr>
            <a:spLocks noGrp="1" noChangeArrowheads="1"/>
          </p:cNvSpPr>
          <p:nvPr>
            <p:ph type="body" idx="1"/>
          </p:nvPr>
        </p:nvSpPr>
        <p:spPr>
          <a:xfrm>
            <a:off x="1143000" y="1066800"/>
            <a:ext cx="7772400" cy="993775"/>
          </a:xfrm>
        </p:spPr>
        <p:txBody>
          <a:bodyPr/>
          <a:lstStyle/>
          <a:p>
            <a:pPr marL="0" indent="0" eaLnBrk="1" hangingPunct="1">
              <a:buFont typeface="Wingdings" pitchFamily="2" charset="2"/>
              <a:buChar char="n"/>
            </a:pPr>
            <a:r>
              <a:rPr lang="en-US" smtClean="0">
                <a:solidFill>
                  <a:schemeClr val="bg1"/>
                </a:solidFill>
              </a:rPr>
              <a:t> French and British face-off at Fashoda. French backed down rather than risk war.</a:t>
            </a:r>
          </a:p>
        </p:txBody>
      </p:sp>
      <p:pic>
        <p:nvPicPr>
          <p:cNvPr id="18436" name="Picture 6" descr="colonial_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060575"/>
            <a:ext cx="3224212"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sudan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420938"/>
            <a:ext cx="29733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b="1" smtClean="0"/>
              <a:t>Chronology of the Scramble:</a:t>
            </a:r>
          </a:p>
        </p:txBody>
      </p:sp>
      <p:sp>
        <p:nvSpPr>
          <p:cNvPr id="19459" name="Rectangle 3"/>
          <p:cNvSpPr>
            <a:spLocks noGrp="1" noChangeArrowheads="1"/>
          </p:cNvSpPr>
          <p:nvPr>
            <p:ph type="body" idx="1"/>
          </p:nvPr>
        </p:nvSpPr>
        <p:spPr>
          <a:xfrm>
            <a:off x="5219700" y="1052513"/>
            <a:ext cx="3671888" cy="5562600"/>
          </a:xfrm>
        </p:spPr>
        <p:txBody>
          <a:bodyPr/>
          <a:lstStyle/>
          <a:p>
            <a:pPr marL="0" indent="0" eaLnBrk="1" hangingPunct="1"/>
            <a:endParaRPr lang="en-US" smtClean="0">
              <a:solidFill>
                <a:schemeClr val="bg1"/>
              </a:solidFill>
            </a:endParaRPr>
          </a:p>
          <a:p>
            <a:pPr marL="0" indent="0" eaLnBrk="1" hangingPunct="1">
              <a:spcAft>
                <a:spcPct val="100000"/>
              </a:spcAft>
            </a:pPr>
            <a:r>
              <a:rPr lang="en-US" sz="3200" smtClean="0">
                <a:solidFill>
                  <a:schemeClr val="bg1"/>
                </a:solidFill>
              </a:rPr>
              <a:t>British decided to re-conquer Sudan: 1898 forces of the successor to the Muslim ‘Mahdi’ (ruler of Sudan) routed by British-Egyptian army at Omdurman (near Khartoum)</a:t>
            </a:r>
            <a:endParaRPr lang="en-US" sz="3200" smtClean="0"/>
          </a:p>
        </p:txBody>
      </p:sp>
      <p:pic>
        <p:nvPicPr>
          <p:cNvPr id="19460" name="Picture 4" descr="Muhammad_Ahmad_al-Mah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19478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4197350" y="3200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spcBef>
                <a:spcPct val="0"/>
              </a:spcBef>
            </a:pPr>
            <a:r>
              <a:rPr kumimoji="1" lang="en-US"/>
              <a:t> </a:t>
            </a:r>
          </a:p>
        </p:txBody>
      </p:sp>
      <p:sp>
        <p:nvSpPr>
          <p:cNvPr id="19462" name="Text Box 7"/>
          <p:cNvSpPr txBox="1">
            <a:spLocks noChangeArrowheads="1"/>
          </p:cNvSpPr>
          <p:nvPr/>
        </p:nvSpPr>
        <p:spPr bwMode="auto">
          <a:xfrm>
            <a:off x="3348038" y="1484313"/>
            <a:ext cx="14763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800">
                <a:latin typeface="Book Antiqua" pitchFamily="18" charset="0"/>
              </a:rPr>
              <a:t>Muhammad Ahmad Al-Mahdi, led resistance to the British.  Died 1885</a:t>
            </a:r>
          </a:p>
        </p:txBody>
      </p:sp>
      <p:pic>
        <p:nvPicPr>
          <p:cNvPr id="19463" name="Picture 8" descr="Charlesgord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3787775"/>
            <a:ext cx="18335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9"/>
          <p:cNvSpPr txBox="1">
            <a:spLocks noChangeArrowheads="1"/>
          </p:cNvSpPr>
          <p:nvPr/>
        </p:nvSpPr>
        <p:spPr bwMode="auto">
          <a:xfrm>
            <a:off x="3419475" y="3933825"/>
            <a:ext cx="151288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600">
                <a:latin typeface="Book Antiqua" pitchFamily="18" charset="0"/>
              </a:rPr>
              <a:t>British General Charles Gordon, beheaded by the Mahdi at Khartoum, 1885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b="1" smtClean="0"/>
              <a:t>Chronology of the Scramble:</a:t>
            </a:r>
          </a:p>
        </p:txBody>
      </p:sp>
      <p:sp>
        <p:nvSpPr>
          <p:cNvPr id="20483" name="Rectangle 3"/>
          <p:cNvSpPr>
            <a:spLocks noGrp="1" noChangeArrowheads="1"/>
          </p:cNvSpPr>
          <p:nvPr>
            <p:ph type="body" idx="1"/>
          </p:nvPr>
        </p:nvSpPr>
        <p:spPr/>
        <p:txBody>
          <a:bodyPr/>
          <a:lstStyle/>
          <a:p>
            <a:pPr marL="0" indent="0" eaLnBrk="1" hangingPunct="1">
              <a:spcAft>
                <a:spcPct val="100000"/>
              </a:spcAft>
              <a:buFontTx/>
              <a:buChar char="-"/>
            </a:pPr>
            <a:r>
              <a:rPr lang="en-US" sz="3200" smtClean="0">
                <a:solidFill>
                  <a:schemeClr val="bg1"/>
                </a:solidFill>
              </a:rPr>
              <a:t>French also developing equatorial Africa (from Gabon), pushing inland to Lake Chad basin</a:t>
            </a:r>
            <a:br>
              <a:rPr lang="en-US" sz="3200" smtClean="0">
                <a:solidFill>
                  <a:schemeClr val="bg1"/>
                </a:solidFill>
              </a:rPr>
            </a:br>
            <a:r>
              <a:rPr lang="en-US" sz="3200" smtClean="0">
                <a:solidFill>
                  <a:schemeClr val="bg1"/>
                </a:solidFill>
              </a:rPr>
              <a:t>- from there aimed at Upper Nile region (1897 the Marchand Mission set out)</a:t>
            </a:r>
          </a:p>
          <a:p>
            <a:pPr marL="0" indent="0" eaLnBrk="1" hangingPunct="1">
              <a:spcAft>
                <a:spcPct val="100000"/>
              </a:spcAft>
              <a:buFontTx/>
              <a:buNone/>
            </a:pPr>
            <a:r>
              <a:rPr lang="en-US" sz="3200" smtClean="0">
                <a:solidFill>
                  <a:schemeClr val="bg1"/>
                </a:solidFill>
              </a:rPr>
              <a:t>- Germany claimed coastal footholds in South West Africa, Togo, Cameroons and East Africa</a:t>
            </a:r>
          </a:p>
          <a:p>
            <a:pPr marL="0" indent="0" eaLnBrk="1" hangingPunct="1">
              <a:spcAft>
                <a:spcPct val="100000"/>
              </a:spcAft>
              <a:buFontTx/>
              <a:buNone/>
            </a:pPr>
            <a:endParaRPr lang="en-US" sz="3200" smtClean="0">
              <a:solidFill>
                <a:schemeClr val="bg1"/>
              </a:solidFill>
            </a:endParaRPr>
          </a:p>
          <a:p>
            <a:pPr marL="0" indent="0" eaLnBrk="1" hangingPunct="1">
              <a:spcAft>
                <a:spcPct val="100000"/>
              </a:spcAft>
              <a:buFontTx/>
              <a:buNone/>
            </a:pPr>
            <a:endParaRPr lang="en-US" sz="3200" b="1"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b="1" smtClean="0"/>
              <a:t>The ‘Scramble’:</a:t>
            </a:r>
          </a:p>
        </p:txBody>
      </p:sp>
      <p:sp>
        <p:nvSpPr>
          <p:cNvPr id="21507" name="Rectangle 3"/>
          <p:cNvSpPr>
            <a:spLocks noGrp="1" noChangeArrowheads="1"/>
          </p:cNvSpPr>
          <p:nvPr>
            <p:ph type="body" idx="1"/>
          </p:nvPr>
        </p:nvSpPr>
        <p:spPr/>
        <p:txBody>
          <a:bodyPr/>
          <a:lstStyle/>
          <a:p>
            <a:pPr marL="0" indent="0" eaLnBrk="1" hangingPunct="1">
              <a:spcAft>
                <a:spcPct val="100000"/>
              </a:spcAft>
              <a:buFontTx/>
              <a:buNone/>
            </a:pPr>
            <a:r>
              <a:rPr lang="en-US" sz="3200" smtClean="0">
                <a:solidFill>
                  <a:schemeClr val="bg1"/>
                </a:solidFill>
              </a:rPr>
              <a:t>Berlin Conference intended to resolve competing interests:</a:t>
            </a:r>
          </a:p>
          <a:p>
            <a:pPr marL="0" indent="0" eaLnBrk="1" hangingPunct="1">
              <a:spcAft>
                <a:spcPct val="100000"/>
              </a:spcAft>
              <a:buFontTx/>
              <a:buNone/>
            </a:pPr>
            <a:r>
              <a:rPr lang="en-US" sz="3200" smtClean="0">
                <a:solidFill>
                  <a:schemeClr val="bg1"/>
                </a:solidFill>
              </a:rPr>
              <a:t>	- special attention to river basins 	(Niger, Nile, Congo)</a:t>
            </a:r>
            <a:br>
              <a:rPr lang="en-US" sz="3200" smtClean="0">
                <a:solidFill>
                  <a:schemeClr val="bg1"/>
                </a:solidFill>
              </a:rPr>
            </a:br>
            <a:r>
              <a:rPr lang="en-US" sz="3200" smtClean="0">
                <a:solidFill>
                  <a:schemeClr val="bg1"/>
                </a:solidFill>
              </a:rPr>
              <a:t>	- emphasis on existing ‘claims’ (settlements, treaties, trading relations) as basis for pieces of the partition</a:t>
            </a:r>
          </a:p>
          <a:p>
            <a:pPr marL="0" indent="0" eaLnBrk="1" hangingPunct="1">
              <a:spcAft>
                <a:spcPct val="100000"/>
              </a:spcAft>
              <a:buFontTx/>
              <a:buNone/>
            </a:pPr>
            <a:r>
              <a:rPr lang="en-US" sz="3200" smtClean="0">
                <a:solidFill>
                  <a:schemeClr val="bg1"/>
                </a:solidFill>
              </a:rPr>
              <a:t>-ultimately accelerated competition between Europeans and between Africans</a:t>
            </a:r>
          </a:p>
          <a:p>
            <a:pPr marL="0" indent="0" eaLnBrk="1" hangingPunct="1">
              <a:spcAft>
                <a:spcPct val="100000"/>
              </a:spcAft>
              <a:buFontTx/>
              <a:buNone/>
            </a:pPr>
            <a:endParaRPr lang="en-US" sz="3200" b="1"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mtClean="0"/>
              <a:t>Conquest and Partition</a:t>
            </a:r>
          </a:p>
        </p:txBody>
      </p:sp>
      <p:sp>
        <p:nvSpPr>
          <p:cNvPr id="4099" name="Rectangle 3"/>
          <p:cNvSpPr>
            <a:spLocks noGrp="1" noChangeArrowheads="1"/>
          </p:cNvSpPr>
          <p:nvPr>
            <p:ph type="body" idx="1"/>
          </p:nvPr>
        </p:nvSpPr>
        <p:spPr/>
        <p:txBody>
          <a:bodyPr/>
          <a:lstStyle/>
          <a:p>
            <a:pPr marL="0" indent="0" eaLnBrk="1" hangingPunct="1">
              <a:buFontTx/>
              <a:buChar char="-"/>
            </a:pPr>
            <a:endParaRPr lang="en-US" smtClean="0"/>
          </a:p>
          <a:p>
            <a:pPr marL="0" indent="0" eaLnBrk="1" hangingPunct="1">
              <a:buFontTx/>
              <a:buNone/>
            </a:pPr>
            <a:r>
              <a:rPr lang="en-US" sz="3200" smtClean="0">
                <a:solidFill>
                  <a:schemeClr val="bg1"/>
                </a:solidFill>
              </a:rPr>
              <a:t>Themes:</a:t>
            </a:r>
          </a:p>
          <a:p>
            <a:pPr marL="0" indent="0" eaLnBrk="1" hangingPunct="1">
              <a:buFontTx/>
              <a:buChar char="-"/>
            </a:pPr>
            <a:r>
              <a:rPr lang="en-US" sz="3200" smtClean="0">
                <a:solidFill>
                  <a:schemeClr val="bg1"/>
                </a:solidFill>
              </a:rPr>
              <a:t> The nature of the ‘scramble’</a:t>
            </a:r>
            <a:br>
              <a:rPr lang="en-US" sz="3200" smtClean="0">
                <a:solidFill>
                  <a:schemeClr val="bg1"/>
                </a:solidFill>
              </a:rPr>
            </a:br>
            <a:r>
              <a:rPr lang="en-US" sz="3200" smtClean="0">
                <a:solidFill>
                  <a:schemeClr val="bg1"/>
                </a:solidFill>
              </a:rPr>
              <a:t>-  Issues of Conquest</a:t>
            </a:r>
          </a:p>
          <a:p>
            <a:pPr marL="0" indent="0" eaLnBrk="1" hangingPunct="1">
              <a:buFontTx/>
              <a:buChar char="-"/>
            </a:pPr>
            <a:r>
              <a:rPr lang="en-US" sz="3200" smtClean="0">
                <a:solidFill>
                  <a:schemeClr val="bg1"/>
                </a:solidFill>
              </a:rPr>
              <a:t>  Resistance and Co-operation</a:t>
            </a:r>
          </a:p>
          <a:p>
            <a:pPr marL="0" indent="0" eaLnBrk="1" hangingPunct="1">
              <a:buFontTx/>
              <a:buChar char="-"/>
            </a:pPr>
            <a:r>
              <a:rPr lang="en-US" sz="3200" smtClean="0">
                <a:solidFill>
                  <a:schemeClr val="bg1"/>
                </a:solidFill>
              </a:rPr>
              <a:t>  How to Govern?</a:t>
            </a:r>
          </a:p>
          <a:p>
            <a:pPr marL="0" indent="0" eaLnBrk="1" hangingPunct="1">
              <a:buFontTx/>
              <a:buChar char="-"/>
            </a:pPr>
            <a:r>
              <a:rPr lang="en-US" sz="3200" smtClean="0">
                <a:solidFill>
                  <a:schemeClr val="bg1"/>
                </a:solidFill>
              </a:rPr>
              <a:t>  Constructing the Knowledge of Colonialism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The Many Faces of Conquest</a:t>
            </a:r>
            <a:endParaRPr lang="en-US" smtClean="0">
              <a:solidFill>
                <a:schemeClr val="bg1"/>
              </a:solidFill>
            </a:endParaRPr>
          </a:p>
        </p:txBody>
      </p:sp>
      <p:sp>
        <p:nvSpPr>
          <p:cNvPr id="22531" name="Rectangle 3"/>
          <p:cNvSpPr>
            <a:spLocks noGrp="1" noChangeArrowheads="1"/>
          </p:cNvSpPr>
          <p:nvPr>
            <p:ph type="body" idx="1"/>
          </p:nvPr>
        </p:nvSpPr>
        <p:spPr/>
        <p:txBody>
          <a:bodyPr/>
          <a:lstStyle/>
          <a:p>
            <a:pPr marL="0" indent="0" eaLnBrk="1" hangingPunct="1"/>
            <a:r>
              <a:rPr lang="en-US" sz="3200" smtClean="0">
                <a:solidFill>
                  <a:schemeClr val="bg1"/>
                </a:solidFill>
              </a:rPr>
              <a:t>‘Conquest’ was multi-faceted, by no means uniform: </a:t>
            </a:r>
          </a:p>
          <a:p>
            <a:pPr marL="0" indent="0" eaLnBrk="1" hangingPunct="1"/>
            <a:endParaRPr lang="en-US" sz="3200" smtClean="0">
              <a:solidFill>
                <a:schemeClr val="bg1"/>
              </a:solidFill>
            </a:endParaRPr>
          </a:p>
          <a:p>
            <a:pPr marL="0" indent="0" eaLnBrk="1" hangingPunct="1"/>
            <a:r>
              <a:rPr lang="en-US" sz="3200" smtClean="0">
                <a:solidFill>
                  <a:schemeClr val="bg1"/>
                </a:solidFill>
              </a:rPr>
              <a:t>- the means of conquest differed;</a:t>
            </a:r>
          </a:p>
          <a:p>
            <a:pPr marL="0" indent="0" eaLnBrk="1" hangingPunct="1">
              <a:buFontTx/>
              <a:buNone/>
            </a:pPr>
            <a:r>
              <a:rPr lang="en-US" sz="3200" smtClean="0">
                <a:solidFill>
                  <a:schemeClr val="bg1"/>
                </a:solidFill>
              </a:rPr>
              <a:t>- reactions to conquest differed;</a:t>
            </a:r>
          </a:p>
          <a:p>
            <a:pPr marL="0" indent="0" eaLnBrk="1" hangingPunct="1">
              <a:buFontTx/>
              <a:buNone/>
            </a:pPr>
            <a:r>
              <a:rPr lang="en-US" sz="3200" smtClean="0">
                <a:solidFill>
                  <a:schemeClr val="bg1"/>
                </a:solidFill>
              </a:rPr>
              <a:t>- the consequences of conquest differed according to European colonial force and African indigenous reactions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North Africa</a:t>
            </a:r>
          </a:p>
        </p:txBody>
      </p:sp>
      <p:sp>
        <p:nvSpPr>
          <p:cNvPr id="23555" name="Rectangle 3"/>
          <p:cNvSpPr>
            <a:spLocks noGrp="1" noChangeArrowheads="1"/>
          </p:cNvSpPr>
          <p:nvPr>
            <p:ph type="body" idx="1"/>
          </p:nvPr>
        </p:nvSpPr>
        <p:spPr>
          <a:xfrm>
            <a:off x="1143000" y="1125538"/>
            <a:ext cx="7772400" cy="5503862"/>
          </a:xfrm>
        </p:spPr>
        <p:txBody>
          <a:bodyPr/>
          <a:lstStyle/>
          <a:p>
            <a:pPr marL="0" indent="0" eaLnBrk="1" hangingPunct="1">
              <a:spcAft>
                <a:spcPct val="100000"/>
              </a:spcAft>
            </a:pPr>
            <a:r>
              <a:rPr lang="en-US" sz="3200" smtClean="0">
                <a:solidFill>
                  <a:schemeClr val="bg1"/>
                </a:solidFill>
              </a:rPr>
              <a:t>North Africa was distinct:</a:t>
            </a:r>
            <a:br>
              <a:rPr lang="en-US" sz="3200" smtClean="0">
                <a:solidFill>
                  <a:schemeClr val="bg1"/>
                </a:solidFill>
              </a:rPr>
            </a:br>
            <a:r>
              <a:rPr lang="en-US" sz="3200" smtClean="0">
                <a:solidFill>
                  <a:schemeClr val="bg1"/>
                </a:solidFill>
              </a:rPr>
              <a:t/>
            </a:r>
            <a:br>
              <a:rPr lang="en-US" sz="3200" smtClean="0">
                <a:solidFill>
                  <a:schemeClr val="bg1"/>
                </a:solidFill>
              </a:rPr>
            </a:br>
            <a:r>
              <a:rPr lang="en-US" sz="3200" smtClean="0">
                <a:solidFill>
                  <a:schemeClr val="bg1"/>
                </a:solidFill>
              </a:rPr>
              <a:t>- most of North Africa (excepting Morocco) part of Ottoman empire</a:t>
            </a:r>
            <a:br>
              <a:rPr lang="en-US" sz="3200" smtClean="0">
                <a:solidFill>
                  <a:schemeClr val="bg1"/>
                </a:solidFill>
              </a:rPr>
            </a:br>
            <a:r>
              <a:rPr lang="en-US" sz="3200" smtClean="0">
                <a:solidFill>
                  <a:schemeClr val="bg1"/>
                </a:solidFill>
              </a:rPr>
              <a:t>- became part of the dynamics of the scramble.</a:t>
            </a:r>
            <a:br>
              <a:rPr lang="en-US" sz="3200" smtClean="0">
                <a:solidFill>
                  <a:schemeClr val="bg1"/>
                </a:solidFill>
              </a:rPr>
            </a:br>
            <a:r>
              <a:rPr lang="en-US" sz="3200" smtClean="0">
                <a:solidFill>
                  <a:schemeClr val="bg1"/>
                </a:solidFill>
              </a:rPr>
              <a:t>- eg Turks reasserted ties with Tripoli in 1881 strengthening their garrison </a:t>
            </a:r>
            <a:br>
              <a:rPr lang="en-US" sz="3200" smtClean="0">
                <a:solidFill>
                  <a:schemeClr val="bg1"/>
                </a:solidFill>
              </a:rPr>
            </a:br>
            <a:r>
              <a:rPr lang="en-US" sz="3200" smtClean="0">
                <a:solidFill>
                  <a:schemeClr val="bg1"/>
                </a:solidFill>
              </a:rPr>
              <a:t>(eventually lost control to Italy when  remains of Ottoman Empire partitioned under in 1923)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mtClean="0"/>
              <a:t>North Africa</a:t>
            </a:r>
          </a:p>
        </p:txBody>
      </p:sp>
      <p:sp>
        <p:nvSpPr>
          <p:cNvPr id="24579" name="Rectangle 3"/>
          <p:cNvSpPr>
            <a:spLocks noGrp="1" noChangeArrowheads="1"/>
          </p:cNvSpPr>
          <p:nvPr>
            <p:ph type="body" idx="1"/>
          </p:nvPr>
        </p:nvSpPr>
        <p:spPr>
          <a:xfrm>
            <a:off x="1143000" y="1066800"/>
            <a:ext cx="3716338" cy="5562600"/>
          </a:xfrm>
        </p:spPr>
        <p:txBody>
          <a:bodyPr/>
          <a:lstStyle/>
          <a:p>
            <a:pPr marL="0" indent="0" eaLnBrk="1" hangingPunct="1">
              <a:spcAft>
                <a:spcPct val="100000"/>
              </a:spcAft>
            </a:pPr>
            <a:r>
              <a:rPr lang="en-US" sz="3200" smtClean="0">
                <a:solidFill>
                  <a:schemeClr val="bg1"/>
                </a:solidFill>
              </a:rPr>
              <a:t>- Tunisia and Egypt were strongest: they saw increasing ties (commercial, political) with Europe as means of achieving independence from Turkish control.</a:t>
            </a:r>
          </a:p>
        </p:txBody>
      </p:sp>
      <p:pic>
        <p:nvPicPr>
          <p:cNvPr id="24580" name="Picture 4" descr="tewfik-pasha-1-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196975"/>
            <a:ext cx="2743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5148263" y="4797425"/>
            <a:ext cx="3743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800"/>
              <a:t>Tewfik Pasha, Khedive of Egypt 1879-92.  The British supported him in his struggle with the army for control of Egypt thus strengthening their influence and control in the region.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North Africa (cont.)</a:t>
            </a:r>
          </a:p>
        </p:txBody>
      </p:sp>
      <p:sp>
        <p:nvSpPr>
          <p:cNvPr id="25603" name="Rectangle 3"/>
          <p:cNvSpPr>
            <a:spLocks noGrp="1" noChangeArrowheads="1"/>
          </p:cNvSpPr>
          <p:nvPr>
            <p:ph type="body" idx="1"/>
          </p:nvPr>
        </p:nvSpPr>
        <p:spPr>
          <a:xfrm>
            <a:off x="1143000" y="1066800"/>
            <a:ext cx="8001000" cy="5562600"/>
          </a:xfrm>
        </p:spPr>
        <p:txBody>
          <a:bodyPr/>
          <a:lstStyle/>
          <a:p>
            <a:pPr marL="0" indent="0" eaLnBrk="1" hangingPunct="1"/>
            <a:r>
              <a:rPr lang="en-US" sz="3200" b="1" smtClean="0">
                <a:solidFill>
                  <a:schemeClr val="bg1"/>
                </a:solidFill>
              </a:rPr>
              <a:t>Morocco:</a:t>
            </a:r>
          </a:p>
          <a:p>
            <a:pPr marL="0" indent="0" eaLnBrk="1" hangingPunct="1">
              <a:buFontTx/>
              <a:buChar char="-"/>
            </a:pPr>
            <a:r>
              <a:rPr lang="en-US" sz="3200" smtClean="0">
                <a:solidFill>
                  <a:schemeClr val="bg1"/>
                </a:solidFill>
              </a:rPr>
              <a:t>Strategic, commercial, diplomatic importance to Spanish, British, French </a:t>
            </a:r>
          </a:p>
          <a:p>
            <a:pPr marL="0" indent="0" eaLnBrk="1" hangingPunct="1">
              <a:buFontTx/>
              <a:buNone/>
            </a:pPr>
            <a:r>
              <a:rPr lang="en-US" sz="3200" smtClean="0">
                <a:solidFill>
                  <a:schemeClr val="bg1"/>
                </a:solidFill>
              </a:rPr>
              <a:t>- Sultan played one off against  the other, retained independence until Germany intervened, 1905 and 1911.</a:t>
            </a:r>
          </a:p>
          <a:p>
            <a:pPr marL="0" indent="0" eaLnBrk="1" hangingPunct="1">
              <a:buFontTx/>
              <a:buChar char="-"/>
            </a:pPr>
            <a:r>
              <a:rPr lang="en-US" sz="3200" smtClean="0">
                <a:solidFill>
                  <a:schemeClr val="bg1"/>
                </a:solidFill>
              </a:rPr>
              <a:t>Britain agreed to French/Spanish partition in exchange for free hand in Egypt</a:t>
            </a:r>
          </a:p>
          <a:p>
            <a:pPr marL="0" indent="0" eaLnBrk="1" hangingPunct="1">
              <a:buFontTx/>
              <a:buChar char="-"/>
            </a:pPr>
            <a:r>
              <a:rPr lang="en-US" sz="3200" smtClean="0">
                <a:solidFill>
                  <a:schemeClr val="bg1"/>
                </a:solidFill>
              </a:rPr>
              <a:t> Germany ‘bought off’ with French Congo.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The French Conquest of Morocco</a:t>
            </a:r>
          </a:p>
        </p:txBody>
      </p:sp>
      <p:pic>
        <p:nvPicPr>
          <p:cNvPr id="26627" name="Picture 3" descr="H24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81075"/>
            <a:ext cx="74168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1363663" y="6021388"/>
            <a:ext cx="7362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600" b="1"/>
              <a:t>General Lyautey meets Colonel Mangin in front of the walls of Marrakesh in 1912.</a:t>
            </a:r>
          </a:p>
          <a:p>
            <a:pPr eaLnBrk="1" hangingPunct="1"/>
            <a:r>
              <a:rPr lang="en-US" sz="1800"/>
              <a:t>[D. Porch, </a:t>
            </a:r>
            <a:r>
              <a:rPr lang="en-US" sz="1800" i="1"/>
              <a:t>The Conquest of Morocco</a:t>
            </a:r>
            <a:r>
              <a:rPr lang="en-US" sz="1800"/>
              <a:t> (London, 1982) Cover Plate]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West, Central and East Africa</a:t>
            </a:r>
          </a:p>
        </p:txBody>
      </p:sp>
      <p:sp>
        <p:nvSpPr>
          <p:cNvPr id="27651" name="Rectangle 3"/>
          <p:cNvSpPr>
            <a:spLocks noGrp="1" noChangeArrowheads="1"/>
          </p:cNvSpPr>
          <p:nvPr>
            <p:ph type="body" idx="1"/>
          </p:nvPr>
        </p:nvSpPr>
        <p:spPr/>
        <p:txBody>
          <a:bodyPr/>
          <a:lstStyle/>
          <a:p>
            <a:pPr marL="0" indent="0" eaLnBrk="1" hangingPunct="1">
              <a:buFontTx/>
              <a:buChar char="-"/>
            </a:pPr>
            <a:r>
              <a:rPr lang="en-US" sz="3200" smtClean="0">
                <a:solidFill>
                  <a:schemeClr val="bg1"/>
                </a:solidFill>
              </a:rPr>
              <a:t> European Powers (especially British and French) had longstanding commercial interests</a:t>
            </a:r>
          </a:p>
          <a:p>
            <a:pPr marL="0" indent="0" eaLnBrk="1" hangingPunct="1">
              <a:buFontTx/>
              <a:buChar char="-"/>
            </a:pPr>
            <a:r>
              <a:rPr lang="en-US" sz="3200" smtClean="0">
                <a:solidFill>
                  <a:schemeClr val="bg1"/>
                </a:solidFill>
              </a:rPr>
              <a:t> Portuguese still had foothold along Zambesi and lower Congo. </a:t>
            </a:r>
          </a:p>
          <a:p>
            <a:pPr marL="0" indent="0" eaLnBrk="1" hangingPunct="1">
              <a:buFontTx/>
              <a:buNone/>
            </a:pPr>
            <a:r>
              <a:rPr lang="en-US" sz="3200" smtClean="0">
                <a:solidFill>
                  <a:schemeClr val="bg1"/>
                </a:solidFill>
              </a:rPr>
              <a:t>- Missionary interests were also established in coastal regions.</a:t>
            </a:r>
          </a:p>
          <a:p>
            <a:pPr marL="0" indent="0" eaLnBrk="1" hangingPunct="1">
              <a:buFontTx/>
              <a:buNone/>
            </a:pPr>
            <a:r>
              <a:rPr lang="en-US" sz="3200" smtClean="0">
                <a:solidFill>
                  <a:schemeClr val="bg1"/>
                </a:solidFill>
              </a:rPr>
              <a:t>- Each ‘used’ to legitimate, extend claims to territory latter part of the 19</a:t>
            </a:r>
            <a:r>
              <a:rPr lang="en-US" sz="3200" baseline="30000" smtClean="0">
                <a:solidFill>
                  <a:schemeClr val="bg1"/>
                </a:solidFill>
              </a:rPr>
              <a:t>th</a:t>
            </a:r>
            <a:r>
              <a:rPr lang="en-US" sz="3200" smtClean="0">
                <a:solidFill>
                  <a:schemeClr val="bg1"/>
                </a:solidFill>
              </a:rPr>
              <a:t> 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West and Central Africa </a:t>
            </a:r>
          </a:p>
        </p:txBody>
      </p:sp>
      <p:sp>
        <p:nvSpPr>
          <p:cNvPr id="28675" name="Rectangle 3"/>
          <p:cNvSpPr>
            <a:spLocks noGrp="1" noChangeArrowheads="1"/>
          </p:cNvSpPr>
          <p:nvPr>
            <p:ph type="body" idx="1"/>
          </p:nvPr>
        </p:nvSpPr>
        <p:spPr/>
        <p:txBody>
          <a:bodyPr/>
          <a:lstStyle/>
          <a:p>
            <a:pPr marL="0" indent="0" eaLnBrk="1" hangingPunct="1"/>
            <a:r>
              <a:rPr lang="en-US" sz="3200" b="1" smtClean="0">
                <a:solidFill>
                  <a:schemeClr val="bg1"/>
                </a:solidFill>
              </a:rPr>
              <a:t>Treaty Making:</a:t>
            </a:r>
          </a:p>
          <a:p>
            <a:pPr marL="0" indent="0" eaLnBrk="1" hangingPunct="1">
              <a:buFontTx/>
              <a:buNone/>
            </a:pPr>
            <a:r>
              <a:rPr lang="en-US" sz="3200" smtClean="0">
                <a:solidFill>
                  <a:schemeClr val="bg1"/>
                </a:solidFill>
              </a:rPr>
              <a:t>- principal means of ‘conquest’: treaties established with local chiefs</a:t>
            </a:r>
          </a:p>
          <a:p>
            <a:pPr marL="0" indent="0" eaLnBrk="1" hangingPunct="1">
              <a:buFontTx/>
              <a:buChar char="-"/>
            </a:pPr>
            <a:r>
              <a:rPr lang="en-US" sz="3200" smtClean="0">
                <a:solidFill>
                  <a:schemeClr val="bg1"/>
                </a:solidFill>
              </a:rPr>
              <a:t>Congo epitomized this process with Belgian ‘explorer’ Stanley competing against French ‘explorer’ de Brazza </a:t>
            </a:r>
          </a:p>
          <a:p>
            <a:pPr marL="0" indent="0" eaLnBrk="1" hangingPunct="1">
              <a:buFontTx/>
              <a:buChar char="-"/>
            </a:pPr>
            <a:r>
              <a:rPr lang="en-US" sz="3200" smtClean="0">
                <a:solidFill>
                  <a:schemeClr val="bg1"/>
                </a:solidFill>
              </a:rPr>
              <a:t> West Africa, trading companies like the Royal Niger Company acted as Government agents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West and Central Africa (cont.)</a:t>
            </a:r>
          </a:p>
        </p:txBody>
      </p:sp>
      <p:sp>
        <p:nvSpPr>
          <p:cNvPr id="29699" name="Rectangle 3"/>
          <p:cNvSpPr>
            <a:spLocks noGrp="1" noChangeArrowheads="1"/>
          </p:cNvSpPr>
          <p:nvPr>
            <p:ph type="body" idx="1"/>
          </p:nvPr>
        </p:nvSpPr>
        <p:spPr/>
        <p:txBody>
          <a:bodyPr/>
          <a:lstStyle/>
          <a:p>
            <a:pPr marL="0" indent="0" eaLnBrk="1" hangingPunct="1"/>
            <a:r>
              <a:rPr lang="en-US" sz="3200" b="1" smtClean="0">
                <a:solidFill>
                  <a:schemeClr val="bg1"/>
                </a:solidFill>
              </a:rPr>
              <a:t>‘Gunboat Diplomacy’:</a:t>
            </a:r>
          </a:p>
          <a:p>
            <a:pPr marL="0" indent="0" eaLnBrk="1" hangingPunct="1">
              <a:buFontTx/>
              <a:buNone/>
            </a:pPr>
            <a:r>
              <a:rPr lang="en-US" sz="3200" smtClean="0">
                <a:solidFill>
                  <a:schemeClr val="bg1"/>
                </a:solidFill>
              </a:rPr>
              <a:t>- Where local chiefs or successful African merchants would not co-operate, gunboats were deployed (eg Niger Delta).</a:t>
            </a:r>
          </a:p>
          <a:p>
            <a:pPr marL="0" indent="0" eaLnBrk="1" hangingPunct="1">
              <a:buFontTx/>
              <a:buNone/>
            </a:pPr>
            <a:r>
              <a:rPr lang="en-US" sz="3200" smtClean="0">
                <a:solidFill>
                  <a:schemeClr val="bg1"/>
                </a:solidFill>
              </a:rPr>
              <a:t>- In other areas,  ground troops were used (eg Asante of Gold Coast).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West and Central Africa (cont.)</a:t>
            </a:r>
          </a:p>
        </p:txBody>
      </p:sp>
      <p:sp>
        <p:nvSpPr>
          <p:cNvPr id="30723" name="Rectangle 3"/>
          <p:cNvSpPr>
            <a:spLocks noGrp="1" noChangeArrowheads="1"/>
          </p:cNvSpPr>
          <p:nvPr>
            <p:ph type="body" idx="1"/>
          </p:nvPr>
        </p:nvSpPr>
        <p:spPr/>
        <p:txBody>
          <a:bodyPr/>
          <a:lstStyle/>
          <a:p>
            <a:pPr marL="0" indent="0" eaLnBrk="1" hangingPunct="1"/>
            <a:r>
              <a:rPr lang="en-US" sz="3200" b="1" smtClean="0">
                <a:solidFill>
                  <a:schemeClr val="bg1"/>
                </a:solidFill>
              </a:rPr>
              <a:t>Composition of ‘Colonial’ Troops:</a:t>
            </a:r>
          </a:p>
          <a:p>
            <a:pPr marL="0" indent="0" eaLnBrk="1" hangingPunct="1">
              <a:buFontTx/>
              <a:buNone/>
            </a:pPr>
            <a:r>
              <a:rPr lang="en-US" sz="3200" smtClean="0">
                <a:solidFill>
                  <a:schemeClr val="bg1"/>
                </a:solidFill>
              </a:rPr>
              <a:t>- Initially, many were former slaves</a:t>
            </a:r>
          </a:p>
          <a:p>
            <a:pPr marL="0" indent="0" eaLnBrk="1" hangingPunct="1">
              <a:buFontTx/>
              <a:buChar char="-"/>
            </a:pPr>
            <a:r>
              <a:rPr lang="en-US" sz="3200" smtClean="0">
                <a:solidFill>
                  <a:schemeClr val="bg1"/>
                </a:solidFill>
              </a:rPr>
              <a:t> other Africans attracted by promise of a salary, sustenance, ’booty’ of war</a:t>
            </a:r>
          </a:p>
          <a:p>
            <a:pPr marL="0" indent="0" eaLnBrk="1" hangingPunct="1">
              <a:buFontTx/>
              <a:buNone/>
            </a:pPr>
            <a:r>
              <a:rPr lang="en-US" sz="3200" smtClean="0">
                <a:solidFill>
                  <a:schemeClr val="bg1"/>
                </a:solidFill>
              </a:rPr>
              <a:t>	- Senegalese ‘</a:t>
            </a:r>
            <a:r>
              <a:rPr lang="en-US" sz="3200" i="1" smtClean="0">
                <a:solidFill>
                  <a:schemeClr val="bg1"/>
                </a:solidFill>
              </a:rPr>
              <a:t>tirailleurs’ </a:t>
            </a:r>
            <a:r>
              <a:rPr lang="en-US" sz="3200" smtClean="0">
                <a:solidFill>
                  <a:schemeClr val="bg1"/>
                </a:solidFill>
              </a:rPr>
              <a:t>(French)</a:t>
            </a:r>
          </a:p>
          <a:p>
            <a:pPr marL="0" indent="0" eaLnBrk="1" hangingPunct="1">
              <a:buFontTx/>
              <a:buNone/>
            </a:pPr>
            <a:r>
              <a:rPr lang="en-US" sz="3200" smtClean="0">
                <a:solidFill>
                  <a:schemeClr val="bg1"/>
                </a:solidFill>
              </a:rPr>
              <a:t>	- Hausa Troops (later West African 	Frontier Force – British)</a:t>
            </a:r>
          </a:p>
          <a:p>
            <a:pPr marL="0" indent="0" eaLnBrk="1" hangingPunct="1">
              <a:buFontTx/>
              <a:buNone/>
            </a:pPr>
            <a:r>
              <a:rPr lang="en-US" sz="3200" smtClean="0">
                <a:solidFill>
                  <a:schemeClr val="bg1"/>
                </a:solidFill>
              </a:rPr>
              <a:t>- African armies limited economic and political ‘costs ‘to European Governments</a:t>
            </a:r>
            <a:br>
              <a:rPr lang="en-US" sz="3200" smtClean="0">
                <a:solidFill>
                  <a:schemeClr val="bg1"/>
                </a:solidFill>
              </a:rPr>
            </a:br>
            <a:r>
              <a:rPr lang="en-US" sz="3200" smtClean="0">
                <a:solidFill>
                  <a:schemeClr val="bg1"/>
                </a:solidFill>
              </a:rPr>
              <a:t>- ‘face’ of conquest often African!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t>Senegalese </a:t>
            </a:r>
            <a:r>
              <a:rPr lang="en-US" i="1" smtClean="0"/>
              <a:t>‘Tirailleurs</a:t>
            </a:r>
            <a:r>
              <a:rPr lang="en-US" smtClean="0"/>
              <a:t>”</a:t>
            </a:r>
          </a:p>
        </p:txBody>
      </p:sp>
      <p:pic>
        <p:nvPicPr>
          <p:cNvPr id="31747" name="Picture 3" descr="H247_07"/>
          <p:cNvPicPr>
            <a:picLocks noChangeAspect="1" noChangeArrowheads="1"/>
          </p:cNvPicPr>
          <p:nvPr/>
        </p:nvPicPr>
        <p:blipFill>
          <a:blip r:embed="rId2">
            <a:extLst>
              <a:ext uri="{28A0092B-C50C-407E-A947-70E740481C1C}">
                <a14:useLocalDpi xmlns:a14="http://schemas.microsoft.com/office/drawing/2010/main" val="0"/>
              </a:ext>
            </a:extLst>
          </a:blip>
          <a:srcRect b="6410"/>
          <a:stretch>
            <a:fillRect/>
          </a:stretch>
        </p:blipFill>
        <p:spPr bwMode="auto">
          <a:xfrm>
            <a:off x="1143000" y="914400"/>
            <a:ext cx="487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p:cNvSpPr txBox="1">
            <a:spLocks noChangeArrowheads="1"/>
          </p:cNvSpPr>
          <p:nvPr/>
        </p:nvSpPr>
        <p:spPr bwMode="auto">
          <a:xfrm>
            <a:off x="1355725" y="6286500"/>
            <a:ext cx="644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800"/>
              <a:t>[Myron Echenberg, </a:t>
            </a:r>
            <a:r>
              <a:rPr lang="en-US" sz="1800" i="1"/>
              <a:t>Colonial conscripts (Portsmouth NH, 1991):31]</a:t>
            </a:r>
            <a:endParaRPr lang="en-US" sz="1800"/>
          </a:p>
        </p:txBody>
      </p:sp>
      <p:sp>
        <p:nvSpPr>
          <p:cNvPr id="31749" name="Text Box 6"/>
          <p:cNvSpPr txBox="1">
            <a:spLocks noChangeArrowheads="1"/>
          </p:cNvSpPr>
          <p:nvPr/>
        </p:nvSpPr>
        <p:spPr bwMode="auto">
          <a:xfrm>
            <a:off x="6172200" y="2362200"/>
            <a:ext cx="2784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b="1"/>
              <a:t>Colonel Mangin</a:t>
            </a:r>
            <a:br>
              <a:rPr lang="en-US" b="1"/>
            </a:br>
            <a:r>
              <a:rPr lang="en-US" b="1"/>
              <a:t>and the </a:t>
            </a:r>
            <a:r>
              <a:rPr lang="en-US" b="1" i="1"/>
              <a:t>Tirailleurs</a:t>
            </a:r>
            <a:br>
              <a:rPr lang="en-US" b="1" i="1"/>
            </a:br>
            <a:r>
              <a:rPr lang="en-US" b="1"/>
              <a:t>Senegalese in </a:t>
            </a:r>
            <a:br>
              <a:rPr lang="en-US" b="1"/>
            </a:br>
            <a:r>
              <a:rPr lang="en-US" b="1"/>
              <a:t>Morocco, 1913.</a:t>
            </a:r>
            <a:endParaRPr lang="en-US" b="1"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mtClean="0"/>
              <a:t>The ‘Scramble’</a:t>
            </a:r>
          </a:p>
        </p:txBody>
      </p:sp>
      <p:sp>
        <p:nvSpPr>
          <p:cNvPr id="5123" name="Rectangle 3"/>
          <p:cNvSpPr>
            <a:spLocks noGrp="1" noChangeArrowheads="1"/>
          </p:cNvSpPr>
          <p:nvPr>
            <p:ph type="body" idx="1"/>
          </p:nvPr>
        </p:nvSpPr>
        <p:spPr/>
        <p:txBody>
          <a:bodyPr/>
          <a:lstStyle/>
          <a:p>
            <a:pPr marL="0" indent="0" eaLnBrk="1" hangingPunct="1">
              <a:buFontTx/>
              <a:buChar char="-"/>
            </a:pPr>
            <a:endParaRPr lang="en-US" smtClean="0"/>
          </a:p>
          <a:p>
            <a:pPr marL="0" indent="0" eaLnBrk="1" hangingPunct="1">
              <a:buFontTx/>
              <a:buNone/>
            </a:pPr>
            <a:r>
              <a:rPr lang="en-US" sz="3200" smtClean="0">
                <a:solidFill>
                  <a:schemeClr val="bg1"/>
                </a:solidFill>
              </a:rPr>
              <a:t>No single moment or movement:</a:t>
            </a:r>
          </a:p>
          <a:p>
            <a:pPr marL="0" indent="0" eaLnBrk="1" hangingPunct="1">
              <a:buFontTx/>
              <a:buChar char="-"/>
            </a:pPr>
            <a:r>
              <a:rPr lang="en-US" sz="3200" smtClean="0">
                <a:solidFill>
                  <a:schemeClr val="bg1"/>
                </a:solidFill>
              </a:rPr>
              <a:t> brought to a head by French-British  competition, played out in Egypt-Sudan: Fashoda (1880s, 1896)</a:t>
            </a:r>
          </a:p>
          <a:p>
            <a:pPr marL="0" indent="0" eaLnBrk="1" hangingPunct="1">
              <a:buFontTx/>
              <a:buChar char="-"/>
            </a:pPr>
            <a:r>
              <a:rPr lang="en-US" sz="3200" smtClean="0">
                <a:solidFill>
                  <a:schemeClr val="bg1"/>
                </a:solidFill>
              </a:rPr>
              <a:t> ‘A place in the sun’: Germany entered the game</a:t>
            </a:r>
          </a:p>
          <a:p>
            <a:pPr marL="0" indent="0" eaLnBrk="1" hangingPunct="1">
              <a:buFontTx/>
              <a:buChar char="-"/>
            </a:pPr>
            <a:r>
              <a:rPr lang="en-US" sz="3200" smtClean="0">
                <a:solidFill>
                  <a:schemeClr val="bg1"/>
                </a:solidFill>
              </a:rPr>
              <a:t> Berlin Conference 1884-85: established ‘rules of the game’ to claim Africa – must have ‘foothold’ (settlement, treaty)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East Africa</a:t>
            </a:r>
          </a:p>
        </p:txBody>
      </p:sp>
      <p:sp>
        <p:nvSpPr>
          <p:cNvPr id="32771" name="Rectangle 3"/>
          <p:cNvSpPr>
            <a:spLocks noGrp="1" noChangeArrowheads="1"/>
          </p:cNvSpPr>
          <p:nvPr>
            <p:ph type="body" idx="1"/>
          </p:nvPr>
        </p:nvSpPr>
        <p:spPr>
          <a:xfrm>
            <a:off x="1143000" y="1700213"/>
            <a:ext cx="4221163" cy="4929187"/>
          </a:xfrm>
        </p:spPr>
        <p:txBody>
          <a:bodyPr/>
          <a:lstStyle/>
          <a:p>
            <a:pPr marL="0" indent="0" eaLnBrk="1" hangingPunct="1">
              <a:buFontTx/>
              <a:buChar char="-"/>
            </a:pPr>
            <a:r>
              <a:rPr lang="en-US" smtClean="0">
                <a:solidFill>
                  <a:schemeClr val="bg1"/>
                </a:solidFill>
              </a:rPr>
              <a:t>As in North Africa, </a:t>
            </a:r>
            <a:br>
              <a:rPr lang="en-US" smtClean="0">
                <a:solidFill>
                  <a:schemeClr val="bg1"/>
                </a:solidFill>
              </a:rPr>
            </a:br>
            <a:r>
              <a:rPr lang="en-US" smtClean="0">
                <a:solidFill>
                  <a:schemeClr val="bg1"/>
                </a:solidFill>
              </a:rPr>
              <a:t>there was another ‘empire’ present: the Omanis of Arabia</a:t>
            </a:r>
          </a:p>
          <a:p>
            <a:pPr marL="0" indent="0" eaLnBrk="1" hangingPunct="1">
              <a:buFontTx/>
              <a:buChar char="-"/>
            </a:pPr>
            <a:r>
              <a:rPr lang="en-US" smtClean="0">
                <a:solidFill>
                  <a:schemeClr val="bg1"/>
                </a:solidFill>
              </a:rPr>
              <a:t> as in South Africa, Omani Arabs part of the economic and political life since 17</a:t>
            </a:r>
            <a:r>
              <a:rPr lang="en-US" sz="2900" baseline="30000" smtClean="0">
                <a:solidFill>
                  <a:schemeClr val="bg1"/>
                </a:solidFill>
              </a:rPr>
              <a:t>th</a:t>
            </a:r>
            <a:r>
              <a:rPr lang="en-US" smtClean="0">
                <a:solidFill>
                  <a:schemeClr val="bg1"/>
                </a:solidFill>
              </a:rPr>
              <a:t> century</a:t>
            </a:r>
          </a:p>
          <a:p>
            <a:pPr marL="0" indent="0" eaLnBrk="1" hangingPunct="1">
              <a:buFontTx/>
              <a:buChar char="-"/>
            </a:pPr>
            <a:r>
              <a:rPr lang="en-US" smtClean="0">
                <a:solidFill>
                  <a:schemeClr val="bg1"/>
                </a:solidFill>
              </a:rPr>
              <a:t> settled ‘colonized’ in 19</a:t>
            </a:r>
            <a:r>
              <a:rPr lang="en-US" baseline="30000" smtClean="0">
                <a:solidFill>
                  <a:schemeClr val="bg1"/>
                </a:solidFill>
              </a:rPr>
              <a:t>th</a:t>
            </a:r>
            <a:r>
              <a:rPr lang="en-US" smtClean="0">
                <a:solidFill>
                  <a:schemeClr val="bg1"/>
                </a:solidFill>
              </a:rPr>
              <a:t> century</a:t>
            </a:r>
          </a:p>
        </p:txBody>
      </p:sp>
      <p:pic>
        <p:nvPicPr>
          <p:cNvPr id="32772" name="Picture 7" descr="indian_ocean_w_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713" y="1412875"/>
            <a:ext cx="37004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East Africa</a:t>
            </a:r>
          </a:p>
        </p:txBody>
      </p:sp>
      <p:sp>
        <p:nvSpPr>
          <p:cNvPr id="33795" name="Rectangle 3"/>
          <p:cNvSpPr>
            <a:spLocks noGrp="1" noChangeArrowheads="1"/>
          </p:cNvSpPr>
          <p:nvPr>
            <p:ph type="body" idx="1"/>
          </p:nvPr>
        </p:nvSpPr>
        <p:spPr>
          <a:xfrm>
            <a:off x="1187450" y="1052513"/>
            <a:ext cx="4032250" cy="5562600"/>
          </a:xfrm>
        </p:spPr>
        <p:txBody>
          <a:bodyPr/>
          <a:lstStyle/>
          <a:p>
            <a:pPr marL="0" indent="0" eaLnBrk="1" hangingPunct="1"/>
            <a:r>
              <a:rPr lang="en-US" smtClean="0">
                <a:solidFill>
                  <a:schemeClr val="bg1"/>
                </a:solidFill>
              </a:rPr>
              <a:t>1840 Seyyid Said bin Sultan, the ruler of Oman moved his capital to Zanzibar.  Commerce and settlements developed along coast and into the heart of Africa (Congo). Carried on by sons Seyyid Majid and Seyyid Barghash until British Rule in 1890.</a:t>
            </a:r>
          </a:p>
        </p:txBody>
      </p:sp>
      <p:pic>
        <p:nvPicPr>
          <p:cNvPr id="33796" name="Picture 5" descr="maji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3810000"/>
            <a:ext cx="1927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seyyids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908050"/>
            <a:ext cx="192563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barghash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788" y="2276475"/>
            <a:ext cx="19018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East Africa</a:t>
            </a:r>
          </a:p>
        </p:txBody>
      </p:sp>
      <p:sp>
        <p:nvSpPr>
          <p:cNvPr id="34819" name="Rectangle 3"/>
          <p:cNvSpPr>
            <a:spLocks noGrp="1" noChangeArrowheads="1"/>
          </p:cNvSpPr>
          <p:nvPr>
            <p:ph type="body" idx="1"/>
          </p:nvPr>
        </p:nvSpPr>
        <p:spPr/>
        <p:txBody>
          <a:bodyPr/>
          <a:lstStyle/>
          <a:p>
            <a:pPr marL="0" indent="0" eaLnBrk="1" hangingPunct="1"/>
            <a:r>
              <a:rPr lang="en-US" sz="3200" smtClean="0">
                <a:solidFill>
                  <a:schemeClr val="bg1"/>
                </a:solidFill>
              </a:rPr>
              <a:t>- Trade  in ivory, slaves drew different groups into  “scramble” for East Africa. </a:t>
            </a:r>
          </a:p>
          <a:p>
            <a:pPr marL="0" indent="0" eaLnBrk="1" hangingPunct="1">
              <a:buFontTx/>
              <a:buNone/>
            </a:pPr>
            <a:r>
              <a:rPr lang="en-US" sz="3200" smtClean="0">
                <a:solidFill>
                  <a:schemeClr val="bg1"/>
                </a:solidFill>
              </a:rPr>
              <a:t>- Prazeros, descendants Portuguese, Africans </a:t>
            </a:r>
          </a:p>
          <a:p>
            <a:pPr marL="0" indent="0" eaLnBrk="1" hangingPunct="1">
              <a:buFontTx/>
              <a:buNone/>
            </a:pPr>
            <a:r>
              <a:rPr lang="en-US" sz="3200" smtClean="0">
                <a:solidFill>
                  <a:schemeClr val="bg1"/>
                </a:solidFill>
              </a:rPr>
              <a:t>- Yao working North East of Zambezi.</a:t>
            </a:r>
          </a:p>
          <a:p>
            <a:pPr marL="0" indent="0" eaLnBrk="1" hangingPunct="1">
              <a:buFontTx/>
              <a:buNone/>
            </a:pPr>
            <a:r>
              <a:rPr lang="en-US" sz="3200" smtClean="0">
                <a:solidFill>
                  <a:schemeClr val="bg1"/>
                </a:solidFill>
              </a:rPr>
              <a:t>-  Makua East of Yao, closer to coast.</a:t>
            </a:r>
          </a:p>
          <a:p>
            <a:pPr marL="0" indent="0" eaLnBrk="1" hangingPunct="1">
              <a:buFontTx/>
              <a:buChar char="-"/>
            </a:pPr>
            <a:r>
              <a:rPr lang="en-US" sz="3200" smtClean="0">
                <a:solidFill>
                  <a:schemeClr val="bg1"/>
                </a:solidFill>
              </a:rPr>
              <a:t>Nyamwezi further north (Lake Tanganyika -Msiri and Mirambo, 1850s)</a:t>
            </a:r>
          </a:p>
          <a:p>
            <a:pPr marL="0" indent="0" eaLnBrk="1" hangingPunct="1">
              <a:buFontTx/>
              <a:buChar char="-"/>
            </a:pPr>
            <a:r>
              <a:rPr lang="en-US" sz="3200" smtClean="0">
                <a:solidFill>
                  <a:schemeClr val="bg1"/>
                </a:solidFill>
              </a:rPr>
              <a:t> trading, raiding states linked up with the Ovimbundu (modern Angola)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East Africa</a:t>
            </a:r>
          </a:p>
        </p:txBody>
      </p:sp>
      <p:sp>
        <p:nvSpPr>
          <p:cNvPr id="35843" name="Rectangle 3"/>
          <p:cNvSpPr>
            <a:spLocks noGrp="1" noChangeArrowheads="1"/>
          </p:cNvSpPr>
          <p:nvPr>
            <p:ph type="body" idx="1"/>
          </p:nvPr>
        </p:nvSpPr>
        <p:spPr/>
        <p:txBody>
          <a:bodyPr/>
          <a:lstStyle/>
          <a:p>
            <a:pPr marL="0" indent="0" eaLnBrk="1" hangingPunct="1">
              <a:buFontTx/>
              <a:buChar char="-"/>
            </a:pPr>
            <a:r>
              <a:rPr lang="en-US" sz="3200" smtClean="0">
                <a:solidFill>
                  <a:schemeClr val="bg1"/>
                </a:solidFill>
              </a:rPr>
              <a:t>British negotiated with Omanis, especially with regard to ending Slave Trade</a:t>
            </a:r>
          </a:p>
          <a:p>
            <a:pPr marL="0" indent="0" eaLnBrk="1" hangingPunct="1">
              <a:buFontTx/>
              <a:buChar char="-"/>
            </a:pPr>
            <a:r>
              <a:rPr lang="en-US" sz="3200" smtClean="0">
                <a:solidFill>
                  <a:schemeClr val="bg1"/>
                </a:solidFill>
              </a:rPr>
              <a:t> competed with Germans for claim to mainland (Kenya, Tanganyika, Uganda).</a:t>
            </a:r>
          </a:p>
          <a:p>
            <a:pPr marL="0" indent="0" eaLnBrk="1" hangingPunct="1">
              <a:buFontTx/>
              <a:buNone/>
            </a:pPr>
            <a:r>
              <a:rPr lang="en-US" sz="3200" smtClean="0">
                <a:solidFill>
                  <a:schemeClr val="bg1"/>
                </a:solidFill>
              </a:rPr>
              <a:t>- East African partition gave Tanganyika to the Germans.</a:t>
            </a:r>
          </a:p>
          <a:p>
            <a:pPr marL="0" indent="0" eaLnBrk="1" hangingPunct="1">
              <a:buFontTx/>
              <a:buNone/>
            </a:pPr>
            <a:r>
              <a:rPr lang="en-US" sz="3200" smtClean="0">
                <a:solidFill>
                  <a:schemeClr val="bg1"/>
                </a:solidFill>
              </a:rPr>
              <a:t>- Here too ‘British African’ troops used: Slaves numbered highly among soldiers (eg Rashid bin-Hassani)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African Rulers: Allies in Conquest</a:t>
            </a:r>
          </a:p>
        </p:txBody>
      </p:sp>
      <p:sp>
        <p:nvSpPr>
          <p:cNvPr id="36867" name="Rectangle 3"/>
          <p:cNvSpPr>
            <a:spLocks noGrp="1" noChangeArrowheads="1"/>
          </p:cNvSpPr>
          <p:nvPr>
            <p:ph type="body" idx="1"/>
          </p:nvPr>
        </p:nvSpPr>
        <p:spPr/>
        <p:txBody>
          <a:bodyPr/>
          <a:lstStyle/>
          <a:p>
            <a:pPr marL="0" indent="0" eaLnBrk="1" hangingPunct="1"/>
            <a:r>
              <a:rPr lang="en-US" sz="3200" smtClean="0">
                <a:solidFill>
                  <a:schemeClr val="bg1"/>
                </a:solidFill>
              </a:rPr>
              <a:t>Important to remember: </a:t>
            </a:r>
            <a:br>
              <a:rPr lang="en-US" sz="3200" smtClean="0">
                <a:solidFill>
                  <a:schemeClr val="bg1"/>
                </a:solidFill>
              </a:rPr>
            </a:br>
            <a:r>
              <a:rPr lang="en-US" sz="3200" smtClean="0">
                <a:solidFill>
                  <a:schemeClr val="bg1"/>
                </a:solidFill>
              </a:rPr>
              <a:t>- almost everywhere Europeans had long been part of the local trading economy</a:t>
            </a:r>
          </a:p>
          <a:p>
            <a:pPr marL="0" indent="0" eaLnBrk="1" hangingPunct="1">
              <a:buFontTx/>
              <a:buChar char="-"/>
            </a:pPr>
            <a:r>
              <a:rPr lang="en-US" sz="3200" smtClean="0">
                <a:solidFill>
                  <a:schemeClr val="bg1"/>
                </a:solidFill>
              </a:rPr>
              <a:t>Many regions also involved in politics, and even military adventures</a:t>
            </a:r>
            <a:br>
              <a:rPr lang="en-US" sz="3200" smtClean="0">
                <a:solidFill>
                  <a:schemeClr val="bg1"/>
                </a:solidFill>
              </a:rPr>
            </a:br>
            <a:r>
              <a:rPr lang="en-US" sz="3200" smtClean="0">
                <a:solidFill>
                  <a:schemeClr val="bg1"/>
                </a:solidFill>
              </a:rPr>
              <a:t>- many rulers used European trading friends (men, ships, weapons) against African enemies</a:t>
            </a:r>
          </a:p>
          <a:p>
            <a:pPr marL="0" indent="0" eaLnBrk="1" hangingPunct="1">
              <a:buFontTx/>
              <a:buChar char="-"/>
            </a:pPr>
            <a:r>
              <a:rPr lang="en-US" sz="3200" smtClean="0">
                <a:solidFill>
                  <a:schemeClr val="bg1"/>
                </a:solidFill>
              </a:rPr>
              <a:t> saw new agreements in same light: mutual benefits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“Mission of the Gun”</a:t>
            </a:r>
          </a:p>
        </p:txBody>
      </p:sp>
      <p:sp>
        <p:nvSpPr>
          <p:cNvPr id="37891" name="Rectangle 3"/>
          <p:cNvSpPr>
            <a:spLocks noGrp="1" noChangeArrowheads="1"/>
          </p:cNvSpPr>
          <p:nvPr>
            <p:ph type="body" idx="1"/>
          </p:nvPr>
        </p:nvSpPr>
        <p:spPr/>
        <p:txBody>
          <a:bodyPr/>
          <a:lstStyle/>
          <a:p>
            <a:pPr marL="0" indent="0" eaLnBrk="1" hangingPunct="1">
              <a:buFontTx/>
              <a:buChar char="-"/>
            </a:pPr>
            <a:endParaRPr lang="en-US" sz="3200" smtClean="0">
              <a:solidFill>
                <a:schemeClr val="bg1"/>
              </a:solidFill>
            </a:endParaRPr>
          </a:p>
          <a:p>
            <a:pPr marL="0" indent="0" eaLnBrk="1" hangingPunct="1">
              <a:buFontTx/>
              <a:buChar char="-"/>
            </a:pPr>
            <a:r>
              <a:rPr lang="en-US" sz="3200" smtClean="0">
                <a:solidFill>
                  <a:schemeClr val="bg1"/>
                </a:solidFill>
              </a:rPr>
              <a:t>Contrast ‘Victorian Image of Conquest’ with reality of Zulu massacre </a:t>
            </a:r>
            <a:r>
              <a:rPr lang="en-US" sz="2000" smtClean="0">
                <a:solidFill>
                  <a:schemeClr val="bg1"/>
                </a:solidFill>
              </a:rPr>
              <a:t>[video excerpt, “Africa”, Basil Davidson, ‘The Bible and the Gun’</a:t>
            </a:r>
            <a:endParaRPr lang="en-US" sz="3200" smtClean="0">
              <a:solidFill>
                <a:schemeClr val="bg1"/>
              </a:solidFill>
            </a:endParaRPr>
          </a:p>
          <a:p>
            <a:pPr marL="0" indent="0" eaLnBrk="1" hangingPunct="1">
              <a:buFontTx/>
              <a:buChar char="-"/>
            </a:pPr>
            <a:r>
              <a:rPr lang="en-US" sz="3200" smtClean="0">
                <a:solidFill>
                  <a:schemeClr val="bg1"/>
                </a:solidFill>
              </a:rPr>
              <a:t>slide show showed British victories as Victorian Britain </a:t>
            </a:r>
            <a:r>
              <a:rPr lang="en-US" sz="3200" i="1" smtClean="0">
                <a:solidFill>
                  <a:schemeClr val="bg1"/>
                </a:solidFill>
              </a:rPr>
              <a:t>wished to imagine it</a:t>
            </a:r>
            <a:endParaRPr lang="en-US" sz="3200" smtClean="0">
              <a:solidFill>
                <a:schemeClr val="bg1"/>
              </a:solidFill>
            </a:endParaRPr>
          </a:p>
          <a:p>
            <a:pPr marL="0" indent="0" eaLnBrk="1" hangingPunct="1">
              <a:buFontTx/>
              <a:buChar char="-"/>
            </a:pPr>
            <a:r>
              <a:rPr lang="en-US" sz="3200" smtClean="0">
                <a:solidFill>
                  <a:schemeClr val="bg1"/>
                </a:solidFill>
              </a:rPr>
              <a:t> symbolic of contradiction between ‘imagining’ empire and ‘creating’ 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smtClean="0"/>
              <a:t>“Mission of the Gun”</a:t>
            </a:r>
          </a:p>
        </p:txBody>
      </p:sp>
      <p:sp>
        <p:nvSpPr>
          <p:cNvPr id="38915" name="Rectangle 3"/>
          <p:cNvSpPr>
            <a:spLocks noGrp="1" noChangeArrowheads="1"/>
          </p:cNvSpPr>
          <p:nvPr>
            <p:ph type="body" idx="1"/>
          </p:nvPr>
        </p:nvSpPr>
        <p:spPr/>
        <p:txBody>
          <a:bodyPr/>
          <a:lstStyle/>
          <a:p>
            <a:pPr marL="442913" lvl="1" eaLnBrk="1" hangingPunct="1">
              <a:lnSpc>
                <a:spcPct val="90000"/>
              </a:lnSpc>
              <a:buClr>
                <a:schemeClr val="bg2"/>
              </a:buClr>
              <a:buFont typeface="Book Antiqua" pitchFamily="18" charset="0"/>
              <a:buNone/>
            </a:pPr>
            <a:endParaRPr lang="en-US" smtClean="0">
              <a:solidFill>
                <a:schemeClr val="bg1"/>
              </a:solidFill>
            </a:endParaRPr>
          </a:p>
          <a:p>
            <a:pPr marL="442913" lvl="1" eaLnBrk="1" hangingPunct="1">
              <a:lnSpc>
                <a:spcPct val="90000"/>
              </a:lnSpc>
              <a:buClr>
                <a:schemeClr val="bg2"/>
              </a:buClr>
              <a:buFontTx/>
              <a:buNone/>
            </a:pPr>
            <a:r>
              <a:rPr lang="en-US" sz="3200" smtClean="0">
                <a:solidFill>
                  <a:schemeClr val="bg1"/>
                </a:solidFill>
              </a:rPr>
              <a:t>Contradictions of empire building:</a:t>
            </a:r>
          </a:p>
          <a:p>
            <a:pPr marL="442913" lvl="1" eaLnBrk="1" hangingPunct="1">
              <a:lnSpc>
                <a:spcPct val="90000"/>
              </a:lnSpc>
              <a:buClr>
                <a:schemeClr val="bg2"/>
              </a:buClr>
              <a:buFontTx/>
              <a:buChar char="-"/>
            </a:pPr>
            <a:r>
              <a:rPr lang="en-US" sz="3200" smtClean="0">
                <a:solidFill>
                  <a:schemeClr val="bg1"/>
                </a:solidFill>
              </a:rPr>
              <a:t> earlier victory of Zulu over British could </a:t>
            </a:r>
            <a:r>
              <a:rPr lang="en-US" sz="3200" i="1" smtClean="0">
                <a:solidFill>
                  <a:schemeClr val="bg1"/>
                </a:solidFill>
              </a:rPr>
              <a:t>neither</a:t>
            </a:r>
            <a:r>
              <a:rPr lang="en-US" sz="3200" smtClean="0">
                <a:solidFill>
                  <a:schemeClr val="bg1"/>
                </a:solidFill>
              </a:rPr>
              <a:t> be imagined </a:t>
            </a:r>
            <a:r>
              <a:rPr lang="en-US" sz="3200" i="1" smtClean="0">
                <a:solidFill>
                  <a:schemeClr val="bg1"/>
                </a:solidFill>
              </a:rPr>
              <a:t>nor</a:t>
            </a:r>
            <a:r>
              <a:rPr lang="en-US" sz="3200" smtClean="0">
                <a:solidFill>
                  <a:schemeClr val="bg1"/>
                </a:solidFill>
              </a:rPr>
              <a:t> accepted</a:t>
            </a:r>
            <a:br>
              <a:rPr lang="en-US" sz="3200" smtClean="0">
                <a:solidFill>
                  <a:schemeClr val="bg1"/>
                </a:solidFill>
              </a:rPr>
            </a:br>
            <a:r>
              <a:rPr lang="en-US" sz="3200" smtClean="0">
                <a:solidFill>
                  <a:schemeClr val="bg1"/>
                </a:solidFill>
              </a:rPr>
              <a:t>- massacre could not be seen: romanticizing of conquest</a:t>
            </a:r>
            <a:br>
              <a:rPr lang="en-US" sz="3200" smtClean="0">
                <a:solidFill>
                  <a:schemeClr val="bg1"/>
                </a:solidFill>
              </a:rPr>
            </a:br>
            <a:endParaRPr lang="en-US" sz="3200" smtClean="0">
              <a:solidFill>
                <a:schemeClr val="bg1"/>
              </a:solidFill>
            </a:endParaRPr>
          </a:p>
          <a:p>
            <a:pPr marL="442913" lvl="1" eaLnBrk="1" hangingPunct="1">
              <a:lnSpc>
                <a:spcPct val="90000"/>
              </a:lnSpc>
              <a:buClr>
                <a:schemeClr val="bg2"/>
              </a:buClr>
              <a:buFont typeface="Book Antiqua" pitchFamily="18" charset="0"/>
              <a:buChar char="-"/>
            </a:pPr>
            <a:r>
              <a:rPr lang="en-US" sz="3200" smtClean="0">
                <a:solidFill>
                  <a:schemeClr val="bg1"/>
                </a:solidFill>
              </a:rPr>
              <a:t> how important was military technology?</a:t>
            </a:r>
          </a:p>
          <a:p>
            <a:pPr marL="0" indent="0" algn="ctr" eaLnBrk="1" hangingPunct="1">
              <a:lnSpc>
                <a:spcPct val="90000"/>
              </a:lnSpc>
            </a:pPr>
            <a:r>
              <a:rPr lang="en-US" sz="3200" i="1" smtClean="0">
                <a:solidFill>
                  <a:schemeClr val="bg1"/>
                </a:solidFill>
              </a:rPr>
              <a:t>“Whatever happens – we have got</a:t>
            </a:r>
          </a:p>
          <a:p>
            <a:pPr marL="0" indent="0" algn="ctr" eaLnBrk="1" hangingPunct="1">
              <a:lnSpc>
                <a:spcPct val="90000"/>
              </a:lnSpc>
            </a:pPr>
            <a:r>
              <a:rPr lang="en-US" sz="3200" i="1" smtClean="0">
                <a:solidFill>
                  <a:schemeClr val="bg1"/>
                </a:solidFill>
              </a:rPr>
              <a:t>The Maxim Gun – and they have not!”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The Europeans Come to Stay</a:t>
            </a:r>
          </a:p>
        </p:txBody>
      </p:sp>
      <p:sp>
        <p:nvSpPr>
          <p:cNvPr id="39939" name="Rectangle 3"/>
          <p:cNvSpPr>
            <a:spLocks noGrp="1" noChangeArrowheads="1"/>
          </p:cNvSpPr>
          <p:nvPr>
            <p:ph type="body" idx="1"/>
          </p:nvPr>
        </p:nvSpPr>
        <p:spPr/>
        <p:txBody>
          <a:bodyPr/>
          <a:lstStyle/>
          <a:p>
            <a:pPr marL="0" indent="0" eaLnBrk="1" hangingPunct="1">
              <a:buFontTx/>
              <a:buChar char="•"/>
            </a:pPr>
            <a:endParaRPr lang="en-US" smtClean="0">
              <a:solidFill>
                <a:schemeClr val="bg1"/>
              </a:solidFill>
            </a:endParaRPr>
          </a:p>
          <a:p>
            <a:pPr marL="0" indent="0" eaLnBrk="1" hangingPunct="1">
              <a:buFontTx/>
              <a:buNone/>
            </a:pPr>
            <a:r>
              <a:rPr lang="en-US" sz="3200" smtClean="0">
                <a:solidFill>
                  <a:schemeClr val="bg1"/>
                </a:solidFill>
              </a:rPr>
              <a:t>- The ‘white settler’: Rhodes’ claim to Matabeleland for exploitation minerals and colonization by settlers</a:t>
            </a:r>
          </a:p>
          <a:p>
            <a:pPr marL="0" indent="0" eaLnBrk="1" hangingPunct="1">
              <a:buFontTx/>
              <a:buNone/>
            </a:pPr>
            <a:r>
              <a:rPr lang="en-US" sz="3200" smtClean="0">
                <a:solidFill>
                  <a:schemeClr val="bg1"/>
                </a:solidFill>
              </a:rPr>
              <a:t>- His vision for Africa also a vision for White, settler ruled Africa</a:t>
            </a:r>
          </a:p>
          <a:p>
            <a:pPr marL="0" indent="0" eaLnBrk="1" hangingPunct="1">
              <a:buFontTx/>
              <a:buNone/>
            </a:pPr>
            <a:r>
              <a:rPr lang="en-US" sz="3200" smtClean="0">
                <a:solidFill>
                  <a:schemeClr val="bg1"/>
                </a:solidFill>
              </a:rPr>
              <a:t>- ‘Pacification’ created security, potential for prosperity – for white, not black, ‘Africans’</a:t>
            </a:r>
            <a:endParaRPr lang="en-US" sz="32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“This Earth Shall be English”</a:t>
            </a:r>
          </a:p>
        </p:txBody>
      </p:sp>
      <p:sp>
        <p:nvSpPr>
          <p:cNvPr id="40963" name="Rectangle 3"/>
          <p:cNvSpPr>
            <a:spLocks noGrp="1" noChangeArrowheads="1"/>
          </p:cNvSpPr>
          <p:nvPr>
            <p:ph type="body" idx="1"/>
          </p:nvPr>
        </p:nvSpPr>
        <p:spPr/>
        <p:txBody>
          <a:bodyPr/>
          <a:lstStyle/>
          <a:p>
            <a:pPr marL="0" indent="0" eaLnBrk="1" hangingPunct="1">
              <a:buFontTx/>
              <a:buNone/>
            </a:pPr>
            <a:endParaRPr lang="en-US" sz="3200" smtClean="0">
              <a:solidFill>
                <a:schemeClr val="bg1"/>
              </a:solidFill>
            </a:endParaRPr>
          </a:p>
          <a:p>
            <a:pPr marL="0" indent="0" eaLnBrk="1" hangingPunct="1">
              <a:buFontTx/>
              <a:buNone/>
            </a:pPr>
            <a:r>
              <a:rPr lang="en-US" sz="3200" smtClean="0">
                <a:solidFill>
                  <a:schemeClr val="bg1"/>
                </a:solidFill>
              </a:rPr>
              <a:t>Story of Rhodes and Ndebele chief Lobengula also story of colonialism’s inherent contradictions</a:t>
            </a:r>
          </a:p>
          <a:p>
            <a:pPr marL="0" indent="0" eaLnBrk="1" hangingPunct="1">
              <a:buFontTx/>
              <a:buNone/>
            </a:pPr>
            <a:r>
              <a:rPr lang="en-US" sz="3200" smtClean="0">
                <a:solidFill>
                  <a:schemeClr val="bg1"/>
                </a:solidFill>
              </a:rPr>
              <a:t>	- allegory of ‘the chameleon and the 	fly’: </a:t>
            </a:r>
          </a:p>
          <a:p>
            <a:pPr marL="0" indent="0" eaLnBrk="1" hangingPunct="1">
              <a:buFontTx/>
              <a:buNone/>
            </a:pPr>
            <a:r>
              <a:rPr lang="en-US" sz="3200" smtClean="0">
                <a:solidFill>
                  <a:schemeClr val="bg1"/>
                </a:solidFill>
              </a:rPr>
              <a:t>	“and I, said Lobengula, am the 	fly” </a:t>
            </a:r>
          </a:p>
          <a:p>
            <a:pPr marL="0" indent="0" eaLnBrk="1" hangingPunct="1">
              <a:buFontTx/>
              <a:buNone/>
            </a:pPr>
            <a:r>
              <a:rPr lang="en-US" sz="3200" smtClean="0">
                <a:solidFill>
                  <a:schemeClr val="bg1"/>
                </a:solidFill>
              </a:rPr>
              <a:t>	– epitomized nature of conquest </a:t>
            </a:r>
          </a:p>
          <a:p>
            <a:pPr marL="0" indent="0" eaLnBrk="1" hangingPunct="1">
              <a:buFontTx/>
              <a:buNone/>
            </a:pPr>
            <a:endParaRPr lang="en-US" sz="3200" smtClean="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mtClean="0"/>
              <a:t>“This Earth Shall be English”</a:t>
            </a:r>
          </a:p>
        </p:txBody>
      </p:sp>
      <p:sp>
        <p:nvSpPr>
          <p:cNvPr id="41987" name="Rectangle 3"/>
          <p:cNvSpPr>
            <a:spLocks noGrp="1" noChangeArrowheads="1"/>
          </p:cNvSpPr>
          <p:nvPr>
            <p:ph type="body" idx="1"/>
          </p:nvPr>
        </p:nvSpPr>
        <p:spPr/>
        <p:txBody>
          <a:bodyPr/>
          <a:lstStyle/>
          <a:p>
            <a:pPr marL="0" indent="0" eaLnBrk="1" hangingPunct="1">
              <a:buFontTx/>
              <a:buNone/>
            </a:pPr>
            <a:endParaRPr lang="en-US" sz="3200" smtClean="0">
              <a:solidFill>
                <a:schemeClr val="bg1"/>
              </a:solidFill>
            </a:endParaRPr>
          </a:p>
          <a:p>
            <a:pPr marL="0" indent="0" eaLnBrk="1" hangingPunct="1">
              <a:buFontTx/>
              <a:buNone/>
            </a:pPr>
            <a:r>
              <a:rPr lang="en-US" sz="3200" smtClean="0">
                <a:solidFill>
                  <a:schemeClr val="bg1"/>
                </a:solidFill>
              </a:rPr>
              <a:t>Missionaries were central to process: ‘friends’ to the Africans?</a:t>
            </a:r>
          </a:p>
          <a:p>
            <a:pPr marL="0" indent="0" eaLnBrk="1" hangingPunct="1">
              <a:buFontTx/>
              <a:buNone/>
            </a:pPr>
            <a:r>
              <a:rPr lang="en-US" sz="3200" smtClean="0">
                <a:solidFill>
                  <a:schemeClr val="bg1"/>
                </a:solidFill>
              </a:rPr>
              <a:t>- Lobengula similar to other African chiefs: believed in power of Queen Victoria to protect Africans</a:t>
            </a:r>
          </a:p>
          <a:p>
            <a:pPr marL="0" indent="0" eaLnBrk="1" hangingPunct="1">
              <a:buFontTx/>
              <a:buNone/>
            </a:pPr>
            <a:r>
              <a:rPr lang="en-US" sz="3200" smtClean="0">
                <a:solidFill>
                  <a:schemeClr val="bg1"/>
                </a:solidFill>
              </a:rPr>
              <a:t>- similar also in being disappointed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b="1" smtClean="0"/>
              <a:t>Pre-cursors of the Scramble:</a:t>
            </a:r>
          </a:p>
        </p:txBody>
      </p:sp>
      <p:sp>
        <p:nvSpPr>
          <p:cNvPr id="6147" name="Rectangle 3"/>
          <p:cNvSpPr>
            <a:spLocks noGrp="1" noChangeArrowheads="1"/>
          </p:cNvSpPr>
          <p:nvPr>
            <p:ph type="body" idx="1"/>
          </p:nvPr>
        </p:nvSpPr>
        <p:spPr/>
        <p:txBody>
          <a:bodyPr/>
          <a:lstStyle/>
          <a:p>
            <a:pPr marL="0" indent="0" eaLnBrk="1" hangingPunct="1">
              <a:lnSpc>
                <a:spcPct val="90000"/>
              </a:lnSpc>
              <a:spcAft>
                <a:spcPct val="100000"/>
              </a:spcAft>
              <a:buFontTx/>
              <a:buNone/>
            </a:pPr>
            <a:r>
              <a:rPr lang="en-US" sz="3200" smtClean="0">
                <a:solidFill>
                  <a:schemeClr val="bg1"/>
                </a:solidFill>
              </a:rPr>
              <a:t>South Africa:   ‘Mineral Revolution’</a:t>
            </a:r>
            <a:br>
              <a:rPr lang="en-US" sz="3200" smtClean="0">
                <a:solidFill>
                  <a:schemeClr val="bg1"/>
                </a:solidFill>
              </a:rPr>
            </a:br>
            <a:r>
              <a:rPr lang="en-US" sz="3200" smtClean="0">
                <a:solidFill>
                  <a:schemeClr val="bg1"/>
                </a:solidFill>
              </a:rPr>
              <a:t>shaped by Diamonds and Gold </a:t>
            </a:r>
            <a:br>
              <a:rPr lang="en-US" sz="3200" smtClean="0">
                <a:solidFill>
                  <a:schemeClr val="bg1"/>
                </a:solidFill>
              </a:rPr>
            </a:br>
            <a:r>
              <a:rPr lang="en-US" sz="3200" smtClean="0">
                <a:solidFill>
                  <a:schemeClr val="bg1"/>
                </a:solidFill>
              </a:rPr>
              <a:t/>
            </a:r>
            <a:br>
              <a:rPr lang="en-US" sz="3200" smtClean="0">
                <a:solidFill>
                  <a:schemeClr val="bg1"/>
                </a:solidFill>
              </a:rPr>
            </a:br>
            <a:r>
              <a:rPr lang="en-US" sz="3200" smtClean="0">
                <a:solidFill>
                  <a:schemeClr val="bg1"/>
                </a:solidFill>
              </a:rPr>
              <a:t>- Dutch established way station Capetown 17</a:t>
            </a:r>
            <a:r>
              <a:rPr lang="en-US" sz="3200" baseline="30000" smtClean="0">
                <a:solidFill>
                  <a:schemeClr val="bg1"/>
                </a:solidFill>
              </a:rPr>
              <a:t>th</a:t>
            </a:r>
            <a:r>
              <a:rPr lang="en-US" sz="3200" smtClean="0">
                <a:solidFill>
                  <a:schemeClr val="bg1"/>
                </a:solidFill>
              </a:rPr>
              <a:t> century</a:t>
            </a:r>
            <a:br>
              <a:rPr lang="en-US" sz="3200" smtClean="0">
                <a:solidFill>
                  <a:schemeClr val="bg1"/>
                </a:solidFill>
              </a:rPr>
            </a:br>
            <a:r>
              <a:rPr lang="en-US" sz="3200" smtClean="0">
                <a:solidFill>
                  <a:schemeClr val="bg1"/>
                </a:solidFill>
              </a:rPr>
              <a:t>- settlers joined by Germans, French:  “Afrikaners” or “Boers”</a:t>
            </a:r>
            <a:br>
              <a:rPr lang="en-US" sz="3200" smtClean="0">
                <a:solidFill>
                  <a:schemeClr val="bg1"/>
                </a:solidFill>
              </a:rPr>
            </a:br>
            <a:r>
              <a:rPr lang="en-US" sz="3200" smtClean="0">
                <a:solidFill>
                  <a:schemeClr val="bg1"/>
                </a:solidFill>
              </a:rPr>
              <a:t>-  British ‘won’ Cape Colony 1805/6</a:t>
            </a:r>
            <a:br>
              <a:rPr lang="en-US" sz="3200" smtClean="0">
                <a:solidFill>
                  <a:schemeClr val="bg1"/>
                </a:solidFill>
              </a:rPr>
            </a:br>
            <a:r>
              <a:rPr lang="en-US" sz="3200" smtClean="0">
                <a:solidFill>
                  <a:schemeClr val="bg1"/>
                </a:solidFill>
              </a:rPr>
              <a:t>Napoleonic Wars</a:t>
            </a:r>
            <a:br>
              <a:rPr lang="en-US" sz="3200" smtClean="0">
                <a:solidFill>
                  <a:schemeClr val="bg1"/>
                </a:solidFill>
              </a:rPr>
            </a:br>
            <a:r>
              <a:rPr lang="en-US" sz="3200" smtClean="0">
                <a:solidFill>
                  <a:schemeClr val="bg1"/>
                </a:solidFill>
              </a:rPr>
              <a:t>- moved inland annexing territory including Natal, Lesotho </a:t>
            </a:r>
            <a:br>
              <a:rPr lang="en-US" sz="3200" smtClean="0">
                <a:solidFill>
                  <a:schemeClr val="bg1"/>
                </a:solidFill>
              </a:rPr>
            </a:br>
            <a:endParaRPr lang="en-US" sz="320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ANNC Delegation to England, 1914</a:t>
            </a:r>
          </a:p>
        </p:txBody>
      </p:sp>
      <p:pic>
        <p:nvPicPr>
          <p:cNvPr id="43011" name="Picture 3" descr="H247_16"/>
          <p:cNvPicPr>
            <a:picLocks noChangeAspect="1" noChangeArrowheads="1"/>
          </p:cNvPicPr>
          <p:nvPr/>
        </p:nvPicPr>
        <p:blipFill>
          <a:blip r:embed="rId2">
            <a:extLst>
              <a:ext uri="{28A0092B-C50C-407E-A947-70E740481C1C}">
                <a14:useLocalDpi xmlns:a14="http://schemas.microsoft.com/office/drawing/2010/main" val="0"/>
              </a:ext>
            </a:extLst>
          </a:blip>
          <a:srcRect b="4337"/>
          <a:stretch>
            <a:fillRect/>
          </a:stretch>
        </p:blipFill>
        <p:spPr bwMode="auto">
          <a:xfrm>
            <a:off x="1752600" y="990600"/>
            <a:ext cx="68580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2133600" y="5029200"/>
            <a:ext cx="6261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algn="ctr" eaLnBrk="1" hangingPunct="1"/>
            <a:r>
              <a:rPr lang="en-US" sz="1800"/>
              <a:t>[Jurgen Schadeberg, ed. </a:t>
            </a:r>
            <a:r>
              <a:rPr lang="en-US" sz="1800" i="1"/>
              <a:t>Nelson Mandela and the Rise of the ANC,</a:t>
            </a:r>
            <a:r>
              <a:rPr lang="en-US" sz="1800"/>
              <a:t/>
            </a:r>
            <a:br>
              <a:rPr lang="en-US" sz="1800"/>
            </a:br>
            <a:r>
              <a:rPr lang="en-US" sz="1800"/>
              <a:t>London, 1990):14]</a:t>
            </a:r>
          </a:p>
        </p:txBody>
      </p:sp>
      <p:sp>
        <p:nvSpPr>
          <p:cNvPr id="43013" name="Text Box 5"/>
          <p:cNvSpPr txBox="1">
            <a:spLocks noChangeArrowheads="1"/>
          </p:cNvSpPr>
          <p:nvPr/>
        </p:nvSpPr>
        <p:spPr bwMode="auto">
          <a:xfrm>
            <a:off x="1279525" y="5562600"/>
            <a:ext cx="8007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b="1"/>
              <a:t>South African Native National Congress (later ANC) delegation to London urged British Government to intervene in proposed Native’s Land Act, 1913. They failed.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How to Govern?</a:t>
            </a:r>
          </a:p>
        </p:txBody>
      </p:sp>
      <p:sp>
        <p:nvSpPr>
          <p:cNvPr id="44035" name="Rectangle 3"/>
          <p:cNvSpPr>
            <a:spLocks noGrp="1" noChangeArrowheads="1"/>
          </p:cNvSpPr>
          <p:nvPr>
            <p:ph type="body" idx="1"/>
          </p:nvPr>
        </p:nvSpPr>
        <p:spPr/>
        <p:txBody>
          <a:bodyPr/>
          <a:lstStyle/>
          <a:p>
            <a:pPr marL="0" indent="0" eaLnBrk="1" hangingPunct="1">
              <a:lnSpc>
                <a:spcPct val="90000"/>
              </a:lnSpc>
            </a:pPr>
            <a:r>
              <a:rPr lang="en-US" sz="3200" b="1" smtClean="0">
                <a:solidFill>
                  <a:schemeClr val="bg1"/>
                </a:solidFill>
              </a:rPr>
              <a:t>Difficulties facing all European Powers :</a:t>
            </a:r>
          </a:p>
          <a:p>
            <a:pPr marL="0" indent="0" eaLnBrk="1" hangingPunct="1">
              <a:lnSpc>
                <a:spcPct val="90000"/>
              </a:lnSpc>
              <a:buFontTx/>
              <a:buNone/>
            </a:pPr>
            <a:r>
              <a:rPr lang="en-US" sz="3200" smtClean="0">
                <a:solidFill>
                  <a:schemeClr val="bg1"/>
                </a:solidFill>
              </a:rPr>
              <a:t>- lack of manpower </a:t>
            </a:r>
            <a:r>
              <a:rPr lang="en-US" sz="3200" i="1" smtClean="0">
                <a:solidFill>
                  <a:schemeClr val="bg1"/>
                </a:solidFill>
              </a:rPr>
              <a:t>in</a:t>
            </a:r>
            <a:r>
              <a:rPr lang="en-US" sz="3200" smtClean="0">
                <a:solidFill>
                  <a:schemeClr val="bg1"/>
                </a:solidFill>
              </a:rPr>
              <a:t> Africa (even in settler areas, Africans always in vast majority)</a:t>
            </a:r>
          </a:p>
          <a:p>
            <a:pPr marL="0" indent="0" eaLnBrk="1" hangingPunct="1">
              <a:lnSpc>
                <a:spcPct val="90000"/>
              </a:lnSpc>
              <a:buFontTx/>
              <a:buNone/>
            </a:pPr>
            <a:r>
              <a:rPr lang="en-US" sz="3200" smtClean="0">
                <a:solidFill>
                  <a:schemeClr val="bg1"/>
                </a:solidFill>
              </a:rPr>
              <a:t>- need to establish legitimacy of ‘rulers’</a:t>
            </a:r>
          </a:p>
          <a:p>
            <a:pPr marL="0" indent="0" eaLnBrk="1" hangingPunct="1">
              <a:lnSpc>
                <a:spcPct val="90000"/>
              </a:lnSpc>
              <a:buFontTx/>
              <a:buNone/>
            </a:pPr>
            <a:r>
              <a:rPr lang="en-US" sz="3200" smtClean="0">
                <a:solidFill>
                  <a:schemeClr val="bg1"/>
                </a:solidFill>
              </a:rPr>
              <a:t>- need to </a:t>
            </a:r>
            <a:r>
              <a:rPr lang="en-US" sz="3200" i="1" smtClean="0">
                <a:solidFill>
                  <a:schemeClr val="bg1"/>
                </a:solidFill>
              </a:rPr>
              <a:t>pay</a:t>
            </a:r>
            <a:r>
              <a:rPr lang="en-US" sz="3200" smtClean="0">
                <a:solidFill>
                  <a:schemeClr val="bg1"/>
                </a:solidFill>
              </a:rPr>
              <a:t> for government: tax collection</a:t>
            </a:r>
          </a:p>
          <a:p>
            <a:pPr marL="0" indent="0" eaLnBrk="1" hangingPunct="1">
              <a:lnSpc>
                <a:spcPct val="90000"/>
              </a:lnSpc>
              <a:buFontTx/>
              <a:buNone/>
            </a:pPr>
            <a:r>
              <a:rPr lang="en-US" sz="3200" smtClean="0">
                <a:solidFill>
                  <a:schemeClr val="bg1"/>
                </a:solidFill>
              </a:rPr>
              <a:t>- need to have acceptable </a:t>
            </a:r>
            <a:r>
              <a:rPr lang="en-US" sz="3200" i="1" smtClean="0">
                <a:solidFill>
                  <a:schemeClr val="bg1"/>
                </a:solidFill>
              </a:rPr>
              <a:t>face</a:t>
            </a:r>
            <a:r>
              <a:rPr lang="en-US" sz="3200" smtClean="0">
                <a:solidFill>
                  <a:schemeClr val="bg1"/>
                </a:solidFill>
              </a:rPr>
              <a:t> of government at local level</a:t>
            </a:r>
          </a:p>
          <a:p>
            <a:pPr marL="0" indent="0" eaLnBrk="1" hangingPunct="1">
              <a:lnSpc>
                <a:spcPct val="90000"/>
              </a:lnSpc>
              <a:buFontTx/>
              <a:buNone/>
            </a:pPr>
            <a:r>
              <a:rPr lang="en-US" sz="3200" smtClean="0">
                <a:solidFill>
                  <a:schemeClr val="bg1"/>
                </a:solidFill>
              </a:rPr>
              <a:t>- need to retain public support at home (exception being Portuguese)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p:txBody>
          <a:bodyPr/>
          <a:lstStyle/>
          <a:p>
            <a:pPr eaLnBrk="1" hangingPunct="1">
              <a:defRPr/>
            </a:pPr>
            <a:r>
              <a:rPr lang="en-US" smtClean="0"/>
              <a:t>How to Govern? </a:t>
            </a:r>
          </a:p>
        </p:txBody>
      </p:sp>
      <p:sp>
        <p:nvSpPr>
          <p:cNvPr id="45059" name="Rectangle 0"/>
          <p:cNvSpPr>
            <a:spLocks noGrp="1" noChangeArrowheads="1"/>
          </p:cNvSpPr>
          <p:nvPr>
            <p:ph type="body" idx="1"/>
          </p:nvPr>
        </p:nvSpPr>
        <p:spPr/>
        <p:txBody>
          <a:bodyPr/>
          <a:lstStyle/>
          <a:p>
            <a:pPr marL="0" indent="0" eaLnBrk="1" hangingPunct="1">
              <a:buFontTx/>
              <a:buNone/>
            </a:pPr>
            <a:r>
              <a:rPr lang="en-US" sz="3200" smtClean="0">
                <a:solidFill>
                  <a:schemeClr val="bg1"/>
                </a:solidFill>
              </a:rPr>
              <a:t>“Indirect Rule”:</a:t>
            </a:r>
          </a:p>
          <a:p>
            <a:pPr marL="0" indent="0" eaLnBrk="1" hangingPunct="1">
              <a:buFontTx/>
              <a:buNone/>
            </a:pPr>
            <a:r>
              <a:rPr lang="en-US" sz="3200" smtClean="0">
                <a:solidFill>
                  <a:schemeClr val="bg1"/>
                </a:solidFill>
              </a:rPr>
              <a:t>-French and British used local chiefs and ‘</a:t>
            </a:r>
            <a:r>
              <a:rPr lang="en-US" sz="3200" i="1" smtClean="0">
                <a:solidFill>
                  <a:schemeClr val="bg1"/>
                </a:solidFill>
              </a:rPr>
              <a:t>notables’ </a:t>
            </a:r>
            <a:r>
              <a:rPr lang="en-US" sz="3200" smtClean="0">
                <a:solidFill>
                  <a:schemeClr val="bg1"/>
                </a:solidFill>
              </a:rPr>
              <a:t>(elites) as intermediaries</a:t>
            </a:r>
            <a:br>
              <a:rPr lang="en-US" sz="3200" smtClean="0">
                <a:solidFill>
                  <a:schemeClr val="bg1"/>
                </a:solidFill>
              </a:rPr>
            </a:br>
            <a:r>
              <a:rPr lang="en-US" sz="2000" smtClean="0">
                <a:solidFill>
                  <a:schemeClr val="bg1"/>
                </a:solidFill>
              </a:rPr>
              <a:t>[see ‘Additional Readings’: Archinard, Lugard]</a:t>
            </a:r>
            <a:endParaRPr lang="en-US" sz="3200" smtClean="0">
              <a:solidFill>
                <a:schemeClr val="bg1"/>
              </a:solidFill>
            </a:endParaRPr>
          </a:p>
          <a:p>
            <a:pPr marL="0" indent="0" eaLnBrk="1" hangingPunct="1">
              <a:buFontTx/>
              <a:buChar char="-"/>
            </a:pPr>
            <a:r>
              <a:rPr lang="en-US" sz="3200" smtClean="0">
                <a:solidFill>
                  <a:schemeClr val="bg1"/>
                </a:solidFill>
              </a:rPr>
              <a:t>Collected taxes, assured labour recruitment</a:t>
            </a:r>
          </a:p>
          <a:p>
            <a:pPr marL="0" indent="0" eaLnBrk="1" hangingPunct="1">
              <a:buFontTx/>
              <a:buChar char="-"/>
            </a:pPr>
            <a:r>
              <a:rPr lang="en-US" sz="3200" smtClean="0">
                <a:solidFill>
                  <a:schemeClr val="bg1"/>
                </a:solidFill>
              </a:rPr>
              <a:t> Where they did not exist (or would not ‘co-operate), they were created</a:t>
            </a:r>
          </a:p>
          <a:p>
            <a:pPr marL="0" indent="0" eaLnBrk="1" hangingPunct="1">
              <a:buFontTx/>
              <a:buChar char="-"/>
            </a:pPr>
            <a:r>
              <a:rPr lang="en-US" sz="3200" smtClean="0">
                <a:solidFill>
                  <a:schemeClr val="bg1"/>
                </a:solidFill>
              </a:rPr>
              <a:t> Problem: ‘created rulers’ had no legitimacy, were not effective</a:t>
            </a: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District Officer on Tour (Nigeria)</a:t>
            </a:r>
          </a:p>
        </p:txBody>
      </p:sp>
      <p:pic>
        <p:nvPicPr>
          <p:cNvPr id="46083" name="Picture 3" descr="H247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533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1279525" y="5867400"/>
            <a:ext cx="504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algn="ctr" eaLnBrk="1" hangingPunct="1"/>
            <a:r>
              <a:rPr lang="en-US" sz="1800"/>
              <a:t>[Phyllic Martin &amp; Patrick O’Meara, eds., </a:t>
            </a:r>
            <a:r>
              <a:rPr lang="en-US" sz="1800" i="1"/>
              <a:t>Africa</a:t>
            </a:r>
            <a:r>
              <a:rPr lang="en-US" sz="1800"/>
              <a:t> </a:t>
            </a:r>
            <a:br>
              <a:rPr lang="en-US" sz="1800"/>
            </a:br>
            <a:r>
              <a:rPr lang="en-US" sz="1800"/>
              <a:t>(Bloomington, 1977): 137</a:t>
            </a:r>
          </a:p>
        </p:txBody>
      </p:sp>
      <p:sp>
        <p:nvSpPr>
          <p:cNvPr id="46085" name="Text Box 5"/>
          <p:cNvSpPr txBox="1">
            <a:spLocks noChangeArrowheads="1"/>
          </p:cNvSpPr>
          <p:nvPr/>
        </p:nvSpPr>
        <p:spPr bwMode="auto">
          <a:xfrm>
            <a:off x="6675438" y="2209800"/>
            <a:ext cx="24669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b="1"/>
              <a:t>Thomas Ona’s</a:t>
            </a:r>
            <a:br>
              <a:rPr lang="en-US" b="1"/>
            </a:br>
            <a:r>
              <a:rPr lang="en-US" b="1"/>
              <a:t>wood carving:</a:t>
            </a:r>
          </a:p>
          <a:p>
            <a:pPr eaLnBrk="1" hangingPunct="1"/>
            <a:r>
              <a:rPr lang="en-US" b="1"/>
              <a:t>‘an African’s</a:t>
            </a:r>
            <a:br>
              <a:rPr lang="en-US" b="1"/>
            </a:br>
            <a:r>
              <a:rPr lang="en-US" b="1"/>
              <a:t>view of a </a:t>
            </a:r>
            <a:br>
              <a:rPr lang="en-US" b="1"/>
            </a:br>
            <a:r>
              <a:rPr lang="en-US" b="1"/>
              <a:t>Colonial Officer’ </a:t>
            </a:r>
            <a:br>
              <a:rPr lang="en-US" b="1"/>
            </a:br>
            <a:r>
              <a:rPr lang="en-US" b="1"/>
              <a:t>(photo)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How to Govern? </a:t>
            </a:r>
          </a:p>
        </p:txBody>
      </p:sp>
      <p:sp>
        <p:nvSpPr>
          <p:cNvPr id="47107" name="Rectangle 3"/>
          <p:cNvSpPr>
            <a:spLocks noGrp="1" noChangeArrowheads="1"/>
          </p:cNvSpPr>
          <p:nvPr>
            <p:ph type="body" idx="1"/>
          </p:nvPr>
        </p:nvSpPr>
        <p:spPr/>
        <p:txBody>
          <a:bodyPr/>
          <a:lstStyle/>
          <a:p>
            <a:pPr marL="0" indent="0" eaLnBrk="1" hangingPunct="1">
              <a:lnSpc>
                <a:spcPct val="90000"/>
              </a:lnSpc>
            </a:pPr>
            <a:r>
              <a:rPr lang="en-US" sz="3200" b="1" smtClean="0">
                <a:solidFill>
                  <a:schemeClr val="bg1"/>
                </a:solidFill>
              </a:rPr>
              <a:t>Islamic Regimes:</a:t>
            </a:r>
          </a:p>
          <a:p>
            <a:pPr marL="0" indent="0" eaLnBrk="1" hangingPunct="1">
              <a:lnSpc>
                <a:spcPct val="90000"/>
              </a:lnSpc>
              <a:buFontTx/>
              <a:buChar char="-"/>
            </a:pPr>
            <a:r>
              <a:rPr lang="en-US" sz="3200" smtClean="0">
                <a:solidFill>
                  <a:schemeClr val="bg1"/>
                </a:solidFill>
              </a:rPr>
              <a:t>Emirs, Sultans left  </a:t>
            </a:r>
            <a:r>
              <a:rPr lang="en-US" sz="3200" i="1" smtClean="0">
                <a:solidFill>
                  <a:schemeClr val="bg1"/>
                </a:solidFill>
              </a:rPr>
              <a:t>if</a:t>
            </a:r>
            <a:r>
              <a:rPr lang="en-US" sz="3200" smtClean="0">
                <a:solidFill>
                  <a:schemeClr val="bg1"/>
                </a:solidFill>
              </a:rPr>
              <a:t> they ‘collaborated’: tax-collecting bureaucracy in place</a:t>
            </a:r>
          </a:p>
          <a:p>
            <a:pPr marL="0" indent="0" eaLnBrk="1" hangingPunct="1">
              <a:lnSpc>
                <a:spcPct val="90000"/>
              </a:lnSpc>
              <a:buFontTx/>
              <a:buChar char="-"/>
            </a:pPr>
            <a:r>
              <a:rPr lang="en-US" sz="3200" smtClean="0">
                <a:solidFill>
                  <a:schemeClr val="bg1"/>
                </a:solidFill>
              </a:rPr>
              <a:t> Issue: how much credibility could Muslim leader retain if seen to ‘co-operate’ with Christians (eg. Algeria, Mauritania)?</a:t>
            </a:r>
          </a:p>
          <a:p>
            <a:pPr marL="0" indent="0" eaLnBrk="1" hangingPunct="1">
              <a:lnSpc>
                <a:spcPct val="90000"/>
              </a:lnSpc>
              <a:buFontTx/>
              <a:buNone/>
            </a:pPr>
            <a:r>
              <a:rPr lang="en-US" sz="3200" smtClean="0">
                <a:solidFill>
                  <a:schemeClr val="bg1"/>
                </a:solidFill>
              </a:rPr>
              <a:t>- if Emir without immediate presence of Europeans, illusion of ‘nothing has changed’ maintained (eg Northern Nigeria)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t>How to Govern? </a:t>
            </a:r>
          </a:p>
        </p:txBody>
      </p:sp>
      <p:sp>
        <p:nvSpPr>
          <p:cNvPr id="48131" name="Rectangle 3"/>
          <p:cNvSpPr>
            <a:spLocks noGrp="1" noChangeArrowheads="1"/>
          </p:cNvSpPr>
          <p:nvPr>
            <p:ph type="body" idx="1"/>
          </p:nvPr>
        </p:nvSpPr>
        <p:spPr/>
        <p:txBody>
          <a:bodyPr/>
          <a:lstStyle/>
          <a:p>
            <a:pPr marL="0" indent="0" eaLnBrk="1" hangingPunct="1">
              <a:lnSpc>
                <a:spcPct val="80000"/>
              </a:lnSpc>
            </a:pPr>
            <a:r>
              <a:rPr lang="en-US" sz="3200" b="1" smtClean="0">
                <a:solidFill>
                  <a:schemeClr val="bg1"/>
                </a:solidFill>
              </a:rPr>
              <a:t>South Africa, Settler Regimes:</a:t>
            </a:r>
          </a:p>
          <a:p>
            <a:pPr marL="0" indent="0" eaLnBrk="1" hangingPunct="1">
              <a:lnSpc>
                <a:spcPct val="80000"/>
              </a:lnSpc>
              <a:buFontTx/>
              <a:buNone/>
            </a:pPr>
            <a:r>
              <a:rPr lang="en-US" sz="3200" smtClean="0">
                <a:solidFill>
                  <a:schemeClr val="bg1"/>
                </a:solidFill>
              </a:rPr>
              <a:t>- ‘local government’ in Union of South Africa</a:t>
            </a:r>
            <a:br>
              <a:rPr lang="en-US" sz="3200" smtClean="0">
                <a:solidFill>
                  <a:schemeClr val="bg1"/>
                </a:solidFill>
              </a:rPr>
            </a:br>
            <a:r>
              <a:rPr lang="en-US" sz="3200" smtClean="0">
                <a:solidFill>
                  <a:schemeClr val="bg1"/>
                </a:solidFill>
              </a:rPr>
              <a:t>- government in hands British-Boer ‘settlers’ </a:t>
            </a:r>
          </a:p>
          <a:p>
            <a:pPr marL="0" indent="0" eaLnBrk="1" hangingPunct="1">
              <a:lnSpc>
                <a:spcPct val="80000"/>
              </a:lnSpc>
              <a:buFontTx/>
              <a:buNone/>
            </a:pPr>
            <a:r>
              <a:rPr lang="en-US" sz="3200" smtClean="0">
                <a:solidFill>
                  <a:schemeClr val="bg1"/>
                </a:solidFill>
              </a:rPr>
              <a:t>- governments ruled huge numbers ‘black’ Africans: mostly controlled with segregationist legislation – limited movements, housing, land accessible to Blacks</a:t>
            </a:r>
          </a:p>
          <a:p>
            <a:pPr marL="0" indent="0" eaLnBrk="1" hangingPunct="1">
              <a:lnSpc>
                <a:spcPct val="80000"/>
              </a:lnSpc>
              <a:buFontTx/>
              <a:buNone/>
            </a:pPr>
            <a:r>
              <a:rPr lang="en-US" sz="3200" smtClean="0">
                <a:solidFill>
                  <a:schemeClr val="bg1"/>
                </a:solidFill>
              </a:rPr>
              <a:t>- often at odds with European Colonial government and demands of Blacks</a:t>
            </a:r>
            <a:endParaRPr lang="en-US" sz="3200" b="1" smtClean="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How to Govern? </a:t>
            </a:r>
          </a:p>
        </p:txBody>
      </p:sp>
      <p:sp>
        <p:nvSpPr>
          <p:cNvPr id="49155" name="Rectangle 3"/>
          <p:cNvSpPr>
            <a:spLocks noGrp="1" noChangeArrowheads="1"/>
          </p:cNvSpPr>
          <p:nvPr>
            <p:ph type="body" idx="1"/>
          </p:nvPr>
        </p:nvSpPr>
        <p:spPr/>
        <p:txBody>
          <a:bodyPr/>
          <a:lstStyle/>
          <a:p>
            <a:pPr marL="0" indent="0" eaLnBrk="1" hangingPunct="1"/>
            <a:r>
              <a:rPr lang="en-US" sz="3200" b="1" smtClean="0">
                <a:solidFill>
                  <a:schemeClr val="bg1"/>
                </a:solidFill>
              </a:rPr>
              <a:t>Portuguese Colonies:</a:t>
            </a:r>
          </a:p>
          <a:p>
            <a:pPr marL="0" indent="0" eaLnBrk="1" hangingPunct="1">
              <a:buFontTx/>
              <a:buChar char="-"/>
            </a:pPr>
            <a:r>
              <a:rPr lang="en-US" sz="3200" smtClean="0">
                <a:solidFill>
                  <a:schemeClr val="bg1"/>
                </a:solidFill>
              </a:rPr>
              <a:t>Guinea Bissau, Angola, Mozambique: old, </a:t>
            </a:r>
            <a:r>
              <a:rPr lang="en-US" sz="3200" i="1" smtClean="0">
                <a:solidFill>
                  <a:schemeClr val="bg1"/>
                </a:solidFill>
              </a:rPr>
              <a:t>mestizo</a:t>
            </a:r>
            <a:r>
              <a:rPr lang="en-US" sz="3200" smtClean="0">
                <a:solidFill>
                  <a:schemeClr val="bg1"/>
                </a:solidFill>
              </a:rPr>
              <a:t> populations Africanized Christians </a:t>
            </a:r>
          </a:p>
          <a:p>
            <a:pPr marL="0" indent="0" eaLnBrk="1" hangingPunct="1">
              <a:buFontTx/>
              <a:buChar char="-"/>
            </a:pPr>
            <a:r>
              <a:rPr lang="en-US" sz="3200" smtClean="0">
                <a:solidFill>
                  <a:schemeClr val="bg1"/>
                </a:solidFill>
              </a:rPr>
              <a:t> ‘Overseas Territories’ to absorb poor Portuguese peasants, unskilled workers</a:t>
            </a:r>
          </a:p>
          <a:p>
            <a:pPr marL="0" indent="0" eaLnBrk="1" hangingPunct="1">
              <a:buFontTx/>
              <a:buChar char="-"/>
            </a:pPr>
            <a:r>
              <a:rPr lang="en-US" sz="3200" smtClean="0">
                <a:solidFill>
                  <a:schemeClr val="bg1"/>
                </a:solidFill>
              </a:rPr>
              <a:t> provided mineral, agricultural wealth</a:t>
            </a:r>
          </a:p>
          <a:p>
            <a:pPr marL="0" indent="0" eaLnBrk="1" hangingPunct="1">
              <a:buFontTx/>
              <a:buChar char="-"/>
            </a:pPr>
            <a:r>
              <a:rPr lang="en-US" sz="3200" smtClean="0">
                <a:solidFill>
                  <a:schemeClr val="bg1"/>
                </a:solidFill>
              </a:rPr>
              <a:t>administered like mainland Portuguese provinces </a:t>
            </a:r>
          </a:p>
          <a:p>
            <a:pPr marL="0" indent="0" eaLnBrk="1" hangingPunct="1">
              <a:buFontTx/>
              <a:buChar char="-"/>
            </a:pPr>
            <a:r>
              <a:rPr lang="en-US" sz="3200" smtClean="0">
                <a:solidFill>
                  <a:schemeClr val="bg1"/>
                </a:solidFill>
              </a:rPr>
              <a:t> local officials, police were Africans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mtClean="0"/>
              <a:t>How to Govern? </a:t>
            </a:r>
          </a:p>
        </p:txBody>
      </p:sp>
      <p:sp>
        <p:nvSpPr>
          <p:cNvPr id="50179" name="Rectangle 3"/>
          <p:cNvSpPr>
            <a:spLocks noGrp="1" noChangeArrowheads="1"/>
          </p:cNvSpPr>
          <p:nvPr>
            <p:ph type="body" idx="1"/>
          </p:nvPr>
        </p:nvSpPr>
        <p:spPr/>
        <p:txBody>
          <a:bodyPr/>
          <a:lstStyle/>
          <a:p>
            <a:pPr marL="0" indent="0" eaLnBrk="1" hangingPunct="1"/>
            <a:r>
              <a:rPr lang="en-US" sz="3200" b="1" smtClean="0">
                <a:solidFill>
                  <a:schemeClr val="bg1"/>
                </a:solidFill>
              </a:rPr>
              <a:t>Congo Free State:</a:t>
            </a:r>
          </a:p>
          <a:p>
            <a:pPr marL="0" indent="0" eaLnBrk="1" hangingPunct="1">
              <a:buFontTx/>
              <a:buNone/>
            </a:pPr>
            <a:r>
              <a:rPr lang="en-US" sz="3200" smtClean="0">
                <a:solidFill>
                  <a:schemeClr val="bg1"/>
                </a:solidFill>
              </a:rPr>
              <a:t>- exceptional: personal ‘fiefdom’ King Leopold II until taken over by Belgium parliament 1908</a:t>
            </a:r>
          </a:p>
          <a:p>
            <a:pPr marL="0" indent="0" eaLnBrk="1" hangingPunct="1">
              <a:buFontTx/>
              <a:buNone/>
            </a:pPr>
            <a:r>
              <a:rPr lang="en-US" sz="3200" smtClean="0">
                <a:solidFill>
                  <a:schemeClr val="bg1"/>
                </a:solidFill>
              </a:rPr>
              <a:t>- turned over to Charter Companies for development</a:t>
            </a:r>
          </a:p>
          <a:p>
            <a:pPr marL="0" indent="0" eaLnBrk="1" hangingPunct="1">
              <a:buFontTx/>
              <a:buChar char="-"/>
            </a:pPr>
            <a:r>
              <a:rPr lang="en-US" sz="3200" smtClean="0">
                <a:solidFill>
                  <a:schemeClr val="bg1"/>
                </a:solidFill>
              </a:rPr>
              <a:t>purely commercial venture </a:t>
            </a:r>
          </a:p>
          <a:p>
            <a:pPr marL="0" indent="0" eaLnBrk="1" hangingPunct="1">
              <a:buFontTx/>
              <a:buChar char="-"/>
            </a:pPr>
            <a:r>
              <a:rPr lang="en-US" sz="3200" smtClean="0">
                <a:solidFill>
                  <a:schemeClr val="bg1"/>
                </a:solidFill>
              </a:rPr>
              <a:t> ‘government’ </a:t>
            </a:r>
            <a:r>
              <a:rPr lang="en-US" sz="3200" i="1" smtClean="0">
                <a:solidFill>
                  <a:schemeClr val="bg1"/>
                </a:solidFill>
              </a:rPr>
              <a:t>per se </a:t>
            </a:r>
            <a:r>
              <a:rPr lang="en-US" sz="3200" smtClean="0">
                <a:solidFill>
                  <a:schemeClr val="bg1"/>
                </a:solidFill>
              </a:rPr>
              <a:t>was non-existent</a:t>
            </a:r>
            <a:endParaRPr lang="en-US" sz="3200" i="1" smtClean="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mtClean="0"/>
              <a:t>Resistance to Colonialism</a:t>
            </a:r>
          </a:p>
        </p:txBody>
      </p:sp>
      <p:sp>
        <p:nvSpPr>
          <p:cNvPr id="51203" name="Rectangle 3"/>
          <p:cNvSpPr>
            <a:spLocks noGrp="1" noChangeArrowheads="1"/>
          </p:cNvSpPr>
          <p:nvPr>
            <p:ph type="body" idx="1"/>
          </p:nvPr>
        </p:nvSpPr>
        <p:spPr/>
        <p:txBody>
          <a:bodyPr/>
          <a:lstStyle/>
          <a:p>
            <a:pPr marL="0" indent="0" eaLnBrk="1" hangingPunct="1"/>
            <a:r>
              <a:rPr lang="en-US" sz="3200" smtClean="0">
                <a:solidFill>
                  <a:schemeClr val="bg1"/>
                </a:solidFill>
              </a:rPr>
              <a:t>Whether Colonial Rule established through military conquest, negotiation with local chiefs, treaties or some combination thereof, within a few years all Colonial regimes faced resistance: </a:t>
            </a:r>
          </a:p>
          <a:p>
            <a:pPr marL="0" indent="0" eaLnBrk="1" hangingPunct="1">
              <a:buFontTx/>
              <a:buNone/>
            </a:pPr>
            <a:r>
              <a:rPr lang="en-US" sz="3200" smtClean="0">
                <a:solidFill>
                  <a:schemeClr val="bg1"/>
                </a:solidFill>
              </a:rPr>
              <a:t>- Samori Touré  in French West Africa--Islamic </a:t>
            </a:r>
            <a:r>
              <a:rPr lang="en-US" sz="3200" i="1" smtClean="0">
                <a:solidFill>
                  <a:schemeClr val="bg1"/>
                </a:solidFill>
              </a:rPr>
              <a:t>jihad—</a:t>
            </a:r>
            <a:r>
              <a:rPr lang="en-US" sz="3200" smtClean="0">
                <a:solidFill>
                  <a:schemeClr val="bg1"/>
                </a:solidFill>
              </a:rPr>
              <a:t>1882 - 1898</a:t>
            </a:r>
          </a:p>
          <a:p>
            <a:pPr marL="0" indent="0" eaLnBrk="1" hangingPunct="1">
              <a:buFontTx/>
              <a:buNone/>
            </a:pPr>
            <a:r>
              <a:rPr lang="en-US" sz="3200" smtClean="0">
                <a:solidFill>
                  <a:schemeClr val="bg1"/>
                </a:solidFill>
              </a:rPr>
              <a:t>- Herero--German South West Africa, 1905/6</a:t>
            </a:r>
          </a:p>
          <a:p>
            <a:pPr marL="0" indent="0" eaLnBrk="1" hangingPunct="1">
              <a:buFontTx/>
              <a:buNone/>
            </a:pPr>
            <a:r>
              <a:rPr lang="en-US" sz="3200" smtClean="0">
                <a:solidFill>
                  <a:schemeClr val="bg1"/>
                </a:solidFill>
              </a:rPr>
              <a:t>- Maji Maji--German Tanganika, 1906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smtClean="0"/>
              <a:t>Resistance to Colonialism</a:t>
            </a:r>
          </a:p>
        </p:txBody>
      </p:sp>
      <p:pic>
        <p:nvPicPr>
          <p:cNvPr id="52227" name="Picture 4" descr="samori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5" y="1196975"/>
            <a:ext cx="31750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5"/>
          <p:cNvSpPr txBox="1">
            <a:spLocks noChangeArrowheads="1"/>
          </p:cNvSpPr>
          <p:nvPr/>
        </p:nvSpPr>
        <p:spPr bwMode="auto">
          <a:xfrm>
            <a:off x="1403350" y="5949950"/>
            <a:ext cx="623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endParaRPr lang="en-US"/>
          </a:p>
        </p:txBody>
      </p:sp>
      <p:sp>
        <p:nvSpPr>
          <p:cNvPr id="52229" name="Text Box 6"/>
          <p:cNvSpPr txBox="1">
            <a:spLocks noChangeArrowheads="1"/>
          </p:cNvSpPr>
          <p:nvPr/>
        </p:nvSpPr>
        <p:spPr bwMode="auto">
          <a:xfrm>
            <a:off x="3419475" y="6237288"/>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400"/>
              <a:t>Shillington, </a:t>
            </a:r>
            <a:r>
              <a:rPr lang="en-US" sz="1400" i="1"/>
              <a:t>History of Africa, </a:t>
            </a:r>
            <a:r>
              <a:rPr lang="en-US" sz="1400"/>
              <a:t>229</a:t>
            </a:r>
            <a:r>
              <a:rPr lang="en-US"/>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South Africa (cont.)</a:t>
            </a:r>
          </a:p>
        </p:txBody>
      </p:sp>
      <p:sp>
        <p:nvSpPr>
          <p:cNvPr id="7171" name="Rectangle 3"/>
          <p:cNvSpPr>
            <a:spLocks noGrp="1" noChangeArrowheads="1"/>
          </p:cNvSpPr>
          <p:nvPr>
            <p:ph type="body" idx="1"/>
          </p:nvPr>
        </p:nvSpPr>
        <p:spPr/>
        <p:txBody>
          <a:bodyPr/>
          <a:lstStyle/>
          <a:p>
            <a:pPr marL="0" indent="0" eaLnBrk="1" hangingPunct="1"/>
            <a:r>
              <a:rPr lang="en-US" sz="3200" b="1" smtClean="0">
                <a:solidFill>
                  <a:schemeClr val="bg1"/>
                </a:solidFill>
              </a:rPr>
              <a:t>The 19</a:t>
            </a:r>
            <a:r>
              <a:rPr lang="en-US" sz="3200" b="1" baseline="30000" smtClean="0">
                <a:solidFill>
                  <a:schemeClr val="bg1"/>
                </a:solidFill>
              </a:rPr>
              <a:t>th</a:t>
            </a:r>
            <a:r>
              <a:rPr lang="en-US" sz="3200" b="1" smtClean="0">
                <a:solidFill>
                  <a:schemeClr val="bg1"/>
                </a:solidFill>
              </a:rPr>
              <a:t> Century:</a:t>
            </a:r>
          </a:p>
          <a:p>
            <a:pPr marL="0" indent="0" eaLnBrk="1" hangingPunct="1">
              <a:buFontTx/>
              <a:buChar char="•"/>
            </a:pPr>
            <a:r>
              <a:rPr lang="en-US" sz="3200" b="1" smtClean="0">
                <a:solidFill>
                  <a:schemeClr val="bg1"/>
                </a:solidFill>
              </a:rPr>
              <a:t> </a:t>
            </a:r>
            <a:r>
              <a:rPr lang="en-US" sz="3200" smtClean="0">
                <a:solidFill>
                  <a:schemeClr val="bg1"/>
                </a:solidFill>
              </a:rPr>
              <a:t>saw British colonization of the Cape and the Eastern frontier regions</a:t>
            </a:r>
          </a:p>
          <a:p>
            <a:pPr marL="0" indent="0" eaLnBrk="1" hangingPunct="1"/>
            <a:endParaRPr lang="en-US" sz="3200" smtClean="0">
              <a:solidFill>
                <a:schemeClr val="bg1"/>
              </a:solidFill>
            </a:endParaRPr>
          </a:p>
        </p:txBody>
      </p:sp>
      <p:pic>
        <p:nvPicPr>
          <p:cNvPr id="7172" name="Picture 8" descr="capecolony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068638"/>
            <a:ext cx="46085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Resistance to Colonialism</a:t>
            </a:r>
          </a:p>
        </p:txBody>
      </p:sp>
      <p:sp>
        <p:nvSpPr>
          <p:cNvPr id="53251" name="Rectangle 3"/>
          <p:cNvSpPr>
            <a:spLocks noGrp="1" noChangeArrowheads="1"/>
          </p:cNvSpPr>
          <p:nvPr>
            <p:ph type="body" idx="1"/>
          </p:nvPr>
        </p:nvSpPr>
        <p:spPr/>
        <p:txBody>
          <a:bodyPr/>
          <a:lstStyle/>
          <a:p>
            <a:pPr marL="0" indent="0" eaLnBrk="1" hangingPunct="1">
              <a:buFontTx/>
              <a:buNone/>
            </a:pPr>
            <a:r>
              <a:rPr lang="en-US" sz="3200" smtClean="0">
                <a:solidFill>
                  <a:schemeClr val="bg1"/>
                </a:solidFill>
              </a:rPr>
              <a:t>- Tuareg Revolt French West Africa 1917</a:t>
            </a:r>
          </a:p>
          <a:p>
            <a:pPr marL="0" indent="0" eaLnBrk="1" hangingPunct="1">
              <a:buFontTx/>
              <a:buNone/>
            </a:pPr>
            <a:r>
              <a:rPr lang="en-US" sz="3200" smtClean="0">
                <a:solidFill>
                  <a:schemeClr val="bg1"/>
                </a:solidFill>
              </a:rPr>
              <a:t>- ‘Women’s War’--Southern Nigeria 1929</a:t>
            </a:r>
          </a:p>
          <a:p>
            <a:pPr marL="0" indent="0" eaLnBrk="1" hangingPunct="1">
              <a:buFontTx/>
              <a:buChar char="-"/>
            </a:pPr>
            <a:r>
              <a:rPr lang="en-US" sz="3200" smtClean="0">
                <a:solidFill>
                  <a:schemeClr val="bg1"/>
                </a:solidFill>
              </a:rPr>
              <a:t>Pende Rising--Belgian Congo 1931</a:t>
            </a:r>
          </a:p>
          <a:p>
            <a:pPr marL="0" indent="0" eaLnBrk="1" hangingPunct="1">
              <a:buFontTx/>
              <a:buChar char="-"/>
            </a:pPr>
            <a:r>
              <a:rPr lang="en-US" sz="3200" smtClean="0">
                <a:solidFill>
                  <a:schemeClr val="bg1"/>
                </a:solidFill>
              </a:rPr>
              <a:t> Abd al-Qadir  -- Algeria </a:t>
            </a:r>
          </a:p>
          <a:p>
            <a:pPr marL="0" indent="0" eaLnBrk="1" hangingPunct="1">
              <a:buFontTx/>
              <a:buChar char="-"/>
            </a:pPr>
            <a:r>
              <a:rPr lang="en-US" sz="3200" smtClean="0">
                <a:solidFill>
                  <a:schemeClr val="bg1"/>
                </a:solidFill>
              </a:rPr>
              <a:t>Mirambo, Tippu Tip in Central Africa</a:t>
            </a:r>
          </a:p>
          <a:p>
            <a:pPr marL="0" indent="0" eaLnBrk="1" hangingPunct="1">
              <a:buFontTx/>
              <a:buChar char="-"/>
            </a:pPr>
            <a:r>
              <a:rPr lang="en-US" sz="3200" smtClean="0">
                <a:solidFill>
                  <a:schemeClr val="bg1"/>
                </a:solidFill>
              </a:rPr>
              <a:t> Shona, Ndebele 1896-7 – Southern Rhodesia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mtClean="0"/>
              <a:t>Resistance to Conquest</a:t>
            </a:r>
          </a:p>
        </p:txBody>
      </p:sp>
      <p:sp>
        <p:nvSpPr>
          <p:cNvPr id="54275" name="Rectangle 3"/>
          <p:cNvSpPr>
            <a:spLocks noGrp="1" noChangeArrowheads="1"/>
          </p:cNvSpPr>
          <p:nvPr>
            <p:ph type="body" idx="1"/>
          </p:nvPr>
        </p:nvSpPr>
        <p:spPr/>
        <p:txBody>
          <a:bodyPr/>
          <a:lstStyle/>
          <a:p>
            <a:pPr marL="0" indent="0" eaLnBrk="1" hangingPunct="1"/>
            <a:r>
              <a:rPr lang="en-US" sz="3200" smtClean="0">
                <a:solidFill>
                  <a:schemeClr val="bg1"/>
                </a:solidFill>
              </a:rPr>
              <a:t>Shona and Ndebele resistance:</a:t>
            </a:r>
            <a:br>
              <a:rPr lang="en-US" sz="3200" smtClean="0">
                <a:solidFill>
                  <a:schemeClr val="bg1"/>
                </a:solidFill>
              </a:rPr>
            </a:br>
            <a:r>
              <a:rPr lang="en-US" sz="3200" smtClean="0">
                <a:solidFill>
                  <a:schemeClr val="bg1"/>
                </a:solidFill>
              </a:rPr>
              <a:t>- drew on powers Christians sought to undermine: traditional spirits, prophets, magic</a:t>
            </a:r>
          </a:p>
          <a:p>
            <a:pPr marL="0" indent="0" eaLnBrk="1" hangingPunct="1">
              <a:buFontTx/>
              <a:buNone/>
            </a:pPr>
            <a:r>
              <a:rPr lang="en-US" sz="3200" smtClean="0">
                <a:solidFill>
                  <a:schemeClr val="bg1"/>
                </a:solidFill>
              </a:rPr>
              <a:t>- Xhosa ‘Cattle Killings’ South Africa: millenarian movement 1857</a:t>
            </a:r>
          </a:p>
          <a:p>
            <a:pPr marL="0" indent="0" eaLnBrk="1" hangingPunct="1">
              <a:buFontTx/>
              <a:buNone/>
            </a:pPr>
            <a:r>
              <a:rPr lang="en-US" sz="3200" smtClean="0">
                <a:solidFill>
                  <a:schemeClr val="bg1"/>
                </a:solidFill>
              </a:rPr>
              <a:t>- Bambatha (Zulu) South Africa 1906: armed resistance to ‘poll' tax in South Africa.</a:t>
            </a:r>
            <a:r>
              <a:rPr lang="en-US" smtClean="0">
                <a:solidFill>
                  <a:schemeClr val="bg1"/>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smtClean="0"/>
              <a:t>Resistance to Conquest</a:t>
            </a:r>
          </a:p>
        </p:txBody>
      </p:sp>
      <p:pic>
        <p:nvPicPr>
          <p:cNvPr id="55299" name="Picture 4" descr="neh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1339850"/>
            <a:ext cx="39084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5"/>
          <p:cNvSpPr txBox="1">
            <a:spLocks noChangeArrowheads="1"/>
          </p:cNvSpPr>
          <p:nvPr/>
        </p:nvSpPr>
        <p:spPr bwMode="auto">
          <a:xfrm>
            <a:off x="7164388" y="5876925"/>
            <a:ext cx="1655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400"/>
              <a:t>Frederikse, </a:t>
            </a:r>
            <a:r>
              <a:rPr lang="en-US" sz="1400" i="1"/>
              <a:t>None but Ourselves, </a:t>
            </a:r>
            <a:r>
              <a:rPr lang="en-US" sz="1400"/>
              <a:t>42.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Colonial Africa Post WWI</a:t>
            </a:r>
          </a:p>
        </p:txBody>
      </p:sp>
      <p:pic>
        <p:nvPicPr>
          <p:cNvPr id="56323" name="Picture 4" descr="H247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571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2057400" y="6491288"/>
            <a:ext cx="4533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800"/>
              <a:t>[http://users.erols.com/mwhite28/afri1914.htm]</a:t>
            </a:r>
          </a:p>
        </p:txBody>
      </p:sp>
      <p:sp>
        <p:nvSpPr>
          <p:cNvPr id="56325" name="Text Box 6"/>
          <p:cNvSpPr txBox="1">
            <a:spLocks noChangeArrowheads="1"/>
          </p:cNvSpPr>
          <p:nvPr/>
        </p:nvSpPr>
        <p:spPr bwMode="auto">
          <a:xfrm>
            <a:off x="7223125" y="2098675"/>
            <a:ext cx="18002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b="1"/>
              <a:t>Map Shows</a:t>
            </a:r>
            <a:br>
              <a:rPr lang="en-US" b="1"/>
            </a:br>
            <a:r>
              <a:rPr lang="en-US" b="1"/>
              <a:t>post-WWI</a:t>
            </a:r>
            <a:br>
              <a:rPr lang="en-US" b="1"/>
            </a:br>
            <a:r>
              <a:rPr lang="en-US" b="1"/>
              <a:t>changes and</a:t>
            </a:r>
            <a:br>
              <a:rPr lang="en-US" b="1"/>
            </a:br>
            <a:r>
              <a:rPr lang="en-US" b="1"/>
              <a:t>sites of</a:t>
            </a:r>
            <a:br>
              <a:rPr lang="en-US" b="1"/>
            </a:br>
            <a:r>
              <a:rPr lang="en-US" b="1"/>
              <a:t>armed</a:t>
            </a:r>
            <a:br>
              <a:rPr lang="en-US" b="1"/>
            </a:br>
            <a:r>
              <a:rPr lang="en-US" b="1"/>
              <a:t>resistance to</a:t>
            </a:r>
            <a:br>
              <a:rPr lang="en-US" b="1"/>
            </a:br>
            <a:r>
              <a:rPr lang="en-US" b="1"/>
              <a:t>Colonial</a:t>
            </a:r>
            <a:br>
              <a:rPr lang="en-US" b="1"/>
            </a:br>
            <a:r>
              <a:rPr lang="en-US" b="1"/>
              <a:t>Authority</a:t>
            </a:r>
            <a:r>
              <a:rPr lang="en-US"/>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Faces of Colonialism: Conclusion</a:t>
            </a:r>
          </a:p>
        </p:txBody>
      </p:sp>
      <p:sp>
        <p:nvSpPr>
          <p:cNvPr id="57347" name="Rectangle 3"/>
          <p:cNvSpPr>
            <a:spLocks noGrp="1" noChangeArrowheads="1"/>
          </p:cNvSpPr>
          <p:nvPr>
            <p:ph type="body" idx="1"/>
          </p:nvPr>
        </p:nvSpPr>
        <p:spPr>
          <a:xfrm>
            <a:off x="1116013" y="836613"/>
            <a:ext cx="7772400" cy="6021387"/>
          </a:xfrm>
        </p:spPr>
        <p:txBody>
          <a:bodyPr/>
          <a:lstStyle/>
          <a:p>
            <a:pPr marL="0" indent="0" eaLnBrk="1" hangingPunct="1">
              <a:buFontTx/>
              <a:buChar char="-"/>
            </a:pPr>
            <a:endParaRPr lang="en-US" sz="3200" smtClean="0">
              <a:solidFill>
                <a:schemeClr val="bg1"/>
              </a:solidFill>
            </a:endParaRPr>
          </a:p>
          <a:p>
            <a:pPr marL="0" indent="0" eaLnBrk="1" hangingPunct="1">
              <a:buFontTx/>
              <a:buChar char="-"/>
            </a:pPr>
            <a:r>
              <a:rPr lang="en-US" sz="3200" smtClean="0">
                <a:solidFill>
                  <a:schemeClr val="bg1"/>
                </a:solidFill>
              </a:rPr>
              <a:t>no single colonial conquest or rule</a:t>
            </a:r>
          </a:p>
          <a:p>
            <a:pPr marL="0" indent="0" eaLnBrk="1" hangingPunct="1">
              <a:buFontTx/>
              <a:buChar char="-"/>
            </a:pPr>
            <a:r>
              <a:rPr lang="en-US" sz="3200" smtClean="0">
                <a:solidFill>
                  <a:schemeClr val="bg1"/>
                </a:solidFill>
              </a:rPr>
              <a:t> experience of ruling, being ruled varied: </a:t>
            </a:r>
          </a:p>
          <a:p>
            <a:pPr lvl="1" eaLnBrk="1" hangingPunct="1">
              <a:buFontTx/>
              <a:buChar char="-"/>
            </a:pPr>
            <a:r>
              <a:rPr lang="en-US" sz="3200" smtClean="0">
                <a:solidFill>
                  <a:schemeClr val="bg1"/>
                </a:solidFill>
              </a:rPr>
              <a:t>- how European power asserted</a:t>
            </a:r>
          </a:p>
          <a:p>
            <a:pPr lvl="1" eaLnBrk="1" hangingPunct="1">
              <a:buFontTx/>
              <a:buChar char="-"/>
            </a:pPr>
            <a:r>
              <a:rPr lang="en-US" sz="3200" smtClean="0">
                <a:solidFill>
                  <a:schemeClr val="bg1"/>
                </a:solidFill>
              </a:rPr>
              <a:t>- how Africans perceived power </a:t>
            </a:r>
          </a:p>
          <a:p>
            <a:pPr lvl="1" eaLnBrk="1" hangingPunct="1">
              <a:buFontTx/>
              <a:buChar char="-"/>
            </a:pPr>
            <a:r>
              <a:rPr lang="en-US" sz="3200" smtClean="0">
                <a:solidFill>
                  <a:schemeClr val="bg1"/>
                </a:solidFill>
              </a:rPr>
              <a:t>- how ‘dialogue’ between parties 	proceeded</a:t>
            </a:r>
          </a:p>
          <a:p>
            <a:pPr lvl="1" eaLnBrk="1" hangingPunct="1">
              <a:buFontTx/>
              <a:buChar char="-"/>
            </a:pPr>
            <a:r>
              <a:rPr lang="en-US" sz="3200" smtClean="0">
                <a:solidFill>
                  <a:schemeClr val="bg1"/>
                </a:solidFill>
              </a:rPr>
              <a:t>- presence or absence ‘white settlers’</a:t>
            </a:r>
          </a:p>
          <a:p>
            <a:pPr lvl="1" eaLnBrk="1" hangingPunct="1">
              <a:buFontTx/>
              <a:buChar char="-"/>
            </a:pPr>
            <a:r>
              <a:rPr lang="en-US" sz="3200" smtClean="0">
                <a:solidFill>
                  <a:schemeClr val="bg1"/>
                </a:solidFill>
              </a:rPr>
              <a:t> - nature local resistance, reactions to it</a:t>
            </a:r>
          </a:p>
          <a:p>
            <a:pPr lvl="1" eaLnBrk="1" hangingPunct="1">
              <a:buFontTx/>
              <a:buChar char="-"/>
            </a:pPr>
            <a:r>
              <a:rPr lang="en-US" sz="3200" smtClean="0">
                <a:solidFill>
                  <a:schemeClr val="bg1"/>
                </a:solidFill>
              </a:rPr>
              <a:t> </a:t>
            </a:r>
          </a:p>
          <a:p>
            <a:pPr marL="0" indent="0" eaLnBrk="1" hangingPunct="1">
              <a:buFontTx/>
              <a:buChar char="•"/>
            </a:pPr>
            <a:endParaRPr lang="en-US" sz="3200" smtClean="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mtClean="0"/>
              <a:t>Faces of Colonialism: Conclusion</a:t>
            </a:r>
          </a:p>
        </p:txBody>
      </p:sp>
      <p:sp>
        <p:nvSpPr>
          <p:cNvPr id="58371" name="Rectangle 3"/>
          <p:cNvSpPr>
            <a:spLocks noGrp="1" noChangeArrowheads="1"/>
          </p:cNvSpPr>
          <p:nvPr>
            <p:ph type="body" idx="1"/>
          </p:nvPr>
        </p:nvSpPr>
        <p:spPr>
          <a:xfrm>
            <a:off x="1116013" y="836613"/>
            <a:ext cx="7772400" cy="6021387"/>
          </a:xfrm>
        </p:spPr>
        <p:txBody>
          <a:bodyPr/>
          <a:lstStyle/>
          <a:p>
            <a:pPr marL="0" indent="0" eaLnBrk="1" hangingPunct="1">
              <a:buFontTx/>
              <a:buNone/>
            </a:pPr>
            <a:r>
              <a:rPr lang="en-US" sz="3200" smtClean="0">
                <a:solidFill>
                  <a:schemeClr val="bg1"/>
                </a:solidFill>
              </a:rPr>
              <a:t>Role of ‘Colonial Knowledge’:</a:t>
            </a:r>
          </a:p>
          <a:p>
            <a:pPr marL="0" indent="0" eaLnBrk="1" hangingPunct="1">
              <a:buFontTx/>
              <a:buChar char="-"/>
            </a:pPr>
            <a:r>
              <a:rPr lang="en-US" sz="3200" smtClean="0">
                <a:solidFill>
                  <a:schemeClr val="bg1"/>
                </a:solidFill>
              </a:rPr>
              <a:t>Orality gave way to European ‘writing’</a:t>
            </a:r>
          </a:p>
          <a:p>
            <a:pPr marL="0" indent="0" eaLnBrk="1" hangingPunct="1">
              <a:buFontTx/>
              <a:buChar char="-"/>
            </a:pPr>
            <a:r>
              <a:rPr lang="en-US" sz="3200" smtClean="0">
                <a:solidFill>
                  <a:schemeClr val="bg1"/>
                </a:solidFill>
              </a:rPr>
              <a:t> histories created by local elites (political, religious – eg Christians Buganda, Nigeria)</a:t>
            </a:r>
          </a:p>
          <a:p>
            <a:pPr marL="0" indent="0" eaLnBrk="1" hangingPunct="1">
              <a:buFontTx/>
              <a:buChar char="-"/>
            </a:pPr>
            <a:r>
              <a:rPr lang="en-US" sz="3200" smtClean="0">
                <a:solidFill>
                  <a:schemeClr val="bg1"/>
                </a:solidFill>
              </a:rPr>
              <a:t> ethnicities needed histories</a:t>
            </a:r>
          </a:p>
          <a:p>
            <a:pPr marL="0" indent="0" eaLnBrk="1" hangingPunct="1">
              <a:buFontTx/>
              <a:buChar char="-"/>
            </a:pPr>
            <a:r>
              <a:rPr lang="en-US" sz="3200" smtClean="0">
                <a:solidFill>
                  <a:schemeClr val="bg1"/>
                </a:solidFill>
              </a:rPr>
              <a:t> alternative to resistance: creation, manipulation ‘knowledge’ consolidated positions in Imperial project</a:t>
            </a:r>
          </a:p>
          <a:p>
            <a:pPr marL="0" indent="0" eaLnBrk="1" hangingPunct="1">
              <a:buFontTx/>
              <a:buNone/>
            </a:pPr>
            <a:r>
              <a:rPr lang="en-US" smtClean="0">
                <a:solidFill>
                  <a:schemeClr val="bg1"/>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smtClean="0"/>
              <a:t>Faces of Colonialism: Conclusion</a:t>
            </a:r>
          </a:p>
        </p:txBody>
      </p:sp>
      <p:sp>
        <p:nvSpPr>
          <p:cNvPr id="59395" name="Rectangle 3"/>
          <p:cNvSpPr>
            <a:spLocks noGrp="1" noChangeArrowheads="1"/>
          </p:cNvSpPr>
          <p:nvPr>
            <p:ph type="body" idx="1"/>
          </p:nvPr>
        </p:nvSpPr>
        <p:spPr>
          <a:xfrm>
            <a:off x="1116013" y="836613"/>
            <a:ext cx="7772400" cy="6021387"/>
          </a:xfrm>
        </p:spPr>
        <p:txBody>
          <a:bodyPr/>
          <a:lstStyle/>
          <a:p>
            <a:pPr marL="0" indent="0" eaLnBrk="1" hangingPunct="1">
              <a:buFontTx/>
              <a:buNone/>
            </a:pPr>
            <a:r>
              <a:rPr lang="en-US" sz="3200" smtClean="0">
                <a:solidFill>
                  <a:schemeClr val="bg1"/>
                </a:solidFill>
              </a:rPr>
              <a:t>Role of ‘Colonial Knowledge’:</a:t>
            </a:r>
          </a:p>
          <a:p>
            <a:pPr marL="0" indent="0" eaLnBrk="1" hangingPunct="1">
              <a:buFontTx/>
              <a:buNone/>
            </a:pPr>
            <a:r>
              <a:rPr lang="en-US" sz="3200" smtClean="0">
                <a:solidFill>
                  <a:schemeClr val="bg1"/>
                </a:solidFill>
              </a:rPr>
              <a:t>-Europeans needed ‘knowledge’ on which to build colonialism: myth and legend not sufficient</a:t>
            </a:r>
          </a:p>
          <a:p>
            <a:pPr marL="0" indent="0" eaLnBrk="1" hangingPunct="1">
              <a:buFontTx/>
              <a:buChar char="-"/>
            </a:pPr>
            <a:r>
              <a:rPr lang="en-US" sz="3200" smtClean="0">
                <a:solidFill>
                  <a:schemeClr val="bg1"/>
                </a:solidFill>
              </a:rPr>
              <a:t>Those who put forward ‘acceptable’ histories acquired important role in new administrations</a:t>
            </a:r>
          </a:p>
          <a:p>
            <a:pPr marL="0" indent="0" eaLnBrk="1" hangingPunct="1">
              <a:buFontTx/>
              <a:buNone/>
            </a:pPr>
            <a:r>
              <a:rPr lang="en-US" sz="3200" smtClean="0">
                <a:solidFill>
                  <a:schemeClr val="bg1"/>
                </a:solidFill>
              </a:rPr>
              <a:t>- 1880s – 1920s: Colonial ‘classes’ and ‘tribes’ in the making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mtClean="0"/>
              <a:t>South Africa (cont.)</a:t>
            </a:r>
          </a:p>
        </p:txBody>
      </p:sp>
      <p:sp>
        <p:nvSpPr>
          <p:cNvPr id="8195" name="Rectangle 3"/>
          <p:cNvSpPr>
            <a:spLocks noGrp="1" noChangeArrowheads="1"/>
          </p:cNvSpPr>
          <p:nvPr>
            <p:ph type="body" idx="1"/>
          </p:nvPr>
        </p:nvSpPr>
        <p:spPr/>
        <p:txBody>
          <a:bodyPr/>
          <a:lstStyle/>
          <a:p>
            <a:pPr marL="0" indent="0" eaLnBrk="1" hangingPunct="1">
              <a:buFontTx/>
              <a:buNone/>
            </a:pPr>
            <a:r>
              <a:rPr lang="en-US" sz="3200" smtClean="0">
                <a:solidFill>
                  <a:schemeClr val="bg1"/>
                </a:solidFill>
              </a:rPr>
              <a:t>- Boers trekked north to settle on both sides of Vaal and Orange rivers (established independent Republics by mid-century)</a:t>
            </a:r>
          </a:p>
          <a:p>
            <a:pPr marL="0" indent="0" eaLnBrk="1" hangingPunct="1">
              <a:buFontTx/>
              <a:buChar char="-"/>
            </a:pPr>
            <a:r>
              <a:rPr lang="en-US" sz="3200" smtClean="0">
                <a:solidFill>
                  <a:schemeClr val="bg1"/>
                </a:solidFill>
              </a:rPr>
              <a:t>Same era as Zulu ‘</a:t>
            </a:r>
            <a:r>
              <a:rPr lang="en-US" sz="3200" i="1" smtClean="0">
                <a:solidFill>
                  <a:schemeClr val="bg1"/>
                </a:solidFill>
              </a:rPr>
              <a:t>mfecane</a:t>
            </a:r>
            <a:r>
              <a:rPr lang="en-US" sz="3200" smtClean="0">
                <a:solidFill>
                  <a:schemeClr val="bg1"/>
                </a:solidFill>
              </a:rPr>
              <a:t>’, drove many other groups into the interior (e.g., the Ndebele who established Matebeleland)</a:t>
            </a:r>
          </a:p>
          <a:p>
            <a:pPr marL="0" indent="0" eaLnBrk="1" hangingPunct="1">
              <a:buFontTx/>
              <a:buChar char="-"/>
            </a:pPr>
            <a:r>
              <a:rPr lang="en-US" sz="3200" b="1" smtClean="0">
                <a:solidFill>
                  <a:schemeClr val="bg1"/>
                </a:solidFill>
              </a:rPr>
              <a:t> </a:t>
            </a:r>
            <a:r>
              <a:rPr lang="en-US" sz="3200" smtClean="0">
                <a:solidFill>
                  <a:schemeClr val="bg1"/>
                </a:solidFill>
              </a:rPr>
              <a:t>led to competition over land, resources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South Africa (cont.)</a:t>
            </a:r>
          </a:p>
        </p:txBody>
      </p:sp>
      <p:sp>
        <p:nvSpPr>
          <p:cNvPr id="9219" name="Rectangle 3"/>
          <p:cNvSpPr>
            <a:spLocks noGrp="1" noChangeArrowheads="1"/>
          </p:cNvSpPr>
          <p:nvPr>
            <p:ph type="body" idx="1"/>
          </p:nvPr>
        </p:nvSpPr>
        <p:spPr/>
        <p:txBody>
          <a:bodyPr/>
          <a:lstStyle/>
          <a:p>
            <a:pPr marL="0" indent="0" eaLnBrk="1" hangingPunct="1">
              <a:buFontTx/>
              <a:buNone/>
            </a:pPr>
            <a:r>
              <a:rPr lang="en-US" sz="3200" smtClean="0">
                <a:solidFill>
                  <a:schemeClr val="bg1"/>
                </a:solidFill>
              </a:rPr>
              <a:t>- Diamonds discovered Kimberly, 1867</a:t>
            </a:r>
          </a:p>
          <a:p>
            <a:pPr marL="0" indent="0" eaLnBrk="1" hangingPunct="1">
              <a:buFontTx/>
              <a:buNone/>
            </a:pPr>
            <a:r>
              <a:rPr lang="en-US" sz="3200" smtClean="0">
                <a:solidFill>
                  <a:schemeClr val="bg1"/>
                </a:solidFill>
              </a:rPr>
              <a:t>- Gold at Johannesburg, 1886</a:t>
            </a:r>
            <a:br>
              <a:rPr lang="en-US" sz="3200" smtClean="0">
                <a:solidFill>
                  <a:schemeClr val="bg1"/>
                </a:solidFill>
              </a:rPr>
            </a:br>
            <a:endParaRPr lang="en-US" sz="3200" smtClean="0">
              <a:solidFill>
                <a:schemeClr val="bg1"/>
              </a:solidFill>
            </a:endParaRPr>
          </a:p>
          <a:p>
            <a:pPr marL="0" indent="0" eaLnBrk="1" hangingPunct="1">
              <a:buFontTx/>
              <a:buChar char="-"/>
            </a:pPr>
            <a:r>
              <a:rPr lang="en-US" sz="3200" smtClean="0">
                <a:solidFill>
                  <a:schemeClr val="bg1"/>
                </a:solidFill>
              </a:rPr>
              <a:t>Both needed:</a:t>
            </a:r>
            <a:br>
              <a:rPr lang="en-US" sz="3200" smtClean="0">
                <a:solidFill>
                  <a:schemeClr val="bg1"/>
                </a:solidFill>
              </a:rPr>
            </a:br>
            <a:r>
              <a:rPr lang="en-US" sz="3200" smtClean="0">
                <a:solidFill>
                  <a:schemeClr val="bg1"/>
                </a:solidFill>
              </a:rPr>
              <a:t>	- external labour (poor Europeans 	and Africans)</a:t>
            </a:r>
          </a:p>
          <a:p>
            <a:pPr marL="0" indent="0" eaLnBrk="1" hangingPunct="1">
              <a:buFontTx/>
              <a:buNone/>
            </a:pPr>
            <a:r>
              <a:rPr lang="en-US" sz="3200" smtClean="0">
                <a:solidFill>
                  <a:schemeClr val="bg1"/>
                </a:solidFill>
              </a:rPr>
              <a:t>	- foreign capital investment </a:t>
            </a:r>
          </a:p>
          <a:p>
            <a:pPr marL="0" indent="0" eaLnBrk="1" hangingPunct="1">
              <a:buFontTx/>
              <a:buNone/>
            </a:pPr>
            <a:r>
              <a:rPr lang="en-US" sz="3200" smtClean="0">
                <a:solidFill>
                  <a:schemeClr val="bg1"/>
                </a:solidFill>
              </a:rPr>
              <a:t/>
            </a:r>
            <a:br>
              <a:rPr lang="en-US" sz="3200" smtClean="0">
                <a:solidFill>
                  <a:schemeClr val="bg1"/>
                </a:solidFill>
              </a:rPr>
            </a:br>
            <a:r>
              <a:rPr lang="en-US" sz="3200" smtClean="0">
                <a:solidFill>
                  <a:schemeClr val="bg1"/>
                </a:solidFill>
              </a:rPr>
              <a:t>- Both lay in Boer territories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South Africa and Rhodes</a:t>
            </a:r>
          </a:p>
        </p:txBody>
      </p:sp>
      <p:sp>
        <p:nvSpPr>
          <p:cNvPr id="10243" name="Rectangle 3"/>
          <p:cNvSpPr>
            <a:spLocks noGrp="1" noChangeArrowheads="1"/>
          </p:cNvSpPr>
          <p:nvPr>
            <p:ph type="body" idx="1"/>
          </p:nvPr>
        </p:nvSpPr>
        <p:spPr>
          <a:xfrm>
            <a:off x="1143000" y="1066800"/>
            <a:ext cx="4724400" cy="5562600"/>
          </a:xfrm>
        </p:spPr>
        <p:txBody>
          <a:bodyPr/>
          <a:lstStyle/>
          <a:p>
            <a:pPr marL="0" indent="0" eaLnBrk="1" hangingPunct="1"/>
            <a:r>
              <a:rPr lang="en-US" sz="3200" b="1" smtClean="0">
                <a:solidFill>
                  <a:schemeClr val="bg1"/>
                </a:solidFill>
              </a:rPr>
              <a:t>Cecil Rhodes:</a:t>
            </a:r>
          </a:p>
          <a:p>
            <a:pPr marL="0" indent="0" eaLnBrk="1" hangingPunct="1">
              <a:buFontTx/>
              <a:buNone/>
            </a:pPr>
            <a:r>
              <a:rPr lang="en-US" sz="3200" smtClean="0">
                <a:solidFill>
                  <a:schemeClr val="bg1"/>
                </a:solidFill>
              </a:rPr>
              <a:t>- made initial fortunes in Kimberly Diamonds and established monopoly of De Beers Co.</a:t>
            </a:r>
          </a:p>
          <a:p>
            <a:pPr marL="0" indent="0" eaLnBrk="1" hangingPunct="1">
              <a:buFontTx/>
              <a:buNone/>
            </a:pPr>
            <a:r>
              <a:rPr lang="en-US" sz="3200" smtClean="0">
                <a:solidFill>
                  <a:schemeClr val="bg1"/>
                </a:solidFill>
              </a:rPr>
              <a:t>- invested in Rand goldmines but could not monopolize (because of Boer laws and regulations)</a:t>
            </a:r>
          </a:p>
        </p:txBody>
      </p:sp>
      <p:pic>
        <p:nvPicPr>
          <p:cNvPr id="10244" name="Picture 7" descr="CecilRh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916113"/>
            <a:ext cx="230346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8"/>
          <p:cNvSpPr txBox="1">
            <a:spLocks noChangeArrowheads="1"/>
          </p:cNvSpPr>
          <p:nvPr/>
        </p:nvSpPr>
        <p:spPr bwMode="auto">
          <a:xfrm>
            <a:off x="4859338" y="6292850"/>
            <a:ext cx="3960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50000"/>
              </a:spcBef>
              <a:spcAft>
                <a:spcPct val="0"/>
              </a:spcAft>
              <a:defRPr sz="2400">
                <a:solidFill>
                  <a:schemeClr val="bg1"/>
                </a:solidFill>
                <a:latin typeface="Times New Roman" pitchFamily="18" charset="0"/>
              </a:defRPr>
            </a:lvl6pPr>
            <a:lvl7pPr marL="2971800" indent="-228600" eaLnBrk="0" fontAlgn="base" hangingPunct="0">
              <a:spcBef>
                <a:spcPct val="50000"/>
              </a:spcBef>
              <a:spcAft>
                <a:spcPct val="0"/>
              </a:spcAft>
              <a:defRPr sz="2400">
                <a:solidFill>
                  <a:schemeClr val="bg1"/>
                </a:solidFill>
                <a:latin typeface="Times New Roman" pitchFamily="18" charset="0"/>
              </a:defRPr>
            </a:lvl7pPr>
            <a:lvl8pPr marL="3429000" indent="-228600" eaLnBrk="0" fontAlgn="base" hangingPunct="0">
              <a:spcBef>
                <a:spcPct val="50000"/>
              </a:spcBef>
              <a:spcAft>
                <a:spcPct val="0"/>
              </a:spcAft>
              <a:defRPr sz="2400">
                <a:solidFill>
                  <a:schemeClr val="bg1"/>
                </a:solidFill>
                <a:latin typeface="Times New Roman" pitchFamily="18" charset="0"/>
              </a:defRPr>
            </a:lvl8pPr>
            <a:lvl9pPr marL="3886200" indent="-228600" eaLnBrk="0" fontAlgn="base" hangingPunct="0">
              <a:spcBef>
                <a:spcPct val="50000"/>
              </a:spcBef>
              <a:spcAft>
                <a:spcPct val="0"/>
              </a:spcAft>
              <a:defRPr sz="2400">
                <a:solidFill>
                  <a:schemeClr val="bg1"/>
                </a:solidFill>
                <a:latin typeface="Times New Roman" pitchFamily="18" charset="0"/>
              </a:defRPr>
            </a:lvl9pPr>
          </a:lstStyle>
          <a:p>
            <a:pPr eaLnBrk="1" hangingPunct="1"/>
            <a:r>
              <a:rPr lang="en-US" sz="1400"/>
              <a:t>http://en.wikipedia.org/wiki/Image:CecilRhodes.jpg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South Africa and Rhodes</a:t>
            </a:r>
          </a:p>
        </p:txBody>
      </p:sp>
      <p:sp>
        <p:nvSpPr>
          <p:cNvPr id="11267" name="Rectangle 3"/>
          <p:cNvSpPr>
            <a:spLocks noGrp="1" noChangeArrowheads="1"/>
          </p:cNvSpPr>
          <p:nvPr>
            <p:ph type="body" idx="1"/>
          </p:nvPr>
        </p:nvSpPr>
        <p:spPr/>
        <p:txBody>
          <a:bodyPr/>
          <a:lstStyle/>
          <a:p>
            <a:pPr marL="0" indent="0" eaLnBrk="1" hangingPunct="1">
              <a:buFontTx/>
              <a:buNone/>
            </a:pPr>
            <a:endParaRPr lang="en-US" sz="3200" smtClean="0">
              <a:solidFill>
                <a:schemeClr val="bg1"/>
              </a:solidFill>
            </a:endParaRPr>
          </a:p>
          <a:p>
            <a:pPr marL="0" indent="0" eaLnBrk="1" hangingPunct="1">
              <a:buFontTx/>
              <a:buChar char="-"/>
            </a:pPr>
            <a:r>
              <a:rPr lang="en-US" sz="3200" smtClean="0">
                <a:solidFill>
                  <a:schemeClr val="bg1"/>
                </a:solidFill>
              </a:rPr>
              <a:t>looked northwards to region ‘fabled’ for gold </a:t>
            </a:r>
          </a:p>
          <a:p>
            <a:pPr marL="0" indent="0" eaLnBrk="1" hangingPunct="1">
              <a:buFontTx/>
              <a:buChar char="-"/>
            </a:pPr>
            <a:r>
              <a:rPr lang="en-US" sz="3200" smtClean="0">
                <a:solidFill>
                  <a:schemeClr val="bg1"/>
                </a:solidFill>
              </a:rPr>
              <a:t> tricked Lobengula into signing over land</a:t>
            </a:r>
          </a:p>
          <a:p>
            <a:pPr marL="0" indent="0" eaLnBrk="1" hangingPunct="1">
              <a:buFontTx/>
              <a:buChar char="-"/>
            </a:pPr>
            <a:r>
              <a:rPr lang="en-US" sz="3200" smtClean="0">
                <a:solidFill>
                  <a:schemeClr val="bg1"/>
                </a:solidFill>
              </a:rPr>
              <a:t>1890s sent ‘Pioneer Column’to colonize</a:t>
            </a:r>
          </a:p>
          <a:p>
            <a:pPr marL="0" indent="0" eaLnBrk="1" hangingPunct="1">
              <a:buFontTx/>
              <a:buChar char="-"/>
            </a:pPr>
            <a:r>
              <a:rPr lang="en-US" sz="3200" smtClean="0">
                <a:solidFill>
                  <a:schemeClr val="bg1"/>
                </a:solidFill>
              </a:rPr>
              <a:t> established farms but no gold</a:t>
            </a:r>
          </a:p>
          <a:p>
            <a:pPr marL="0" indent="0" eaLnBrk="1" hangingPunct="1">
              <a:buFontTx/>
              <a:buNone/>
            </a:pPr>
            <a:r>
              <a:rPr lang="en-US" sz="3200" smtClean="0">
                <a:solidFill>
                  <a:schemeClr val="bg1"/>
                </a:solidFill>
              </a:rPr>
              <a:t>- Later named (Southern) Rhodesia</a:t>
            </a:r>
          </a:p>
        </p:txBody>
      </p:sp>
    </p:spTree>
  </p:cSld>
  <p:clrMapOvr>
    <a:masterClrMapping/>
  </p:clrMapOvr>
</p:sld>
</file>

<file path=ppt/theme/theme1.xml><?xml version="1.0" encoding="utf-8"?>
<a:theme xmlns:a="http://schemas.openxmlformats.org/drawingml/2006/main" name="History 247-20th Century Africa">
  <a:themeElements>
    <a:clrScheme name="History 247-20th Century Africa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History 247-20th Century Afric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charset="0"/>
          </a:defRPr>
        </a:defPPr>
      </a:lstStyle>
    </a:lnDef>
  </a:objectDefaults>
  <a:extraClrSchemeLst>
    <a:extraClrScheme>
      <a:clrScheme name="History 247-20th Century Africa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History 247-20th Century Africa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History 247-20th Century Africa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E:\History 247-20th Century Africa.pot</Template>
  <TotalTime>2350</TotalTime>
  <Words>2046</Words>
  <Application>Microsoft Office PowerPoint</Application>
  <PresentationFormat>On-screen Show (4:3)</PresentationFormat>
  <Paragraphs>272</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Times New Roman</vt:lpstr>
      <vt:lpstr>Arial</vt:lpstr>
      <vt:lpstr>Book Antiqua</vt:lpstr>
      <vt:lpstr>Wingdings</vt:lpstr>
      <vt:lpstr>History 247-20th Century Africa</vt:lpstr>
      <vt:lpstr>PowerPoint Presentation</vt:lpstr>
      <vt:lpstr>Conquest and Partition</vt:lpstr>
      <vt:lpstr>The ‘Scramble’</vt:lpstr>
      <vt:lpstr>Pre-cursors of the Scramble:</vt:lpstr>
      <vt:lpstr>South Africa (cont.)</vt:lpstr>
      <vt:lpstr>South Africa (cont.)</vt:lpstr>
      <vt:lpstr>South Africa (cont.)</vt:lpstr>
      <vt:lpstr>South Africa and Rhodes</vt:lpstr>
      <vt:lpstr>South Africa and Rhodes</vt:lpstr>
      <vt:lpstr>South Africa and Rhodes</vt:lpstr>
      <vt:lpstr>South Africa and Rhodes (cont.)</vt:lpstr>
      <vt:lpstr>South Africa: the ‘Boer War’</vt:lpstr>
      <vt:lpstr>South Africa: the ‘Boer War’</vt:lpstr>
      <vt:lpstr>North Africa</vt:lpstr>
      <vt:lpstr>North Africa:</vt:lpstr>
      <vt:lpstr>Chronology of the Scramble:</vt:lpstr>
      <vt:lpstr>Chronology of the Scramble:</vt:lpstr>
      <vt:lpstr>Chronology of the Scramble:</vt:lpstr>
      <vt:lpstr>The ‘Scramble’:</vt:lpstr>
      <vt:lpstr>The Many Faces of Conquest</vt:lpstr>
      <vt:lpstr>North Africa</vt:lpstr>
      <vt:lpstr>North Africa</vt:lpstr>
      <vt:lpstr>North Africa (cont.)</vt:lpstr>
      <vt:lpstr>The French Conquest of Morocco</vt:lpstr>
      <vt:lpstr>West, Central and East Africa</vt:lpstr>
      <vt:lpstr>West and Central Africa </vt:lpstr>
      <vt:lpstr>West and Central Africa (cont.)</vt:lpstr>
      <vt:lpstr>West and Central Africa (cont.)</vt:lpstr>
      <vt:lpstr>Senegalese ‘Tirailleurs”</vt:lpstr>
      <vt:lpstr>East Africa</vt:lpstr>
      <vt:lpstr>East Africa</vt:lpstr>
      <vt:lpstr>East Africa</vt:lpstr>
      <vt:lpstr>East Africa</vt:lpstr>
      <vt:lpstr>African Rulers: Allies in Conquest</vt:lpstr>
      <vt:lpstr>“Mission of the Gun”</vt:lpstr>
      <vt:lpstr>“Mission of the Gun”</vt:lpstr>
      <vt:lpstr>The Europeans Come to Stay</vt:lpstr>
      <vt:lpstr>“This Earth Shall be English”</vt:lpstr>
      <vt:lpstr>“This Earth Shall be English”</vt:lpstr>
      <vt:lpstr>ANNC Delegation to England, 1914</vt:lpstr>
      <vt:lpstr>How to Govern?</vt:lpstr>
      <vt:lpstr>How to Govern? </vt:lpstr>
      <vt:lpstr>District Officer on Tour (Nigeria)</vt:lpstr>
      <vt:lpstr>How to Govern? </vt:lpstr>
      <vt:lpstr>How to Govern? </vt:lpstr>
      <vt:lpstr>How to Govern? </vt:lpstr>
      <vt:lpstr>How to Govern? </vt:lpstr>
      <vt:lpstr>Resistance to Colonialism</vt:lpstr>
      <vt:lpstr>Resistance to Colonialism</vt:lpstr>
      <vt:lpstr>Resistance to Colonialism</vt:lpstr>
      <vt:lpstr>Resistance to Conquest</vt:lpstr>
      <vt:lpstr>Resistance to Conquest</vt:lpstr>
      <vt:lpstr>Colonial Africa Post WWI</vt:lpstr>
      <vt:lpstr>Faces of Colonialism: Conclusion</vt:lpstr>
      <vt:lpstr>Faces of Colonialism: Conclusion</vt:lpstr>
      <vt:lpstr>Faces of Colonialism: Conclusion</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E Ann McDougall</dc:creator>
  <cp:lastModifiedBy>Teacher E-Solutions</cp:lastModifiedBy>
  <cp:revision>106</cp:revision>
  <cp:lastPrinted>2002-10-22T23:21:27Z</cp:lastPrinted>
  <dcterms:created xsi:type="dcterms:W3CDTF">2002-01-14T01:10:36Z</dcterms:created>
  <dcterms:modified xsi:type="dcterms:W3CDTF">2019-01-18T16:58:35Z</dcterms:modified>
</cp:coreProperties>
</file>