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92"/>
  </p:notesMasterIdLst>
  <p:sldIdLst>
    <p:sldId id="256" r:id="rId2"/>
    <p:sldId id="257" r:id="rId3"/>
    <p:sldId id="261" r:id="rId4"/>
    <p:sldId id="262" r:id="rId5"/>
    <p:sldId id="263" r:id="rId6"/>
    <p:sldId id="264" r:id="rId7"/>
    <p:sldId id="303" r:id="rId8"/>
    <p:sldId id="305" r:id="rId9"/>
    <p:sldId id="306" r:id="rId10"/>
    <p:sldId id="307" r:id="rId11"/>
    <p:sldId id="308" r:id="rId12"/>
    <p:sldId id="265" r:id="rId13"/>
    <p:sldId id="266" r:id="rId14"/>
    <p:sldId id="311" r:id="rId15"/>
    <p:sldId id="267" r:id="rId16"/>
    <p:sldId id="310" r:id="rId17"/>
    <p:sldId id="312" r:id="rId18"/>
    <p:sldId id="269" r:id="rId19"/>
    <p:sldId id="270" r:id="rId20"/>
    <p:sldId id="268" r:id="rId21"/>
    <p:sldId id="271" r:id="rId22"/>
    <p:sldId id="378" r:id="rId23"/>
    <p:sldId id="379" r:id="rId24"/>
    <p:sldId id="300" r:id="rId25"/>
    <p:sldId id="272" r:id="rId26"/>
    <p:sldId id="299" r:id="rId27"/>
    <p:sldId id="273" r:id="rId28"/>
    <p:sldId id="381" r:id="rId29"/>
    <p:sldId id="382" r:id="rId30"/>
    <p:sldId id="275" r:id="rId31"/>
    <p:sldId id="276" r:id="rId32"/>
    <p:sldId id="282" r:id="rId33"/>
    <p:sldId id="283" r:id="rId34"/>
    <p:sldId id="347" r:id="rId35"/>
    <p:sldId id="258" r:id="rId36"/>
    <p:sldId id="302" r:id="rId37"/>
    <p:sldId id="277" r:id="rId38"/>
    <p:sldId id="390" r:id="rId39"/>
    <p:sldId id="391" r:id="rId40"/>
    <p:sldId id="392" r:id="rId41"/>
    <p:sldId id="393" r:id="rId42"/>
    <p:sldId id="278" r:id="rId43"/>
    <p:sldId id="394" r:id="rId44"/>
    <p:sldId id="395" r:id="rId45"/>
    <p:sldId id="396" r:id="rId46"/>
    <p:sldId id="397" r:id="rId47"/>
    <p:sldId id="398" r:id="rId48"/>
    <p:sldId id="399" r:id="rId49"/>
    <p:sldId id="400" r:id="rId50"/>
    <p:sldId id="401" r:id="rId51"/>
    <p:sldId id="415" r:id="rId52"/>
    <p:sldId id="416" r:id="rId53"/>
    <p:sldId id="279" r:id="rId54"/>
    <p:sldId id="403" r:id="rId55"/>
    <p:sldId id="409" r:id="rId56"/>
    <p:sldId id="405" r:id="rId57"/>
    <p:sldId id="406" r:id="rId58"/>
    <p:sldId id="407" r:id="rId59"/>
    <p:sldId id="408" r:id="rId60"/>
    <p:sldId id="411" r:id="rId61"/>
    <p:sldId id="412" r:id="rId62"/>
    <p:sldId id="413" r:id="rId63"/>
    <p:sldId id="414" r:id="rId64"/>
    <p:sldId id="284" r:id="rId65"/>
    <p:sldId id="402" r:id="rId66"/>
    <p:sldId id="285" r:id="rId67"/>
    <p:sldId id="286" r:id="rId68"/>
    <p:sldId id="259" r:id="rId69"/>
    <p:sldId id="287" r:id="rId70"/>
    <p:sldId id="288" r:id="rId71"/>
    <p:sldId id="289" r:id="rId72"/>
    <p:sldId id="290" r:id="rId73"/>
    <p:sldId id="410" r:id="rId74"/>
    <p:sldId id="291" r:id="rId75"/>
    <p:sldId id="417" r:id="rId76"/>
    <p:sldId id="292" r:id="rId77"/>
    <p:sldId id="293" r:id="rId78"/>
    <p:sldId id="383" r:id="rId79"/>
    <p:sldId id="384" r:id="rId80"/>
    <p:sldId id="385" r:id="rId81"/>
    <p:sldId id="386" r:id="rId82"/>
    <p:sldId id="387" r:id="rId83"/>
    <p:sldId id="388" r:id="rId84"/>
    <p:sldId id="389" r:id="rId85"/>
    <p:sldId id="294" r:id="rId86"/>
    <p:sldId id="260" r:id="rId87"/>
    <p:sldId id="295" r:id="rId88"/>
    <p:sldId id="296" r:id="rId89"/>
    <p:sldId id="297" r:id="rId90"/>
    <p:sldId id="346"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99" autoAdjust="0"/>
  </p:normalViewPr>
  <p:slideViewPr>
    <p:cSldViewPr>
      <p:cViewPr>
        <p:scale>
          <a:sx n="57" d="100"/>
          <a:sy n="57" d="100"/>
        </p:scale>
        <p:origin x="-21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013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D0EBB31-6E74-4427-A410-FB77B8286E06}" type="slidenum">
              <a:rPr lang="en-US"/>
              <a:pPr>
                <a:defRPr/>
              </a:pPr>
              <a:t>‹#›</a:t>
            </a:fld>
            <a:endParaRPr lang="en-US"/>
          </a:p>
        </p:txBody>
      </p:sp>
    </p:spTree>
    <p:extLst>
      <p:ext uri="{BB962C8B-B14F-4D97-AF65-F5344CB8AC3E}">
        <p14:creationId xmlns:p14="http://schemas.microsoft.com/office/powerpoint/2010/main" val="4249139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0758D37-93D2-4B5D-888E-2021022B4011}" type="slidenum">
              <a:rPr lang="en-US" smtClean="0"/>
              <a:pPr eaLnBrk="1" hangingPunct="1"/>
              <a:t>6</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latin typeface="Arial" pitchFamily="34" charset="0"/>
                <a:cs typeface="Arial" pitchFamily="34" charset="0"/>
              </a:rPr>
              <a:t>Take up the White Man's burden-- </a:t>
            </a:r>
          </a:p>
          <a:p>
            <a:pPr lvl="1" eaLnBrk="1" hangingPunct="1">
              <a:lnSpc>
                <a:spcPct val="80000"/>
              </a:lnSpc>
            </a:pPr>
            <a:r>
              <a:rPr lang="en-US" sz="800" smtClean="0">
                <a:latin typeface="Arial" pitchFamily="34" charset="0"/>
                <a:cs typeface="Arial" pitchFamily="34" charset="0"/>
              </a:rPr>
              <a:t>Send forth the best ye breed-- </a:t>
            </a:r>
          </a:p>
          <a:p>
            <a:pPr eaLnBrk="1" hangingPunct="1">
              <a:lnSpc>
                <a:spcPct val="80000"/>
              </a:lnSpc>
            </a:pPr>
            <a:r>
              <a:rPr lang="en-US" sz="800" smtClean="0">
                <a:latin typeface="Arial" pitchFamily="34" charset="0"/>
                <a:cs typeface="Arial" pitchFamily="34" charset="0"/>
              </a:rPr>
              <a:t>Go, bind your sons to exile </a:t>
            </a:r>
          </a:p>
          <a:p>
            <a:pPr lvl="1" eaLnBrk="1" hangingPunct="1">
              <a:lnSpc>
                <a:spcPct val="80000"/>
              </a:lnSpc>
            </a:pPr>
            <a:r>
              <a:rPr lang="en-US" sz="800" smtClean="0">
                <a:latin typeface="Arial" pitchFamily="34" charset="0"/>
                <a:cs typeface="Arial" pitchFamily="34" charset="0"/>
              </a:rPr>
              <a:t>To serve your captives' need; </a:t>
            </a:r>
          </a:p>
          <a:p>
            <a:pPr eaLnBrk="1" hangingPunct="1">
              <a:lnSpc>
                <a:spcPct val="80000"/>
              </a:lnSpc>
            </a:pPr>
            <a:r>
              <a:rPr lang="en-US" sz="800" smtClean="0">
                <a:latin typeface="Arial" pitchFamily="34" charset="0"/>
                <a:cs typeface="Arial" pitchFamily="34" charset="0"/>
              </a:rPr>
              <a:t>To wait, in heavy harness, </a:t>
            </a:r>
          </a:p>
          <a:p>
            <a:pPr lvl="1" eaLnBrk="1" hangingPunct="1">
              <a:lnSpc>
                <a:spcPct val="80000"/>
              </a:lnSpc>
            </a:pPr>
            <a:r>
              <a:rPr lang="en-US" sz="800" smtClean="0">
                <a:latin typeface="Arial" pitchFamily="34" charset="0"/>
                <a:cs typeface="Arial" pitchFamily="34" charset="0"/>
              </a:rPr>
              <a:t>On fluttered folk and wild-- </a:t>
            </a:r>
          </a:p>
          <a:p>
            <a:pPr eaLnBrk="1" hangingPunct="1">
              <a:lnSpc>
                <a:spcPct val="80000"/>
              </a:lnSpc>
            </a:pPr>
            <a:r>
              <a:rPr lang="en-US" sz="800" smtClean="0">
                <a:latin typeface="Arial" pitchFamily="34" charset="0"/>
                <a:cs typeface="Arial" pitchFamily="34" charset="0"/>
              </a:rPr>
              <a:t>Your new-caught sullen peoples, </a:t>
            </a:r>
          </a:p>
          <a:p>
            <a:pPr lvl="1" eaLnBrk="1" hangingPunct="1">
              <a:lnSpc>
                <a:spcPct val="80000"/>
              </a:lnSpc>
            </a:pPr>
            <a:r>
              <a:rPr lang="en-US" sz="800" smtClean="0">
                <a:latin typeface="Arial" pitchFamily="34" charset="0"/>
                <a:cs typeface="Arial" pitchFamily="34" charset="0"/>
              </a:rPr>
              <a:t>Half devil and half child. </a:t>
            </a:r>
          </a:p>
          <a:p>
            <a:pPr lvl="1" eaLnBrk="1" hangingPunct="1">
              <a:lnSpc>
                <a:spcPct val="80000"/>
              </a:lnSpc>
            </a:pPr>
            <a:endParaRPr lang="en-US" sz="800" smtClean="0">
              <a:latin typeface="Arial" pitchFamily="34" charset="0"/>
              <a:cs typeface="Arial" pitchFamily="34" charset="0"/>
            </a:endParaRPr>
          </a:p>
          <a:p>
            <a:pPr eaLnBrk="1" hangingPunct="1">
              <a:lnSpc>
                <a:spcPct val="80000"/>
              </a:lnSpc>
            </a:pPr>
            <a:r>
              <a:rPr lang="en-US" sz="800" smtClean="0">
                <a:latin typeface="Arial" pitchFamily="34" charset="0"/>
                <a:cs typeface="Arial" pitchFamily="34" charset="0"/>
              </a:rPr>
              <a:t>Take up the White Man's burden-- </a:t>
            </a:r>
          </a:p>
          <a:p>
            <a:pPr lvl="1" eaLnBrk="1" hangingPunct="1">
              <a:lnSpc>
                <a:spcPct val="80000"/>
              </a:lnSpc>
            </a:pPr>
            <a:r>
              <a:rPr lang="en-US" sz="800" smtClean="0">
                <a:latin typeface="Arial" pitchFamily="34" charset="0"/>
                <a:cs typeface="Arial" pitchFamily="34" charset="0"/>
              </a:rPr>
              <a:t>In patience to abide, </a:t>
            </a:r>
          </a:p>
          <a:p>
            <a:pPr eaLnBrk="1" hangingPunct="1">
              <a:lnSpc>
                <a:spcPct val="80000"/>
              </a:lnSpc>
            </a:pPr>
            <a:r>
              <a:rPr lang="en-US" sz="800" smtClean="0">
                <a:latin typeface="Arial" pitchFamily="34" charset="0"/>
                <a:cs typeface="Arial" pitchFamily="34" charset="0"/>
              </a:rPr>
              <a:t>To veil the threat of terror </a:t>
            </a:r>
          </a:p>
          <a:p>
            <a:pPr lvl="1" eaLnBrk="1" hangingPunct="1">
              <a:lnSpc>
                <a:spcPct val="80000"/>
              </a:lnSpc>
            </a:pPr>
            <a:r>
              <a:rPr lang="en-US" sz="800" smtClean="0">
                <a:latin typeface="Arial" pitchFamily="34" charset="0"/>
                <a:cs typeface="Arial" pitchFamily="34" charset="0"/>
              </a:rPr>
              <a:t>And check the show of pride; </a:t>
            </a:r>
          </a:p>
          <a:p>
            <a:pPr eaLnBrk="1" hangingPunct="1">
              <a:lnSpc>
                <a:spcPct val="80000"/>
              </a:lnSpc>
            </a:pPr>
            <a:r>
              <a:rPr lang="en-US" sz="800" smtClean="0">
                <a:latin typeface="Arial" pitchFamily="34" charset="0"/>
                <a:cs typeface="Arial" pitchFamily="34" charset="0"/>
              </a:rPr>
              <a:t>By open speech and simple, </a:t>
            </a:r>
          </a:p>
          <a:p>
            <a:pPr lvl="1" eaLnBrk="1" hangingPunct="1">
              <a:lnSpc>
                <a:spcPct val="80000"/>
              </a:lnSpc>
            </a:pPr>
            <a:r>
              <a:rPr lang="en-US" sz="800" smtClean="0">
                <a:latin typeface="Arial" pitchFamily="34" charset="0"/>
                <a:cs typeface="Arial" pitchFamily="34" charset="0"/>
              </a:rPr>
              <a:t>An hundred times made plain, </a:t>
            </a:r>
          </a:p>
          <a:p>
            <a:pPr eaLnBrk="1" hangingPunct="1">
              <a:lnSpc>
                <a:spcPct val="80000"/>
              </a:lnSpc>
            </a:pPr>
            <a:r>
              <a:rPr lang="en-US" sz="800" smtClean="0">
                <a:latin typeface="Arial" pitchFamily="34" charset="0"/>
                <a:cs typeface="Arial" pitchFamily="34" charset="0"/>
              </a:rPr>
              <a:t>To seek another's profit </a:t>
            </a:r>
          </a:p>
          <a:p>
            <a:pPr lvl="1" eaLnBrk="1" hangingPunct="1">
              <a:lnSpc>
                <a:spcPct val="80000"/>
              </a:lnSpc>
            </a:pPr>
            <a:r>
              <a:rPr lang="en-US" sz="800" smtClean="0">
                <a:latin typeface="Arial" pitchFamily="34" charset="0"/>
                <a:cs typeface="Arial" pitchFamily="34" charset="0"/>
              </a:rPr>
              <a:t>And work another's gain. </a:t>
            </a:r>
          </a:p>
          <a:p>
            <a:pPr lvl="1" eaLnBrk="1" hangingPunct="1">
              <a:lnSpc>
                <a:spcPct val="80000"/>
              </a:lnSpc>
            </a:pPr>
            <a:endParaRPr lang="en-US" sz="800" smtClean="0">
              <a:latin typeface="Arial" pitchFamily="34" charset="0"/>
              <a:cs typeface="Arial" pitchFamily="34" charset="0"/>
            </a:endParaRPr>
          </a:p>
          <a:p>
            <a:pPr eaLnBrk="1" hangingPunct="1">
              <a:lnSpc>
                <a:spcPct val="80000"/>
              </a:lnSpc>
            </a:pPr>
            <a:r>
              <a:rPr lang="en-US" sz="800" smtClean="0">
                <a:latin typeface="Arial" pitchFamily="34" charset="0"/>
                <a:cs typeface="Arial" pitchFamily="34" charset="0"/>
              </a:rPr>
              <a:t>Take up the White Man's burden-- </a:t>
            </a:r>
          </a:p>
          <a:p>
            <a:pPr lvl="1" eaLnBrk="1" hangingPunct="1">
              <a:lnSpc>
                <a:spcPct val="80000"/>
              </a:lnSpc>
            </a:pPr>
            <a:r>
              <a:rPr lang="en-US" sz="800" smtClean="0">
                <a:latin typeface="Arial" pitchFamily="34" charset="0"/>
                <a:cs typeface="Arial" pitchFamily="34" charset="0"/>
              </a:rPr>
              <a:t>The savage wars of peace-- </a:t>
            </a:r>
          </a:p>
          <a:p>
            <a:pPr eaLnBrk="1" hangingPunct="1">
              <a:lnSpc>
                <a:spcPct val="80000"/>
              </a:lnSpc>
            </a:pPr>
            <a:r>
              <a:rPr lang="en-US" sz="800" smtClean="0">
                <a:latin typeface="Arial" pitchFamily="34" charset="0"/>
                <a:cs typeface="Arial" pitchFamily="34" charset="0"/>
              </a:rPr>
              <a:t>Fill full the mouth of Famine, </a:t>
            </a:r>
          </a:p>
          <a:p>
            <a:pPr lvl="1" eaLnBrk="1" hangingPunct="1">
              <a:lnSpc>
                <a:spcPct val="80000"/>
              </a:lnSpc>
            </a:pPr>
            <a:r>
              <a:rPr lang="en-US" sz="800" smtClean="0">
                <a:latin typeface="Arial" pitchFamily="34" charset="0"/>
                <a:cs typeface="Arial" pitchFamily="34" charset="0"/>
              </a:rPr>
              <a:t>And bid the sickness cease; </a:t>
            </a:r>
          </a:p>
          <a:p>
            <a:pPr eaLnBrk="1" hangingPunct="1">
              <a:lnSpc>
                <a:spcPct val="80000"/>
              </a:lnSpc>
            </a:pPr>
            <a:r>
              <a:rPr lang="en-US" sz="800" smtClean="0">
                <a:latin typeface="Arial" pitchFamily="34" charset="0"/>
                <a:cs typeface="Arial" pitchFamily="34" charset="0"/>
              </a:rPr>
              <a:t>And when your goal is nearest </a:t>
            </a:r>
          </a:p>
          <a:p>
            <a:pPr lvl="1" eaLnBrk="1" hangingPunct="1">
              <a:lnSpc>
                <a:spcPct val="80000"/>
              </a:lnSpc>
            </a:pPr>
            <a:r>
              <a:rPr lang="en-US" sz="800" smtClean="0">
                <a:latin typeface="Arial" pitchFamily="34" charset="0"/>
                <a:cs typeface="Arial" pitchFamily="34" charset="0"/>
              </a:rPr>
              <a:t>(The end for others sought) </a:t>
            </a:r>
          </a:p>
          <a:p>
            <a:pPr eaLnBrk="1" hangingPunct="1">
              <a:lnSpc>
                <a:spcPct val="80000"/>
              </a:lnSpc>
            </a:pPr>
            <a:r>
              <a:rPr lang="en-US" sz="800" smtClean="0">
                <a:latin typeface="Arial" pitchFamily="34" charset="0"/>
                <a:cs typeface="Arial" pitchFamily="34" charset="0"/>
              </a:rPr>
              <a:t>Watch sloth and heathen folly </a:t>
            </a:r>
          </a:p>
          <a:p>
            <a:pPr lvl="1" eaLnBrk="1" hangingPunct="1">
              <a:lnSpc>
                <a:spcPct val="80000"/>
              </a:lnSpc>
            </a:pPr>
            <a:r>
              <a:rPr lang="en-US" sz="800" smtClean="0">
                <a:latin typeface="Arial" pitchFamily="34" charset="0"/>
                <a:cs typeface="Arial" pitchFamily="34" charset="0"/>
              </a:rPr>
              <a:t>Bring all your hope to nought. </a:t>
            </a:r>
          </a:p>
          <a:p>
            <a:pPr lvl="1" eaLnBrk="1" hangingPunct="1">
              <a:lnSpc>
                <a:spcPct val="80000"/>
              </a:lnSpc>
            </a:pPr>
            <a:endParaRPr lang="en-US" sz="800" smtClean="0">
              <a:latin typeface="Arial" pitchFamily="34" charset="0"/>
              <a:cs typeface="Arial" pitchFamily="34" charset="0"/>
            </a:endParaRPr>
          </a:p>
          <a:p>
            <a:pPr eaLnBrk="1" hangingPunct="1">
              <a:lnSpc>
                <a:spcPct val="80000"/>
              </a:lnSpc>
            </a:pPr>
            <a:r>
              <a:rPr lang="en-US" sz="800" smtClean="0">
                <a:latin typeface="Arial" pitchFamily="34" charset="0"/>
                <a:cs typeface="Arial" pitchFamily="34" charset="0"/>
              </a:rPr>
              <a:t>Take up the White Man's burden-- </a:t>
            </a:r>
          </a:p>
          <a:p>
            <a:pPr lvl="1" eaLnBrk="1" hangingPunct="1">
              <a:lnSpc>
                <a:spcPct val="80000"/>
              </a:lnSpc>
            </a:pPr>
            <a:r>
              <a:rPr lang="en-US" sz="800" smtClean="0">
                <a:latin typeface="Arial" pitchFamily="34" charset="0"/>
                <a:cs typeface="Arial" pitchFamily="34" charset="0"/>
              </a:rPr>
              <a:t>No iron rule of kings, </a:t>
            </a:r>
          </a:p>
          <a:p>
            <a:pPr eaLnBrk="1" hangingPunct="1">
              <a:lnSpc>
                <a:spcPct val="80000"/>
              </a:lnSpc>
            </a:pPr>
            <a:r>
              <a:rPr lang="en-US" sz="800" smtClean="0">
                <a:latin typeface="Arial" pitchFamily="34" charset="0"/>
                <a:cs typeface="Arial" pitchFamily="34" charset="0"/>
              </a:rPr>
              <a:t>But toil of serf and sweeper-- </a:t>
            </a:r>
          </a:p>
          <a:p>
            <a:pPr lvl="1" eaLnBrk="1" hangingPunct="1">
              <a:lnSpc>
                <a:spcPct val="80000"/>
              </a:lnSpc>
            </a:pPr>
            <a:r>
              <a:rPr lang="en-US" sz="800" smtClean="0">
                <a:latin typeface="Arial" pitchFamily="34" charset="0"/>
                <a:cs typeface="Arial" pitchFamily="34" charset="0"/>
              </a:rPr>
              <a:t>The tale of common things. </a:t>
            </a:r>
          </a:p>
          <a:p>
            <a:pPr eaLnBrk="1" hangingPunct="1">
              <a:lnSpc>
                <a:spcPct val="80000"/>
              </a:lnSpc>
            </a:pPr>
            <a:r>
              <a:rPr lang="en-US" sz="800" smtClean="0">
                <a:latin typeface="Arial" pitchFamily="34" charset="0"/>
                <a:cs typeface="Arial" pitchFamily="34" charset="0"/>
              </a:rPr>
              <a:t>The ports ye shall not enter, </a:t>
            </a:r>
          </a:p>
          <a:p>
            <a:pPr lvl="1" eaLnBrk="1" hangingPunct="1">
              <a:lnSpc>
                <a:spcPct val="80000"/>
              </a:lnSpc>
            </a:pPr>
            <a:r>
              <a:rPr lang="en-US" sz="800" smtClean="0">
                <a:latin typeface="Arial" pitchFamily="34" charset="0"/>
                <a:cs typeface="Arial" pitchFamily="34" charset="0"/>
              </a:rPr>
              <a:t>The roads ye shall not tread, </a:t>
            </a:r>
          </a:p>
          <a:p>
            <a:pPr eaLnBrk="1" hangingPunct="1">
              <a:lnSpc>
                <a:spcPct val="80000"/>
              </a:lnSpc>
            </a:pPr>
            <a:r>
              <a:rPr lang="en-US" sz="800" smtClean="0">
                <a:latin typeface="Arial" pitchFamily="34" charset="0"/>
                <a:cs typeface="Arial" pitchFamily="34" charset="0"/>
              </a:rPr>
              <a:t>Go, make them with your living </a:t>
            </a:r>
          </a:p>
          <a:p>
            <a:pPr lvl="1" eaLnBrk="1" hangingPunct="1">
              <a:lnSpc>
                <a:spcPct val="80000"/>
              </a:lnSpc>
            </a:pPr>
            <a:r>
              <a:rPr lang="en-US" sz="800" smtClean="0">
                <a:latin typeface="Arial" pitchFamily="34" charset="0"/>
                <a:cs typeface="Arial" pitchFamily="34" charset="0"/>
              </a:rPr>
              <a:t>And mark them with your dead. </a:t>
            </a:r>
          </a:p>
          <a:p>
            <a:pPr lvl="1" eaLnBrk="1" hangingPunct="1">
              <a:lnSpc>
                <a:spcPct val="80000"/>
              </a:lnSpc>
            </a:pPr>
            <a:endParaRPr lang="en-US" sz="800" smtClean="0">
              <a:latin typeface="Arial" pitchFamily="34" charset="0"/>
              <a:cs typeface="Arial" pitchFamily="34" charset="0"/>
            </a:endParaRPr>
          </a:p>
          <a:p>
            <a:pPr eaLnBrk="1" hangingPunct="1">
              <a:lnSpc>
                <a:spcPct val="80000"/>
              </a:lnSpc>
            </a:pPr>
            <a:r>
              <a:rPr lang="en-US" sz="800" smtClean="0">
                <a:latin typeface="Arial" pitchFamily="34" charset="0"/>
                <a:cs typeface="Arial" pitchFamily="34" charset="0"/>
              </a:rPr>
              <a:t>Take up the White Man's burden, </a:t>
            </a:r>
          </a:p>
          <a:p>
            <a:pPr lvl="1" eaLnBrk="1" hangingPunct="1">
              <a:lnSpc>
                <a:spcPct val="80000"/>
              </a:lnSpc>
            </a:pPr>
            <a:r>
              <a:rPr lang="en-US" sz="800" smtClean="0">
                <a:latin typeface="Arial" pitchFamily="34" charset="0"/>
                <a:cs typeface="Arial" pitchFamily="34" charset="0"/>
              </a:rPr>
              <a:t>And reap his old reward-- </a:t>
            </a:r>
          </a:p>
          <a:p>
            <a:pPr eaLnBrk="1" hangingPunct="1">
              <a:lnSpc>
                <a:spcPct val="80000"/>
              </a:lnSpc>
            </a:pPr>
            <a:r>
              <a:rPr lang="en-US" sz="800" smtClean="0">
                <a:latin typeface="Arial" pitchFamily="34" charset="0"/>
                <a:cs typeface="Arial" pitchFamily="34" charset="0"/>
              </a:rPr>
              <a:t>The blame of those ye better </a:t>
            </a:r>
          </a:p>
          <a:p>
            <a:pPr lvl="1" eaLnBrk="1" hangingPunct="1">
              <a:lnSpc>
                <a:spcPct val="80000"/>
              </a:lnSpc>
            </a:pPr>
            <a:r>
              <a:rPr lang="en-US" sz="800" smtClean="0">
                <a:latin typeface="Arial" pitchFamily="34" charset="0"/>
                <a:cs typeface="Arial" pitchFamily="34" charset="0"/>
              </a:rPr>
              <a:t>The hate of those ye guard-- </a:t>
            </a:r>
          </a:p>
          <a:p>
            <a:pPr eaLnBrk="1" hangingPunct="1">
              <a:lnSpc>
                <a:spcPct val="80000"/>
              </a:lnSpc>
            </a:pPr>
            <a:r>
              <a:rPr lang="en-US" sz="800" smtClean="0">
                <a:latin typeface="Arial" pitchFamily="34" charset="0"/>
                <a:cs typeface="Arial" pitchFamily="34" charset="0"/>
              </a:rPr>
              <a:t>The cry of hosts ye humour </a:t>
            </a:r>
          </a:p>
          <a:p>
            <a:pPr lvl="1" eaLnBrk="1" hangingPunct="1">
              <a:lnSpc>
                <a:spcPct val="80000"/>
              </a:lnSpc>
            </a:pPr>
            <a:r>
              <a:rPr lang="en-US" sz="800" smtClean="0">
                <a:latin typeface="Arial" pitchFamily="34" charset="0"/>
                <a:cs typeface="Arial" pitchFamily="34" charset="0"/>
              </a:rPr>
              <a:t>(Ah, slowly!) toward the light:-- </a:t>
            </a:r>
          </a:p>
          <a:p>
            <a:pPr eaLnBrk="1" hangingPunct="1">
              <a:lnSpc>
                <a:spcPct val="80000"/>
              </a:lnSpc>
            </a:pPr>
            <a:r>
              <a:rPr lang="en-US" sz="800" smtClean="0">
                <a:latin typeface="Arial" pitchFamily="34" charset="0"/>
                <a:cs typeface="Arial" pitchFamily="34" charset="0"/>
              </a:rPr>
              <a:t>"Why brought ye us from bondage, </a:t>
            </a:r>
          </a:p>
          <a:p>
            <a:pPr lvl="1" eaLnBrk="1" hangingPunct="1">
              <a:lnSpc>
                <a:spcPct val="80000"/>
              </a:lnSpc>
            </a:pPr>
            <a:r>
              <a:rPr lang="en-US" sz="800" smtClean="0">
                <a:latin typeface="Arial" pitchFamily="34" charset="0"/>
                <a:cs typeface="Arial" pitchFamily="34" charset="0"/>
              </a:rPr>
              <a:t>Our loved Egyptian night?" </a:t>
            </a:r>
          </a:p>
          <a:p>
            <a:pPr lvl="1" eaLnBrk="1" hangingPunct="1">
              <a:lnSpc>
                <a:spcPct val="80000"/>
              </a:lnSpc>
            </a:pPr>
            <a:endParaRPr lang="en-US" sz="800" smtClean="0">
              <a:latin typeface="Arial" pitchFamily="34" charset="0"/>
              <a:cs typeface="Arial" pitchFamily="34" charset="0"/>
            </a:endParaRPr>
          </a:p>
          <a:p>
            <a:pPr eaLnBrk="1" hangingPunct="1">
              <a:lnSpc>
                <a:spcPct val="80000"/>
              </a:lnSpc>
            </a:pPr>
            <a:r>
              <a:rPr lang="en-US" sz="800" smtClean="0">
                <a:latin typeface="Arial" pitchFamily="34" charset="0"/>
                <a:cs typeface="Arial" pitchFamily="34" charset="0"/>
              </a:rPr>
              <a:t>Take up the White Man's burden-- </a:t>
            </a:r>
          </a:p>
          <a:p>
            <a:pPr lvl="1" eaLnBrk="1" hangingPunct="1">
              <a:lnSpc>
                <a:spcPct val="80000"/>
              </a:lnSpc>
            </a:pPr>
            <a:r>
              <a:rPr lang="en-US" sz="800" smtClean="0">
                <a:latin typeface="Arial" pitchFamily="34" charset="0"/>
                <a:cs typeface="Arial" pitchFamily="34" charset="0"/>
              </a:rPr>
              <a:t>Ye dare not stoop to less-- </a:t>
            </a:r>
          </a:p>
          <a:p>
            <a:pPr eaLnBrk="1" hangingPunct="1">
              <a:lnSpc>
                <a:spcPct val="80000"/>
              </a:lnSpc>
            </a:pPr>
            <a:r>
              <a:rPr lang="en-US" sz="800" smtClean="0">
                <a:latin typeface="Arial" pitchFamily="34" charset="0"/>
                <a:cs typeface="Arial" pitchFamily="34" charset="0"/>
              </a:rPr>
              <a:t>Nor call too loud on Freedom </a:t>
            </a:r>
          </a:p>
          <a:p>
            <a:pPr lvl="1" eaLnBrk="1" hangingPunct="1">
              <a:lnSpc>
                <a:spcPct val="80000"/>
              </a:lnSpc>
            </a:pPr>
            <a:r>
              <a:rPr lang="en-US" sz="800" smtClean="0">
                <a:latin typeface="Arial" pitchFamily="34" charset="0"/>
                <a:cs typeface="Arial" pitchFamily="34" charset="0"/>
              </a:rPr>
              <a:t>To cloak your weariness. </a:t>
            </a:r>
          </a:p>
          <a:p>
            <a:pPr eaLnBrk="1" hangingPunct="1">
              <a:lnSpc>
                <a:spcPct val="80000"/>
              </a:lnSpc>
            </a:pPr>
            <a:r>
              <a:rPr lang="en-US" sz="800" smtClean="0">
                <a:latin typeface="Arial" pitchFamily="34" charset="0"/>
                <a:cs typeface="Arial" pitchFamily="34" charset="0"/>
              </a:rPr>
              <a:t>By all ye will or whisper, </a:t>
            </a:r>
          </a:p>
          <a:p>
            <a:pPr lvl="1" eaLnBrk="1" hangingPunct="1">
              <a:lnSpc>
                <a:spcPct val="80000"/>
              </a:lnSpc>
            </a:pPr>
            <a:r>
              <a:rPr lang="en-US" sz="800" smtClean="0">
                <a:latin typeface="Arial" pitchFamily="34" charset="0"/>
                <a:cs typeface="Arial" pitchFamily="34" charset="0"/>
              </a:rPr>
              <a:t>By all ye leave or do, </a:t>
            </a:r>
          </a:p>
          <a:p>
            <a:pPr eaLnBrk="1" hangingPunct="1">
              <a:lnSpc>
                <a:spcPct val="80000"/>
              </a:lnSpc>
            </a:pPr>
            <a:r>
              <a:rPr lang="en-US" sz="800" smtClean="0">
                <a:latin typeface="Arial" pitchFamily="34" charset="0"/>
                <a:cs typeface="Arial" pitchFamily="34" charset="0"/>
              </a:rPr>
              <a:t>The silent sullen peoples </a:t>
            </a:r>
          </a:p>
          <a:p>
            <a:pPr lvl="1" eaLnBrk="1" hangingPunct="1">
              <a:lnSpc>
                <a:spcPct val="80000"/>
              </a:lnSpc>
            </a:pPr>
            <a:r>
              <a:rPr lang="en-US" sz="800" smtClean="0">
                <a:latin typeface="Arial" pitchFamily="34" charset="0"/>
                <a:cs typeface="Arial" pitchFamily="34" charset="0"/>
              </a:rPr>
              <a:t>Shall weigh your God and you. </a:t>
            </a:r>
          </a:p>
          <a:p>
            <a:pPr lvl="1" eaLnBrk="1" hangingPunct="1">
              <a:lnSpc>
                <a:spcPct val="80000"/>
              </a:lnSpc>
            </a:pPr>
            <a:endParaRPr lang="en-US" sz="800" smtClean="0">
              <a:latin typeface="Arial" pitchFamily="34" charset="0"/>
              <a:cs typeface="Arial" pitchFamily="34" charset="0"/>
            </a:endParaRPr>
          </a:p>
          <a:p>
            <a:pPr eaLnBrk="1" hangingPunct="1">
              <a:lnSpc>
                <a:spcPct val="80000"/>
              </a:lnSpc>
            </a:pPr>
            <a:r>
              <a:rPr lang="en-US" sz="800" smtClean="0">
                <a:latin typeface="Arial" pitchFamily="34" charset="0"/>
                <a:cs typeface="Arial" pitchFamily="34" charset="0"/>
              </a:rPr>
              <a:t>Take up the White Man's burden! </a:t>
            </a:r>
          </a:p>
          <a:p>
            <a:pPr lvl="1" eaLnBrk="1" hangingPunct="1">
              <a:lnSpc>
                <a:spcPct val="80000"/>
              </a:lnSpc>
            </a:pPr>
            <a:r>
              <a:rPr lang="en-US" sz="800" smtClean="0">
                <a:latin typeface="Arial" pitchFamily="34" charset="0"/>
                <a:cs typeface="Arial" pitchFamily="34" charset="0"/>
              </a:rPr>
              <a:t>Have done with childish days-- </a:t>
            </a:r>
          </a:p>
          <a:p>
            <a:pPr eaLnBrk="1" hangingPunct="1">
              <a:lnSpc>
                <a:spcPct val="80000"/>
              </a:lnSpc>
            </a:pPr>
            <a:r>
              <a:rPr lang="en-US" sz="800" smtClean="0">
                <a:latin typeface="Arial" pitchFamily="34" charset="0"/>
                <a:cs typeface="Arial" pitchFamily="34" charset="0"/>
              </a:rPr>
              <a:t>The lightly-proffered laurel, </a:t>
            </a:r>
          </a:p>
          <a:p>
            <a:pPr lvl="1" eaLnBrk="1" hangingPunct="1">
              <a:lnSpc>
                <a:spcPct val="80000"/>
              </a:lnSpc>
            </a:pPr>
            <a:r>
              <a:rPr lang="en-US" sz="800" smtClean="0">
                <a:latin typeface="Arial" pitchFamily="34" charset="0"/>
                <a:cs typeface="Arial" pitchFamily="34" charset="0"/>
              </a:rPr>
              <a:t>The easy ungrudged praise: </a:t>
            </a:r>
          </a:p>
          <a:p>
            <a:pPr eaLnBrk="1" hangingPunct="1">
              <a:lnSpc>
                <a:spcPct val="80000"/>
              </a:lnSpc>
            </a:pPr>
            <a:r>
              <a:rPr lang="en-US" sz="800" smtClean="0">
                <a:latin typeface="Arial" pitchFamily="34" charset="0"/>
                <a:cs typeface="Arial" pitchFamily="34" charset="0"/>
              </a:rPr>
              <a:t>Comes now, to search your manhood </a:t>
            </a:r>
          </a:p>
          <a:p>
            <a:pPr lvl="1" eaLnBrk="1" hangingPunct="1">
              <a:lnSpc>
                <a:spcPct val="80000"/>
              </a:lnSpc>
            </a:pPr>
            <a:r>
              <a:rPr lang="en-US" sz="800" smtClean="0">
                <a:latin typeface="Arial" pitchFamily="34" charset="0"/>
                <a:cs typeface="Arial" pitchFamily="34" charset="0"/>
              </a:rPr>
              <a:t>Through all the thankless years, </a:t>
            </a:r>
          </a:p>
          <a:p>
            <a:pPr eaLnBrk="1" hangingPunct="1">
              <a:lnSpc>
                <a:spcPct val="80000"/>
              </a:lnSpc>
            </a:pPr>
            <a:r>
              <a:rPr lang="en-US" sz="800" smtClean="0">
                <a:latin typeface="Arial" pitchFamily="34" charset="0"/>
                <a:cs typeface="Arial" pitchFamily="34" charset="0"/>
              </a:rPr>
              <a:t>Cold, edged with dear-bought wisdom, </a:t>
            </a:r>
          </a:p>
          <a:p>
            <a:pPr lvl="1" eaLnBrk="1" hangingPunct="1">
              <a:lnSpc>
                <a:spcPct val="80000"/>
              </a:lnSpc>
            </a:pPr>
            <a:r>
              <a:rPr lang="en-US" sz="800" smtClean="0">
                <a:latin typeface="Arial" pitchFamily="34" charset="0"/>
                <a:cs typeface="Arial" pitchFamily="34" charset="0"/>
              </a:rPr>
              <a:t>The judgment of your peers. </a:t>
            </a:r>
          </a:p>
          <a:p>
            <a:pPr eaLnBrk="1" hangingPunct="1">
              <a:lnSpc>
                <a:spcPct val="80000"/>
              </a:lnSpc>
            </a:pPr>
            <a:r>
              <a:rPr lang="en-US" sz="800" smtClean="0">
                <a:latin typeface="Arial" pitchFamily="34" charset="0"/>
                <a:cs typeface="Arial" pitchFamily="34" charset="0"/>
              </a:rPr>
              <a:t/>
            </a:r>
            <a:br>
              <a:rPr lang="en-US" sz="800" smtClean="0">
                <a:latin typeface="Arial" pitchFamily="34" charset="0"/>
                <a:cs typeface="Arial" pitchFamily="34" charset="0"/>
              </a:rPr>
            </a:br>
            <a:endParaRPr lang="en-US" sz="80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7" name="Freeform 18"/>
            <p:cNvSpPr>
              <a:spLocks/>
            </p:cNvSpPr>
            <p:nvPr/>
          </p:nvSpPr>
          <p:spPr bwMode="hidden">
            <a:xfrm>
              <a:off x="-308538" y="4319027"/>
              <a:ext cx="8280254" cy="1208092"/>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8" name="Freeform 22"/>
            <p:cNvSpPr>
              <a:spLocks/>
            </p:cNvSpPr>
            <p:nvPr/>
          </p:nvSpPr>
          <p:spPr bwMode="hidden">
            <a:xfrm>
              <a:off x="4014" y="4334834"/>
              <a:ext cx="8164231"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9" name="Freeform 26"/>
            <p:cNvSpPr>
              <a:spLocks/>
            </p:cNvSpPr>
            <p:nvPr/>
          </p:nvSpPr>
          <p:spPr bwMode="hidden">
            <a:xfrm>
              <a:off x="4157164" y="4316769"/>
              <a:ext cx="4939265"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 name="Freeform 1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sp>
        <p:nvSpPr>
          <p:cNvPr id="11" name="Rectangle 27"/>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2007 The McGraw-Hill Companies Inc. Permission Required for Reproduction or Display.</a:t>
            </a:r>
          </a:p>
        </p:txBody>
      </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en-US" altLang="en-US"/>
          </a:p>
        </p:txBody>
      </p:sp>
      <p:sp>
        <p:nvSpPr>
          <p:cNvPr id="13" name="Footer Placeholder 4"/>
          <p:cNvSpPr>
            <a:spLocks noGrp="1"/>
          </p:cNvSpPr>
          <p:nvPr>
            <p:ph type="ftr" sz="quarter" idx="11"/>
          </p:nvPr>
        </p:nvSpPr>
        <p:spPr/>
        <p:txBody>
          <a:bodyPr/>
          <a:lstStyle>
            <a:lvl1pPr>
              <a:defRPr/>
            </a:lvl1pPr>
          </a:lstStyle>
          <a:p>
            <a:pPr>
              <a:defRPr/>
            </a:pPr>
            <a:endParaRPr lang="en-US" altLang="en-US"/>
          </a:p>
        </p:txBody>
      </p:sp>
      <p:sp>
        <p:nvSpPr>
          <p:cNvPr id="14" name="Slide Number Placeholder 5"/>
          <p:cNvSpPr>
            <a:spLocks noGrp="1"/>
          </p:cNvSpPr>
          <p:nvPr>
            <p:ph type="sldNum" sz="quarter" idx="12"/>
          </p:nvPr>
        </p:nvSpPr>
        <p:spPr/>
        <p:txBody>
          <a:bodyPr/>
          <a:lstStyle>
            <a:lvl1pPr>
              <a:defRPr/>
            </a:lvl1pPr>
          </a:lstStyle>
          <a:p>
            <a:pPr>
              <a:defRPr/>
            </a:pPr>
            <a:fld id="{068C70AF-FB00-4D1B-A1A1-7B42051F0CF2}" type="slidenum">
              <a:rPr lang="en-US" altLang="en-US"/>
              <a:pPr>
                <a:defRPr/>
              </a:pPr>
              <a:t>‹#›</a:t>
            </a:fld>
            <a:endParaRPr lang="en-US" altLang="en-US"/>
          </a:p>
        </p:txBody>
      </p:sp>
    </p:spTree>
    <p:extLst>
      <p:ext uri="{BB962C8B-B14F-4D97-AF65-F5344CB8AC3E}">
        <p14:creationId xmlns:p14="http://schemas.microsoft.com/office/powerpoint/2010/main" val="263437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72D51ED-30F7-41FA-B01C-7FBBDE26893A}" type="slidenum">
              <a:rPr lang="en-US" altLang="en-US"/>
              <a:pPr>
                <a:defRPr/>
              </a:pPr>
              <a:t>‹#›</a:t>
            </a:fld>
            <a:endParaRPr lang="en-US" altLang="en-US"/>
          </a:p>
        </p:txBody>
      </p:sp>
    </p:spTree>
    <p:extLst>
      <p:ext uri="{BB962C8B-B14F-4D97-AF65-F5344CB8AC3E}">
        <p14:creationId xmlns:p14="http://schemas.microsoft.com/office/powerpoint/2010/main" val="76603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21"/>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7" name="Freeform 18"/>
            <p:cNvSpPr>
              <a:spLocks/>
            </p:cNvSpPr>
            <p:nvPr/>
          </p:nvSpPr>
          <p:spPr bwMode="hidden">
            <a:xfrm>
              <a:off x="-308538" y="4318998"/>
              <a:ext cx="8280254" cy="1208906"/>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8" name="Freeform 22"/>
            <p:cNvSpPr>
              <a:spLocks/>
            </p:cNvSpPr>
            <p:nvPr/>
          </p:nvSpPr>
          <p:spPr bwMode="hidden">
            <a:xfrm>
              <a:off x="4014" y="4334786"/>
              <a:ext cx="8164231" cy="1102902"/>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9" name="Freeform 26"/>
            <p:cNvSpPr>
              <a:spLocks/>
            </p:cNvSpPr>
            <p:nvPr/>
          </p:nvSpPr>
          <p:spPr bwMode="hidden">
            <a:xfrm>
              <a:off x="4157164" y="4316742"/>
              <a:ext cx="4939265" cy="926979"/>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 name="Freeform 26"/>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en-US"/>
          </a:p>
        </p:txBody>
      </p:sp>
      <p:sp>
        <p:nvSpPr>
          <p:cNvPr id="12" name="Footer Placeholder 4"/>
          <p:cNvSpPr>
            <a:spLocks noGrp="1"/>
          </p:cNvSpPr>
          <p:nvPr>
            <p:ph type="ftr" sz="quarter" idx="11"/>
          </p:nvPr>
        </p:nvSpPr>
        <p:spPr/>
        <p:txBody>
          <a:bodyPr/>
          <a:lstStyle>
            <a:lvl1pPr>
              <a:defRPr/>
            </a:lvl1pPr>
          </a:lstStyle>
          <a:p>
            <a:pPr>
              <a:defRPr/>
            </a:pPr>
            <a:endParaRPr lang="en-US" altLang="en-US"/>
          </a:p>
        </p:txBody>
      </p:sp>
      <p:sp>
        <p:nvSpPr>
          <p:cNvPr id="13" name="Slide Number Placeholder 5"/>
          <p:cNvSpPr>
            <a:spLocks noGrp="1"/>
          </p:cNvSpPr>
          <p:nvPr>
            <p:ph type="sldNum" sz="quarter" idx="12"/>
          </p:nvPr>
        </p:nvSpPr>
        <p:spPr/>
        <p:txBody>
          <a:bodyPr/>
          <a:lstStyle>
            <a:lvl1pPr>
              <a:defRPr/>
            </a:lvl1pPr>
          </a:lstStyle>
          <a:p>
            <a:pPr>
              <a:defRPr/>
            </a:pPr>
            <a:fld id="{6A1D9AE2-A715-4BEC-8240-4352B29AB304}" type="slidenum">
              <a:rPr lang="en-US" altLang="en-US"/>
              <a:pPr>
                <a:defRPr/>
              </a:pPr>
              <a:t>‹#›</a:t>
            </a:fld>
            <a:endParaRPr lang="en-US" altLang="en-US"/>
          </a:p>
        </p:txBody>
      </p:sp>
    </p:spTree>
    <p:extLst>
      <p:ext uri="{BB962C8B-B14F-4D97-AF65-F5344CB8AC3E}">
        <p14:creationId xmlns:p14="http://schemas.microsoft.com/office/powerpoint/2010/main" val="398236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E1540353-79C1-4CA6-B66D-19A2DE198FDE}" type="slidenum">
              <a:rPr lang="en-US" altLang="en-US"/>
              <a:pPr>
                <a:defRPr/>
              </a:pPr>
              <a:t>‹#›</a:t>
            </a:fld>
            <a:endParaRPr lang="en-US" altLang="en-US"/>
          </a:p>
        </p:txBody>
      </p:sp>
    </p:spTree>
    <p:extLst>
      <p:ext uri="{BB962C8B-B14F-4D97-AF65-F5344CB8AC3E}">
        <p14:creationId xmlns:p14="http://schemas.microsoft.com/office/powerpoint/2010/main" val="142961345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A3ED7D2-B26A-4323-B621-00640C8DA818}" type="slidenum">
              <a:rPr lang="en-US" altLang="en-US"/>
              <a:pPr>
                <a:defRPr/>
              </a:pPr>
              <a:t>‹#›</a:t>
            </a:fld>
            <a:endParaRPr lang="en-US" altLang="en-US"/>
          </a:p>
        </p:txBody>
      </p:sp>
    </p:spTree>
    <p:extLst>
      <p:ext uri="{BB962C8B-B14F-4D97-AF65-F5344CB8AC3E}">
        <p14:creationId xmlns:p14="http://schemas.microsoft.com/office/powerpoint/2010/main" val="344763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2426910 h 640"/>
              <a:gd name="T6" fmla="*/ 2147483647 w 2706"/>
              <a:gd name="T7" fmla="*/ 47345203 h 640"/>
              <a:gd name="T8" fmla="*/ 2147483647 w 2706"/>
              <a:gd name="T9" fmla="*/ 74755995 h 640"/>
              <a:gd name="T10" fmla="*/ 2147483647 w 2706"/>
              <a:gd name="T11" fmla="*/ 102165671 h 640"/>
              <a:gd name="T12" fmla="*/ 2147483647 w 2706"/>
              <a:gd name="T13" fmla="*/ 134560345 h 640"/>
              <a:gd name="T14" fmla="*/ 2147483647 w 2706"/>
              <a:gd name="T15" fmla="*/ 166953902 h 640"/>
              <a:gd name="T16" fmla="*/ 2088287069 w 2706"/>
              <a:gd name="T17" fmla="*/ 204332458 h 640"/>
              <a:gd name="T18" fmla="*/ 1936864244 w 2706"/>
              <a:gd name="T19" fmla="*/ 241709897 h 640"/>
              <a:gd name="T20" fmla="*/ 1936864244 w 2706"/>
              <a:gd name="T21" fmla="*/ 241709897 h 640"/>
              <a:gd name="T22" fmla="*/ 1663397460 w 2706"/>
              <a:gd name="T23" fmla="*/ 313973394 h 640"/>
              <a:gd name="T24" fmla="*/ 1396711723 w 2706"/>
              <a:gd name="T25" fmla="*/ 378761625 h 640"/>
              <a:gd name="T26" fmla="*/ 1141325958 w 2706"/>
              <a:gd name="T27" fmla="*/ 438565975 h 640"/>
              <a:gd name="T28" fmla="*/ 894980172 w 2706"/>
              <a:gd name="T29" fmla="*/ 495878941 h 640"/>
              <a:gd name="T30" fmla="*/ 659935422 w 2706"/>
              <a:gd name="T31" fmla="*/ 545715527 h 640"/>
              <a:gd name="T32" fmla="*/ 431669593 w 2706"/>
              <a:gd name="T33" fmla="*/ 590569348 h 640"/>
              <a:gd name="T34" fmla="*/ 212444804 w 2706"/>
              <a:gd name="T35" fmla="*/ 632930669 h 640"/>
              <a:gd name="T36" fmla="*/ 0 w 2706"/>
              <a:gd name="T37" fmla="*/ 670308108 h 640"/>
              <a:gd name="T38" fmla="*/ 0 w 2706"/>
              <a:gd name="T39" fmla="*/ 670308108 h 640"/>
              <a:gd name="T40" fmla="*/ 146902836 w 2706"/>
              <a:gd name="T41" fmla="*/ 692735019 h 640"/>
              <a:gd name="T42" fmla="*/ 287026751 w 2706"/>
              <a:gd name="T43" fmla="*/ 712670546 h 640"/>
              <a:gd name="T44" fmla="*/ 422629614 w 2706"/>
              <a:gd name="T45" fmla="*/ 730113574 h 640"/>
              <a:gd name="T46" fmla="*/ 555972483 w 2706"/>
              <a:gd name="T47" fmla="*/ 745064104 h 640"/>
              <a:gd name="T48" fmla="*/ 684795362 w 2706"/>
              <a:gd name="T49" fmla="*/ 760015749 h 640"/>
              <a:gd name="T50" fmla="*/ 809098253 w 2706"/>
              <a:gd name="T51" fmla="*/ 769982396 h 640"/>
              <a:gd name="T52" fmla="*/ 928881154 w 2706"/>
              <a:gd name="T53" fmla="*/ 779950160 h 640"/>
              <a:gd name="T54" fmla="*/ 1046404060 w 2706"/>
              <a:gd name="T55" fmla="*/ 787425425 h 640"/>
              <a:gd name="T56" fmla="*/ 1161665909 w 2706"/>
              <a:gd name="T57" fmla="*/ 792409307 h 640"/>
              <a:gd name="T58" fmla="*/ 1272408832 w 2706"/>
              <a:gd name="T59" fmla="*/ 794901806 h 640"/>
              <a:gd name="T60" fmla="*/ 1378630703 w 2706"/>
              <a:gd name="T61" fmla="*/ 797393188 h 640"/>
              <a:gd name="T62" fmla="*/ 1482593642 w 2706"/>
              <a:gd name="T63" fmla="*/ 797393188 h 640"/>
              <a:gd name="T64" fmla="*/ 1584295524 w 2706"/>
              <a:gd name="T65" fmla="*/ 794901806 h 640"/>
              <a:gd name="T66" fmla="*/ 1683738474 w 2706"/>
              <a:gd name="T67" fmla="*/ 792409307 h 640"/>
              <a:gd name="T68" fmla="*/ 1778660372 w 2706"/>
              <a:gd name="T69" fmla="*/ 787425425 h 640"/>
              <a:gd name="T70" fmla="*/ 1871322275 w 2706"/>
              <a:gd name="T71" fmla="*/ 779950160 h 640"/>
              <a:gd name="T72" fmla="*/ 1959464189 w 2706"/>
              <a:gd name="T73" fmla="*/ 772474896 h 640"/>
              <a:gd name="T74" fmla="*/ 2047606104 w 2706"/>
              <a:gd name="T75" fmla="*/ 762507132 h 640"/>
              <a:gd name="T76" fmla="*/ 2131228029 w 2706"/>
              <a:gd name="T77" fmla="*/ 750047985 h 640"/>
              <a:gd name="T78" fmla="*/ 2147483647 w 2706"/>
              <a:gd name="T79" fmla="*/ 737588839 h 640"/>
              <a:gd name="T80" fmla="*/ 2147483647 w 2706"/>
              <a:gd name="T81" fmla="*/ 722637193 h 640"/>
              <a:gd name="T82" fmla="*/ 2147483647 w 2706"/>
              <a:gd name="T83" fmla="*/ 707686664 h 640"/>
              <a:gd name="T84" fmla="*/ 2147483647 w 2706"/>
              <a:gd name="T85" fmla="*/ 690243636 h 640"/>
              <a:gd name="T86" fmla="*/ 2147483647 w 2706"/>
              <a:gd name="T87" fmla="*/ 672800607 h 640"/>
              <a:gd name="T88" fmla="*/ 2147483647 w 2706"/>
              <a:gd name="T89" fmla="*/ 652866196 h 640"/>
              <a:gd name="T90" fmla="*/ 2147483647 w 2706"/>
              <a:gd name="T91" fmla="*/ 632930669 h 640"/>
              <a:gd name="T92" fmla="*/ 2147483647 w 2706"/>
              <a:gd name="T93" fmla="*/ 610503759 h 640"/>
              <a:gd name="T94" fmla="*/ 2147483647 w 2706"/>
              <a:gd name="T95" fmla="*/ 588077965 h 640"/>
              <a:gd name="T96" fmla="*/ 2147483647 w 2706"/>
              <a:gd name="T97" fmla="*/ 538240263 h 640"/>
              <a:gd name="T98" fmla="*/ 2147483647 w 2706"/>
              <a:gd name="T99" fmla="*/ 485911178 h 640"/>
              <a:gd name="T100" fmla="*/ 2147483647 w 2706"/>
              <a:gd name="T101" fmla="*/ 485911178 h 640"/>
              <a:gd name="T102" fmla="*/ 2147483647 w 2706"/>
              <a:gd name="T103" fmla="*/ 483419795 h 640"/>
              <a:gd name="T104" fmla="*/ 2147483647 w 2706"/>
              <a:gd name="T105" fmla="*/ 48341979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6" name="Freeform 18"/>
          <p:cNvSpPr>
            <a:spLocks/>
          </p:cNvSpPr>
          <p:nvPr/>
        </p:nvSpPr>
        <p:spPr bwMode="hidden">
          <a:xfrm>
            <a:off x="2619375" y="4075113"/>
            <a:ext cx="5545138" cy="850900"/>
          </a:xfrm>
          <a:custGeom>
            <a:avLst/>
            <a:gdLst>
              <a:gd name="T0" fmla="*/ 2147483647 w 5216"/>
              <a:gd name="T1" fmla="*/ 890318333 h 762"/>
              <a:gd name="T2" fmla="*/ 2147483647 w 5216"/>
              <a:gd name="T3" fmla="*/ 855403517 h 762"/>
              <a:gd name="T4" fmla="*/ 2147483647 w 5216"/>
              <a:gd name="T5" fmla="*/ 760636483 h 762"/>
              <a:gd name="T6" fmla="*/ 2147483647 w 5216"/>
              <a:gd name="T7" fmla="*/ 633448150 h 762"/>
              <a:gd name="T8" fmla="*/ 2147483647 w 5216"/>
              <a:gd name="T9" fmla="*/ 466356850 h 762"/>
              <a:gd name="T10" fmla="*/ 2147483647 w 5216"/>
              <a:gd name="T11" fmla="*/ 369095183 h 762"/>
              <a:gd name="T12" fmla="*/ 2147483647 w 5216"/>
              <a:gd name="T13" fmla="*/ 294278517 h 762"/>
              <a:gd name="T14" fmla="*/ 2147483647 w 5216"/>
              <a:gd name="T15" fmla="*/ 229438150 h 762"/>
              <a:gd name="T16" fmla="*/ 2147483647 w 5216"/>
              <a:gd name="T17" fmla="*/ 174571850 h 762"/>
              <a:gd name="T18" fmla="*/ 2147483647 w 5216"/>
              <a:gd name="T19" fmla="*/ 127188333 h 762"/>
              <a:gd name="T20" fmla="*/ 1966522170 w 5216"/>
              <a:gd name="T21" fmla="*/ 89780000 h 762"/>
              <a:gd name="T22" fmla="*/ 1507667316 w 5216"/>
              <a:gd name="T23" fmla="*/ 34914817 h 762"/>
              <a:gd name="T24" fmla="*/ 1096279949 w 5216"/>
              <a:gd name="T25" fmla="*/ 4988150 h 762"/>
              <a:gd name="T26" fmla="*/ 727838697 w 5216"/>
              <a:gd name="T27" fmla="*/ 0 h 762"/>
              <a:gd name="T28" fmla="*/ 404605842 w 5216"/>
              <a:gd name="T29" fmla="*/ 12469817 h 762"/>
              <a:gd name="T30" fmla="*/ 124320165 w 5216"/>
              <a:gd name="T31" fmla="*/ 39901850 h 762"/>
              <a:gd name="T32" fmla="*/ 0 w 5216"/>
              <a:gd name="T33" fmla="*/ 59853333 h 762"/>
              <a:gd name="T34" fmla="*/ 354878201 w 5216"/>
              <a:gd name="T35" fmla="*/ 107236850 h 762"/>
              <a:gd name="T36" fmla="*/ 736880376 w 5216"/>
              <a:gd name="T37" fmla="*/ 174571850 h 762"/>
              <a:gd name="T38" fmla="*/ 1146007590 w 5216"/>
              <a:gd name="T39" fmla="*/ 261858333 h 762"/>
              <a:gd name="T40" fmla="*/ 1584518931 w 5216"/>
              <a:gd name="T41" fmla="*/ 369095183 h 762"/>
              <a:gd name="T42" fmla="*/ 1984604465 w 5216"/>
              <a:gd name="T43" fmla="*/ 471345000 h 762"/>
              <a:gd name="T44" fmla="*/ 2147483647 w 5216"/>
              <a:gd name="T45" fmla="*/ 643423333 h 762"/>
              <a:gd name="T46" fmla="*/ 2147483647 w 5216"/>
              <a:gd name="T47" fmla="*/ 713251850 h 762"/>
              <a:gd name="T48" fmla="*/ 2147483647 w 5216"/>
              <a:gd name="T49" fmla="*/ 773105183 h 762"/>
              <a:gd name="T50" fmla="*/ 2147483647 w 5216"/>
              <a:gd name="T51" fmla="*/ 825476850 h 762"/>
              <a:gd name="T52" fmla="*/ 2147483647 w 5216"/>
              <a:gd name="T53" fmla="*/ 865379817 h 762"/>
              <a:gd name="T54" fmla="*/ 2147483647 w 5216"/>
              <a:gd name="T55" fmla="*/ 900293517 h 762"/>
              <a:gd name="T56" fmla="*/ 2147483647 w 5216"/>
              <a:gd name="T57" fmla="*/ 922738517 h 762"/>
              <a:gd name="T58" fmla="*/ 2147483647 w 5216"/>
              <a:gd name="T59" fmla="*/ 940196483 h 762"/>
              <a:gd name="T60" fmla="*/ 2147483647 w 5216"/>
              <a:gd name="T61" fmla="*/ 950171667 h 762"/>
              <a:gd name="T62" fmla="*/ 2147483647 w 5216"/>
              <a:gd name="T63" fmla="*/ 950171667 h 762"/>
              <a:gd name="T64" fmla="*/ 2147483647 w 5216"/>
              <a:gd name="T65" fmla="*/ 945183517 h 762"/>
              <a:gd name="T66" fmla="*/ 2147483647 w 5216"/>
              <a:gd name="T67" fmla="*/ 932714817 h 762"/>
              <a:gd name="T68" fmla="*/ 2147483647 w 5216"/>
              <a:gd name="T69" fmla="*/ 912763333 h 762"/>
              <a:gd name="T70" fmla="*/ 2147483647 w 5216"/>
              <a:gd name="T71" fmla="*/ 89031833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7" name="Freeform 22"/>
          <p:cNvSpPr>
            <a:spLocks/>
          </p:cNvSpPr>
          <p:nvPr/>
        </p:nvSpPr>
        <p:spPr bwMode="hidden">
          <a:xfrm>
            <a:off x="2828925" y="4087813"/>
            <a:ext cx="5467350" cy="774700"/>
          </a:xfrm>
          <a:custGeom>
            <a:avLst/>
            <a:gdLst>
              <a:gd name="T0" fmla="*/ 0 w 5144"/>
              <a:gd name="T1" fmla="*/ 87226308 h 694"/>
              <a:gd name="T2" fmla="*/ 0 w 5144"/>
              <a:gd name="T3" fmla="*/ 87226308 h 694"/>
              <a:gd name="T4" fmla="*/ 20333568 w 5144"/>
              <a:gd name="T5" fmla="*/ 82242107 h 694"/>
              <a:gd name="T6" fmla="*/ 81336397 w 5144"/>
              <a:gd name="T7" fmla="*/ 69781047 h 694"/>
              <a:gd name="T8" fmla="*/ 185266001 w 5144"/>
              <a:gd name="T9" fmla="*/ 52335785 h 694"/>
              <a:gd name="T10" fmla="*/ 253046686 w 5144"/>
              <a:gd name="T11" fmla="*/ 42367383 h 694"/>
              <a:gd name="T12" fmla="*/ 332123444 w 5144"/>
              <a:gd name="T13" fmla="*/ 32397865 h 694"/>
              <a:gd name="T14" fmla="*/ 420237697 w 5144"/>
              <a:gd name="T15" fmla="*/ 24922121 h 694"/>
              <a:gd name="T16" fmla="*/ 521907662 w 5144"/>
              <a:gd name="T17" fmla="*/ 17445262 h 694"/>
              <a:gd name="T18" fmla="*/ 632615122 w 5144"/>
              <a:gd name="T19" fmla="*/ 9968402 h 694"/>
              <a:gd name="T20" fmla="*/ 756879357 w 5144"/>
              <a:gd name="T21" fmla="*/ 4984201 h 694"/>
              <a:gd name="T22" fmla="*/ 892439664 w 5144"/>
              <a:gd name="T23" fmla="*/ 2492659 h 694"/>
              <a:gd name="T24" fmla="*/ 1039297107 w 5144"/>
              <a:gd name="T25" fmla="*/ 0 h 694"/>
              <a:gd name="T26" fmla="*/ 1197450622 w 5144"/>
              <a:gd name="T27" fmla="*/ 2492659 h 694"/>
              <a:gd name="T28" fmla="*/ 1366901272 w 5144"/>
              <a:gd name="T29" fmla="*/ 7476860 h 694"/>
              <a:gd name="T30" fmla="*/ 1549907633 w 5144"/>
              <a:gd name="T31" fmla="*/ 17445262 h 694"/>
              <a:gd name="T32" fmla="*/ 1744211130 w 5144"/>
              <a:gd name="T33" fmla="*/ 29906322 h 694"/>
              <a:gd name="T34" fmla="*/ 1949811762 w 5144"/>
              <a:gd name="T35" fmla="*/ 49843126 h 694"/>
              <a:gd name="T36" fmla="*/ 2147483647 w 5144"/>
              <a:gd name="T37" fmla="*/ 72272589 h 694"/>
              <a:gd name="T38" fmla="*/ 2147483647 w 5144"/>
              <a:gd name="T39" fmla="*/ 99687369 h 694"/>
              <a:gd name="T40" fmla="*/ 2147483647 w 5144"/>
              <a:gd name="T41" fmla="*/ 132085234 h 694"/>
              <a:gd name="T42" fmla="*/ 2147483647 w 5144"/>
              <a:gd name="T43" fmla="*/ 171959958 h 694"/>
              <a:gd name="T44" fmla="*/ 2147483647 w 5144"/>
              <a:gd name="T45" fmla="*/ 216818883 h 694"/>
              <a:gd name="T46" fmla="*/ 2147483647 w 5144"/>
              <a:gd name="T47" fmla="*/ 269154668 h 694"/>
              <a:gd name="T48" fmla="*/ 2147483647 w 5144"/>
              <a:gd name="T49" fmla="*/ 331458855 h 694"/>
              <a:gd name="T50" fmla="*/ 2147483647 w 5144"/>
              <a:gd name="T51" fmla="*/ 398747244 h 694"/>
              <a:gd name="T52" fmla="*/ 2147483647 w 5144"/>
              <a:gd name="T53" fmla="*/ 473512491 h 694"/>
              <a:gd name="T54" fmla="*/ 2147483647 w 5144"/>
              <a:gd name="T55" fmla="*/ 558247257 h 694"/>
              <a:gd name="T56" fmla="*/ 2147483647 w 5144"/>
              <a:gd name="T57" fmla="*/ 650456650 h 694"/>
              <a:gd name="T58" fmla="*/ 2147483647 w 5144"/>
              <a:gd name="T59" fmla="*/ 752636678 h 694"/>
              <a:gd name="T60" fmla="*/ 2147483647 w 5144"/>
              <a:gd name="T61" fmla="*/ 864783991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8" name="Freeform 26"/>
          <p:cNvSpPr>
            <a:spLocks/>
          </p:cNvSpPr>
          <p:nvPr/>
        </p:nvSpPr>
        <p:spPr bwMode="hidden">
          <a:xfrm>
            <a:off x="5610225" y="4073525"/>
            <a:ext cx="3306763" cy="652463"/>
          </a:xfrm>
          <a:custGeom>
            <a:avLst/>
            <a:gdLst>
              <a:gd name="T0" fmla="*/ 0 w 3112"/>
              <a:gd name="T1" fmla="*/ 728951997 h 584"/>
              <a:gd name="T2" fmla="*/ 0 w 3112"/>
              <a:gd name="T3" fmla="*/ 728951997 h 584"/>
              <a:gd name="T4" fmla="*/ 101618145 w 3112"/>
              <a:gd name="T5" fmla="*/ 698994561 h 584"/>
              <a:gd name="T6" fmla="*/ 379372423 w 3112"/>
              <a:gd name="T7" fmla="*/ 621606192 h 584"/>
              <a:gd name="T8" fmla="*/ 571317689 w 3112"/>
              <a:gd name="T9" fmla="*/ 569181237 h 584"/>
              <a:gd name="T10" fmla="*/ 792617915 w 3112"/>
              <a:gd name="T11" fmla="*/ 511764493 h 584"/>
              <a:gd name="T12" fmla="*/ 1038759242 w 3112"/>
              <a:gd name="T13" fmla="*/ 449353726 h 584"/>
              <a:gd name="T14" fmla="*/ 1302965568 w 3112"/>
              <a:gd name="T15" fmla="*/ 381951170 h 584"/>
              <a:gd name="T16" fmla="*/ 1582977838 w 3112"/>
              <a:gd name="T17" fmla="*/ 317044508 h 584"/>
              <a:gd name="T18" fmla="*/ 1869766210 w 3112"/>
              <a:gd name="T19" fmla="*/ 252137846 h 584"/>
              <a:gd name="T20" fmla="*/ 2147483647 w 3112"/>
              <a:gd name="T21" fmla="*/ 192224091 h 584"/>
              <a:gd name="T22" fmla="*/ 2147483647 w 3112"/>
              <a:gd name="T23" fmla="*/ 134806230 h 584"/>
              <a:gd name="T24" fmla="*/ 2147483647 w 3112"/>
              <a:gd name="T25" fmla="*/ 109841699 h 584"/>
              <a:gd name="T26" fmla="*/ 2147483647 w 3112"/>
              <a:gd name="T27" fmla="*/ 84878286 h 584"/>
              <a:gd name="T28" fmla="*/ 2147483647 w 3112"/>
              <a:gd name="T29" fmla="*/ 64906662 h 584"/>
              <a:gd name="T30" fmla="*/ 2147483647 w 3112"/>
              <a:gd name="T31" fmla="*/ 44935037 h 584"/>
              <a:gd name="T32" fmla="*/ 2147483647 w 3112"/>
              <a:gd name="T33" fmla="*/ 29957436 h 584"/>
              <a:gd name="T34" fmla="*/ 2147483647 w 3112"/>
              <a:gd name="T35" fmla="*/ 17474613 h 584"/>
              <a:gd name="T36" fmla="*/ 2147483647 w 3112"/>
              <a:gd name="T37" fmla="*/ 7488800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636203066 h 1192"/>
              <a:gd name="T2" fmla="*/ 2147483647 w 8196"/>
              <a:gd name="T3" fmla="*/ 708272557 h 1192"/>
              <a:gd name="T4" fmla="*/ 2147483647 w 8196"/>
              <a:gd name="T5" fmla="*/ 770402158 h 1192"/>
              <a:gd name="T6" fmla="*/ 2147483647 w 8196"/>
              <a:gd name="T7" fmla="*/ 827560144 h 1192"/>
              <a:gd name="T8" fmla="*/ 2147483647 w 8196"/>
              <a:gd name="T9" fmla="*/ 872293546 h 1192"/>
              <a:gd name="T10" fmla="*/ 2147483647 w 8196"/>
              <a:gd name="T11" fmla="*/ 907085945 h 1192"/>
              <a:gd name="T12" fmla="*/ 2147483647 w 8196"/>
              <a:gd name="T13" fmla="*/ 931937340 h 1192"/>
              <a:gd name="T14" fmla="*/ 2147483647 w 8196"/>
              <a:gd name="T15" fmla="*/ 946848846 h 1192"/>
              <a:gd name="T16" fmla="*/ 2147483647 w 8196"/>
              <a:gd name="T17" fmla="*/ 944363037 h 1192"/>
              <a:gd name="T18" fmla="*/ 2147483647 w 8196"/>
              <a:gd name="T19" fmla="*/ 931937340 h 1192"/>
              <a:gd name="T20" fmla="*/ 2147483647 w 8196"/>
              <a:gd name="T21" fmla="*/ 902115443 h 1192"/>
              <a:gd name="T22" fmla="*/ 2147483647 w 8196"/>
              <a:gd name="T23" fmla="*/ 857382041 h 1192"/>
              <a:gd name="T24" fmla="*/ 2147483647 w 8196"/>
              <a:gd name="T25" fmla="*/ 797738247 h 1192"/>
              <a:gd name="T26" fmla="*/ 2147483647 w 8196"/>
              <a:gd name="T27" fmla="*/ 718213560 h 1192"/>
              <a:gd name="T28" fmla="*/ 2147483647 w 8196"/>
              <a:gd name="T29" fmla="*/ 621291560 h 1192"/>
              <a:gd name="T30" fmla="*/ 2147483647 w 8196"/>
              <a:gd name="T31" fmla="*/ 504488666 h 1192"/>
              <a:gd name="T32" fmla="*/ 2147483647 w 8196"/>
              <a:gd name="T33" fmla="*/ 367804880 h 1192"/>
              <a:gd name="T34" fmla="*/ 2147483647 w 8196"/>
              <a:gd name="T35" fmla="*/ 298220083 h 1192"/>
              <a:gd name="T36" fmla="*/ 2147483647 w 8196"/>
              <a:gd name="T37" fmla="*/ 183901883 h 1192"/>
              <a:gd name="T38" fmla="*/ 2147483647 w 8196"/>
              <a:gd name="T39" fmla="*/ 101891388 h 1192"/>
              <a:gd name="T40" fmla="*/ 2147483647 w 8196"/>
              <a:gd name="T41" fmla="*/ 44733403 h 1192"/>
              <a:gd name="T42" fmla="*/ 2011879287 w 8196"/>
              <a:gd name="T43" fmla="*/ 12425697 h 1192"/>
              <a:gd name="T44" fmla="*/ 1656175490 w 8196"/>
              <a:gd name="T45" fmla="*/ 0 h 1192"/>
              <a:gd name="T46" fmla="*/ 1338986883 w 8196"/>
              <a:gd name="T47" fmla="*/ 4970502 h 1192"/>
              <a:gd name="T48" fmla="*/ 1058048554 w 8196"/>
              <a:gd name="T49" fmla="*/ 24851395 h 1192"/>
              <a:gd name="T50" fmla="*/ 811095593 w 8196"/>
              <a:gd name="T51" fmla="*/ 54673292 h 1192"/>
              <a:gd name="T52" fmla="*/ 600391847 w 8196"/>
              <a:gd name="T53" fmla="*/ 91951499 h 1192"/>
              <a:gd name="T54" fmla="*/ 423672404 w 8196"/>
              <a:gd name="T55" fmla="*/ 134199093 h 1192"/>
              <a:gd name="T56" fmla="*/ 280938329 w 8196"/>
              <a:gd name="T57" fmla="*/ 178932495 h 1192"/>
              <a:gd name="T58" fmla="*/ 167656607 w 8196"/>
              <a:gd name="T59" fmla="*/ 218694281 h 1192"/>
              <a:gd name="T60" fmla="*/ 54374886 w 8196"/>
              <a:gd name="T61" fmla="*/ 268398186 h 1192"/>
              <a:gd name="T62" fmla="*/ 0 w 8196"/>
              <a:gd name="T63" fmla="*/ 298220083 h 1192"/>
              <a:gd name="T64" fmla="*/ 2147483647 w 8196"/>
              <a:gd name="T65" fmla="*/ 1481159409 h 1192"/>
              <a:gd name="T66" fmla="*/ 2147483647 w 8196"/>
              <a:gd name="T67" fmla="*/ 1473704213 h 1192"/>
              <a:gd name="T68" fmla="*/ 2147483647 w 8196"/>
              <a:gd name="T69" fmla="*/ 633717257 h 1192"/>
              <a:gd name="T70" fmla="*/ 2147483647 w 8196"/>
              <a:gd name="T71" fmla="*/ 63620306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ltLang="en-US"/>
          </a:p>
        </p:txBody>
      </p:sp>
      <p:sp>
        <p:nvSpPr>
          <p:cNvPr id="11" name="Footer Placeholder 4"/>
          <p:cNvSpPr>
            <a:spLocks noGrp="1"/>
          </p:cNvSpPr>
          <p:nvPr>
            <p:ph type="ftr" sz="quarter" idx="11"/>
          </p:nvPr>
        </p:nvSpPr>
        <p:spPr/>
        <p:txBody>
          <a:bodyPr/>
          <a:lstStyle>
            <a:lvl1pPr>
              <a:defRPr/>
            </a:lvl1pPr>
          </a:lstStyle>
          <a:p>
            <a:pPr>
              <a:defRPr/>
            </a:pPr>
            <a:endParaRPr lang="en-US" altLang="en-US"/>
          </a:p>
        </p:txBody>
      </p:sp>
      <p:sp>
        <p:nvSpPr>
          <p:cNvPr id="12" name="Slide Number Placeholder 5"/>
          <p:cNvSpPr>
            <a:spLocks noGrp="1"/>
          </p:cNvSpPr>
          <p:nvPr>
            <p:ph type="sldNum" sz="quarter" idx="12"/>
          </p:nvPr>
        </p:nvSpPr>
        <p:spPr/>
        <p:txBody>
          <a:bodyPr/>
          <a:lstStyle>
            <a:lvl1pPr>
              <a:defRPr/>
            </a:lvl1pPr>
          </a:lstStyle>
          <a:p>
            <a:pPr>
              <a:defRPr/>
            </a:pPr>
            <a:fld id="{C799D01A-A654-47F5-96FF-0A3A27C9B0C3}" type="slidenum">
              <a:rPr lang="en-US" altLang="en-US"/>
              <a:pPr>
                <a:defRPr/>
              </a:pPr>
              <a:t>‹#›</a:t>
            </a:fld>
            <a:endParaRPr lang="en-US" altLang="en-US"/>
          </a:p>
        </p:txBody>
      </p:sp>
    </p:spTree>
    <p:extLst>
      <p:ext uri="{BB962C8B-B14F-4D97-AF65-F5344CB8AC3E}">
        <p14:creationId xmlns:p14="http://schemas.microsoft.com/office/powerpoint/2010/main" val="41438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pPr>
              <a:defRPr/>
            </a:pPr>
            <a:fld id="{E8FAA5A8-C79D-4695-987E-04EFAEBC7FC6}" type="slidenum">
              <a:rPr lang="en-US" altLang="en-US"/>
              <a:pPr>
                <a:defRPr/>
              </a:pPr>
              <a:t>‹#›</a:t>
            </a:fld>
            <a:endParaRPr lang="en-US" altLang="en-US"/>
          </a:p>
        </p:txBody>
      </p:sp>
    </p:spTree>
    <p:extLst>
      <p:ext uri="{BB962C8B-B14F-4D97-AF65-F5344CB8AC3E}">
        <p14:creationId xmlns:p14="http://schemas.microsoft.com/office/powerpoint/2010/main" val="117676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8876AFDC-242F-4461-8389-3BCA149E05C4}" type="slidenum">
              <a:rPr lang="en-US" altLang="en-US"/>
              <a:pPr>
                <a:defRPr/>
              </a:pPr>
              <a:t>‹#›</a:t>
            </a:fld>
            <a:endParaRPr lang="en-US" altLang="en-US"/>
          </a:p>
        </p:txBody>
      </p:sp>
    </p:spTree>
    <p:extLst>
      <p:ext uri="{BB962C8B-B14F-4D97-AF65-F5344CB8AC3E}">
        <p14:creationId xmlns:p14="http://schemas.microsoft.com/office/powerpoint/2010/main" val="74176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6007239-DF48-44C7-9428-288EB92AC318}" type="slidenum">
              <a:rPr lang="en-US" altLang="en-US"/>
              <a:pPr>
                <a:defRPr/>
              </a:pPr>
              <a:t>‹#›</a:t>
            </a:fld>
            <a:endParaRPr lang="en-US" altLang="en-US"/>
          </a:p>
        </p:txBody>
      </p:sp>
    </p:spTree>
    <p:extLst>
      <p:ext uri="{BB962C8B-B14F-4D97-AF65-F5344CB8AC3E}">
        <p14:creationId xmlns:p14="http://schemas.microsoft.com/office/powerpoint/2010/main" val="142547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1"/>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5" name="Freeform 18"/>
            <p:cNvSpPr>
              <a:spLocks/>
            </p:cNvSpPr>
            <p:nvPr/>
          </p:nvSpPr>
          <p:spPr bwMode="hidden">
            <a:xfrm>
              <a:off x="-308667" y="4319028"/>
              <a:ext cx="8279020" cy="1208091"/>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6" name="Freeform 22"/>
            <p:cNvSpPr>
              <a:spLocks/>
            </p:cNvSpPr>
            <p:nvPr/>
          </p:nvSpPr>
          <p:spPr bwMode="hidden">
            <a:xfrm>
              <a:off x="4286" y="4334834"/>
              <a:ext cx="8165219"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7" name="Freeform 26"/>
            <p:cNvSpPr>
              <a:spLocks/>
            </p:cNvSpPr>
            <p:nvPr/>
          </p:nvSpPr>
          <p:spPr bwMode="hidden">
            <a:xfrm>
              <a:off x="4155651" y="4316769"/>
              <a:ext cx="4940859"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8" name="Freeform 26"/>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sp>
        <p:nvSpPr>
          <p:cNvPr id="9" name="Date Placeholder 1"/>
          <p:cNvSpPr>
            <a:spLocks noGrp="1"/>
          </p:cNvSpPr>
          <p:nvPr>
            <p:ph type="dt" sz="half" idx="10"/>
          </p:nvPr>
        </p:nvSpPr>
        <p:spPr/>
        <p:txBody>
          <a:bodyPr/>
          <a:lstStyle>
            <a:lvl1pPr>
              <a:defRPr/>
            </a:lvl1pPr>
          </a:lstStyle>
          <a:p>
            <a:pPr>
              <a:defRPr/>
            </a:pPr>
            <a:endParaRPr lang="en-US" altLang="en-US"/>
          </a:p>
        </p:txBody>
      </p:sp>
      <p:sp>
        <p:nvSpPr>
          <p:cNvPr id="10" name="Footer Placeholder 2"/>
          <p:cNvSpPr>
            <a:spLocks noGrp="1"/>
          </p:cNvSpPr>
          <p:nvPr>
            <p:ph type="ftr" sz="quarter" idx="11"/>
          </p:nvPr>
        </p:nvSpPr>
        <p:spPr/>
        <p:txBody>
          <a:bodyPr/>
          <a:lstStyle>
            <a:lvl1pPr>
              <a:defRPr/>
            </a:lvl1pPr>
          </a:lstStyle>
          <a:p>
            <a:pPr>
              <a:defRPr/>
            </a:pPr>
            <a:endParaRPr lang="en-US" altLang="en-US"/>
          </a:p>
        </p:txBody>
      </p:sp>
      <p:sp>
        <p:nvSpPr>
          <p:cNvPr id="11" name="Slide Number Placeholder 3"/>
          <p:cNvSpPr>
            <a:spLocks noGrp="1"/>
          </p:cNvSpPr>
          <p:nvPr>
            <p:ph type="sldNum" sz="quarter" idx="12"/>
          </p:nvPr>
        </p:nvSpPr>
        <p:spPr/>
        <p:txBody>
          <a:bodyPr/>
          <a:lstStyle>
            <a:lvl1pPr>
              <a:defRPr/>
            </a:lvl1pPr>
          </a:lstStyle>
          <a:p>
            <a:pPr>
              <a:defRPr/>
            </a:pPr>
            <a:fld id="{5E43EB91-D9B1-467E-9CCB-0010819E4DF5}" type="slidenum">
              <a:rPr lang="en-US" altLang="en-US"/>
              <a:pPr>
                <a:defRPr/>
              </a:pPr>
              <a:t>‹#›</a:t>
            </a:fld>
            <a:endParaRPr lang="en-US" altLang="en-US"/>
          </a:p>
        </p:txBody>
      </p:sp>
    </p:spTree>
    <p:extLst>
      <p:ext uri="{BB962C8B-B14F-4D97-AF65-F5344CB8AC3E}">
        <p14:creationId xmlns:p14="http://schemas.microsoft.com/office/powerpoint/2010/main" val="20832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8" name="Freeform 18"/>
            <p:cNvSpPr>
              <a:spLocks/>
            </p:cNvSpPr>
            <p:nvPr/>
          </p:nvSpPr>
          <p:spPr bwMode="hidden">
            <a:xfrm>
              <a:off x="-308538" y="4318998"/>
              <a:ext cx="8280254" cy="1208906"/>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9" name="Freeform 22"/>
            <p:cNvSpPr>
              <a:spLocks/>
            </p:cNvSpPr>
            <p:nvPr/>
          </p:nvSpPr>
          <p:spPr bwMode="hidden">
            <a:xfrm>
              <a:off x="4014" y="4334786"/>
              <a:ext cx="8164231" cy="1102902"/>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 name="Freeform 26"/>
            <p:cNvSpPr>
              <a:spLocks/>
            </p:cNvSpPr>
            <p:nvPr/>
          </p:nvSpPr>
          <p:spPr bwMode="hidden">
            <a:xfrm>
              <a:off x="4157164" y="4316742"/>
              <a:ext cx="4939265" cy="926979"/>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1" name="Freeform 26"/>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ltLang="en-US"/>
          </a:p>
        </p:txBody>
      </p:sp>
      <p:sp>
        <p:nvSpPr>
          <p:cNvPr id="13" name="Footer Placeholder 5"/>
          <p:cNvSpPr>
            <a:spLocks noGrp="1"/>
          </p:cNvSpPr>
          <p:nvPr>
            <p:ph type="ftr" sz="quarter" idx="11"/>
          </p:nvPr>
        </p:nvSpPr>
        <p:spPr/>
        <p:txBody>
          <a:bodyPr/>
          <a:lstStyle>
            <a:lvl1pPr>
              <a:defRPr/>
            </a:lvl1pPr>
          </a:lstStyle>
          <a:p>
            <a:pPr>
              <a:defRPr/>
            </a:pPr>
            <a:endParaRPr lang="en-US" altLang="en-US"/>
          </a:p>
        </p:txBody>
      </p:sp>
      <p:sp>
        <p:nvSpPr>
          <p:cNvPr id="14" name="Slide Number Placeholder 6"/>
          <p:cNvSpPr>
            <a:spLocks noGrp="1"/>
          </p:cNvSpPr>
          <p:nvPr>
            <p:ph type="sldNum" sz="quarter" idx="12"/>
          </p:nvPr>
        </p:nvSpPr>
        <p:spPr/>
        <p:txBody>
          <a:bodyPr/>
          <a:lstStyle>
            <a:lvl1pPr>
              <a:defRPr/>
            </a:lvl1pPr>
          </a:lstStyle>
          <a:p>
            <a:pPr>
              <a:defRPr/>
            </a:pPr>
            <a:fld id="{D44F4858-D39D-4C7B-998D-3893FCE40BF7}" type="slidenum">
              <a:rPr lang="en-US" altLang="en-US"/>
              <a:pPr>
                <a:defRPr/>
              </a:pPr>
              <a:t>‹#›</a:t>
            </a:fld>
            <a:endParaRPr lang="en-US" altLang="en-US"/>
          </a:p>
        </p:txBody>
      </p:sp>
    </p:spTree>
    <p:extLst>
      <p:ext uri="{BB962C8B-B14F-4D97-AF65-F5344CB8AC3E}">
        <p14:creationId xmlns:p14="http://schemas.microsoft.com/office/powerpoint/2010/main" val="335114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1"/>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8" name="Freeform 18"/>
            <p:cNvSpPr>
              <a:spLocks/>
            </p:cNvSpPr>
            <p:nvPr/>
          </p:nvSpPr>
          <p:spPr bwMode="hidden">
            <a:xfrm>
              <a:off x="-308538" y="4319027"/>
              <a:ext cx="8280254" cy="1208092"/>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9" name="Freeform 22"/>
            <p:cNvSpPr>
              <a:spLocks/>
            </p:cNvSpPr>
            <p:nvPr/>
          </p:nvSpPr>
          <p:spPr bwMode="hidden">
            <a:xfrm>
              <a:off x="4014" y="4334834"/>
              <a:ext cx="8164231"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 name="Freeform 26"/>
            <p:cNvSpPr>
              <a:spLocks/>
            </p:cNvSpPr>
            <p:nvPr/>
          </p:nvSpPr>
          <p:spPr bwMode="hidden">
            <a:xfrm>
              <a:off x="4157164" y="4316769"/>
              <a:ext cx="4939265"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1" name="Freeform 1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n-US" altLang="en-US"/>
          </a:p>
        </p:txBody>
      </p:sp>
      <p:sp>
        <p:nvSpPr>
          <p:cNvPr id="13" name="Footer Placeholder 5"/>
          <p:cNvSpPr>
            <a:spLocks noGrp="1"/>
          </p:cNvSpPr>
          <p:nvPr>
            <p:ph type="ftr" sz="quarter" idx="11"/>
          </p:nvPr>
        </p:nvSpPr>
        <p:spPr/>
        <p:txBody>
          <a:bodyPr/>
          <a:lstStyle>
            <a:lvl1pPr>
              <a:defRPr/>
            </a:lvl1pPr>
          </a:lstStyle>
          <a:p>
            <a:pPr>
              <a:defRPr/>
            </a:pPr>
            <a:endParaRPr lang="en-US" altLang="en-US"/>
          </a:p>
        </p:txBody>
      </p:sp>
      <p:sp>
        <p:nvSpPr>
          <p:cNvPr id="14" name="Slide Number Placeholder 6"/>
          <p:cNvSpPr>
            <a:spLocks noGrp="1"/>
          </p:cNvSpPr>
          <p:nvPr>
            <p:ph type="sldNum" sz="quarter" idx="12"/>
          </p:nvPr>
        </p:nvSpPr>
        <p:spPr/>
        <p:txBody>
          <a:bodyPr/>
          <a:lstStyle>
            <a:lvl1pPr>
              <a:defRPr/>
            </a:lvl1pPr>
          </a:lstStyle>
          <a:p>
            <a:pPr>
              <a:defRPr/>
            </a:pPr>
            <a:fld id="{1FEEBB50-F7DE-4854-B942-493DFABC91D8}" type="slidenum">
              <a:rPr lang="en-US" altLang="en-US"/>
              <a:pPr>
                <a:defRPr/>
              </a:pPr>
              <a:t>‹#›</a:t>
            </a:fld>
            <a:endParaRPr lang="en-US" altLang="en-US"/>
          </a:p>
        </p:txBody>
      </p:sp>
    </p:spTree>
    <p:extLst>
      <p:ext uri="{BB962C8B-B14F-4D97-AF65-F5344CB8AC3E}">
        <p14:creationId xmlns:p14="http://schemas.microsoft.com/office/powerpoint/2010/main" val="240326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51" name="Group 15"/>
          <p:cNvGrpSpPr>
            <a:grpSpLocks noChangeAspect="1"/>
          </p:cNvGrpSpPr>
          <p:nvPr/>
        </p:nvGrpSpPr>
        <p:grpSpPr bwMode="auto">
          <a:xfrm>
            <a:off x="211138" y="1679575"/>
            <a:ext cx="8723312" cy="1330325"/>
            <a:chOff x="-3905251" y="4294188"/>
            <a:chExt cx="13027839" cy="1892300"/>
          </a:xfrm>
        </p:grpSpPr>
        <p:sp>
          <p:nvSpPr>
            <p:cNvPr id="103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1035" name="Freeform 18"/>
            <p:cNvSpPr>
              <a:spLocks/>
            </p:cNvSpPr>
            <p:nvPr/>
          </p:nvSpPr>
          <p:spPr bwMode="hidden">
            <a:xfrm>
              <a:off x="-308667" y="4319028"/>
              <a:ext cx="8279020" cy="1208091"/>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1036" name="Freeform 22"/>
            <p:cNvSpPr>
              <a:spLocks/>
            </p:cNvSpPr>
            <p:nvPr/>
          </p:nvSpPr>
          <p:spPr bwMode="hidden">
            <a:xfrm>
              <a:off x="4286" y="4334834"/>
              <a:ext cx="8165219"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37" name="Freeform 26"/>
            <p:cNvSpPr>
              <a:spLocks/>
            </p:cNvSpPr>
            <p:nvPr/>
          </p:nvSpPr>
          <p:spPr bwMode="hidden">
            <a:xfrm>
              <a:off x="4155651" y="4316769"/>
              <a:ext cx="4940859"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38"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sp>
        <p:nvSpPr>
          <p:cNvPr id="2052"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Arial" charset="0"/>
                <a:cs typeface="Arial" charset="0"/>
              </a:defRPr>
            </a:lvl1pPr>
          </a:lstStyle>
          <a:p>
            <a:pPr>
              <a:defRPr/>
            </a:pPr>
            <a:endParaRPr lang="en-US"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latin typeface="Arial" charset="0"/>
                <a:cs typeface="Arial" charset="0"/>
              </a:defRPr>
            </a:lvl1pPr>
          </a:lstStyle>
          <a:p>
            <a:pPr>
              <a:defRPr/>
            </a:pPr>
            <a:endParaRPr lang="en-US"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latin typeface="Arial" charset="0"/>
                <a:cs typeface="Arial" charset="0"/>
              </a:defRPr>
            </a:lvl1pPr>
          </a:lstStyle>
          <a:p>
            <a:pPr>
              <a:defRPr/>
            </a:pPr>
            <a:fld id="{4E9A6449-E1B2-41D6-9073-5E0D6AC775BB}" type="slidenum">
              <a:rPr lang="en-US" altLang="en-US"/>
              <a:pPr>
                <a:defRPr/>
              </a:pPr>
              <a:t>‹#›</a:t>
            </a:fld>
            <a:endParaRPr lang="en-US" altLang="en-US"/>
          </a:p>
        </p:txBody>
      </p:sp>
      <p:sp>
        <p:nvSpPr>
          <p:cNvPr id="2056"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14"/>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2007 The McGraw-Hill Companies Inc. Permission Required for Reproduction or Display.</a:t>
            </a:r>
          </a:p>
        </p:txBody>
      </p:sp>
    </p:spTree>
  </p:cSld>
  <p:clrMap bg1="lt1" tx1="dk1" bg2="lt2" tx2="dk2" accent1="accent1" accent2="accent2" accent3="accent3" accent4="accent4" accent5="accent5" accent6="accent6" hlink="hlink" folHlink="folHlink"/>
  <p:sldLayoutIdLst>
    <p:sldLayoutId id="2147483915" r:id="rId1"/>
    <p:sldLayoutId id="2147483910" r:id="rId2"/>
    <p:sldLayoutId id="2147483916" r:id="rId3"/>
    <p:sldLayoutId id="2147483911" r:id="rId4"/>
    <p:sldLayoutId id="2147483912" r:id="rId5"/>
    <p:sldLayoutId id="2147483913" r:id="rId6"/>
    <p:sldLayoutId id="2147483917" r:id="rId7"/>
    <p:sldLayoutId id="2147483918" r:id="rId8"/>
    <p:sldLayoutId id="2147483919" r:id="rId9"/>
    <p:sldLayoutId id="2147483914" r:id="rId10"/>
    <p:sldLayoutId id="2147483920" r:id="rId11"/>
    <p:sldLayoutId id="2147483921" r:id="rId12"/>
  </p:sldLayoutIdLst>
  <p:hf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audio" Target="file:///C:\Documents%20and%20Settings\Owner.DREW\Desktop\Oink!\Djam%20Leelii\08%20Sehilam.mp3" TargetMode="Externa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8.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upload.wikimedia.org/wikipedia/en/7/77/Ustroopshawaiirevolution.jp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en.wikipedia.org/wiki/File:USSMaine.jp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600200"/>
            <a:ext cx="7772400" cy="1779588"/>
          </a:xfrm>
        </p:spPr>
        <p:txBody>
          <a:bodyPr/>
          <a:lstStyle/>
          <a:p>
            <a:pPr eaLnBrk="1" hangingPunct="1"/>
            <a:r>
              <a:rPr lang="en-US" sz="6600" smtClean="0"/>
              <a:t>Chapter 33</a:t>
            </a:r>
          </a:p>
        </p:txBody>
      </p:sp>
      <p:sp>
        <p:nvSpPr>
          <p:cNvPr id="10243" name="Rectangle 3"/>
          <p:cNvSpPr>
            <a:spLocks noGrp="1" noChangeArrowheads="1"/>
          </p:cNvSpPr>
          <p:nvPr>
            <p:ph type="subTitle" idx="1"/>
          </p:nvPr>
        </p:nvSpPr>
        <p:spPr>
          <a:xfrm>
            <a:off x="1371600" y="3556000"/>
            <a:ext cx="6400800" cy="1473200"/>
          </a:xfrm>
        </p:spPr>
        <p:txBody>
          <a:bodyPr/>
          <a:lstStyle/>
          <a:p>
            <a:pPr eaLnBrk="1" hangingPunct="1"/>
            <a:r>
              <a:rPr lang="en-US" sz="3600" smtClean="0"/>
              <a:t>The Building of Global Empires</a:t>
            </a:r>
          </a:p>
        </p:txBody>
      </p:sp>
      <p:sp>
        <p:nvSpPr>
          <p:cNvPr id="10244"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4AA623D-24DC-4D08-8513-A9A0D4523FDC}" type="slidenum">
              <a:rPr lang="en-US" altLang="en-US" smtClean="0">
                <a:solidFill>
                  <a:schemeClr val="tx2"/>
                </a:solidFill>
              </a:rPr>
              <a:pPr eaLnBrk="1" hangingPunct="1"/>
              <a:t>1</a:t>
            </a:fld>
            <a:endParaRPr lang="en-US" altLang="en-US" smtClean="0">
              <a:solidFill>
                <a:schemeClr val="tx2"/>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pic>
        <p:nvPicPr>
          <p:cNvPr id="1945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0"/>
            <a:ext cx="83820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pic>
        <p:nvPicPr>
          <p:cNvPr id="2048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lstStyle/>
          <a:p>
            <a:pPr eaLnBrk="1" hangingPunct="1"/>
            <a:r>
              <a:rPr lang="en-US" sz="3600" smtClean="0"/>
              <a:t>Strategic footholds</a:t>
            </a:r>
          </a:p>
          <a:p>
            <a:pPr lvl="1" eaLnBrk="1" hangingPunct="1"/>
            <a:r>
              <a:rPr lang="en-US" sz="3600" smtClean="0"/>
              <a:t>Waterways</a:t>
            </a:r>
          </a:p>
          <a:p>
            <a:pPr lvl="1" eaLnBrk="1" hangingPunct="1"/>
            <a:r>
              <a:rPr lang="en-US" sz="3600" smtClean="0"/>
              <a:t>Supply stations</a:t>
            </a:r>
          </a:p>
          <a:p>
            <a:pPr lvl="1" eaLnBrk="1" hangingPunct="1"/>
            <a:r>
              <a:rPr lang="en-US" sz="3600" smtClean="0"/>
              <a:t>Imperial rivalries</a:t>
            </a:r>
          </a:p>
          <a:p>
            <a:pPr eaLnBrk="1" hangingPunct="1"/>
            <a:endParaRPr lang="en-US" smtClean="0"/>
          </a:p>
        </p:txBody>
      </p:sp>
      <p:sp>
        <p:nvSpPr>
          <p:cNvPr id="215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985644-62B4-4CB2-AF38-D2ABA1870AAF}" type="slidenum">
              <a:rPr lang="en-US" altLang="en-US" smtClean="0">
                <a:solidFill>
                  <a:schemeClr val="tx2"/>
                </a:solidFill>
              </a:rPr>
              <a:pPr eaLnBrk="1" hangingPunct="1"/>
              <a:t>12</a:t>
            </a:fld>
            <a:endParaRPr lang="en-US" altLang="en-US" smtClean="0">
              <a:solidFill>
                <a:schemeClr val="tx2"/>
              </a:solidFill>
            </a:endParaRPr>
          </a:p>
        </p:txBody>
      </p:sp>
      <p:sp>
        <p:nvSpPr>
          <p:cNvPr id="21508" name="Rectangle 2"/>
          <p:cNvSpPr>
            <a:spLocks noGrp="1" noChangeArrowheads="1"/>
          </p:cNvSpPr>
          <p:nvPr>
            <p:ph type="title"/>
          </p:nvPr>
        </p:nvSpPr>
        <p:spPr/>
        <p:txBody>
          <a:bodyPr/>
          <a:lstStyle/>
          <a:p>
            <a:pPr eaLnBrk="1" hangingPunct="1"/>
            <a:r>
              <a:rPr lang="en-US" smtClean="0"/>
              <a:t>Geopolitical considerations</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pPr eaLnBrk="1" hangingPunct="1"/>
            <a:r>
              <a:rPr lang="en-US" smtClean="0"/>
              <a:t>Crises of industrialism</a:t>
            </a:r>
          </a:p>
          <a:p>
            <a:pPr eaLnBrk="1" hangingPunct="1"/>
            <a:r>
              <a:rPr lang="en-US" smtClean="0"/>
              <a:t>Pressure from nascent Socialism</a:t>
            </a:r>
          </a:p>
          <a:p>
            <a:pPr eaLnBrk="1" hangingPunct="1"/>
            <a:r>
              <a:rPr lang="en-US" smtClean="0"/>
              <a:t>Imperial policies distract proletariat from domestic politics</a:t>
            </a:r>
          </a:p>
          <a:p>
            <a:pPr lvl="1" eaLnBrk="1" hangingPunct="1"/>
            <a:r>
              <a:rPr lang="en-US" smtClean="0"/>
              <a:t>Cecil Rhodes: imperialism alternative to civil war</a:t>
            </a:r>
          </a:p>
        </p:txBody>
      </p:sp>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3A6F613-4D73-49D8-B8A5-D3B975C2BEEC}" type="slidenum">
              <a:rPr lang="en-US" altLang="en-US" smtClean="0">
                <a:solidFill>
                  <a:schemeClr val="tx2"/>
                </a:solidFill>
              </a:rPr>
              <a:pPr eaLnBrk="1" hangingPunct="1"/>
              <a:t>13</a:t>
            </a:fld>
            <a:endParaRPr lang="en-US" altLang="en-US" smtClean="0">
              <a:solidFill>
                <a:schemeClr val="tx2"/>
              </a:solidFill>
            </a:endParaRPr>
          </a:p>
        </p:txBody>
      </p:sp>
      <p:sp>
        <p:nvSpPr>
          <p:cNvPr id="22532" name="Rectangle 2"/>
          <p:cNvSpPr>
            <a:spLocks noGrp="1" noChangeArrowheads="1"/>
          </p:cNvSpPr>
          <p:nvPr>
            <p:ph type="title"/>
          </p:nvPr>
        </p:nvSpPr>
        <p:spPr/>
        <p:txBody>
          <a:bodyPr/>
          <a:lstStyle/>
          <a:p>
            <a:pPr eaLnBrk="1" hangingPunct="1"/>
            <a:r>
              <a:rPr lang="en-US" smtClean="0"/>
              <a:t>Domestic Political Considerations</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pic>
        <p:nvPicPr>
          <p:cNvPr id="2355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038600" y="381000"/>
            <a:ext cx="4648200" cy="6096000"/>
          </a:xfrm>
        </p:spPr>
      </p:pic>
      <p:sp>
        <p:nvSpPr>
          <p:cNvPr id="87044" name="Text Box 4"/>
          <p:cNvSpPr txBox="1">
            <a:spLocks noChangeArrowheads="1"/>
          </p:cNvSpPr>
          <p:nvPr/>
        </p:nvSpPr>
        <p:spPr bwMode="auto">
          <a:xfrm>
            <a:off x="152400" y="377825"/>
            <a:ext cx="38862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2400" b="1">
                <a:solidFill>
                  <a:schemeClr val="bg1"/>
                </a:solidFill>
              </a:rPr>
              <a:t>Cecil John Rhodes - July 5, 1853 – March 26, 1902</a:t>
            </a:r>
          </a:p>
          <a:p>
            <a:pPr algn="r" eaLnBrk="1" hangingPunct="1">
              <a:spcBef>
                <a:spcPct val="50000"/>
              </a:spcBef>
              <a:buFontTx/>
              <a:buChar char="•"/>
            </a:pPr>
            <a:r>
              <a:rPr lang="en-US" sz="2400"/>
              <a:t> British-born South African businessman, mining magnate, and politician. </a:t>
            </a:r>
          </a:p>
          <a:p>
            <a:pPr algn="r" eaLnBrk="1" hangingPunct="1">
              <a:spcBef>
                <a:spcPct val="50000"/>
              </a:spcBef>
              <a:buFontTx/>
              <a:buChar char="•"/>
            </a:pPr>
            <a:r>
              <a:rPr lang="en-US" sz="2400"/>
              <a:t> Founder of the diamond company De Beers, which today controls 60% of the world's diamonds and at one time controlled 90% of the world's diamonds. </a:t>
            </a:r>
          </a:p>
          <a:p>
            <a:pPr algn="r" eaLnBrk="1" hangingPunct="1">
              <a:spcBef>
                <a:spcPct val="50000"/>
              </a:spcBef>
              <a:buFontTx/>
              <a:buChar char="•"/>
            </a:pPr>
            <a:r>
              <a:rPr lang="en-US" sz="2400"/>
              <a:t> He was also the colonizer of the state of Rhodesia, which was named after     him.</a:t>
            </a:r>
            <a:r>
              <a:rPr lang="en-US" sz="2400">
                <a:solidFill>
                  <a:schemeClr val="bg1"/>
                </a:solidFill>
              </a:rPr>
              <a:t>.</a:t>
            </a: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044">
                                            <p:txEl>
                                              <p:pRg st="1" end="1"/>
                                            </p:txEl>
                                          </p:spTgt>
                                        </p:tgtEl>
                                        <p:attrNameLst>
                                          <p:attrName>style.visibility</p:attrName>
                                        </p:attrNameLst>
                                      </p:cBhvr>
                                      <p:to>
                                        <p:strVal val="visible"/>
                                      </p:to>
                                    </p:set>
                                    <p:anim calcmode="lin" valueType="num">
                                      <p:cBhvr additive="base">
                                        <p:cTn id="7" dur="500" fill="hold"/>
                                        <p:tgtEl>
                                          <p:spTgt spid="870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7044">
                                            <p:txEl>
                                              <p:pRg st="2" end="2"/>
                                            </p:txEl>
                                          </p:spTgt>
                                        </p:tgtEl>
                                        <p:attrNameLst>
                                          <p:attrName>style.visibility</p:attrName>
                                        </p:attrNameLst>
                                      </p:cBhvr>
                                      <p:to>
                                        <p:strVal val="visible"/>
                                      </p:to>
                                    </p:set>
                                    <p:anim calcmode="lin" valueType="num">
                                      <p:cBhvr additive="base">
                                        <p:cTn id="13" dur="500" fill="hold"/>
                                        <p:tgtEl>
                                          <p:spTgt spid="8704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7044">
                                            <p:txEl>
                                              <p:pRg st="3" end="3"/>
                                            </p:txEl>
                                          </p:spTgt>
                                        </p:tgtEl>
                                        <p:attrNameLst>
                                          <p:attrName>style.visibility</p:attrName>
                                        </p:attrNameLst>
                                      </p:cBhvr>
                                      <p:to>
                                        <p:strVal val="visible"/>
                                      </p:to>
                                    </p:set>
                                    <p:anim calcmode="lin" valueType="num">
                                      <p:cBhvr additive="base">
                                        <p:cTn id="19" dur="500" fill="hold"/>
                                        <p:tgtEl>
                                          <p:spTgt spid="8704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609600" y="2438400"/>
            <a:ext cx="7408863" cy="3451225"/>
          </a:xfrm>
        </p:spPr>
        <p:txBody>
          <a:bodyPr/>
          <a:lstStyle/>
          <a:p>
            <a:pPr eaLnBrk="1" hangingPunct="1"/>
            <a:r>
              <a:rPr lang="en-US" smtClean="0"/>
              <a:t>Transportation</a:t>
            </a:r>
          </a:p>
          <a:p>
            <a:pPr lvl="1" eaLnBrk="1" hangingPunct="1"/>
            <a:r>
              <a:rPr lang="en-US" smtClean="0"/>
              <a:t>Steamships</a:t>
            </a:r>
          </a:p>
          <a:p>
            <a:pPr lvl="1" eaLnBrk="1" hangingPunct="1"/>
            <a:r>
              <a:rPr lang="en-US" smtClean="0"/>
              <a:t>Railroads</a:t>
            </a:r>
          </a:p>
          <a:p>
            <a:pPr eaLnBrk="1" hangingPunct="1"/>
            <a:r>
              <a:rPr lang="en-US" smtClean="0"/>
              <a:t>Infrastructure</a:t>
            </a:r>
          </a:p>
          <a:p>
            <a:pPr lvl="1" eaLnBrk="1" hangingPunct="1"/>
            <a:r>
              <a:rPr lang="en-US" smtClean="0"/>
              <a:t>Suez Canal (1859-1869)</a:t>
            </a:r>
          </a:p>
          <a:p>
            <a:pPr lvl="1" eaLnBrk="1" hangingPunct="1"/>
            <a:r>
              <a:rPr lang="en-US" smtClean="0"/>
              <a:t>Panama Canal (1904-1914)</a:t>
            </a:r>
          </a:p>
          <a:p>
            <a:pPr lvl="1" eaLnBrk="1" hangingPunct="1"/>
            <a:endParaRPr lang="en-US" smtClean="0"/>
          </a:p>
        </p:txBody>
      </p:sp>
      <p:sp>
        <p:nvSpPr>
          <p:cNvPr id="2457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86EC3CC-5173-46B7-AC6C-FA2DF17E87F1}" type="slidenum">
              <a:rPr lang="en-US" altLang="en-US" smtClean="0">
                <a:solidFill>
                  <a:schemeClr val="tx2"/>
                </a:solidFill>
              </a:rPr>
              <a:pPr eaLnBrk="1" hangingPunct="1"/>
              <a:t>15</a:t>
            </a:fld>
            <a:endParaRPr lang="en-US" altLang="en-US" smtClean="0">
              <a:solidFill>
                <a:schemeClr val="tx2"/>
              </a:solidFill>
            </a:endParaRPr>
          </a:p>
        </p:txBody>
      </p:sp>
      <p:sp>
        <p:nvSpPr>
          <p:cNvPr id="24580" name="Rectangle 2"/>
          <p:cNvSpPr>
            <a:spLocks noGrp="1" noChangeArrowheads="1"/>
          </p:cNvSpPr>
          <p:nvPr>
            <p:ph type="title"/>
          </p:nvPr>
        </p:nvSpPr>
        <p:spPr/>
        <p:txBody>
          <a:bodyPr/>
          <a:lstStyle/>
          <a:p>
            <a:pPr eaLnBrk="1" hangingPunct="1"/>
            <a:r>
              <a:rPr lang="en-US" smtClean="0"/>
              <a:t>Technology and Imperialism</a:t>
            </a:r>
          </a:p>
        </p:txBody>
      </p:sp>
      <p:pic>
        <p:nvPicPr>
          <p:cNvPr id="24581" name="Picture 6" descr="The Suez Ca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8862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pic>
        <p:nvPicPr>
          <p:cNvPr id="2560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eaLnBrk="1" hangingPunct="1"/>
            <a:endParaRPr lang="en-US" smtClean="0"/>
          </a:p>
        </p:txBody>
      </p:sp>
      <p:sp>
        <p:nvSpPr>
          <p:cNvPr id="26627" name="Title 2"/>
          <p:cNvSpPr>
            <a:spLocks noGrp="1"/>
          </p:cNvSpPr>
          <p:nvPr>
            <p:ph type="title"/>
          </p:nvPr>
        </p:nvSpPr>
        <p:spPr/>
        <p:txBody>
          <a:bodyPr/>
          <a:lstStyle/>
          <a:p>
            <a:pPr eaLnBrk="1" hangingPunct="1"/>
            <a:endParaRPr lang="en-US" smtClean="0"/>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3C68919-17C7-4D2A-A3E9-43C629194EB0}" type="slidenum">
              <a:rPr lang="en-US" altLang="en-US" smtClean="0">
                <a:solidFill>
                  <a:schemeClr val="tx2"/>
                </a:solidFill>
              </a:rPr>
              <a:pPr eaLnBrk="1" hangingPunct="1"/>
              <a:t>17</a:t>
            </a:fld>
            <a:endParaRPr lang="en-US" altLang="en-US" smtClean="0">
              <a:solidFill>
                <a:schemeClr val="tx2"/>
              </a:solidFill>
            </a:endParaRPr>
          </a:p>
        </p:txBody>
      </p:sp>
      <p:pic>
        <p:nvPicPr>
          <p:cNvPr id="26629" name="Picture 2" descr="http://centralamerica.com/panama/graphics/mapca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228600" y="2133600"/>
            <a:ext cx="3429000" cy="4114800"/>
          </a:xfrm>
        </p:spPr>
        <p:txBody>
          <a:bodyPr/>
          <a:lstStyle/>
          <a:p>
            <a:pPr eaLnBrk="1" hangingPunct="1"/>
            <a:r>
              <a:rPr lang="en-US" smtClean="0"/>
              <a:t>Muzzle-loading muskets</a:t>
            </a:r>
          </a:p>
          <a:p>
            <a:pPr eaLnBrk="1" hangingPunct="1"/>
            <a:r>
              <a:rPr lang="en-US" smtClean="0"/>
              <a:t>Mid-century: breech-loading rifles</a:t>
            </a:r>
          </a:p>
          <a:p>
            <a:pPr lvl="1" eaLnBrk="1" hangingPunct="1"/>
            <a:r>
              <a:rPr lang="en-US" smtClean="0"/>
              <a:t>Reduce reloading time</a:t>
            </a:r>
          </a:p>
          <a:p>
            <a:pPr eaLnBrk="1" hangingPunct="1"/>
            <a:r>
              <a:rPr lang="en-US" smtClean="0"/>
              <a:t>1880s: Maxim gun, 11 rounds per second</a:t>
            </a:r>
          </a:p>
        </p:txBody>
      </p:sp>
      <p:sp>
        <p:nvSpPr>
          <p:cNvPr id="276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1845656-3B59-484D-B742-EC9FD3B02A8B}" type="slidenum">
              <a:rPr lang="en-US" altLang="en-US" smtClean="0">
                <a:solidFill>
                  <a:schemeClr val="tx2"/>
                </a:solidFill>
              </a:rPr>
              <a:pPr eaLnBrk="1" hangingPunct="1"/>
              <a:t>18</a:t>
            </a:fld>
            <a:endParaRPr lang="en-US" altLang="en-US" smtClean="0">
              <a:solidFill>
                <a:schemeClr val="tx2"/>
              </a:solidFill>
            </a:endParaRPr>
          </a:p>
        </p:txBody>
      </p:sp>
      <p:sp>
        <p:nvSpPr>
          <p:cNvPr id="27652" name="Rectangle 2"/>
          <p:cNvSpPr>
            <a:spLocks noGrp="1" noChangeArrowheads="1"/>
          </p:cNvSpPr>
          <p:nvPr>
            <p:ph type="title"/>
          </p:nvPr>
        </p:nvSpPr>
        <p:spPr/>
        <p:txBody>
          <a:bodyPr/>
          <a:lstStyle/>
          <a:p>
            <a:pPr eaLnBrk="1" hangingPunct="1"/>
            <a:r>
              <a:rPr lang="en-US" smtClean="0"/>
              <a:t>Weaponry</a:t>
            </a:r>
          </a:p>
        </p:txBody>
      </p:sp>
      <p:pic>
        <p:nvPicPr>
          <p:cNvPr id="27653" name="Picture 6" descr="http://www.knowledgerush.com/wiki_image/8/84/M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2057400"/>
            <a:ext cx="50355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lstStyle/>
          <a:p>
            <a:pPr eaLnBrk="1" hangingPunct="1"/>
            <a:r>
              <a:rPr lang="en-US" smtClean="0"/>
              <a:t>Battle of Omdurman (near Khartom on Nile), 1898</a:t>
            </a:r>
          </a:p>
          <a:p>
            <a:pPr lvl="1" eaLnBrk="1" hangingPunct="1"/>
            <a:r>
              <a:rPr lang="en-US" smtClean="0"/>
              <a:t>Five hours of fighting</a:t>
            </a:r>
          </a:p>
          <a:p>
            <a:pPr eaLnBrk="1" hangingPunct="1"/>
            <a:r>
              <a:rPr lang="en-US" smtClean="0"/>
              <a:t>British: six gunboats, twenty machine guns, 368 killed</a:t>
            </a:r>
          </a:p>
          <a:p>
            <a:pPr eaLnBrk="1" hangingPunct="1"/>
            <a:r>
              <a:rPr lang="en-US" smtClean="0"/>
              <a:t>Sudanese: 11,000 killed</a:t>
            </a:r>
          </a:p>
        </p:txBody>
      </p:sp>
      <p:sp>
        <p:nvSpPr>
          <p:cNvPr id="2867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941B0B-ADDC-46CA-83C3-D2A8B233305E}" type="slidenum">
              <a:rPr lang="en-US" altLang="en-US" smtClean="0">
                <a:solidFill>
                  <a:schemeClr val="tx2"/>
                </a:solidFill>
              </a:rPr>
              <a:pPr eaLnBrk="1" hangingPunct="1"/>
              <a:t>19</a:t>
            </a:fld>
            <a:endParaRPr lang="en-US" altLang="en-US" smtClean="0">
              <a:solidFill>
                <a:schemeClr val="tx2"/>
              </a:solidFill>
            </a:endParaRPr>
          </a:p>
        </p:txBody>
      </p:sp>
      <p:sp>
        <p:nvSpPr>
          <p:cNvPr id="28676" name="Rectangle 2"/>
          <p:cNvSpPr>
            <a:spLocks noGrp="1" noChangeArrowheads="1"/>
          </p:cNvSpPr>
          <p:nvPr>
            <p:ph type="title"/>
          </p:nvPr>
        </p:nvSpPr>
        <p:spPr/>
        <p:txBody>
          <a:bodyPr/>
          <a:lstStyle/>
          <a:p>
            <a:pPr eaLnBrk="1" hangingPunct="1"/>
            <a:r>
              <a:rPr lang="en-US" smtClean="0"/>
              <a:t>The Military Advantage</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Grp="1" noChangeArrowheads="1"/>
          </p:cNvSpPr>
          <p:nvPr>
            <p:ph idx="1"/>
          </p:nvPr>
        </p:nvSpPr>
        <p:spPr>
          <a:xfrm>
            <a:off x="457200" y="304800"/>
            <a:ext cx="8229600" cy="5826125"/>
          </a:xfrm>
        </p:spPr>
        <p:txBody>
          <a:bodyPr/>
          <a:lstStyle/>
          <a:p>
            <a:pPr eaLnBrk="1" hangingPunct="1">
              <a:buFont typeface="Wingdings" pitchFamily="2" charset="2"/>
              <a:buNone/>
            </a:pPr>
            <a:r>
              <a:rPr lang="en-US" sz="4000" smtClean="0"/>
              <a:t>Imperialism in Asia, ca. 1914</a:t>
            </a:r>
          </a:p>
        </p:txBody>
      </p:sp>
      <p:sp>
        <p:nvSpPr>
          <p:cNvPr id="112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E63E46B-0E0D-4A9A-B972-D636839897AD}" type="slidenum">
              <a:rPr lang="en-US" altLang="en-US" smtClean="0">
                <a:solidFill>
                  <a:schemeClr val="tx2"/>
                </a:solidFill>
              </a:rPr>
              <a:pPr eaLnBrk="1" hangingPunct="1"/>
              <a:t>2</a:t>
            </a:fld>
            <a:endParaRPr lang="en-US" altLang="en-US" smtClean="0">
              <a:solidFill>
                <a:schemeClr val="tx2"/>
              </a:solidFill>
            </a:endParaRPr>
          </a:p>
        </p:txBody>
      </p:sp>
      <p:pic>
        <p:nvPicPr>
          <p:cNvPr id="11268" name="Picture 11" descr="ben06937_m3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1066800"/>
            <a:ext cx="87979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838200" y="2286000"/>
            <a:ext cx="7408863" cy="3451225"/>
          </a:xfrm>
        </p:spPr>
        <p:txBody>
          <a:bodyPr/>
          <a:lstStyle/>
          <a:p>
            <a:pPr eaLnBrk="1" hangingPunct="1"/>
            <a:r>
              <a:rPr lang="en-US" sz="2800" smtClean="0"/>
              <a:t>Correspondence</a:t>
            </a:r>
          </a:p>
          <a:p>
            <a:pPr lvl="1" eaLnBrk="1" hangingPunct="1"/>
            <a:r>
              <a:rPr lang="en-US" sz="2800" smtClean="0"/>
              <a:t>1830 Britain-India: 2 years</a:t>
            </a:r>
          </a:p>
          <a:p>
            <a:pPr lvl="1" eaLnBrk="1" hangingPunct="1"/>
            <a:r>
              <a:rPr lang="en-US" sz="2800" smtClean="0"/>
              <a:t>After Suez Canal, 2 weeks</a:t>
            </a:r>
          </a:p>
          <a:p>
            <a:pPr eaLnBrk="1" hangingPunct="1"/>
            <a:r>
              <a:rPr lang="en-US" sz="2800" smtClean="0"/>
              <a:t>Telegraph</a:t>
            </a:r>
          </a:p>
          <a:p>
            <a:pPr lvl="1" eaLnBrk="1" hangingPunct="1"/>
            <a:r>
              <a:rPr lang="en-US" sz="2800" smtClean="0"/>
              <a:t>1870s, development of submarine cables</a:t>
            </a:r>
          </a:p>
          <a:p>
            <a:pPr lvl="1" eaLnBrk="1" hangingPunct="1"/>
            <a:r>
              <a:rPr lang="en-US" sz="2800" smtClean="0"/>
              <a:t>Britain-India: 5 hours</a:t>
            </a:r>
          </a:p>
          <a:p>
            <a:pPr eaLnBrk="1" hangingPunct="1"/>
            <a:endParaRPr lang="en-US" smtClean="0"/>
          </a:p>
        </p:txBody>
      </p:sp>
      <p:sp>
        <p:nvSpPr>
          <p:cNvPr id="296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35DB47-E3CB-4BBE-ADEC-A32F1867AF0F}" type="slidenum">
              <a:rPr lang="en-US" altLang="en-US" smtClean="0">
                <a:solidFill>
                  <a:schemeClr val="tx2"/>
                </a:solidFill>
              </a:rPr>
              <a:pPr eaLnBrk="1" hangingPunct="1"/>
              <a:t>20</a:t>
            </a:fld>
            <a:endParaRPr lang="en-US" altLang="en-US" smtClean="0">
              <a:solidFill>
                <a:schemeClr val="tx2"/>
              </a:solidFill>
            </a:endParaRPr>
          </a:p>
        </p:txBody>
      </p:sp>
      <p:sp>
        <p:nvSpPr>
          <p:cNvPr id="29700" name="Rectangle 2"/>
          <p:cNvSpPr>
            <a:spLocks noGrp="1" noChangeArrowheads="1"/>
          </p:cNvSpPr>
          <p:nvPr>
            <p:ph type="title"/>
          </p:nvPr>
        </p:nvSpPr>
        <p:spPr/>
        <p:txBody>
          <a:bodyPr/>
          <a:lstStyle/>
          <a:p>
            <a:pPr eaLnBrk="1" hangingPunct="1"/>
            <a:r>
              <a:rPr lang="en-US" smtClean="0"/>
              <a:t>Communications</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p:txBody>
          <a:bodyPr/>
          <a:lstStyle/>
          <a:p>
            <a:pPr eaLnBrk="1" hangingPunct="1">
              <a:lnSpc>
                <a:spcPct val="90000"/>
              </a:lnSpc>
            </a:pPr>
            <a:r>
              <a:rPr lang="en-US" smtClean="0"/>
              <a:t>East India Company</a:t>
            </a:r>
          </a:p>
          <a:p>
            <a:pPr eaLnBrk="1" hangingPunct="1">
              <a:lnSpc>
                <a:spcPct val="90000"/>
              </a:lnSpc>
            </a:pPr>
            <a:r>
              <a:rPr lang="en-US" smtClean="0"/>
              <a:t>Monopoly on India trade</a:t>
            </a:r>
          </a:p>
          <a:p>
            <a:pPr eaLnBrk="1" hangingPunct="1">
              <a:lnSpc>
                <a:spcPct val="90000"/>
              </a:lnSpc>
            </a:pPr>
            <a:r>
              <a:rPr lang="en-US" smtClean="0"/>
              <a:t>Original permission from Mughal emperors</a:t>
            </a:r>
          </a:p>
          <a:p>
            <a:pPr eaLnBrk="1" hangingPunct="1">
              <a:lnSpc>
                <a:spcPct val="90000"/>
              </a:lnSpc>
            </a:pPr>
            <a:r>
              <a:rPr lang="en-US" smtClean="0"/>
              <a:t>Mughal empire declines after death of Aurangzeb, 1707</a:t>
            </a:r>
          </a:p>
        </p:txBody>
      </p:sp>
      <p:sp>
        <p:nvSpPr>
          <p:cNvPr id="3072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08BF6C-AFAA-4998-9B60-9C0852E2E7A8}" type="slidenum">
              <a:rPr lang="en-US" altLang="en-US" smtClean="0">
                <a:solidFill>
                  <a:schemeClr val="tx2"/>
                </a:solidFill>
              </a:rPr>
              <a:pPr eaLnBrk="1" hangingPunct="1"/>
              <a:t>21</a:t>
            </a:fld>
            <a:endParaRPr lang="en-US" altLang="en-US" smtClean="0">
              <a:solidFill>
                <a:schemeClr val="tx2"/>
              </a:solidFill>
            </a:endParaRPr>
          </a:p>
        </p:txBody>
      </p:sp>
      <p:sp>
        <p:nvSpPr>
          <p:cNvPr id="30724" name="Rectangle 2"/>
          <p:cNvSpPr>
            <a:spLocks noGrp="1" noChangeArrowheads="1"/>
          </p:cNvSpPr>
          <p:nvPr>
            <p:ph type="title"/>
          </p:nvPr>
        </p:nvSpPr>
        <p:spPr/>
        <p:txBody>
          <a:bodyPr/>
          <a:lstStyle/>
          <a:p>
            <a:pPr eaLnBrk="1" hangingPunct="1"/>
            <a:r>
              <a:rPr lang="en-US" sz="3800" smtClean="0"/>
              <a:t>The Jewel of the British Crown: India</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1747" name="Rectangle 2"/>
          <p:cNvSpPr>
            <a:spLocks noGrp="1" noChangeArrowheads="1"/>
          </p:cNvSpPr>
          <p:nvPr>
            <p:ph type="title"/>
          </p:nvPr>
        </p:nvSpPr>
        <p:spPr>
          <a:xfrm>
            <a:off x="457200" y="0"/>
            <a:ext cx="8229600" cy="1143000"/>
          </a:xfrm>
        </p:spPr>
        <p:txBody>
          <a:bodyPr/>
          <a:lstStyle/>
          <a:p>
            <a:pPr eaLnBrk="1" hangingPunct="1"/>
            <a:r>
              <a:rPr lang="en-US" b="1" smtClean="0">
                <a:solidFill>
                  <a:schemeClr val="tx1"/>
                </a:solidFill>
              </a:rPr>
              <a:t>Mughal Empire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pic>
        <p:nvPicPr>
          <p:cNvPr id="3277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Calcutta_ho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752600"/>
            <a:ext cx="5791200" cy="4706938"/>
          </a:xfrm>
          <a:noFill/>
        </p:spPr>
      </p:pic>
      <p:sp>
        <p:nvSpPr>
          <p:cNvPr id="3379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DB2E7D-64B9-4566-9A46-8CEC4D236460}" type="slidenum">
              <a:rPr lang="en-US" altLang="en-US" smtClean="0">
                <a:solidFill>
                  <a:schemeClr val="tx2"/>
                </a:solidFill>
              </a:rPr>
              <a:pPr eaLnBrk="1" hangingPunct="1"/>
              <a:t>24</a:t>
            </a:fld>
            <a:endParaRPr lang="en-US" altLang="en-US" smtClean="0">
              <a:solidFill>
                <a:schemeClr val="tx2"/>
              </a:solidFill>
            </a:endParaRPr>
          </a:p>
        </p:txBody>
      </p:sp>
      <p:sp>
        <p:nvSpPr>
          <p:cNvPr id="829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Home of a Wealthy Family in Calcutta</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pPr eaLnBrk="1" hangingPunct="1"/>
            <a:r>
              <a:rPr lang="en-US" smtClean="0"/>
              <a:t>Protection of economic interests through political conquest</a:t>
            </a:r>
          </a:p>
          <a:p>
            <a:pPr eaLnBrk="1" hangingPunct="1"/>
            <a:r>
              <a:rPr lang="en-US" smtClean="0"/>
              <a:t>British and Indian troops (Sepoys)</a:t>
            </a:r>
          </a:p>
          <a:p>
            <a:pPr eaLnBrk="1" hangingPunct="1">
              <a:buFont typeface="Wingdings" pitchFamily="2" charset="2"/>
              <a:buNone/>
            </a:pPr>
            <a:endParaRPr lang="en-US" smtClean="0"/>
          </a:p>
        </p:txBody>
      </p:sp>
      <p:sp>
        <p:nvSpPr>
          <p:cNvPr id="348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91CA64-C19D-4F25-874D-F908727B3596}" type="slidenum">
              <a:rPr lang="en-US" altLang="en-US" smtClean="0">
                <a:solidFill>
                  <a:schemeClr val="tx2"/>
                </a:solidFill>
              </a:rPr>
              <a:pPr eaLnBrk="1" hangingPunct="1"/>
              <a:t>25</a:t>
            </a:fld>
            <a:endParaRPr lang="en-US" altLang="en-US" smtClean="0">
              <a:solidFill>
                <a:schemeClr val="tx2"/>
              </a:solidFill>
            </a:endParaRPr>
          </a:p>
        </p:txBody>
      </p:sp>
      <p:sp>
        <p:nvSpPr>
          <p:cNvPr id="34820" name="Rectangle 2"/>
          <p:cNvSpPr>
            <a:spLocks noGrp="1" noChangeArrowheads="1"/>
          </p:cNvSpPr>
          <p:nvPr>
            <p:ph type="title"/>
          </p:nvPr>
        </p:nvSpPr>
        <p:spPr/>
        <p:txBody>
          <a:bodyPr/>
          <a:lstStyle/>
          <a:p>
            <a:pPr eaLnBrk="1" hangingPunct="1"/>
            <a:r>
              <a:rPr lang="en-US" smtClean="0"/>
              <a:t>British Conquest</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British_soldi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524000"/>
            <a:ext cx="6781800" cy="4953000"/>
          </a:xfrm>
          <a:noFill/>
        </p:spPr>
      </p:pic>
      <p:sp>
        <p:nvSpPr>
          <p:cNvPr id="358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B95B2AA-B683-439C-AC79-9FD053F3AC9B}" type="slidenum">
              <a:rPr lang="en-US" altLang="en-US" smtClean="0">
                <a:solidFill>
                  <a:schemeClr val="tx2"/>
                </a:solidFill>
              </a:rPr>
              <a:pPr eaLnBrk="1" hangingPunct="1"/>
              <a:t>26</a:t>
            </a:fld>
            <a:endParaRPr lang="en-US" altLang="en-US" smtClean="0">
              <a:solidFill>
                <a:schemeClr val="tx2"/>
              </a:solidFill>
            </a:endParaRPr>
          </a:p>
        </p:txBody>
      </p:sp>
      <p:sp>
        <p:nvSpPr>
          <p:cNvPr id="35844" name="Rectangle 2"/>
          <p:cNvSpPr>
            <a:spLocks noGrp="1" noChangeArrowheads="1"/>
          </p:cNvSpPr>
          <p:nvPr>
            <p:ph type="title"/>
          </p:nvPr>
        </p:nvSpPr>
        <p:spPr/>
        <p:txBody>
          <a:bodyPr/>
          <a:lstStyle/>
          <a:p>
            <a:pPr eaLnBrk="1" hangingPunct="1"/>
            <a:r>
              <a:rPr lang="en-US" smtClean="0"/>
              <a:t>British Colonial Soldiers</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871538" y="2286000"/>
            <a:ext cx="7408862" cy="3840163"/>
          </a:xfrm>
        </p:spPr>
        <p:txBody>
          <a:bodyPr rtlCol="0">
            <a:normAutofit fontScale="92500"/>
          </a:bodyPr>
          <a:lstStyle/>
          <a:p>
            <a:pPr marL="274320" indent="-274320" eaLnBrk="1" fontAlgn="auto" hangingPunct="1">
              <a:spcAft>
                <a:spcPts val="0"/>
              </a:spcAft>
              <a:defRPr/>
            </a:pPr>
            <a:r>
              <a:rPr lang="en-US" sz="2600" dirty="0"/>
              <a:t>Enfield rifles</a:t>
            </a:r>
          </a:p>
          <a:p>
            <a:pPr marL="274320" indent="-274320" eaLnBrk="1" fontAlgn="auto" hangingPunct="1">
              <a:spcAft>
                <a:spcPts val="0"/>
              </a:spcAft>
              <a:defRPr/>
            </a:pPr>
            <a:r>
              <a:rPr lang="en-US" sz="2600" dirty="0"/>
              <a:t>Cartridges in wax paper greased with animal fat</a:t>
            </a:r>
          </a:p>
          <a:p>
            <a:pPr lvl="1" indent="-274320" eaLnBrk="1" fontAlgn="auto" hangingPunct="1">
              <a:spcAft>
                <a:spcPts val="0"/>
              </a:spcAft>
              <a:defRPr/>
            </a:pPr>
            <a:r>
              <a:rPr lang="en-US" dirty="0"/>
              <a:t>Problem for Hindus: beef</a:t>
            </a:r>
          </a:p>
          <a:p>
            <a:pPr lvl="1" indent="-274320" eaLnBrk="1" fontAlgn="auto" hangingPunct="1">
              <a:spcAft>
                <a:spcPts val="0"/>
              </a:spcAft>
              <a:defRPr/>
            </a:pPr>
            <a:r>
              <a:rPr lang="en-US" dirty="0"/>
              <a:t>Problem for Muslims: pork</a:t>
            </a:r>
          </a:p>
          <a:p>
            <a:pPr marL="274320" indent="-274320" eaLnBrk="1" fontAlgn="auto" hangingPunct="1">
              <a:spcAft>
                <a:spcPts val="0"/>
              </a:spcAft>
              <a:defRPr/>
            </a:pPr>
            <a:r>
              <a:rPr lang="en-US" sz="2600" dirty="0" err="1"/>
              <a:t>Sepoys</a:t>
            </a:r>
            <a:r>
              <a:rPr lang="en-US" sz="2600" dirty="0"/>
              <a:t> capture garrison</a:t>
            </a:r>
          </a:p>
          <a:p>
            <a:pPr lvl="1" indent="-274320" eaLnBrk="1" fontAlgn="auto" hangingPunct="1">
              <a:spcAft>
                <a:spcPts val="0"/>
              </a:spcAft>
              <a:defRPr/>
            </a:pPr>
            <a:r>
              <a:rPr lang="en-US" dirty="0"/>
              <a:t>60 soldiers, 180 civilian males massacred (after surrender)</a:t>
            </a:r>
          </a:p>
          <a:p>
            <a:pPr marL="274320" indent="-274320" eaLnBrk="1" fontAlgn="auto" hangingPunct="1">
              <a:spcAft>
                <a:spcPts val="0"/>
              </a:spcAft>
              <a:defRPr/>
            </a:pPr>
            <a:r>
              <a:rPr lang="en-US" sz="2600" dirty="0"/>
              <a:t>Two weeks later, 375 women and children murdered</a:t>
            </a:r>
          </a:p>
          <a:p>
            <a:pPr marL="274320" indent="-274320" eaLnBrk="1" fontAlgn="auto" hangingPunct="1">
              <a:spcAft>
                <a:spcPts val="0"/>
              </a:spcAft>
              <a:defRPr/>
            </a:pPr>
            <a:r>
              <a:rPr lang="en-US" sz="2600" dirty="0"/>
              <a:t>British retake fort, hang rebels</a:t>
            </a:r>
          </a:p>
          <a:p>
            <a:pPr marL="274320" indent="-274320" eaLnBrk="1" fontAlgn="auto" hangingPunct="1">
              <a:spcAft>
                <a:spcPts val="0"/>
              </a:spcAft>
              <a:defRPr/>
            </a:pPr>
            <a:endParaRPr lang="en-US" sz="2600" dirty="0"/>
          </a:p>
        </p:txBody>
      </p:sp>
      <p:sp>
        <p:nvSpPr>
          <p:cNvPr id="368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D124E92-9CDF-4C41-803F-1FE4B630B8AF}" type="slidenum">
              <a:rPr lang="en-US" altLang="en-US" smtClean="0">
                <a:solidFill>
                  <a:schemeClr val="tx2"/>
                </a:solidFill>
              </a:rPr>
              <a:pPr eaLnBrk="1" hangingPunct="1"/>
              <a:t>27</a:t>
            </a:fld>
            <a:endParaRPr lang="en-US" altLang="en-US" smtClean="0">
              <a:solidFill>
                <a:schemeClr val="tx2"/>
              </a:solidFill>
            </a:endParaRPr>
          </a:p>
        </p:txBody>
      </p:sp>
      <p:sp>
        <p:nvSpPr>
          <p:cNvPr id="36868" name="Rectangle 2"/>
          <p:cNvSpPr>
            <a:spLocks noGrp="1" noChangeArrowheads="1"/>
          </p:cNvSpPr>
          <p:nvPr>
            <p:ph type="title"/>
          </p:nvPr>
        </p:nvSpPr>
        <p:spPr/>
        <p:txBody>
          <a:bodyPr/>
          <a:lstStyle/>
          <a:p>
            <a:pPr eaLnBrk="1" hangingPunct="1"/>
            <a:r>
              <a:rPr lang="en-US" smtClean="0"/>
              <a:t>Sepoy Revolt, 1857</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2800" b="1" i="1" smtClean="0">
                <a:solidFill>
                  <a:schemeClr val="bg1"/>
                </a:solidFill>
              </a:rPr>
              <a:t>Sepoy Indian troops dividing the spoils after their mutiny against British rule</a:t>
            </a:r>
            <a:r>
              <a:rPr lang="en-US" sz="4000" b="1" smtClean="0">
                <a:solidFill>
                  <a:schemeClr val="bg1"/>
                </a:solidFill>
              </a:rPr>
              <a:t> </a:t>
            </a:r>
          </a:p>
        </p:txBody>
      </p:sp>
      <p:pic>
        <p:nvPicPr>
          <p:cNvPr id="3789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752600"/>
            <a:ext cx="8534400" cy="4495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2800" smtClean="0">
                <a:solidFill>
                  <a:schemeClr val="bg1"/>
                </a:solidFill>
              </a:rPr>
              <a:t>The hanging of two participants in the Indian Rebellion of 1857</a:t>
            </a:r>
            <a:r>
              <a:rPr lang="en-US" sz="4000" smtClean="0">
                <a:solidFill>
                  <a:schemeClr val="bg1"/>
                </a:solidFill>
              </a:rPr>
              <a:t> </a:t>
            </a:r>
          </a:p>
        </p:txBody>
      </p:sp>
      <p:pic>
        <p:nvPicPr>
          <p:cNvPr id="3891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600200"/>
            <a:ext cx="9144000" cy="50276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The Idea of Imperialism</a:t>
            </a:r>
          </a:p>
        </p:txBody>
      </p:sp>
      <p:pic>
        <p:nvPicPr>
          <p:cNvPr id="12291" name="Picture 4" descr="british afric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371600"/>
            <a:ext cx="3743325" cy="5129213"/>
          </a:xfrm>
          <a:noFill/>
        </p:spPr>
      </p:pic>
      <p:sp>
        <p:nvSpPr>
          <p:cNvPr id="12292" name="Rectangle 3"/>
          <p:cNvSpPr>
            <a:spLocks noGrp="1" noChangeArrowheads="1"/>
          </p:cNvSpPr>
          <p:nvPr>
            <p:ph type="body" sz="half" idx="2"/>
          </p:nvPr>
        </p:nvSpPr>
        <p:spPr>
          <a:xfrm>
            <a:off x="4343400" y="2743200"/>
            <a:ext cx="4343400" cy="3886200"/>
          </a:xfrm>
        </p:spPr>
        <p:txBody>
          <a:bodyPr/>
          <a:lstStyle/>
          <a:p>
            <a:pPr eaLnBrk="1" hangingPunct="1">
              <a:lnSpc>
                <a:spcPct val="90000"/>
              </a:lnSpc>
            </a:pPr>
            <a:r>
              <a:rPr lang="en-US" sz="2600" smtClean="0"/>
              <a:t>Term dates from mid-19</a:t>
            </a:r>
            <a:r>
              <a:rPr lang="en-US" sz="2600" baseline="30000" smtClean="0"/>
              <a:t>th</a:t>
            </a:r>
            <a:r>
              <a:rPr lang="en-US" sz="2600" smtClean="0"/>
              <a:t> century</a:t>
            </a:r>
          </a:p>
          <a:p>
            <a:pPr eaLnBrk="1" hangingPunct="1">
              <a:lnSpc>
                <a:spcPct val="90000"/>
              </a:lnSpc>
            </a:pPr>
            <a:r>
              <a:rPr lang="en-US" sz="2600" smtClean="0"/>
              <a:t>In popular discourse by 1880s</a:t>
            </a:r>
          </a:p>
          <a:p>
            <a:pPr eaLnBrk="1" hangingPunct="1">
              <a:lnSpc>
                <a:spcPct val="90000"/>
              </a:lnSpc>
            </a:pPr>
            <a:r>
              <a:rPr lang="en-US" sz="2600" smtClean="0"/>
              <a:t>Military imperialism</a:t>
            </a:r>
          </a:p>
          <a:p>
            <a:pPr lvl="1" eaLnBrk="1" hangingPunct="1">
              <a:lnSpc>
                <a:spcPct val="90000"/>
              </a:lnSpc>
            </a:pPr>
            <a:r>
              <a:rPr lang="en-US" smtClean="0"/>
              <a:t>Later, economic and cultural varieties</a:t>
            </a:r>
          </a:p>
          <a:p>
            <a:pPr lvl="1" eaLnBrk="1" hangingPunct="1">
              <a:lnSpc>
                <a:spcPct val="90000"/>
              </a:lnSpc>
            </a:pPr>
            <a:r>
              <a:rPr lang="en-US" smtClean="0"/>
              <a:t>US imperialism</a:t>
            </a:r>
          </a:p>
        </p:txBody>
      </p:sp>
      <p:sp>
        <p:nvSpPr>
          <p:cNvPr id="1229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79208EA-4E1C-4F56-AF67-69B4D96AAC09}" type="slidenum">
              <a:rPr lang="en-US" altLang="en-US" smtClean="0">
                <a:solidFill>
                  <a:schemeClr val="tx2"/>
                </a:solidFill>
              </a:rPr>
              <a:pPr eaLnBrk="1" hangingPunct="1"/>
              <a:t>3</a:t>
            </a:fld>
            <a:endParaRPr lang="en-US" altLang="en-US" smtClean="0">
              <a:solidFill>
                <a:schemeClr val="tx2"/>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eaLnBrk="1" hangingPunct="1"/>
            <a:r>
              <a:rPr lang="en-US" sz="3200" smtClean="0"/>
              <a:t>Pre-empts East India Company</a:t>
            </a:r>
          </a:p>
          <a:p>
            <a:pPr eaLnBrk="1" hangingPunct="1"/>
            <a:r>
              <a:rPr lang="en-US" sz="3200" smtClean="0"/>
              <a:t>Established civil service staffed by English</a:t>
            </a:r>
          </a:p>
          <a:p>
            <a:pPr eaLnBrk="1" hangingPunct="1"/>
            <a:r>
              <a:rPr lang="en-US" sz="3200" smtClean="0"/>
              <a:t>Low-level Indian civil servants</a:t>
            </a:r>
          </a:p>
        </p:txBody>
      </p:sp>
      <p:sp>
        <p:nvSpPr>
          <p:cNvPr id="399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4104DAF-2497-4D41-9746-176D3CCDD080}" type="slidenum">
              <a:rPr lang="en-US" altLang="en-US" smtClean="0">
                <a:solidFill>
                  <a:schemeClr val="tx2"/>
                </a:solidFill>
              </a:rPr>
              <a:pPr eaLnBrk="1" hangingPunct="1"/>
              <a:t>30</a:t>
            </a:fld>
            <a:endParaRPr lang="en-US" altLang="en-US" smtClean="0">
              <a:solidFill>
                <a:schemeClr val="tx2"/>
              </a:solidFill>
            </a:endParaRPr>
          </a:p>
        </p:txBody>
      </p:sp>
      <p:sp>
        <p:nvSpPr>
          <p:cNvPr id="39940" name="Rectangle 2"/>
          <p:cNvSpPr>
            <a:spLocks noGrp="1" noChangeArrowheads="1"/>
          </p:cNvSpPr>
          <p:nvPr>
            <p:ph type="title"/>
          </p:nvPr>
        </p:nvSpPr>
        <p:spPr/>
        <p:txBody>
          <a:bodyPr/>
          <a:lstStyle/>
          <a:p>
            <a:pPr eaLnBrk="1" hangingPunct="1"/>
            <a:r>
              <a:rPr lang="en-US" smtClean="0"/>
              <a:t>Britain establishes direct rule</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eaLnBrk="1" hangingPunct="1"/>
            <a:r>
              <a:rPr lang="en-US" sz="2800" smtClean="0"/>
              <a:t>Organization of agriculture</a:t>
            </a:r>
          </a:p>
          <a:p>
            <a:pPr lvl="1" eaLnBrk="1" hangingPunct="1"/>
            <a:r>
              <a:rPr lang="en-US" sz="2800" smtClean="0"/>
              <a:t>Crops: tea, coffee, opium</a:t>
            </a:r>
          </a:p>
          <a:p>
            <a:pPr eaLnBrk="1" hangingPunct="1"/>
            <a:r>
              <a:rPr lang="en-US" sz="2800" smtClean="0"/>
              <a:t>Stamp of British culture on Indian environment</a:t>
            </a:r>
          </a:p>
          <a:p>
            <a:pPr eaLnBrk="1" hangingPunct="1"/>
            <a:r>
              <a:rPr lang="en-US" sz="2800" smtClean="0"/>
              <a:t>Veneer on poor Muslim-Hindu relations</a:t>
            </a:r>
          </a:p>
          <a:p>
            <a:pPr lvl="1" eaLnBrk="1" hangingPunct="1"/>
            <a:endParaRPr lang="en-US" smtClean="0"/>
          </a:p>
        </p:txBody>
      </p:sp>
      <p:sp>
        <p:nvSpPr>
          <p:cNvPr id="409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D90454-7F48-486B-8B2F-1AF3C1D8E8F3}" type="slidenum">
              <a:rPr lang="en-US" altLang="en-US" smtClean="0">
                <a:solidFill>
                  <a:schemeClr val="tx2"/>
                </a:solidFill>
              </a:rPr>
              <a:pPr eaLnBrk="1" hangingPunct="1"/>
              <a:t>31</a:t>
            </a:fld>
            <a:endParaRPr lang="en-US" altLang="en-US" smtClean="0">
              <a:solidFill>
                <a:schemeClr val="tx2"/>
              </a:solidFill>
            </a:endParaRPr>
          </a:p>
        </p:txBody>
      </p:sp>
      <p:sp>
        <p:nvSpPr>
          <p:cNvPr id="40964" name="Rectangle 2"/>
          <p:cNvSpPr>
            <a:spLocks noGrp="1" noChangeArrowheads="1"/>
          </p:cNvSpPr>
          <p:nvPr>
            <p:ph type="title"/>
          </p:nvPr>
        </p:nvSpPr>
        <p:spPr/>
        <p:txBody>
          <a:bodyPr/>
          <a:lstStyle/>
          <a:p>
            <a:pPr eaLnBrk="1" hangingPunct="1"/>
            <a:r>
              <a:rPr lang="en-US" smtClean="0"/>
              <a:t>British Rule in India</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p:txBody>
          <a:bodyPr/>
          <a:lstStyle/>
          <a:p>
            <a:pPr eaLnBrk="1" hangingPunct="1"/>
            <a:r>
              <a:rPr lang="en-US" smtClean="0"/>
              <a:t>British, French, Russians complete for central Asia</a:t>
            </a:r>
          </a:p>
          <a:p>
            <a:pPr lvl="1" eaLnBrk="1" hangingPunct="1"/>
            <a:r>
              <a:rPr lang="en-US" smtClean="0"/>
              <a:t>France drops out after Napoleon</a:t>
            </a:r>
          </a:p>
          <a:p>
            <a:pPr lvl="1" eaLnBrk="1" hangingPunct="1"/>
            <a:r>
              <a:rPr lang="en-US" smtClean="0"/>
              <a:t>Russia active after 1860s in Tashkent, Bokhara, Samarkand, and approached India</a:t>
            </a:r>
          </a:p>
          <a:p>
            <a:pPr eaLnBrk="1" hangingPunct="1"/>
            <a:r>
              <a:rPr lang="en-US" smtClean="0"/>
              <a:t>The “Great Game”: Russian vs. British intrigue in Afghanistan</a:t>
            </a:r>
          </a:p>
          <a:p>
            <a:pPr lvl="1" eaLnBrk="1" hangingPunct="1"/>
            <a:r>
              <a:rPr lang="en-US" smtClean="0"/>
              <a:t>Preparation for imperialist war</a:t>
            </a:r>
          </a:p>
          <a:p>
            <a:pPr lvl="1" eaLnBrk="1" hangingPunct="1"/>
            <a:r>
              <a:rPr lang="en-US" smtClean="0"/>
              <a:t>Russian Revolution of 1917 forestalled war</a:t>
            </a:r>
          </a:p>
        </p:txBody>
      </p:sp>
      <p:sp>
        <p:nvSpPr>
          <p:cNvPr id="419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882DD73-B4F2-4BE1-A41C-55DCB0D49970}" type="slidenum">
              <a:rPr lang="en-US" altLang="en-US" smtClean="0">
                <a:solidFill>
                  <a:schemeClr val="tx2"/>
                </a:solidFill>
              </a:rPr>
              <a:pPr eaLnBrk="1" hangingPunct="1"/>
              <a:t>32</a:t>
            </a:fld>
            <a:endParaRPr lang="en-US" altLang="en-US" smtClean="0">
              <a:solidFill>
                <a:schemeClr val="tx2"/>
              </a:solidFill>
            </a:endParaRPr>
          </a:p>
        </p:txBody>
      </p:sp>
      <p:sp>
        <p:nvSpPr>
          <p:cNvPr id="41988" name="Rectangle 2"/>
          <p:cNvSpPr>
            <a:spLocks noGrp="1" noChangeArrowheads="1"/>
          </p:cNvSpPr>
          <p:nvPr>
            <p:ph type="title"/>
          </p:nvPr>
        </p:nvSpPr>
        <p:spPr/>
        <p:txBody>
          <a:bodyPr/>
          <a:lstStyle/>
          <a:p>
            <a:pPr eaLnBrk="1" hangingPunct="1"/>
            <a:r>
              <a:rPr lang="en-US" smtClean="0"/>
              <a:t>Imperialism in Central Asia</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871538" y="2209800"/>
            <a:ext cx="7408862" cy="3916363"/>
          </a:xfrm>
        </p:spPr>
        <p:txBody>
          <a:bodyPr/>
          <a:lstStyle/>
          <a:p>
            <a:pPr eaLnBrk="1" hangingPunct="1">
              <a:lnSpc>
                <a:spcPct val="90000"/>
              </a:lnSpc>
            </a:pPr>
            <a:r>
              <a:rPr lang="en-US" smtClean="0"/>
              <a:t>Spanish: Philippines</a:t>
            </a:r>
          </a:p>
          <a:p>
            <a:pPr eaLnBrk="1" hangingPunct="1">
              <a:lnSpc>
                <a:spcPct val="90000"/>
              </a:lnSpc>
            </a:pPr>
            <a:r>
              <a:rPr lang="en-US" smtClean="0"/>
              <a:t>Dutch: Indonesia (Dutch East Indies)</a:t>
            </a:r>
          </a:p>
          <a:p>
            <a:pPr eaLnBrk="1" hangingPunct="1">
              <a:lnSpc>
                <a:spcPct val="90000"/>
              </a:lnSpc>
            </a:pPr>
            <a:r>
              <a:rPr lang="en-US" smtClean="0"/>
              <a:t>British establish presence from 1820s</a:t>
            </a:r>
          </a:p>
          <a:p>
            <a:pPr lvl="1" eaLnBrk="1" hangingPunct="1">
              <a:lnSpc>
                <a:spcPct val="90000"/>
              </a:lnSpc>
            </a:pPr>
            <a:r>
              <a:rPr lang="en-US" smtClean="0"/>
              <a:t>Conflict with kings of Burma (Myanmar) 1820s, established colonial authority by 1880s</a:t>
            </a:r>
          </a:p>
          <a:p>
            <a:pPr lvl="1" eaLnBrk="1" hangingPunct="1">
              <a:lnSpc>
                <a:spcPct val="90000"/>
              </a:lnSpc>
            </a:pPr>
            <a:r>
              <a:rPr lang="en-US" smtClean="0"/>
              <a:t>Thomas Stamford Raffles founds Singapore for trade in Strait of Melaka</a:t>
            </a:r>
          </a:p>
          <a:p>
            <a:pPr lvl="2" eaLnBrk="1" hangingPunct="1">
              <a:lnSpc>
                <a:spcPct val="90000"/>
              </a:lnSpc>
            </a:pPr>
            <a:r>
              <a:rPr lang="en-US" smtClean="0"/>
              <a:t>Base of British colonization in Malaysia, 1870s-1880s</a:t>
            </a:r>
          </a:p>
          <a:p>
            <a:pPr eaLnBrk="1" hangingPunct="1">
              <a:lnSpc>
                <a:spcPct val="90000"/>
              </a:lnSpc>
            </a:pPr>
            <a:r>
              <a:rPr lang="en-US" smtClean="0"/>
              <a:t>French: Vietnam, Cambodia, Laos, 1859-1893</a:t>
            </a:r>
          </a:p>
          <a:p>
            <a:pPr lvl="1" eaLnBrk="1" hangingPunct="1">
              <a:lnSpc>
                <a:spcPct val="90000"/>
              </a:lnSpc>
            </a:pPr>
            <a:r>
              <a:rPr lang="en-US" smtClean="0"/>
              <a:t>Encouraged conversion to Christianity</a:t>
            </a:r>
          </a:p>
        </p:txBody>
      </p:sp>
      <p:sp>
        <p:nvSpPr>
          <p:cNvPr id="4301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547BE3-59A4-40C0-B244-9B16B590B3E9}" type="slidenum">
              <a:rPr lang="en-US" altLang="en-US" smtClean="0">
                <a:solidFill>
                  <a:schemeClr val="tx2"/>
                </a:solidFill>
              </a:rPr>
              <a:pPr eaLnBrk="1" hangingPunct="1"/>
              <a:t>33</a:t>
            </a:fld>
            <a:endParaRPr lang="en-US" altLang="en-US" smtClean="0">
              <a:solidFill>
                <a:schemeClr val="tx2"/>
              </a:solidFill>
            </a:endParaRPr>
          </a:p>
        </p:txBody>
      </p:sp>
      <p:sp>
        <p:nvSpPr>
          <p:cNvPr id="43012" name="Rectangle 2"/>
          <p:cNvSpPr>
            <a:spLocks noGrp="1" noChangeArrowheads="1"/>
          </p:cNvSpPr>
          <p:nvPr>
            <p:ph type="title"/>
          </p:nvPr>
        </p:nvSpPr>
        <p:spPr/>
        <p:txBody>
          <a:bodyPr/>
          <a:lstStyle/>
          <a:p>
            <a:pPr eaLnBrk="1" hangingPunct="1"/>
            <a:r>
              <a:rPr lang="en-US" smtClean="0"/>
              <a:t>Imperialism in Southeast Asia</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2667000"/>
            <a:ext cx="2667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a:solidFill>
                  <a:srgbClr val="FF9933"/>
                </a:solidFill>
                <a:latin typeface="Comic Sans MS" pitchFamily="66" charset="0"/>
              </a:rPr>
              <a:t>Africa</a:t>
            </a:r>
          </a:p>
          <a:p>
            <a:pPr eaLnBrk="1" hangingPunct="1">
              <a:spcBef>
                <a:spcPct val="50000"/>
              </a:spcBef>
            </a:pPr>
            <a:r>
              <a:rPr lang="en-US" sz="3600" b="1">
                <a:solidFill>
                  <a:srgbClr val="FF9933"/>
                </a:solidFill>
                <a:latin typeface="Comic Sans MS" pitchFamily="66" charset="0"/>
              </a:rPr>
              <a:t>1890</a:t>
            </a:r>
          </a:p>
        </p:txBody>
      </p:sp>
      <p:pic>
        <p:nvPicPr>
          <p:cNvPr id="44035" name="Picture 3" descr="Map-Africa189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057400" y="228600"/>
            <a:ext cx="7086600" cy="67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idx="1"/>
          </p:nvPr>
        </p:nvSpPr>
        <p:spPr>
          <a:xfrm>
            <a:off x="6781800" y="2895600"/>
            <a:ext cx="2209800" cy="3235325"/>
          </a:xfrm>
        </p:spPr>
        <p:txBody>
          <a:bodyPr/>
          <a:lstStyle/>
          <a:p>
            <a:pPr algn="r" eaLnBrk="1" hangingPunct="1">
              <a:buFont typeface="Wingdings" pitchFamily="2" charset="2"/>
              <a:buNone/>
            </a:pPr>
            <a:r>
              <a:rPr lang="en-US" b="1" smtClean="0"/>
              <a:t>Imperialism </a:t>
            </a:r>
          </a:p>
          <a:p>
            <a:pPr algn="r" eaLnBrk="1" hangingPunct="1">
              <a:buFont typeface="Wingdings" pitchFamily="2" charset="2"/>
              <a:buNone/>
            </a:pPr>
            <a:r>
              <a:rPr lang="en-US" b="1" smtClean="0"/>
              <a:t>in Africa, ca.1914</a:t>
            </a:r>
          </a:p>
          <a:p>
            <a:pPr eaLnBrk="1" hangingPunct="1">
              <a:buFont typeface="Wingdings" pitchFamily="2" charset="2"/>
              <a:buNone/>
            </a:pPr>
            <a:endParaRPr lang="en-US" smtClean="0"/>
          </a:p>
        </p:txBody>
      </p:sp>
      <p:sp>
        <p:nvSpPr>
          <p:cNvPr id="450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25981E2-6F56-44D8-8C16-53EC804C1BED}" type="slidenum">
              <a:rPr lang="en-US" altLang="en-US" smtClean="0">
                <a:solidFill>
                  <a:schemeClr val="tx2"/>
                </a:solidFill>
              </a:rPr>
              <a:pPr eaLnBrk="1" hangingPunct="1"/>
              <a:t>35</a:t>
            </a:fld>
            <a:endParaRPr lang="en-US" altLang="en-US" smtClean="0">
              <a:solidFill>
                <a:schemeClr val="tx2"/>
              </a:solidFill>
            </a:endParaRPr>
          </a:p>
        </p:txBody>
      </p:sp>
      <p:pic>
        <p:nvPicPr>
          <p:cNvPr id="45060" name="Picture 9" descr="ben06937_m3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723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Line 7"/>
          <p:cNvSpPr>
            <a:spLocks noChangeShapeType="1"/>
          </p:cNvSpPr>
          <p:nvPr/>
        </p:nvSpPr>
        <p:spPr bwMode="auto">
          <a:xfrm flipH="1" flipV="1">
            <a:off x="2133600" y="1981200"/>
            <a:ext cx="1143000" cy="6858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68" name="Oval 8"/>
          <p:cNvSpPr>
            <a:spLocks noChangeArrowheads="1"/>
          </p:cNvSpPr>
          <p:nvPr/>
        </p:nvSpPr>
        <p:spPr bwMode="auto">
          <a:xfrm>
            <a:off x="762000" y="1219200"/>
            <a:ext cx="1524000" cy="10668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r>
              <a:rPr lang="en-US" sz="1600" b="1">
                <a:latin typeface="Comic Sans MS" pitchFamily="66" charset="0"/>
              </a:rPr>
              <a:t>Industrial</a:t>
            </a:r>
          </a:p>
          <a:p>
            <a:r>
              <a:rPr lang="en-US" sz="1600" b="1">
                <a:latin typeface="Comic Sans MS" pitchFamily="66" charset="0"/>
              </a:rPr>
              <a:t>Revolution</a:t>
            </a:r>
          </a:p>
        </p:txBody>
      </p:sp>
      <p:sp>
        <p:nvSpPr>
          <p:cNvPr id="40969" name="Line 9"/>
          <p:cNvSpPr>
            <a:spLocks noChangeShapeType="1"/>
          </p:cNvSpPr>
          <p:nvPr/>
        </p:nvSpPr>
        <p:spPr bwMode="auto">
          <a:xfrm flipV="1">
            <a:off x="2057400" y="1219200"/>
            <a:ext cx="762000" cy="15240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70" name="Oval 10"/>
          <p:cNvSpPr>
            <a:spLocks noChangeArrowheads="1"/>
          </p:cNvSpPr>
          <p:nvPr/>
        </p:nvSpPr>
        <p:spPr bwMode="auto">
          <a:xfrm>
            <a:off x="2819400" y="762000"/>
            <a:ext cx="1219200" cy="990600"/>
          </a:xfrm>
          <a:prstGeom prst="ellipse">
            <a:avLst/>
          </a:prstGeom>
          <a:solidFill>
            <a:srgbClr val="FFBF7F"/>
          </a:solidFill>
          <a:ln>
            <a:noFill/>
          </a:ln>
          <a:effectLst>
            <a:prstShdw prst="shdw17" dist="17961" dir="2700000">
              <a:srgbClr val="99734C"/>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1400" b="1">
                <a:latin typeface="Comic Sans MS" pitchFamily="66" charset="0"/>
              </a:rPr>
              <a:t>Source for</a:t>
            </a:r>
          </a:p>
          <a:p>
            <a:pPr algn="ctr"/>
            <a:r>
              <a:rPr lang="en-US" sz="1400" b="1">
                <a:latin typeface="Comic Sans MS" pitchFamily="66" charset="0"/>
              </a:rPr>
              <a:t>Raw</a:t>
            </a:r>
          </a:p>
          <a:p>
            <a:pPr algn="ctr"/>
            <a:r>
              <a:rPr lang="en-US" sz="1400" b="1">
                <a:latin typeface="Comic Sans MS" pitchFamily="66" charset="0"/>
              </a:rPr>
              <a:t>Materials</a:t>
            </a:r>
          </a:p>
        </p:txBody>
      </p:sp>
      <p:sp>
        <p:nvSpPr>
          <p:cNvPr id="40971" name="Line 11"/>
          <p:cNvSpPr>
            <a:spLocks noChangeShapeType="1"/>
          </p:cNvSpPr>
          <p:nvPr/>
        </p:nvSpPr>
        <p:spPr bwMode="auto">
          <a:xfrm>
            <a:off x="1524000" y="2286000"/>
            <a:ext cx="152400" cy="45720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72" name="Oval 12"/>
          <p:cNvSpPr>
            <a:spLocks noChangeArrowheads="1"/>
          </p:cNvSpPr>
          <p:nvPr/>
        </p:nvSpPr>
        <p:spPr bwMode="auto">
          <a:xfrm>
            <a:off x="1295400" y="2667000"/>
            <a:ext cx="1219200" cy="990600"/>
          </a:xfrm>
          <a:prstGeom prst="ellipse">
            <a:avLst/>
          </a:prstGeom>
          <a:solidFill>
            <a:srgbClr val="FFBF7F"/>
          </a:solidFill>
          <a:ln>
            <a:noFill/>
          </a:ln>
          <a:effectLst>
            <a:prstShdw prst="shdw17" dist="17961" dir="2700000">
              <a:srgbClr val="99734C"/>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1400" b="1">
                <a:latin typeface="Comic Sans MS" pitchFamily="66" charset="0"/>
              </a:rPr>
              <a:t>Markets for</a:t>
            </a:r>
            <a:br>
              <a:rPr lang="en-US" sz="1400" b="1">
                <a:latin typeface="Comic Sans MS" pitchFamily="66" charset="0"/>
              </a:rPr>
            </a:br>
            <a:r>
              <a:rPr lang="en-US" sz="1400" b="1">
                <a:latin typeface="Comic Sans MS" pitchFamily="66" charset="0"/>
              </a:rPr>
              <a:t>Finished</a:t>
            </a:r>
            <a:br>
              <a:rPr lang="en-US" sz="1400" b="1">
                <a:latin typeface="Comic Sans MS" pitchFamily="66" charset="0"/>
              </a:rPr>
            </a:br>
            <a:r>
              <a:rPr lang="en-US" sz="1400" b="1">
                <a:latin typeface="Comic Sans MS" pitchFamily="66" charset="0"/>
              </a:rPr>
              <a:t>Goods</a:t>
            </a:r>
          </a:p>
        </p:txBody>
      </p:sp>
      <p:sp>
        <p:nvSpPr>
          <p:cNvPr id="40973" name="Line 13"/>
          <p:cNvSpPr>
            <a:spLocks noChangeShapeType="1"/>
          </p:cNvSpPr>
          <p:nvPr/>
        </p:nvSpPr>
        <p:spPr bwMode="auto">
          <a:xfrm flipV="1">
            <a:off x="5105400" y="1600200"/>
            <a:ext cx="381000" cy="10668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74" name="Oval 14"/>
          <p:cNvSpPr>
            <a:spLocks noChangeArrowheads="1"/>
          </p:cNvSpPr>
          <p:nvPr/>
        </p:nvSpPr>
        <p:spPr bwMode="auto">
          <a:xfrm>
            <a:off x="4800600" y="533400"/>
            <a:ext cx="1524000" cy="10668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1600" b="1">
                <a:latin typeface="Comic Sans MS" pitchFamily="66" charset="0"/>
              </a:rPr>
              <a:t>European</a:t>
            </a:r>
            <a:br>
              <a:rPr lang="en-US" sz="1600" b="1">
                <a:latin typeface="Comic Sans MS" pitchFamily="66" charset="0"/>
              </a:rPr>
            </a:br>
            <a:r>
              <a:rPr lang="en-US" sz="1600" b="1">
                <a:latin typeface="Comic Sans MS" pitchFamily="66" charset="0"/>
              </a:rPr>
              <a:t>Nationalism</a:t>
            </a:r>
          </a:p>
        </p:txBody>
      </p:sp>
      <p:sp>
        <p:nvSpPr>
          <p:cNvPr id="40979" name="Line 19"/>
          <p:cNvSpPr>
            <a:spLocks noChangeShapeType="1"/>
          </p:cNvSpPr>
          <p:nvPr/>
        </p:nvSpPr>
        <p:spPr bwMode="auto">
          <a:xfrm flipV="1">
            <a:off x="5791200" y="2057400"/>
            <a:ext cx="1371600" cy="6858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80" name="Oval 20"/>
          <p:cNvSpPr>
            <a:spLocks noChangeArrowheads="1"/>
          </p:cNvSpPr>
          <p:nvPr/>
        </p:nvSpPr>
        <p:spPr bwMode="auto">
          <a:xfrm>
            <a:off x="6858000" y="1143000"/>
            <a:ext cx="1524000" cy="10668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1600" b="1">
                <a:latin typeface="Comic Sans MS" pitchFamily="66" charset="0"/>
              </a:rPr>
              <a:t>Missionary</a:t>
            </a:r>
            <a:br>
              <a:rPr lang="en-US" sz="1600" b="1">
                <a:latin typeface="Comic Sans MS" pitchFamily="66" charset="0"/>
              </a:rPr>
            </a:br>
            <a:r>
              <a:rPr lang="en-US" sz="1600" b="1">
                <a:latin typeface="Comic Sans MS" pitchFamily="66" charset="0"/>
              </a:rPr>
              <a:t>Activity</a:t>
            </a:r>
          </a:p>
        </p:txBody>
      </p:sp>
      <p:sp>
        <p:nvSpPr>
          <p:cNvPr id="40981" name="Line 21"/>
          <p:cNvSpPr>
            <a:spLocks noChangeShapeType="1"/>
          </p:cNvSpPr>
          <p:nvPr/>
        </p:nvSpPr>
        <p:spPr bwMode="auto">
          <a:xfrm flipV="1">
            <a:off x="5867400" y="3352800"/>
            <a:ext cx="1295400" cy="762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82" name="Oval 22"/>
          <p:cNvSpPr>
            <a:spLocks noChangeArrowheads="1"/>
          </p:cNvSpPr>
          <p:nvPr/>
        </p:nvSpPr>
        <p:spPr bwMode="auto">
          <a:xfrm>
            <a:off x="7162800" y="2743200"/>
            <a:ext cx="1524000" cy="10668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1600" b="1">
                <a:latin typeface="Comic Sans MS" pitchFamily="66" charset="0"/>
              </a:rPr>
              <a:t>Military</a:t>
            </a:r>
            <a:br>
              <a:rPr lang="en-US" sz="1600" b="1">
                <a:latin typeface="Comic Sans MS" pitchFamily="66" charset="0"/>
              </a:rPr>
            </a:br>
            <a:r>
              <a:rPr lang="en-US" sz="1600" b="1">
                <a:latin typeface="Comic Sans MS" pitchFamily="66" charset="0"/>
              </a:rPr>
              <a:t>&amp; Naval</a:t>
            </a:r>
            <a:br>
              <a:rPr lang="en-US" sz="1600" b="1">
                <a:latin typeface="Comic Sans MS" pitchFamily="66" charset="0"/>
              </a:rPr>
            </a:br>
            <a:r>
              <a:rPr lang="en-US" sz="1600" b="1">
                <a:latin typeface="Comic Sans MS" pitchFamily="66" charset="0"/>
              </a:rPr>
              <a:t>Bases</a:t>
            </a:r>
          </a:p>
        </p:txBody>
      </p:sp>
      <p:sp>
        <p:nvSpPr>
          <p:cNvPr id="46094" name="Rectangle 6"/>
          <p:cNvSpPr>
            <a:spLocks noChangeArrowheads="1"/>
          </p:cNvSpPr>
          <p:nvPr/>
        </p:nvSpPr>
        <p:spPr bwMode="auto">
          <a:xfrm>
            <a:off x="2971800" y="2514600"/>
            <a:ext cx="2895600" cy="1143000"/>
          </a:xfrm>
          <a:prstGeom prst="rect">
            <a:avLst/>
          </a:prstGeom>
          <a:solidFill>
            <a:srgbClr val="FF9933">
              <a:alpha val="83920"/>
            </a:srgbClr>
          </a:solidFill>
          <a:ln>
            <a:noFill/>
          </a:ln>
          <a:effectLst>
            <a:prstShdw prst="shdw17" dist="17961" dir="2700000">
              <a:srgbClr val="FF9933"/>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2400">
                <a:latin typeface="ModernBlck"/>
              </a:rPr>
              <a:t>European</a:t>
            </a:r>
          </a:p>
          <a:p>
            <a:pPr algn="ctr"/>
            <a:r>
              <a:rPr lang="en-US" sz="2400">
                <a:latin typeface="ModernBlck"/>
              </a:rPr>
              <a:t>Motives</a:t>
            </a:r>
          </a:p>
          <a:p>
            <a:pPr algn="ctr"/>
            <a:r>
              <a:rPr lang="en-US" sz="2400">
                <a:latin typeface="ModernBlck"/>
              </a:rPr>
              <a:t>For Colonization</a:t>
            </a:r>
          </a:p>
        </p:txBody>
      </p:sp>
      <p:sp>
        <p:nvSpPr>
          <p:cNvPr id="40983" name="Line 23"/>
          <p:cNvSpPr>
            <a:spLocks noChangeShapeType="1"/>
          </p:cNvSpPr>
          <p:nvPr/>
        </p:nvSpPr>
        <p:spPr bwMode="auto">
          <a:xfrm>
            <a:off x="5791200" y="3657600"/>
            <a:ext cx="1143000" cy="9144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84" name="Oval 24"/>
          <p:cNvSpPr>
            <a:spLocks noChangeArrowheads="1"/>
          </p:cNvSpPr>
          <p:nvPr/>
        </p:nvSpPr>
        <p:spPr bwMode="auto">
          <a:xfrm>
            <a:off x="6705600" y="4419600"/>
            <a:ext cx="1524000" cy="10668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1300" b="1">
                <a:latin typeface="Comic Sans MS" pitchFamily="66" charset="0"/>
              </a:rPr>
              <a:t>Places to</a:t>
            </a:r>
            <a:br>
              <a:rPr lang="en-US" sz="1300" b="1">
                <a:latin typeface="Comic Sans MS" pitchFamily="66" charset="0"/>
              </a:rPr>
            </a:br>
            <a:r>
              <a:rPr lang="en-US" sz="1300" b="1">
                <a:latin typeface="Comic Sans MS" pitchFamily="66" charset="0"/>
              </a:rPr>
              <a:t>Dump</a:t>
            </a:r>
            <a:br>
              <a:rPr lang="en-US" sz="1300" b="1">
                <a:latin typeface="Comic Sans MS" pitchFamily="66" charset="0"/>
              </a:rPr>
            </a:br>
            <a:r>
              <a:rPr lang="en-US" sz="1300" b="1">
                <a:latin typeface="Comic Sans MS" pitchFamily="66" charset="0"/>
              </a:rPr>
              <a:t>Unwanted/</a:t>
            </a:r>
            <a:br>
              <a:rPr lang="en-US" sz="1300" b="1">
                <a:latin typeface="Comic Sans MS" pitchFamily="66" charset="0"/>
              </a:rPr>
            </a:br>
            <a:r>
              <a:rPr lang="en-US" sz="1300" b="1">
                <a:latin typeface="Comic Sans MS" pitchFamily="66" charset="0"/>
              </a:rPr>
              <a:t>Excess Popul.</a:t>
            </a:r>
          </a:p>
        </p:txBody>
      </p:sp>
      <p:sp>
        <p:nvSpPr>
          <p:cNvPr id="40985" name="Line 25"/>
          <p:cNvSpPr>
            <a:spLocks noChangeShapeType="1"/>
          </p:cNvSpPr>
          <p:nvPr/>
        </p:nvSpPr>
        <p:spPr bwMode="auto">
          <a:xfrm>
            <a:off x="4800600" y="3657600"/>
            <a:ext cx="990600" cy="16764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86" name="Oval 26"/>
          <p:cNvSpPr>
            <a:spLocks noChangeArrowheads="1"/>
          </p:cNvSpPr>
          <p:nvPr/>
        </p:nvSpPr>
        <p:spPr bwMode="auto">
          <a:xfrm>
            <a:off x="5029200" y="5334000"/>
            <a:ext cx="1524000" cy="10668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1600" b="1">
                <a:latin typeface="Comic Sans MS" pitchFamily="66" charset="0"/>
              </a:rPr>
              <a:t>Soc. &amp; Eco.</a:t>
            </a:r>
            <a:br>
              <a:rPr lang="en-US" sz="1600" b="1">
                <a:latin typeface="Comic Sans MS" pitchFamily="66" charset="0"/>
              </a:rPr>
            </a:br>
            <a:r>
              <a:rPr lang="en-US" sz="1600" b="1">
                <a:latin typeface="Comic Sans MS" pitchFamily="66" charset="0"/>
              </a:rPr>
              <a:t>Opportunities</a:t>
            </a:r>
          </a:p>
        </p:txBody>
      </p:sp>
      <p:sp>
        <p:nvSpPr>
          <p:cNvPr id="40987" name="Line 27"/>
          <p:cNvSpPr>
            <a:spLocks noChangeShapeType="1"/>
          </p:cNvSpPr>
          <p:nvPr/>
        </p:nvSpPr>
        <p:spPr bwMode="auto">
          <a:xfrm flipH="1">
            <a:off x="3886200" y="3657600"/>
            <a:ext cx="152400" cy="16002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88" name="Oval 28"/>
          <p:cNvSpPr>
            <a:spLocks noChangeArrowheads="1"/>
          </p:cNvSpPr>
          <p:nvPr/>
        </p:nvSpPr>
        <p:spPr bwMode="auto">
          <a:xfrm>
            <a:off x="3124200" y="5257800"/>
            <a:ext cx="1524000" cy="10668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1600" b="1">
                <a:latin typeface="Comic Sans MS" pitchFamily="66" charset="0"/>
              </a:rPr>
              <a:t>Humanitarian</a:t>
            </a:r>
            <a:br>
              <a:rPr lang="en-US" sz="1600" b="1">
                <a:latin typeface="Comic Sans MS" pitchFamily="66" charset="0"/>
              </a:rPr>
            </a:br>
            <a:r>
              <a:rPr lang="en-US" sz="1600" b="1">
                <a:latin typeface="Comic Sans MS" pitchFamily="66" charset="0"/>
              </a:rPr>
              <a:t>Reasons</a:t>
            </a:r>
          </a:p>
        </p:txBody>
      </p:sp>
      <p:sp>
        <p:nvSpPr>
          <p:cNvPr id="40989" name="Line 29"/>
          <p:cNvSpPr>
            <a:spLocks noChangeShapeType="1"/>
          </p:cNvSpPr>
          <p:nvPr/>
        </p:nvSpPr>
        <p:spPr bwMode="auto">
          <a:xfrm flipH="1">
            <a:off x="2057400" y="3657600"/>
            <a:ext cx="914400" cy="7620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90" name="Oval 30"/>
          <p:cNvSpPr>
            <a:spLocks noChangeArrowheads="1"/>
          </p:cNvSpPr>
          <p:nvPr/>
        </p:nvSpPr>
        <p:spPr bwMode="auto">
          <a:xfrm>
            <a:off x="1219200" y="4419600"/>
            <a:ext cx="1524000" cy="10668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1600" b="1">
                <a:latin typeface="Comic Sans MS" pitchFamily="66" charset="0"/>
              </a:rPr>
              <a:t>European</a:t>
            </a:r>
            <a:br>
              <a:rPr lang="en-US" sz="1600" b="1">
                <a:latin typeface="Comic Sans MS" pitchFamily="66" charset="0"/>
              </a:rPr>
            </a:br>
            <a:r>
              <a:rPr lang="en-US" sz="1600" b="1">
                <a:latin typeface="Comic Sans MS" pitchFamily="66" charset="0"/>
              </a:rPr>
              <a:t>Racism</a:t>
            </a:r>
          </a:p>
        </p:txBody>
      </p:sp>
      <p:sp>
        <p:nvSpPr>
          <p:cNvPr id="40991" name="Line 31"/>
          <p:cNvSpPr>
            <a:spLocks noChangeShapeType="1"/>
          </p:cNvSpPr>
          <p:nvPr/>
        </p:nvSpPr>
        <p:spPr bwMode="auto">
          <a:xfrm>
            <a:off x="2057400" y="5486400"/>
            <a:ext cx="152400" cy="22860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92" name="Oval 32"/>
          <p:cNvSpPr>
            <a:spLocks noChangeArrowheads="1"/>
          </p:cNvSpPr>
          <p:nvPr/>
        </p:nvSpPr>
        <p:spPr bwMode="auto">
          <a:xfrm>
            <a:off x="1752600" y="5715000"/>
            <a:ext cx="1219200" cy="838200"/>
          </a:xfrm>
          <a:prstGeom prst="ellipse">
            <a:avLst/>
          </a:prstGeom>
          <a:solidFill>
            <a:srgbClr val="FFBF7F"/>
          </a:solidFill>
          <a:ln>
            <a:noFill/>
          </a:ln>
          <a:effectLst>
            <a:prstShdw prst="shdw17" dist="17961" dir="2700000">
              <a:srgbClr val="99734C"/>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1400" b="1">
                <a:latin typeface="Comic Sans MS" pitchFamily="66" charset="0"/>
              </a:rPr>
              <a:t>“White</a:t>
            </a:r>
            <a:br>
              <a:rPr lang="en-US" sz="1400" b="1">
                <a:latin typeface="Comic Sans MS" pitchFamily="66" charset="0"/>
              </a:rPr>
            </a:br>
            <a:r>
              <a:rPr lang="en-US" sz="1400" b="1">
                <a:latin typeface="Comic Sans MS" pitchFamily="66" charset="0"/>
              </a:rPr>
              <a:t>Man’s</a:t>
            </a:r>
            <a:br>
              <a:rPr lang="en-US" sz="1400" b="1">
                <a:latin typeface="Comic Sans MS" pitchFamily="66" charset="0"/>
              </a:rPr>
            </a:br>
            <a:r>
              <a:rPr lang="en-US" sz="1400" b="1">
                <a:latin typeface="Comic Sans MS" pitchFamily="66" charset="0"/>
              </a:rPr>
              <a:t>Burden”</a:t>
            </a:r>
          </a:p>
        </p:txBody>
      </p:sp>
      <p:sp>
        <p:nvSpPr>
          <p:cNvPr id="40995" name="Line 35"/>
          <p:cNvSpPr>
            <a:spLocks noChangeShapeType="1"/>
          </p:cNvSpPr>
          <p:nvPr/>
        </p:nvSpPr>
        <p:spPr bwMode="auto">
          <a:xfrm flipH="1" flipV="1">
            <a:off x="1143000" y="4495800"/>
            <a:ext cx="228600" cy="7620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96" name="Oval 36"/>
          <p:cNvSpPr>
            <a:spLocks noChangeArrowheads="1"/>
          </p:cNvSpPr>
          <p:nvPr/>
        </p:nvSpPr>
        <p:spPr bwMode="auto">
          <a:xfrm>
            <a:off x="228600" y="3733800"/>
            <a:ext cx="1219200" cy="838200"/>
          </a:xfrm>
          <a:prstGeom prst="ellipse">
            <a:avLst/>
          </a:prstGeom>
          <a:solidFill>
            <a:srgbClr val="FFBF7F"/>
          </a:solidFill>
          <a:ln>
            <a:noFill/>
          </a:ln>
          <a:effectLst>
            <a:prstShdw prst="shdw17" dist="17961" dir="2700000">
              <a:srgbClr val="99734C"/>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1400" b="1">
                <a:latin typeface="Comic Sans MS" pitchFamily="66" charset="0"/>
              </a:rPr>
              <a:t>Social</a:t>
            </a:r>
            <a:br>
              <a:rPr lang="en-US" sz="1400" b="1">
                <a:latin typeface="Comic Sans MS" pitchFamily="66" charset="0"/>
              </a:rPr>
            </a:br>
            <a:r>
              <a:rPr lang="en-US" sz="1400" b="1">
                <a:latin typeface="Comic Sans MS" pitchFamily="66" charset="0"/>
              </a:rPr>
              <a:t>Darwinism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1000"/>
                                        <p:tgtEl>
                                          <p:spTgt spid="409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8"/>
                                        </p:tgtEl>
                                        <p:attrNameLst>
                                          <p:attrName>style.visibility</p:attrName>
                                        </p:attrNameLst>
                                      </p:cBhvr>
                                      <p:to>
                                        <p:strVal val="visible"/>
                                      </p:to>
                                    </p:set>
                                    <p:animEffect transition="in" filter="fade">
                                      <p:cBhvr>
                                        <p:cTn id="10" dur="1000"/>
                                        <p:tgtEl>
                                          <p:spTgt spid="409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9"/>
                                        </p:tgtEl>
                                        <p:attrNameLst>
                                          <p:attrName>style.visibility</p:attrName>
                                        </p:attrNameLst>
                                      </p:cBhvr>
                                      <p:to>
                                        <p:strVal val="visible"/>
                                      </p:to>
                                    </p:set>
                                    <p:animEffect transition="in" filter="fade">
                                      <p:cBhvr>
                                        <p:cTn id="13" dur="1000"/>
                                        <p:tgtEl>
                                          <p:spTgt spid="409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70"/>
                                        </p:tgtEl>
                                        <p:attrNameLst>
                                          <p:attrName>style.visibility</p:attrName>
                                        </p:attrNameLst>
                                      </p:cBhvr>
                                      <p:to>
                                        <p:strVal val="visible"/>
                                      </p:to>
                                    </p:set>
                                    <p:animEffect transition="in" filter="fade">
                                      <p:cBhvr>
                                        <p:cTn id="16" dur="1000"/>
                                        <p:tgtEl>
                                          <p:spTgt spid="409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71"/>
                                        </p:tgtEl>
                                        <p:attrNameLst>
                                          <p:attrName>style.visibility</p:attrName>
                                        </p:attrNameLst>
                                      </p:cBhvr>
                                      <p:to>
                                        <p:strVal val="visible"/>
                                      </p:to>
                                    </p:set>
                                    <p:animEffect transition="in" filter="fade">
                                      <p:cBhvr>
                                        <p:cTn id="19" dur="1000"/>
                                        <p:tgtEl>
                                          <p:spTgt spid="409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72"/>
                                        </p:tgtEl>
                                        <p:attrNameLst>
                                          <p:attrName>style.visibility</p:attrName>
                                        </p:attrNameLst>
                                      </p:cBhvr>
                                      <p:to>
                                        <p:strVal val="visible"/>
                                      </p:to>
                                    </p:set>
                                    <p:animEffect transition="in" filter="fade">
                                      <p:cBhvr>
                                        <p:cTn id="22" dur="1000"/>
                                        <p:tgtEl>
                                          <p:spTgt spid="409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73"/>
                                        </p:tgtEl>
                                        <p:attrNameLst>
                                          <p:attrName>style.visibility</p:attrName>
                                        </p:attrNameLst>
                                      </p:cBhvr>
                                      <p:to>
                                        <p:strVal val="visible"/>
                                      </p:to>
                                    </p:set>
                                    <p:animEffect transition="in" filter="fade">
                                      <p:cBhvr>
                                        <p:cTn id="27" dur="1000"/>
                                        <p:tgtEl>
                                          <p:spTgt spid="409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974"/>
                                        </p:tgtEl>
                                        <p:attrNameLst>
                                          <p:attrName>style.visibility</p:attrName>
                                        </p:attrNameLst>
                                      </p:cBhvr>
                                      <p:to>
                                        <p:strVal val="visible"/>
                                      </p:to>
                                    </p:set>
                                    <p:animEffect transition="in" filter="fade">
                                      <p:cBhvr>
                                        <p:cTn id="30" dur="1000"/>
                                        <p:tgtEl>
                                          <p:spTgt spid="4097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979"/>
                                        </p:tgtEl>
                                        <p:attrNameLst>
                                          <p:attrName>style.visibility</p:attrName>
                                        </p:attrNameLst>
                                      </p:cBhvr>
                                      <p:to>
                                        <p:strVal val="visible"/>
                                      </p:to>
                                    </p:set>
                                    <p:animEffect transition="in" filter="fade">
                                      <p:cBhvr>
                                        <p:cTn id="35" dur="1000"/>
                                        <p:tgtEl>
                                          <p:spTgt spid="4097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980"/>
                                        </p:tgtEl>
                                        <p:attrNameLst>
                                          <p:attrName>style.visibility</p:attrName>
                                        </p:attrNameLst>
                                      </p:cBhvr>
                                      <p:to>
                                        <p:strVal val="visible"/>
                                      </p:to>
                                    </p:set>
                                    <p:animEffect transition="in" filter="fade">
                                      <p:cBhvr>
                                        <p:cTn id="38" dur="1000"/>
                                        <p:tgtEl>
                                          <p:spTgt spid="4098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981"/>
                                        </p:tgtEl>
                                        <p:attrNameLst>
                                          <p:attrName>style.visibility</p:attrName>
                                        </p:attrNameLst>
                                      </p:cBhvr>
                                      <p:to>
                                        <p:strVal val="visible"/>
                                      </p:to>
                                    </p:set>
                                    <p:animEffect transition="in" filter="fade">
                                      <p:cBhvr>
                                        <p:cTn id="43" dur="1000"/>
                                        <p:tgtEl>
                                          <p:spTgt spid="409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982"/>
                                        </p:tgtEl>
                                        <p:attrNameLst>
                                          <p:attrName>style.visibility</p:attrName>
                                        </p:attrNameLst>
                                      </p:cBhvr>
                                      <p:to>
                                        <p:strVal val="visible"/>
                                      </p:to>
                                    </p:set>
                                    <p:animEffect transition="in" filter="fade">
                                      <p:cBhvr>
                                        <p:cTn id="46" dur="1000"/>
                                        <p:tgtEl>
                                          <p:spTgt spid="4098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0983"/>
                                        </p:tgtEl>
                                        <p:attrNameLst>
                                          <p:attrName>style.visibility</p:attrName>
                                        </p:attrNameLst>
                                      </p:cBhvr>
                                      <p:to>
                                        <p:strVal val="visible"/>
                                      </p:to>
                                    </p:set>
                                    <p:animEffect transition="in" filter="fade">
                                      <p:cBhvr>
                                        <p:cTn id="51" dur="1000"/>
                                        <p:tgtEl>
                                          <p:spTgt spid="409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984"/>
                                        </p:tgtEl>
                                        <p:attrNameLst>
                                          <p:attrName>style.visibility</p:attrName>
                                        </p:attrNameLst>
                                      </p:cBhvr>
                                      <p:to>
                                        <p:strVal val="visible"/>
                                      </p:to>
                                    </p:set>
                                    <p:animEffect transition="in" filter="fade">
                                      <p:cBhvr>
                                        <p:cTn id="54" dur="1000"/>
                                        <p:tgtEl>
                                          <p:spTgt spid="4098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985"/>
                                        </p:tgtEl>
                                        <p:attrNameLst>
                                          <p:attrName>style.visibility</p:attrName>
                                        </p:attrNameLst>
                                      </p:cBhvr>
                                      <p:to>
                                        <p:strVal val="visible"/>
                                      </p:to>
                                    </p:set>
                                    <p:animEffect transition="in" filter="fade">
                                      <p:cBhvr>
                                        <p:cTn id="59" dur="1000"/>
                                        <p:tgtEl>
                                          <p:spTgt spid="409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986"/>
                                        </p:tgtEl>
                                        <p:attrNameLst>
                                          <p:attrName>style.visibility</p:attrName>
                                        </p:attrNameLst>
                                      </p:cBhvr>
                                      <p:to>
                                        <p:strVal val="visible"/>
                                      </p:to>
                                    </p:set>
                                    <p:animEffect transition="in" filter="fade">
                                      <p:cBhvr>
                                        <p:cTn id="62" dur="1000"/>
                                        <p:tgtEl>
                                          <p:spTgt spid="4098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0987"/>
                                        </p:tgtEl>
                                        <p:attrNameLst>
                                          <p:attrName>style.visibility</p:attrName>
                                        </p:attrNameLst>
                                      </p:cBhvr>
                                      <p:to>
                                        <p:strVal val="visible"/>
                                      </p:to>
                                    </p:set>
                                    <p:animEffect transition="in" filter="fade">
                                      <p:cBhvr>
                                        <p:cTn id="67" dur="1000"/>
                                        <p:tgtEl>
                                          <p:spTgt spid="4098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988"/>
                                        </p:tgtEl>
                                        <p:attrNameLst>
                                          <p:attrName>style.visibility</p:attrName>
                                        </p:attrNameLst>
                                      </p:cBhvr>
                                      <p:to>
                                        <p:strVal val="visible"/>
                                      </p:to>
                                    </p:set>
                                    <p:animEffect transition="in" filter="fade">
                                      <p:cBhvr>
                                        <p:cTn id="70" dur="1000"/>
                                        <p:tgtEl>
                                          <p:spTgt spid="4098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40989"/>
                                        </p:tgtEl>
                                        <p:attrNameLst>
                                          <p:attrName>style.visibility</p:attrName>
                                        </p:attrNameLst>
                                      </p:cBhvr>
                                      <p:to>
                                        <p:strVal val="visible"/>
                                      </p:to>
                                    </p:set>
                                    <p:animEffect transition="in" filter="wipe(up)">
                                      <p:cBhvr>
                                        <p:cTn id="75" dur="500"/>
                                        <p:tgtEl>
                                          <p:spTgt spid="40989"/>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0990"/>
                                        </p:tgtEl>
                                        <p:attrNameLst>
                                          <p:attrName>style.visibility</p:attrName>
                                        </p:attrNameLst>
                                      </p:cBhvr>
                                      <p:to>
                                        <p:strVal val="visible"/>
                                      </p:to>
                                    </p:set>
                                    <p:animEffect transition="in" filter="wipe(up)">
                                      <p:cBhvr>
                                        <p:cTn id="78" dur="500"/>
                                        <p:tgtEl>
                                          <p:spTgt spid="4099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40991"/>
                                        </p:tgtEl>
                                        <p:attrNameLst>
                                          <p:attrName>style.visibility</p:attrName>
                                        </p:attrNameLst>
                                      </p:cBhvr>
                                      <p:to>
                                        <p:strVal val="visible"/>
                                      </p:to>
                                    </p:set>
                                    <p:animEffect transition="in" filter="wipe(up)">
                                      <p:cBhvr>
                                        <p:cTn id="81" dur="500"/>
                                        <p:tgtEl>
                                          <p:spTgt spid="4099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0992"/>
                                        </p:tgtEl>
                                        <p:attrNameLst>
                                          <p:attrName>style.visibility</p:attrName>
                                        </p:attrNameLst>
                                      </p:cBhvr>
                                      <p:to>
                                        <p:strVal val="visible"/>
                                      </p:to>
                                    </p:set>
                                    <p:animEffect transition="in" filter="wipe(up)">
                                      <p:cBhvr>
                                        <p:cTn id="84" dur="500"/>
                                        <p:tgtEl>
                                          <p:spTgt spid="40992"/>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0995"/>
                                        </p:tgtEl>
                                        <p:attrNameLst>
                                          <p:attrName>style.visibility</p:attrName>
                                        </p:attrNameLst>
                                      </p:cBhvr>
                                      <p:to>
                                        <p:strVal val="visible"/>
                                      </p:to>
                                    </p:set>
                                    <p:animEffect transition="in" filter="wipe(up)">
                                      <p:cBhvr>
                                        <p:cTn id="87" dur="500"/>
                                        <p:tgtEl>
                                          <p:spTgt spid="40995"/>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40996"/>
                                        </p:tgtEl>
                                        <p:attrNameLst>
                                          <p:attrName>style.visibility</p:attrName>
                                        </p:attrNameLst>
                                      </p:cBhvr>
                                      <p:to>
                                        <p:strVal val="visible"/>
                                      </p:to>
                                    </p:set>
                                    <p:animEffect transition="in" filter="wipe(up)">
                                      <p:cBhvr>
                                        <p:cTn id="90" dur="500"/>
                                        <p:tgtEl>
                                          <p:spTgt spid="4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8" grpId="0" animBg="1"/>
      <p:bldP spid="40969" grpId="0" animBg="1"/>
      <p:bldP spid="40970" grpId="0" animBg="1"/>
      <p:bldP spid="40971" grpId="0" animBg="1"/>
      <p:bldP spid="40972" grpId="0" animBg="1"/>
      <p:bldP spid="40973" grpId="0" animBg="1"/>
      <p:bldP spid="40974" grpId="0" animBg="1"/>
      <p:bldP spid="40979" grpId="0" animBg="1"/>
      <p:bldP spid="40980" grpId="0" animBg="1"/>
      <p:bldP spid="40981" grpId="0" animBg="1"/>
      <p:bldP spid="40982" grpId="0" animBg="1"/>
      <p:bldP spid="40983" grpId="0" animBg="1"/>
      <p:bldP spid="40984" grpId="0" animBg="1"/>
      <p:bldP spid="40985" grpId="0" animBg="1"/>
      <p:bldP spid="40986" grpId="0" animBg="1"/>
      <p:bldP spid="40987" grpId="0" animBg="1"/>
      <p:bldP spid="40988" grpId="0" animBg="1"/>
      <p:bldP spid="40989" grpId="0" animBg="1"/>
      <p:bldP spid="40990" grpId="0" animBg="1"/>
      <p:bldP spid="40991" grpId="0" animBg="1"/>
      <p:bldP spid="40992" grpId="0" animBg="1"/>
      <p:bldP spid="40995" grpId="0" animBg="1"/>
      <p:bldP spid="409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871538" y="2743200"/>
            <a:ext cx="7408862" cy="3382963"/>
          </a:xfrm>
        </p:spPr>
        <p:txBody>
          <a:bodyPr/>
          <a:lstStyle/>
          <a:p>
            <a:pPr eaLnBrk="1" hangingPunct="1">
              <a:lnSpc>
                <a:spcPct val="90000"/>
              </a:lnSpc>
            </a:pPr>
            <a:r>
              <a:rPr lang="en-US" smtClean="0"/>
              <a:t>French, Portuguese, Belgians, and English competing for “the dark continent”</a:t>
            </a:r>
          </a:p>
          <a:p>
            <a:pPr eaLnBrk="1" hangingPunct="1">
              <a:lnSpc>
                <a:spcPct val="90000"/>
              </a:lnSpc>
            </a:pPr>
            <a:r>
              <a:rPr lang="en-US" smtClean="0"/>
              <a:t>Britain establishes strong presence in Egypt, Rhodesia</a:t>
            </a:r>
          </a:p>
          <a:p>
            <a:pPr lvl="1" eaLnBrk="1" hangingPunct="1">
              <a:lnSpc>
                <a:spcPct val="90000"/>
              </a:lnSpc>
            </a:pPr>
            <a:r>
              <a:rPr lang="en-US" smtClean="0"/>
              <a:t>Suez Canal</a:t>
            </a:r>
          </a:p>
          <a:p>
            <a:pPr lvl="1" eaLnBrk="1" hangingPunct="1">
              <a:lnSpc>
                <a:spcPct val="90000"/>
              </a:lnSpc>
            </a:pPr>
            <a:r>
              <a:rPr lang="en-US" smtClean="0"/>
              <a:t>Rhodesian gold. diamonds</a:t>
            </a:r>
          </a:p>
        </p:txBody>
      </p:sp>
      <p:sp>
        <p:nvSpPr>
          <p:cNvPr id="471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16F66E-63FD-410E-9A23-625E82DAFAB1}" type="slidenum">
              <a:rPr lang="en-US" altLang="en-US" smtClean="0">
                <a:solidFill>
                  <a:schemeClr val="tx2"/>
                </a:solidFill>
              </a:rPr>
              <a:pPr eaLnBrk="1" hangingPunct="1"/>
              <a:t>37</a:t>
            </a:fld>
            <a:endParaRPr lang="en-US" altLang="en-US" smtClean="0">
              <a:solidFill>
                <a:schemeClr val="tx2"/>
              </a:solidFill>
            </a:endParaRPr>
          </a:p>
        </p:txBody>
      </p:sp>
      <p:sp>
        <p:nvSpPr>
          <p:cNvPr id="317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Scramble for Africa (1875-1900)</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228600" y="1524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a:latin typeface="Comic Sans MS" pitchFamily="66" charset="0"/>
              </a:rPr>
              <a:t>Where Is Dr. Livingstone?</a:t>
            </a:r>
          </a:p>
        </p:txBody>
      </p:sp>
      <p:pic>
        <p:nvPicPr>
          <p:cNvPr id="48131" name="Picture 5" descr="livingstone1"/>
          <p:cNvPicPr>
            <a:picLocks noChangeAspect="1" noChangeArrowheads="1"/>
          </p:cNvPicPr>
          <p:nvPr/>
        </p:nvPicPr>
        <p:blipFill>
          <a:blip r:embed="rId2">
            <a:lum contrast="6000"/>
            <a:extLst>
              <a:ext uri="{28A0092B-C50C-407E-A947-70E740481C1C}">
                <a14:useLocalDpi xmlns:a14="http://schemas.microsoft.com/office/drawing/2010/main" val="0"/>
              </a:ext>
            </a:extLst>
          </a:blip>
          <a:srcRect r="2040" b="3615"/>
          <a:stretch>
            <a:fillRect/>
          </a:stretch>
        </p:blipFill>
        <p:spPr bwMode="auto">
          <a:xfrm>
            <a:off x="762000" y="990600"/>
            <a:ext cx="1828800" cy="22860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6" descr="livingstone2"/>
          <p:cNvPicPr>
            <a:picLocks noChangeAspect="1" noChangeArrowheads="1"/>
          </p:cNvPicPr>
          <p:nvPr/>
        </p:nvPicPr>
        <p:blipFill>
          <a:blip r:embed="rId3">
            <a:lum contrast="6000"/>
            <a:extLst>
              <a:ext uri="{28A0092B-C50C-407E-A947-70E740481C1C}">
                <a14:useLocalDpi xmlns:a14="http://schemas.microsoft.com/office/drawing/2010/main" val="0"/>
              </a:ext>
            </a:extLst>
          </a:blip>
          <a:srcRect r="4286" b="4285"/>
          <a:stretch>
            <a:fillRect/>
          </a:stretch>
        </p:blipFill>
        <p:spPr bwMode="auto">
          <a:xfrm>
            <a:off x="1219200" y="3429000"/>
            <a:ext cx="1812925" cy="2719388"/>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48133" name="Text Box 7"/>
          <p:cNvSpPr txBox="1">
            <a:spLocks noChangeArrowheads="1"/>
          </p:cNvSpPr>
          <p:nvPr/>
        </p:nvSpPr>
        <p:spPr bwMode="auto">
          <a:xfrm>
            <a:off x="457200" y="6172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latin typeface="Comic Sans MS" pitchFamily="66" charset="0"/>
              </a:rPr>
              <a:t>Dr. David Livingstone</a:t>
            </a:r>
          </a:p>
        </p:txBody>
      </p:sp>
      <p:sp>
        <p:nvSpPr>
          <p:cNvPr id="48134" name="Text Box 8"/>
          <p:cNvSpPr txBox="1">
            <a:spLocks noChangeArrowheads="1"/>
          </p:cNvSpPr>
          <p:nvPr/>
        </p:nvSpPr>
        <p:spPr bwMode="auto">
          <a:xfrm>
            <a:off x="3429000" y="2317750"/>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latin typeface="Comic Sans MS" pitchFamily="66" charset="0"/>
              </a:rPr>
              <a:t>Doctor</a:t>
            </a:r>
            <a:br>
              <a:rPr lang="en-US" sz="2400" b="1">
                <a:latin typeface="Comic Sans MS" pitchFamily="66" charset="0"/>
              </a:rPr>
            </a:br>
            <a:r>
              <a:rPr lang="en-US" sz="2400" b="1">
                <a:latin typeface="Comic Sans MS" pitchFamily="66" charset="0"/>
              </a:rPr>
              <a:t>Livingstone,</a:t>
            </a:r>
            <a:br>
              <a:rPr lang="en-US" sz="2400" b="1">
                <a:latin typeface="Comic Sans MS" pitchFamily="66" charset="0"/>
              </a:rPr>
            </a:br>
            <a:r>
              <a:rPr lang="en-US" sz="2400" b="1">
                <a:latin typeface="Comic Sans MS" pitchFamily="66" charset="0"/>
              </a:rPr>
              <a:t>I Presume?</a:t>
            </a:r>
          </a:p>
        </p:txBody>
      </p:sp>
      <p:sp>
        <p:nvSpPr>
          <p:cNvPr id="48135" name="Text Box 9"/>
          <p:cNvSpPr txBox="1">
            <a:spLocks noChangeArrowheads="1"/>
          </p:cNvSpPr>
          <p:nvPr/>
        </p:nvSpPr>
        <p:spPr bwMode="auto">
          <a:xfrm>
            <a:off x="5257800" y="5410200"/>
            <a:ext cx="381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latin typeface="Comic Sans MS" pitchFamily="66" charset="0"/>
              </a:rPr>
              <a:t>Sir Henry Morton Stanley</a:t>
            </a:r>
          </a:p>
        </p:txBody>
      </p:sp>
      <p:pic>
        <p:nvPicPr>
          <p:cNvPr id="48136" name="Picture 10" descr="Stanley-2"/>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5867400" y="1447800"/>
            <a:ext cx="2560638" cy="3833813"/>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US" smtClean="0"/>
          </a:p>
        </p:txBody>
      </p:sp>
      <p:pic>
        <p:nvPicPr>
          <p:cNvPr id="4915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495800" y="152400"/>
            <a:ext cx="4419600" cy="5745163"/>
          </a:xfrm>
        </p:spPr>
      </p:pic>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360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AutoShape 5"/>
          <p:cNvSpPr>
            <a:spLocks noChangeArrowheads="1"/>
          </p:cNvSpPr>
          <p:nvPr/>
        </p:nvSpPr>
        <p:spPr bwMode="auto">
          <a:xfrm>
            <a:off x="2667000" y="533400"/>
            <a:ext cx="2819400" cy="1905000"/>
          </a:xfrm>
          <a:prstGeom prst="wedgeEllipseCallout">
            <a:avLst>
              <a:gd name="adj1" fmla="val -31815"/>
              <a:gd name="adj2" fmla="val 95833"/>
            </a:avLst>
          </a:prstGeom>
          <a:solidFill>
            <a:schemeClr val="accent1"/>
          </a:solidFill>
          <a:ln w="9525">
            <a:solidFill>
              <a:schemeClr val="tx1"/>
            </a:solidFill>
            <a:miter lim="800000"/>
            <a:headEnd/>
            <a:tailEnd/>
          </a:ln>
        </p:spPr>
        <p:txBody>
          <a:bodyPr/>
          <a:lstStyle/>
          <a:p>
            <a:r>
              <a:rPr lang="en-US" sz="2400" b="1"/>
              <a:t>“Dr. Livingstone, I presume?”</a:t>
            </a:r>
          </a:p>
        </p:txBody>
      </p:sp>
      <p:sp>
        <p:nvSpPr>
          <p:cNvPr id="49158" name="Text Box 6"/>
          <p:cNvSpPr txBox="1">
            <a:spLocks noChangeArrowheads="1"/>
          </p:cNvSpPr>
          <p:nvPr/>
        </p:nvSpPr>
        <p:spPr bwMode="auto">
          <a:xfrm>
            <a:off x="152400" y="228600"/>
            <a:ext cx="3124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a:t>Henry Stanley</a:t>
            </a:r>
          </a:p>
          <a:p>
            <a:pPr eaLnBrk="1" hangingPunct="1">
              <a:spcBef>
                <a:spcPct val="50000"/>
              </a:spcBef>
            </a:pPr>
            <a:r>
              <a:rPr lang="en-US" sz="2000" b="1"/>
              <a:t>Journalist &amp; Explorer</a:t>
            </a:r>
          </a:p>
        </p:txBody>
      </p:sp>
      <p:sp>
        <p:nvSpPr>
          <p:cNvPr id="49159" name="Text Box 7"/>
          <p:cNvSpPr txBox="1">
            <a:spLocks noChangeArrowheads="1"/>
          </p:cNvSpPr>
          <p:nvPr/>
        </p:nvSpPr>
        <p:spPr bwMode="auto">
          <a:xfrm>
            <a:off x="5867400" y="6003925"/>
            <a:ext cx="2895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2000" b="1"/>
              <a:t>Dr. David Livingstone</a:t>
            </a:r>
          </a:p>
          <a:p>
            <a:pPr algn="r" eaLnBrk="1" hangingPunct="1">
              <a:spcBef>
                <a:spcPct val="50000"/>
              </a:spcBef>
            </a:pPr>
            <a:r>
              <a:rPr lang="en-US" sz="2000" b="1"/>
              <a:t>Missionary &amp; Explorer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533400" y="1981200"/>
            <a:ext cx="8305800" cy="4495800"/>
          </a:xfrm>
        </p:spPr>
        <p:txBody>
          <a:bodyPr/>
          <a:lstStyle/>
          <a:p>
            <a:pPr eaLnBrk="1" hangingPunct="1">
              <a:lnSpc>
                <a:spcPct val="90000"/>
              </a:lnSpc>
            </a:pPr>
            <a:r>
              <a:rPr lang="en-US" sz="2800" smtClean="0"/>
              <a:t>Military</a:t>
            </a:r>
          </a:p>
          <a:p>
            <a:pPr eaLnBrk="1" hangingPunct="1">
              <a:lnSpc>
                <a:spcPct val="90000"/>
              </a:lnSpc>
            </a:pPr>
            <a:r>
              <a:rPr lang="en-US" sz="2800" smtClean="0"/>
              <a:t>Political</a:t>
            </a:r>
          </a:p>
          <a:p>
            <a:pPr eaLnBrk="1" hangingPunct="1">
              <a:lnSpc>
                <a:spcPct val="90000"/>
              </a:lnSpc>
            </a:pPr>
            <a:r>
              <a:rPr lang="en-US" sz="2800" smtClean="0"/>
              <a:t>Economic</a:t>
            </a:r>
          </a:p>
          <a:p>
            <a:pPr lvl="1" eaLnBrk="1" hangingPunct="1">
              <a:lnSpc>
                <a:spcPct val="90000"/>
              </a:lnSpc>
            </a:pPr>
            <a:r>
              <a:rPr lang="en-US" sz="2800" smtClean="0"/>
              <a:t>European capitalism</a:t>
            </a:r>
          </a:p>
          <a:p>
            <a:pPr eaLnBrk="1" hangingPunct="1">
              <a:lnSpc>
                <a:spcPct val="90000"/>
              </a:lnSpc>
            </a:pPr>
            <a:r>
              <a:rPr lang="en-US" sz="2800" smtClean="0"/>
              <a:t>Religious</a:t>
            </a:r>
          </a:p>
          <a:p>
            <a:pPr eaLnBrk="1" hangingPunct="1">
              <a:lnSpc>
                <a:spcPct val="90000"/>
              </a:lnSpc>
            </a:pPr>
            <a:r>
              <a:rPr lang="en-US" sz="2800" smtClean="0"/>
              <a:t>Demographic</a:t>
            </a:r>
          </a:p>
          <a:p>
            <a:pPr lvl="1" eaLnBrk="1" hangingPunct="1">
              <a:lnSpc>
                <a:spcPct val="90000"/>
              </a:lnSpc>
            </a:pPr>
            <a:r>
              <a:rPr lang="en-US" sz="2800" smtClean="0"/>
              <a:t>Criminal populations</a:t>
            </a:r>
          </a:p>
          <a:p>
            <a:pPr lvl="1" eaLnBrk="1" hangingPunct="1">
              <a:lnSpc>
                <a:spcPct val="90000"/>
              </a:lnSpc>
            </a:pPr>
            <a:r>
              <a:rPr lang="en-US" sz="2800" smtClean="0"/>
              <a:t>Dissident populations</a:t>
            </a:r>
          </a:p>
          <a:p>
            <a:pPr eaLnBrk="1" hangingPunct="1">
              <a:lnSpc>
                <a:spcPct val="90000"/>
              </a:lnSpc>
            </a:pPr>
            <a:endParaRPr lang="en-US" smtClean="0"/>
          </a:p>
        </p:txBody>
      </p:sp>
      <p:sp>
        <p:nvSpPr>
          <p:cNvPr id="133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A4797A-5961-43AC-B5C1-DCB38B85E198}" type="slidenum">
              <a:rPr lang="en-US" altLang="en-US" smtClean="0">
                <a:solidFill>
                  <a:schemeClr val="tx2"/>
                </a:solidFill>
              </a:rPr>
              <a:pPr eaLnBrk="1" hangingPunct="1"/>
              <a:t>4</a:t>
            </a:fld>
            <a:endParaRPr lang="en-US" altLang="en-US" smtClean="0">
              <a:solidFill>
                <a:schemeClr val="tx2"/>
              </a:solidFill>
            </a:endParaRPr>
          </a:p>
        </p:txBody>
      </p:sp>
      <p:sp>
        <p:nvSpPr>
          <p:cNvPr id="13316" name="Rectangle 2"/>
          <p:cNvSpPr>
            <a:spLocks noGrp="1" noChangeArrowheads="1"/>
          </p:cNvSpPr>
          <p:nvPr>
            <p:ph type="title"/>
          </p:nvPr>
        </p:nvSpPr>
        <p:spPr/>
        <p:txBody>
          <a:bodyPr/>
          <a:lstStyle/>
          <a:p>
            <a:pPr eaLnBrk="1" hangingPunct="1"/>
            <a:r>
              <a:rPr lang="en-US" smtClean="0"/>
              <a:t>Motivation for Imperialism</a:t>
            </a:r>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0"/>
            <a:ext cx="36099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Victoria Falls</a:t>
            </a:r>
          </a:p>
        </p:txBody>
      </p:sp>
      <p:pic>
        <p:nvPicPr>
          <p:cNvPr id="5017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2057400"/>
            <a:ext cx="8178800" cy="40386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28600" y="1524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solidFill>
                  <a:srgbClr val="FF9933"/>
                </a:solidFill>
                <a:latin typeface="Comic Sans MS" pitchFamily="66" charset="0"/>
              </a:rPr>
              <a:t>European Explorations in mid-19c:</a:t>
            </a:r>
            <a:br>
              <a:rPr lang="en-US" sz="3600" b="1">
                <a:solidFill>
                  <a:srgbClr val="FF9933"/>
                </a:solidFill>
                <a:latin typeface="Comic Sans MS" pitchFamily="66" charset="0"/>
              </a:rPr>
            </a:br>
            <a:r>
              <a:rPr lang="en-US" sz="3600" b="1">
                <a:solidFill>
                  <a:srgbClr val="FF9933"/>
                </a:solidFill>
                <a:latin typeface="Comic Sans MS" pitchFamily="66" charset="0"/>
              </a:rPr>
              <a:t>“The Scramble for Africa”</a:t>
            </a:r>
          </a:p>
        </p:txBody>
      </p:sp>
      <p:pic>
        <p:nvPicPr>
          <p:cNvPr id="51203" name="Picture 3"/>
          <p:cNvPicPr>
            <a:picLocks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81000" y="1600200"/>
            <a:ext cx="8458200" cy="51054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871538" y="2209800"/>
            <a:ext cx="7408862" cy="3916363"/>
          </a:xfrm>
        </p:spPr>
        <p:txBody>
          <a:bodyPr/>
          <a:lstStyle/>
          <a:p>
            <a:pPr eaLnBrk="1" hangingPunct="1"/>
            <a:r>
              <a:rPr lang="en-US" smtClean="0"/>
              <a:t>Ancient Africa </a:t>
            </a:r>
          </a:p>
          <a:p>
            <a:pPr eaLnBrk="1" hangingPunct="1"/>
            <a:r>
              <a:rPr lang="en-US" smtClean="0"/>
              <a:t>Implications for justification of imperialist rule</a:t>
            </a:r>
          </a:p>
          <a:p>
            <a:pPr eaLnBrk="1" hangingPunct="1"/>
            <a:r>
              <a:rPr lang="en-US" smtClean="0"/>
              <a:t>European exploration of rivers (Nile, Niger, Congo, Zambesi)</a:t>
            </a:r>
          </a:p>
          <a:p>
            <a:pPr lvl="1" eaLnBrk="1" hangingPunct="1"/>
            <a:r>
              <a:rPr lang="en-US" smtClean="0"/>
              <a:t>Information on interior of Africa</a:t>
            </a:r>
          </a:p>
          <a:p>
            <a:pPr lvl="1" eaLnBrk="1" hangingPunct="1"/>
            <a:r>
              <a:rPr lang="en-US" smtClean="0"/>
              <a:t>King Leopold II of Belgium starts Congo Free State, commercial ventures</a:t>
            </a:r>
          </a:p>
          <a:p>
            <a:pPr lvl="1" eaLnBrk="1" hangingPunct="1"/>
            <a:r>
              <a:rPr lang="en-US" smtClean="0"/>
              <a:t>Takes control of colony in 1908, renamed Belgian Congo</a:t>
            </a:r>
          </a:p>
        </p:txBody>
      </p:sp>
      <p:sp>
        <p:nvSpPr>
          <p:cNvPr id="5222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C72E106-4346-4D77-B75E-CAD1DD73A780}" type="slidenum">
              <a:rPr lang="en-US" altLang="en-US" smtClean="0">
                <a:solidFill>
                  <a:schemeClr val="tx2"/>
                </a:solidFill>
              </a:rPr>
              <a:pPr eaLnBrk="1" hangingPunct="1"/>
              <a:t>42</a:t>
            </a:fld>
            <a:endParaRPr lang="en-US" altLang="en-US" smtClean="0">
              <a:solidFill>
                <a:schemeClr val="tx2"/>
              </a:solidFill>
            </a:endParaRPr>
          </a:p>
        </p:txBody>
      </p:sp>
      <p:sp>
        <p:nvSpPr>
          <p:cNvPr id="52228" name="Rectangle 2"/>
          <p:cNvSpPr>
            <a:spLocks noGrp="1" noChangeArrowheads="1"/>
          </p:cNvSpPr>
          <p:nvPr>
            <p:ph type="title"/>
          </p:nvPr>
        </p:nvSpPr>
        <p:spPr/>
        <p:txBody>
          <a:bodyPr/>
          <a:lstStyle/>
          <a:p>
            <a:pPr eaLnBrk="1" hangingPunct="1"/>
            <a:r>
              <a:rPr lang="en-US" smtClean="0"/>
              <a:t>Rewriting African History</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smtClean="0"/>
          </a:p>
        </p:txBody>
      </p:sp>
      <p:pic>
        <p:nvPicPr>
          <p:cNvPr id="5325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228600"/>
            <a:ext cx="5410200" cy="6248400"/>
          </a:xfrm>
        </p:spPr>
      </p:pic>
      <p:sp>
        <p:nvSpPr>
          <p:cNvPr id="53252" name="Text Box 4"/>
          <p:cNvSpPr txBox="1">
            <a:spLocks noChangeArrowheads="1"/>
          </p:cNvSpPr>
          <p:nvPr/>
        </p:nvSpPr>
        <p:spPr bwMode="auto">
          <a:xfrm>
            <a:off x="6096000" y="32004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chemeClr val="hlink"/>
                </a:solidFill>
              </a:rPr>
              <a:t>King Leopold II of Belgium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762000" y="381000"/>
            <a:ext cx="76962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a:solidFill>
                  <a:srgbClr val="FF9933"/>
                </a:solidFill>
                <a:latin typeface="Comic Sans MS" pitchFamily="66" charset="0"/>
              </a:rPr>
              <a:t>King Leopold II:</a:t>
            </a:r>
            <a:br>
              <a:rPr lang="en-US" sz="3600" b="1">
                <a:solidFill>
                  <a:srgbClr val="FF9933"/>
                </a:solidFill>
                <a:latin typeface="Comic Sans MS" pitchFamily="66" charset="0"/>
              </a:rPr>
            </a:br>
            <a:r>
              <a:rPr lang="en-US" sz="3200" b="1">
                <a:solidFill>
                  <a:srgbClr val="FF9933"/>
                </a:solidFill>
                <a:latin typeface="Comic Sans MS" pitchFamily="66" charset="0"/>
              </a:rPr>
              <a:t>(r. 1865 – 1909)</a:t>
            </a:r>
          </a:p>
        </p:txBody>
      </p:sp>
      <p:pic>
        <p:nvPicPr>
          <p:cNvPr id="54275" name="Picture 3" descr="Congo money - King Leopold"/>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3334" t="5814" r="3334" b="5814"/>
          <a:stretch>
            <a:fillRect/>
          </a:stretch>
        </p:blipFill>
        <p:spPr bwMode="auto">
          <a:xfrm>
            <a:off x="838200" y="1958975"/>
            <a:ext cx="7620000" cy="4137025"/>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762000" y="533400"/>
            <a:ext cx="7696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a:solidFill>
                  <a:srgbClr val="FF9933"/>
                </a:solidFill>
                <a:latin typeface="Comic Sans MS" pitchFamily="66" charset="0"/>
              </a:rPr>
              <a:t>The Congo Free State </a:t>
            </a:r>
            <a:br>
              <a:rPr lang="en-US" sz="3600" b="1">
                <a:solidFill>
                  <a:srgbClr val="FF9933"/>
                </a:solidFill>
                <a:latin typeface="Comic Sans MS" pitchFamily="66" charset="0"/>
              </a:rPr>
            </a:br>
            <a:r>
              <a:rPr lang="en-US" sz="3600" b="1">
                <a:solidFill>
                  <a:srgbClr val="FF9933"/>
                </a:solidFill>
                <a:latin typeface="Comic Sans MS" pitchFamily="66" charset="0"/>
              </a:rPr>
              <a:t>or</a:t>
            </a:r>
            <a:br>
              <a:rPr lang="en-US" sz="3600" b="1">
                <a:solidFill>
                  <a:srgbClr val="FF9933"/>
                </a:solidFill>
                <a:latin typeface="Comic Sans MS" pitchFamily="66" charset="0"/>
              </a:rPr>
            </a:br>
            <a:r>
              <a:rPr lang="en-US" sz="3600" b="1">
                <a:solidFill>
                  <a:srgbClr val="FF9933"/>
                </a:solidFill>
                <a:latin typeface="Comic Sans MS" pitchFamily="66" charset="0"/>
              </a:rPr>
              <a:t>The Belgian Congo</a:t>
            </a:r>
          </a:p>
        </p:txBody>
      </p:sp>
      <p:pic>
        <p:nvPicPr>
          <p:cNvPr id="55299" name="Picture 5" descr="maps-Belgian Co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70200"/>
            <a:ext cx="8205788" cy="27686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2800" smtClean="0"/>
              <a:t>Congolese men hold severed hands during the Belgian occupation</a:t>
            </a:r>
            <a:r>
              <a:rPr lang="en-US" sz="4000" smtClean="0"/>
              <a:t> </a:t>
            </a:r>
          </a:p>
        </p:txBody>
      </p:sp>
      <p:pic>
        <p:nvPicPr>
          <p:cNvPr id="5632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51054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762000" y="3810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a:solidFill>
                  <a:srgbClr val="FF9933"/>
                </a:solidFill>
                <a:latin typeface="Comic Sans MS" pitchFamily="66" charset="0"/>
              </a:rPr>
              <a:t>Punishing “Lazy” Workers</a:t>
            </a:r>
          </a:p>
        </p:txBody>
      </p:sp>
      <p:pic>
        <p:nvPicPr>
          <p:cNvPr id="57347" name="Picture 4" descr="whipping"/>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752600" y="1447800"/>
            <a:ext cx="5867400" cy="48895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52400" y="304800"/>
            <a:ext cx="883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a:solidFill>
                  <a:srgbClr val="FF9933"/>
                </a:solidFill>
                <a:latin typeface="Comic Sans MS" pitchFamily="66" charset="0"/>
              </a:rPr>
              <a:t>5-8 Million Victims!  </a:t>
            </a:r>
            <a:r>
              <a:rPr lang="en-US" sz="2400" b="1">
                <a:solidFill>
                  <a:srgbClr val="FF9933"/>
                </a:solidFill>
                <a:latin typeface="Comic Sans MS" pitchFamily="66" charset="0"/>
              </a:rPr>
              <a:t>(50% of Popul.)</a:t>
            </a:r>
          </a:p>
        </p:txBody>
      </p:sp>
      <p:pic>
        <p:nvPicPr>
          <p:cNvPr id="58371" name="Picture 3" descr="Congo-Kids with no arms or legs"/>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398463" y="1143000"/>
            <a:ext cx="3640137" cy="54102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4"/>
          <p:cNvSpPr>
            <a:spLocks noChangeArrowheads="1"/>
          </p:cNvSpPr>
          <p:nvPr/>
        </p:nvSpPr>
        <p:spPr bwMode="auto">
          <a:xfrm>
            <a:off x="4191000" y="1219200"/>
            <a:ext cx="48006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000" b="1" i="1"/>
              <a:t>It is blood-curdling to see them (the soldiers) returning with the hands of the slain, and to find the hands of young children amongst the bigger ones evidencing their bravery...The rubber from this district has cost hundreds of lives, and the scenes I have witnessed, while unable to help the oppressed, have been almost enough to make me wish I were dead... This rubber traffic is steeped in blood, and if the natives were to rise and sweep every white person on the Upper Congo into eternity, there would still be left a fearful balance to their credit.</a:t>
            </a:r>
            <a:r>
              <a:rPr lang="en-US" sz="2000" b="1"/>
              <a:t>        -- Belgian Official </a:t>
            </a:r>
          </a:p>
          <a:p>
            <a:pPr eaLnBrk="0" hangingPunct="0"/>
            <a:endParaRPr lang="en-US" sz="2000" b="1">
              <a:solidFill>
                <a:srgbClr val="FFFF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iterate type="wd">
                                    <p:tmPct val="10000"/>
                                  </p:iterate>
                                  <p:childTnLst>
                                    <p:set>
                                      <p:cBhvr>
                                        <p:cTn id="6" dur="1" fill="hold">
                                          <p:stCondLst>
                                            <p:cond delay="0"/>
                                          </p:stCondLst>
                                        </p:cTn>
                                        <p:tgtEl>
                                          <p:spTgt spid="76804"/>
                                        </p:tgtEl>
                                        <p:attrNameLst>
                                          <p:attrName>style.visibility</p:attrName>
                                        </p:attrNameLst>
                                      </p:cBhvr>
                                      <p:to>
                                        <p:strVal val="visible"/>
                                      </p:to>
                                    </p:set>
                                    <p:animEffect transition="in" filter="wipe(up)">
                                      <p:cBhvr>
                                        <p:cTn id="7" dur="30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57200" y="22860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a:solidFill>
                  <a:srgbClr val="FF9933"/>
                </a:solidFill>
                <a:latin typeface="Comic Sans MS" pitchFamily="66" charset="0"/>
              </a:rPr>
              <a:t>Belgium’s Stranglehold on the Congo</a:t>
            </a:r>
          </a:p>
        </p:txBody>
      </p:sp>
      <p:pic>
        <p:nvPicPr>
          <p:cNvPr id="59395" name="Picture 3"/>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l="5490" t="4109" r="4842" b="4109"/>
          <a:stretch>
            <a:fillRect/>
          </a:stretch>
        </p:blipFill>
        <p:spPr bwMode="auto">
          <a:xfrm>
            <a:off x="2971800" y="1143000"/>
            <a:ext cx="3733800" cy="5105400"/>
          </a:xfrm>
          <a:prstGeom prst="rect">
            <a:avLst/>
          </a:prstGeom>
          <a:noFill/>
          <a:ln w="9525" algn="ctr">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04800" y="2438400"/>
            <a:ext cx="8272463" cy="4183063"/>
          </a:xfrm>
        </p:spPr>
        <p:txBody>
          <a:bodyPr/>
          <a:lstStyle/>
          <a:p>
            <a:pPr eaLnBrk="1" hangingPunct="1"/>
            <a:r>
              <a:rPr lang="en-US" sz="2800" smtClean="0"/>
              <a:t>Discovery of natural resources</a:t>
            </a:r>
          </a:p>
          <a:p>
            <a:pPr eaLnBrk="1" hangingPunct="1"/>
            <a:r>
              <a:rPr lang="en-US" sz="2800" smtClean="0"/>
              <a:t>Exploitation of cheap labor</a:t>
            </a:r>
          </a:p>
          <a:p>
            <a:pPr eaLnBrk="1" hangingPunct="1"/>
            <a:r>
              <a:rPr lang="en-US" sz="2800" smtClean="0"/>
              <a:t>Expansion of markets</a:t>
            </a:r>
          </a:p>
          <a:p>
            <a:pPr lvl="1" eaLnBrk="1" hangingPunct="1"/>
            <a:r>
              <a:rPr lang="en-US" sz="2800" smtClean="0"/>
              <a:t>limited</a:t>
            </a:r>
          </a:p>
        </p:txBody>
      </p:sp>
      <p:sp>
        <p:nvSpPr>
          <p:cNvPr id="143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139AD0D-4576-49D6-9002-C8A8533CB29D}" type="slidenum">
              <a:rPr lang="en-US" altLang="en-US" smtClean="0">
                <a:solidFill>
                  <a:schemeClr val="tx2"/>
                </a:solidFill>
              </a:rPr>
              <a:pPr eaLnBrk="1" hangingPunct="1"/>
              <a:t>5</a:t>
            </a:fld>
            <a:endParaRPr lang="en-US" altLang="en-US" smtClean="0">
              <a:solidFill>
                <a:schemeClr val="tx2"/>
              </a:solidFill>
            </a:endParaRPr>
          </a:p>
        </p:txBody>
      </p:sp>
      <p:sp>
        <p:nvSpPr>
          <p:cNvPr id="14340" name="Rectangle 2"/>
          <p:cNvSpPr>
            <a:spLocks noGrp="1" noChangeArrowheads="1"/>
          </p:cNvSpPr>
          <p:nvPr>
            <p:ph type="title"/>
          </p:nvPr>
        </p:nvSpPr>
        <p:spPr/>
        <p:txBody>
          <a:bodyPr/>
          <a:lstStyle/>
          <a:p>
            <a:pPr eaLnBrk="1" hangingPunct="1"/>
            <a:r>
              <a:rPr lang="en-US" smtClean="0"/>
              <a:t>Manifest Destiny</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 y="27305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solidFill>
                  <a:srgbClr val="FF9933"/>
                </a:solidFill>
                <a:latin typeface="Comic Sans MS" pitchFamily="66" charset="0"/>
              </a:rPr>
              <a:t>Leopold’s Conscience??</a:t>
            </a:r>
          </a:p>
        </p:txBody>
      </p:sp>
      <p:pic>
        <p:nvPicPr>
          <p:cNvPr id="60419" name="Picture 3" descr="cartoon-Leopold grabbing gold"/>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971800" y="1219200"/>
            <a:ext cx="32400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762000" y="365125"/>
            <a:ext cx="769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000" b="1">
                <a:solidFill>
                  <a:srgbClr val="FF9933"/>
                </a:solidFill>
                <a:latin typeface="Comic Sans MS" pitchFamily="66" charset="0"/>
              </a:rPr>
              <a:t>Diamond Mines</a:t>
            </a:r>
            <a:endParaRPr lang="en-US" b="1">
              <a:solidFill>
                <a:srgbClr val="FF9933"/>
              </a:solidFill>
              <a:latin typeface="Comic Sans MS" pitchFamily="66" charset="0"/>
            </a:endParaRPr>
          </a:p>
        </p:txBody>
      </p:sp>
      <p:pic>
        <p:nvPicPr>
          <p:cNvPr id="61443" name="Picture 3" descr="map-Diamond Mines"/>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533400" y="1371600"/>
            <a:ext cx="45593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5410200" y="48006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rgbClr val="FFFFBD"/>
                </a:solidFill>
                <a:latin typeface="Comic Sans MS" pitchFamily="66" charset="0"/>
              </a:rPr>
              <a:t>Raw Diamonds</a:t>
            </a:r>
          </a:p>
        </p:txBody>
      </p:sp>
      <p:pic>
        <p:nvPicPr>
          <p:cNvPr id="61445" name="Picture 5" descr="Raw Diamonds"/>
          <p:cNvPicPr>
            <a:picLocks noChangeAspect="1" noChangeArrowheads="1"/>
          </p:cNvPicPr>
          <p:nvPr/>
        </p:nvPicPr>
        <p:blipFill>
          <a:blip r:embed="rId3">
            <a:lum contrast="6000"/>
            <a:extLst>
              <a:ext uri="{28A0092B-C50C-407E-A947-70E740481C1C}">
                <a14:useLocalDpi xmlns:a14="http://schemas.microsoft.com/office/drawing/2010/main" val="0"/>
              </a:ext>
            </a:extLst>
          </a:blip>
          <a:srcRect r="3371" b="6587"/>
          <a:stretch>
            <a:fillRect/>
          </a:stretch>
        </p:blipFill>
        <p:spPr bwMode="auto">
          <a:xfrm>
            <a:off x="5410200" y="2743200"/>
            <a:ext cx="3276600" cy="19812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762000" y="1524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a:solidFill>
                  <a:srgbClr val="FF9933"/>
                </a:solidFill>
                <a:latin typeface="Comic Sans MS" pitchFamily="66" charset="0"/>
              </a:rPr>
              <a:t>Cecil Rhodes </a:t>
            </a:r>
            <a:r>
              <a:rPr lang="en-US" sz="2400" b="1">
                <a:solidFill>
                  <a:srgbClr val="FF9933"/>
                </a:solidFill>
                <a:latin typeface="Comic Sans MS" pitchFamily="66" charset="0"/>
              </a:rPr>
              <a:t>(1853-1902)</a:t>
            </a:r>
          </a:p>
        </p:txBody>
      </p:sp>
      <p:pic>
        <p:nvPicPr>
          <p:cNvPr id="62467" name="Picture 4" descr="CecilRhodes-cartoon"/>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2895600" y="1143000"/>
            <a:ext cx="3525838" cy="493712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62468" name="Text Box 5"/>
          <p:cNvSpPr txBox="1">
            <a:spLocks noChangeArrowheads="1"/>
          </p:cNvSpPr>
          <p:nvPr/>
        </p:nvSpPr>
        <p:spPr bwMode="auto">
          <a:xfrm>
            <a:off x="762000" y="63246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rgbClr val="FFFFBD"/>
                </a:solidFill>
                <a:latin typeface="Comic Sans MS" pitchFamily="66" charset="0"/>
              </a:rPr>
              <a:t>“The Colossus of Rhodes”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871538" y="2514600"/>
            <a:ext cx="7408862" cy="3611563"/>
          </a:xfrm>
        </p:spPr>
        <p:txBody>
          <a:bodyPr/>
          <a:lstStyle/>
          <a:p>
            <a:pPr eaLnBrk="1" hangingPunct="1">
              <a:lnSpc>
                <a:spcPct val="80000"/>
              </a:lnSpc>
            </a:pPr>
            <a:r>
              <a:rPr lang="en-US" sz="2600" smtClean="0"/>
              <a:t>Dutch East India establishes Cape Town (1652)</a:t>
            </a:r>
          </a:p>
          <a:p>
            <a:pPr lvl="1" eaLnBrk="1" hangingPunct="1">
              <a:lnSpc>
                <a:spcPct val="80000"/>
              </a:lnSpc>
            </a:pPr>
            <a:r>
              <a:rPr lang="en-US" smtClean="0"/>
              <a:t>Farmers (Boers) follow to settle territory, later called Afrikaners</a:t>
            </a:r>
          </a:p>
          <a:p>
            <a:pPr lvl="1" eaLnBrk="1" hangingPunct="1">
              <a:lnSpc>
                <a:spcPct val="80000"/>
              </a:lnSpc>
            </a:pPr>
            <a:r>
              <a:rPr lang="en-US" smtClean="0"/>
              <a:t>Competition and conflict with indigenous Khoikhoi and Xhosa peoples</a:t>
            </a:r>
          </a:p>
          <a:p>
            <a:pPr eaLnBrk="1" hangingPunct="1">
              <a:lnSpc>
                <a:spcPct val="80000"/>
              </a:lnSpc>
            </a:pPr>
            <a:r>
              <a:rPr lang="en-US" sz="2600" smtClean="0"/>
              <a:t>British takeover in 1806, slavery a major issue of conflict</a:t>
            </a:r>
          </a:p>
          <a:p>
            <a:pPr lvl="1" eaLnBrk="1" hangingPunct="1">
              <a:lnSpc>
                <a:spcPct val="80000"/>
              </a:lnSpc>
            </a:pPr>
            <a:r>
              <a:rPr lang="en-US" smtClean="0"/>
              <a:t>Afrikaners migrate eastward: the Great Trek, overpower Ndebele and Zulu resistance with superior firepower</a:t>
            </a:r>
          </a:p>
          <a:p>
            <a:pPr lvl="1" eaLnBrk="1" hangingPunct="1">
              <a:lnSpc>
                <a:spcPct val="80000"/>
              </a:lnSpc>
            </a:pPr>
            <a:r>
              <a:rPr lang="en-US" smtClean="0"/>
              <a:t>Establish independent Republics</a:t>
            </a:r>
          </a:p>
          <a:p>
            <a:pPr eaLnBrk="1" hangingPunct="1">
              <a:lnSpc>
                <a:spcPct val="80000"/>
              </a:lnSpc>
            </a:pPr>
            <a:endParaRPr lang="en-US" sz="2600" smtClean="0"/>
          </a:p>
        </p:txBody>
      </p:sp>
      <p:sp>
        <p:nvSpPr>
          <p:cNvPr id="6349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89F2943-0DD8-4FD2-9117-8D1AA66D827D}" type="slidenum">
              <a:rPr lang="en-US" altLang="en-US" smtClean="0">
                <a:solidFill>
                  <a:schemeClr val="tx2"/>
                </a:solidFill>
              </a:rPr>
              <a:pPr eaLnBrk="1" hangingPunct="1"/>
              <a:t>53</a:t>
            </a:fld>
            <a:endParaRPr lang="en-US" altLang="en-US" smtClean="0">
              <a:solidFill>
                <a:schemeClr val="tx2"/>
              </a:solidFill>
            </a:endParaRPr>
          </a:p>
        </p:txBody>
      </p:sp>
      <p:sp>
        <p:nvSpPr>
          <p:cNvPr id="63492" name="Rectangle 2"/>
          <p:cNvSpPr>
            <a:spLocks noGrp="1" noChangeArrowheads="1"/>
          </p:cNvSpPr>
          <p:nvPr>
            <p:ph type="title"/>
          </p:nvPr>
        </p:nvSpPr>
        <p:spPr/>
        <p:txBody>
          <a:bodyPr/>
          <a:lstStyle/>
          <a:p>
            <a:pPr eaLnBrk="1" hangingPunct="1"/>
            <a:r>
              <a:rPr lang="en-US" sz="3800" smtClean="0"/>
              <a:t>South African (Boer) War 1899-1902</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762000" y="50165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a:solidFill>
                  <a:srgbClr val="FF9933"/>
                </a:solidFill>
                <a:latin typeface="Comic Sans MS" pitchFamily="66" charset="0"/>
              </a:rPr>
              <a:t>Dutch Landing in 1652</a:t>
            </a:r>
          </a:p>
        </p:txBody>
      </p:sp>
      <p:pic>
        <p:nvPicPr>
          <p:cNvPr id="64515" name="Picture 3" descr="Dutch Landing"/>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r="3160" b="4913"/>
          <a:stretch>
            <a:fillRect/>
          </a:stretch>
        </p:blipFill>
        <p:spPr bwMode="auto">
          <a:xfrm>
            <a:off x="685800" y="1752600"/>
            <a:ext cx="3657600" cy="2309813"/>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64516" name="Picture 4" descr="Dutch Landing-1"/>
          <p:cNvPicPr>
            <a:picLocks noChangeAspect="1" noChangeArrowheads="1"/>
          </p:cNvPicPr>
          <p:nvPr/>
        </p:nvPicPr>
        <p:blipFill>
          <a:blip r:embed="rId3">
            <a:lum contrast="6000"/>
            <a:extLst>
              <a:ext uri="{28A0092B-C50C-407E-A947-70E740481C1C}">
                <a14:useLocalDpi xmlns:a14="http://schemas.microsoft.com/office/drawing/2010/main" val="0"/>
              </a:ext>
            </a:extLst>
          </a:blip>
          <a:srcRect r="4089" b="7692"/>
          <a:stretch>
            <a:fillRect/>
          </a:stretch>
        </p:blipFill>
        <p:spPr bwMode="auto">
          <a:xfrm>
            <a:off x="4800600" y="3733800"/>
            <a:ext cx="3733800" cy="2084388"/>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09800"/>
            <a:ext cx="3319463" cy="3451225"/>
          </a:xfrm>
        </p:spPr>
        <p:txBody>
          <a:bodyPr/>
          <a:lstStyle/>
          <a:p>
            <a:pPr marL="274320" indent="-274320" eaLnBrk="1" fontAlgn="auto" hangingPunct="1">
              <a:lnSpc>
                <a:spcPct val="80000"/>
              </a:lnSpc>
              <a:spcAft>
                <a:spcPts val="0"/>
              </a:spcAft>
              <a:defRPr/>
            </a:pPr>
            <a:r>
              <a:rPr lang="en-US" dirty="0"/>
              <a:t>British tolerate this until gold is discovered</a:t>
            </a:r>
          </a:p>
          <a:p>
            <a:pPr marL="274320" indent="-274320" eaLnBrk="1" fontAlgn="auto" hangingPunct="1">
              <a:lnSpc>
                <a:spcPct val="80000"/>
              </a:lnSpc>
              <a:spcAft>
                <a:spcPts val="0"/>
              </a:spcAft>
              <a:defRPr/>
            </a:pPr>
            <a:r>
              <a:rPr lang="en-US" dirty="0"/>
              <a:t>White-white conflict, black soldiers and laborers</a:t>
            </a:r>
          </a:p>
          <a:p>
            <a:pPr marL="274320" indent="-274320" eaLnBrk="1" fontAlgn="auto" hangingPunct="1">
              <a:lnSpc>
                <a:spcPct val="80000"/>
              </a:lnSpc>
              <a:spcAft>
                <a:spcPts val="0"/>
              </a:spcAft>
              <a:defRPr/>
            </a:pPr>
            <a:r>
              <a:rPr lang="en-US" dirty="0"/>
              <a:t>Afrikaners concede in 1902, 1910 integrated into Union of South Africa</a:t>
            </a:r>
          </a:p>
          <a:p>
            <a:pPr>
              <a:defRPr/>
            </a:pPr>
            <a:endParaRPr lang="en-US" dirty="0"/>
          </a:p>
        </p:txBody>
      </p:sp>
      <p:sp>
        <p:nvSpPr>
          <p:cNvPr id="65539" name="Title 2"/>
          <p:cNvSpPr>
            <a:spLocks noGrp="1"/>
          </p:cNvSpPr>
          <p:nvPr>
            <p:ph type="title"/>
          </p:nvPr>
        </p:nvSpPr>
        <p:spPr/>
        <p:txBody>
          <a:bodyPr/>
          <a:lstStyle/>
          <a:p>
            <a:r>
              <a:rPr lang="en-US" sz="3800" smtClean="0"/>
              <a:t>South African (Boer) War 1899-1902</a:t>
            </a:r>
          </a:p>
        </p:txBody>
      </p:sp>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3AD15D-BD36-4CA4-9FB5-48983BCD8804}" type="slidenum">
              <a:rPr lang="en-US" altLang="en-US" smtClean="0">
                <a:solidFill>
                  <a:schemeClr val="tx2"/>
                </a:solidFill>
              </a:rPr>
              <a:pPr eaLnBrk="1" hangingPunct="1"/>
              <a:t>55</a:t>
            </a:fld>
            <a:endParaRPr lang="en-US" altLang="en-US" smtClean="0">
              <a:solidFill>
                <a:schemeClr val="tx2"/>
              </a:solidFill>
            </a:endParaRPr>
          </a:p>
        </p:txBody>
      </p:sp>
      <p:pic>
        <p:nvPicPr>
          <p:cNvPr id="655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55763"/>
            <a:ext cx="4724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5"/>
          <p:cNvSpPr txBox="1">
            <a:spLocks noChangeArrowheads="1"/>
          </p:cNvSpPr>
          <p:nvPr/>
        </p:nvSpPr>
        <p:spPr bwMode="auto">
          <a:xfrm>
            <a:off x="4495800" y="169068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i="1"/>
              <a:t>The Boers spoke Afrikaans.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762000" y="2286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a:solidFill>
                  <a:srgbClr val="FF9933"/>
                </a:solidFill>
                <a:latin typeface="Comic Sans MS" pitchFamily="66" charset="0"/>
              </a:rPr>
              <a:t>The Great Trek, 1836-38</a:t>
            </a:r>
          </a:p>
        </p:txBody>
      </p:sp>
      <p:pic>
        <p:nvPicPr>
          <p:cNvPr id="66563" name="Picture 3" descr="Cradockpas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r="4120" b="1935"/>
          <a:stretch>
            <a:fillRect/>
          </a:stretch>
        </p:blipFill>
        <p:spPr bwMode="auto">
          <a:xfrm>
            <a:off x="762000" y="1660525"/>
            <a:ext cx="3079750" cy="36576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66564" name="Text Box 4"/>
          <p:cNvSpPr txBox="1">
            <a:spLocks noChangeArrowheads="1"/>
          </p:cNvSpPr>
          <p:nvPr/>
        </p:nvSpPr>
        <p:spPr bwMode="auto">
          <a:xfrm>
            <a:off x="609600" y="5410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rgbClr val="FFFFBD"/>
                </a:solidFill>
                <a:latin typeface="Comic Sans MS" pitchFamily="66" charset="0"/>
              </a:rPr>
              <a:t>Afrikaners</a:t>
            </a:r>
          </a:p>
        </p:txBody>
      </p:sp>
      <p:pic>
        <p:nvPicPr>
          <p:cNvPr id="66565" name="Picture 5"/>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4687888" y="1066800"/>
            <a:ext cx="3694112" cy="55372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smtClean="0"/>
              <a:t>Zulu Warriors, late 19th century, postcard </a:t>
            </a:r>
          </a:p>
        </p:txBody>
      </p:sp>
      <p:pic>
        <p:nvPicPr>
          <p:cNvPr id="6758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600200"/>
            <a:ext cx="9144000" cy="4525963"/>
          </a:xfrm>
        </p:spPr>
      </p:pic>
      <p:pic>
        <p:nvPicPr>
          <p:cNvPr id="82948" name="08 Sehilam.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29707" fill="hold"/>
                                        <p:tgtEl>
                                          <p:spTgt spid="829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2948"/>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smtClean="0"/>
          </a:p>
        </p:txBody>
      </p:sp>
      <p:pic>
        <p:nvPicPr>
          <p:cNvPr id="6861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304800"/>
            <a:ext cx="4495800" cy="6324600"/>
          </a:xfrm>
        </p:spPr>
      </p:pic>
      <p:sp>
        <p:nvSpPr>
          <p:cNvPr id="68612" name="Text Box 4"/>
          <p:cNvSpPr txBox="1">
            <a:spLocks noChangeArrowheads="1"/>
          </p:cNvSpPr>
          <p:nvPr/>
        </p:nvSpPr>
        <p:spPr bwMode="auto">
          <a:xfrm>
            <a:off x="4648200" y="1905000"/>
            <a:ext cx="426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a:t>Only known drawing, from the time period, of Shaka standing with the long throwing assegai and the heavy shield in 1824 - four years before his death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762000" y="2286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solidFill>
                  <a:srgbClr val="FF9933"/>
                </a:solidFill>
                <a:latin typeface="Comic Sans MS" pitchFamily="66" charset="0"/>
              </a:rPr>
              <a:t>Shaka Zulu </a:t>
            </a:r>
            <a:r>
              <a:rPr lang="en-US" sz="2400" b="1">
                <a:solidFill>
                  <a:srgbClr val="FF9933"/>
                </a:solidFill>
                <a:latin typeface="Comic Sans MS" pitchFamily="66" charset="0"/>
              </a:rPr>
              <a:t>(1785 – 1828)</a:t>
            </a:r>
          </a:p>
        </p:txBody>
      </p:sp>
      <p:pic>
        <p:nvPicPr>
          <p:cNvPr id="69635" name="Picture 3" descr="sha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172200" cy="534035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p:txBody>
          <a:bodyPr/>
          <a:lstStyle/>
          <a:p>
            <a:pPr eaLnBrk="1" hangingPunct="1"/>
            <a:r>
              <a:rPr lang="en-US" smtClean="0"/>
              <a:t>Rudyard Kipling (1864-1936)</a:t>
            </a:r>
          </a:p>
          <a:p>
            <a:pPr lvl="1" eaLnBrk="1" hangingPunct="1"/>
            <a:r>
              <a:rPr lang="en-US" smtClean="0"/>
              <a:t>Raised in India, native Hindi speaker</a:t>
            </a:r>
          </a:p>
          <a:p>
            <a:pPr lvl="1" eaLnBrk="1" hangingPunct="1"/>
            <a:r>
              <a:rPr lang="en-US" smtClean="0"/>
              <a:t>Boarding school in England, then return to India (1882)</a:t>
            </a:r>
          </a:p>
          <a:p>
            <a:pPr eaLnBrk="1" hangingPunct="1"/>
            <a:r>
              <a:rPr lang="en-US" smtClean="0"/>
              <a:t>French: </a:t>
            </a:r>
            <a:r>
              <a:rPr lang="en-US" i="1" smtClean="0"/>
              <a:t>mission civilisatrice</a:t>
            </a:r>
            <a:endParaRPr lang="en-US" smtClean="0"/>
          </a:p>
        </p:txBody>
      </p:sp>
      <p:sp>
        <p:nvSpPr>
          <p:cNvPr id="153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8877F1-FF7C-434E-B789-69DB64F85360}" type="slidenum">
              <a:rPr lang="en-US" altLang="en-US" smtClean="0">
                <a:solidFill>
                  <a:schemeClr val="tx2"/>
                </a:solidFill>
              </a:rPr>
              <a:pPr eaLnBrk="1" hangingPunct="1"/>
              <a:t>6</a:t>
            </a:fld>
            <a:endParaRPr lang="en-US" altLang="en-US" smtClean="0">
              <a:solidFill>
                <a:schemeClr val="tx2"/>
              </a:solidFill>
            </a:endParaRPr>
          </a:p>
        </p:txBody>
      </p:sp>
      <p:sp>
        <p:nvSpPr>
          <p:cNvPr id="15364" name="Rectangle 2"/>
          <p:cNvSpPr>
            <a:spLocks noGrp="1" noChangeArrowheads="1"/>
          </p:cNvSpPr>
          <p:nvPr>
            <p:ph type="title"/>
          </p:nvPr>
        </p:nvSpPr>
        <p:spPr/>
        <p:txBody>
          <a:bodyPr/>
          <a:lstStyle/>
          <a:p>
            <a:pPr eaLnBrk="1" hangingPunct="1"/>
            <a:r>
              <a:rPr lang="en-US" sz="3800" smtClean="0"/>
              <a:t>The “White Man’s Burden”</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762000" y="2286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solidFill>
                  <a:srgbClr val="FF9933"/>
                </a:solidFill>
                <a:latin typeface="Comic Sans MS" pitchFamily="66" charset="0"/>
              </a:rPr>
              <a:t>The Struggle for South Africa</a:t>
            </a:r>
          </a:p>
        </p:txBody>
      </p:sp>
      <p:pic>
        <p:nvPicPr>
          <p:cNvPr id="70659" name="Picture 3" descr="map-pre-1994"/>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1828800" y="1219200"/>
            <a:ext cx="5624513" cy="5056188"/>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762000" y="501650"/>
            <a:ext cx="769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solidFill>
                  <a:srgbClr val="FF9933"/>
                </a:solidFill>
                <a:latin typeface="Comic Sans MS" pitchFamily="66" charset="0"/>
              </a:rPr>
              <a:t>The Boer War: </a:t>
            </a:r>
            <a:r>
              <a:rPr lang="en-US" sz="3200" b="1">
                <a:solidFill>
                  <a:srgbClr val="FF9933"/>
                </a:solidFill>
                <a:latin typeface="Comic Sans MS" pitchFamily="66" charset="0"/>
              </a:rPr>
              <a:t>1899 - 1900</a:t>
            </a:r>
          </a:p>
        </p:txBody>
      </p:sp>
      <p:sp>
        <p:nvSpPr>
          <p:cNvPr id="71683" name="Text Box 3"/>
          <p:cNvSpPr txBox="1">
            <a:spLocks noChangeArrowheads="1"/>
          </p:cNvSpPr>
          <p:nvPr/>
        </p:nvSpPr>
        <p:spPr bwMode="auto">
          <a:xfrm>
            <a:off x="533400" y="5592763"/>
            <a:ext cx="3352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solidFill>
                  <a:srgbClr val="FFFFBD"/>
                </a:solidFill>
                <a:latin typeface="Comic Sans MS" pitchFamily="66" charset="0"/>
              </a:rPr>
              <a:t>The Boers</a:t>
            </a:r>
          </a:p>
        </p:txBody>
      </p:sp>
      <p:pic>
        <p:nvPicPr>
          <p:cNvPr id="71684" name="Picture 4" descr="boer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81000" y="1801813"/>
            <a:ext cx="3810000" cy="3760787"/>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71685" name="Picture 5" descr="British Boer War Soldi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343400" cy="3051175"/>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1686" name="Text Box 6"/>
          <p:cNvSpPr txBox="1">
            <a:spLocks noChangeArrowheads="1"/>
          </p:cNvSpPr>
          <p:nvPr/>
        </p:nvSpPr>
        <p:spPr bwMode="auto">
          <a:xfrm>
            <a:off x="4953000" y="518160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solidFill>
                  <a:srgbClr val="FFFFBD"/>
                </a:solidFill>
                <a:latin typeface="Comic Sans MS" pitchFamily="66" charset="0"/>
              </a:rPr>
              <a:t>The British</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en-US" smtClean="0"/>
          </a:p>
        </p:txBody>
      </p:sp>
      <p:pic>
        <p:nvPicPr>
          <p:cNvPr id="7270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304800"/>
            <a:ext cx="8229600" cy="5562600"/>
          </a:xfrm>
        </p:spPr>
      </p:pic>
      <p:sp>
        <p:nvSpPr>
          <p:cNvPr id="72708" name="Text Box 4"/>
          <p:cNvSpPr txBox="1">
            <a:spLocks noChangeArrowheads="1"/>
          </p:cNvSpPr>
          <p:nvPr/>
        </p:nvSpPr>
        <p:spPr bwMode="auto">
          <a:xfrm>
            <a:off x="990600" y="54864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chemeClr val="hlink"/>
                </a:solidFill>
              </a:rPr>
              <a:t>Lizzie van Zyl in a British concentration camp</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62000" y="2286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a:solidFill>
                  <a:srgbClr val="FF9933"/>
                </a:solidFill>
                <a:latin typeface="Comic Sans MS" pitchFamily="66" charset="0"/>
              </a:rPr>
              <a:t>A Future British Prime Minister</a:t>
            </a:r>
          </a:p>
        </p:txBody>
      </p:sp>
      <p:pic>
        <p:nvPicPr>
          <p:cNvPr id="73731" name="Picture 3" descr="Churchill During Boer Wa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r="3006" b="775"/>
          <a:stretch>
            <a:fillRect/>
          </a:stretch>
        </p:blipFill>
        <p:spPr bwMode="auto">
          <a:xfrm>
            <a:off x="3048000" y="1219200"/>
            <a:ext cx="3124200" cy="42672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3732" name="Text Box 4"/>
          <p:cNvSpPr txBox="1">
            <a:spLocks noChangeArrowheads="1"/>
          </p:cNvSpPr>
          <p:nvPr/>
        </p:nvSpPr>
        <p:spPr bwMode="auto">
          <a:xfrm>
            <a:off x="533400" y="563880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a:latin typeface="Comic Sans MS" pitchFamily="66" charset="0"/>
              </a:rPr>
              <a:t>British Boer War Correspondent, </a:t>
            </a:r>
            <a:br>
              <a:rPr lang="en-US" sz="2800" b="1">
                <a:latin typeface="Comic Sans MS" pitchFamily="66" charset="0"/>
              </a:rPr>
            </a:br>
            <a:r>
              <a:rPr lang="en-US" sz="2800" b="1">
                <a:latin typeface="Comic Sans MS" pitchFamily="66" charset="0"/>
              </a:rPr>
              <a:t>Winston Churchill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p:txBody>
          <a:bodyPr/>
          <a:lstStyle/>
          <a:p>
            <a:pPr eaLnBrk="1" hangingPunct="1"/>
            <a:r>
              <a:rPr lang="en-US" smtClean="0"/>
              <a:t>Fourteen European states, United States</a:t>
            </a:r>
          </a:p>
          <a:p>
            <a:pPr lvl="1" eaLnBrk="1" hangingPunct="1"/>
            <a:r>
              <a:rPr lang="en-US" smtClean="0"/>
              <a:t>No African states present</a:t>
            </a:r>
          </a:p>
          <a:p>
            <a:pPr lvl="1" eaLnBrk="1" hangingPunct="1"/>
            <a:r>
              <a:rPr lang="en-US" smtClean="0"/>
              <a:t>Rules of colonization: any European state can take “unoccupied” territory after informing other European powers</a:t>
            </a:r>
          </a:p>
          <a:p>
            <a:pPr eaLnBrk="1" hangingPunct="1"/>
            <a:r>
              <a:rPr lang="en-US" smtClean="0"/>
              <a:t>European firepower dominates Africa</a:t>
            </a:r>
          </a:p>
          <a:p>
            <a:pPr lvl="1" eaLnBrk="1" hangingPunct="1"/>
            <a:r>
              <a:rPr lang="en-US" smtClean="0"/>
              <a:t>Exceptions: Ethiopia fights off Italy (1896); Liberia a dependency of the US</a:t>
            </a:r>
          </a:p>
        </p:txBody>
      </p:sp>
      <p:sp>
        <p:nvSpPr>
          <p:cNvPr id="7475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315A076-9A68-4F42-B6B2-72C96AFB51CA}" type="slidenum">
              <a:rPr lang="en-US" altLang="en-US" smtClean="0">
                <a:solidFill>
                  <a:schemeClr val="tx2"/>
                </a:solidFill>
              </a:rPr>
              <a:pPr eaLnBrk="1" hangingPunct="1"/>
              <a:t>64</a:t>
            </a:fld>
            <a:endParaRPr lang="en-US" altLang="en-US" smtClean="0">
              <a:solidFill>
                <a:schemeClr val="tx2"/>
              </a:solidFill>
            </a:endParaRPr>
          </a:p>
        </p:txBody>
      </p:sp>
      <p:sp>
        <p:nvSpPr>
          <p:cNvPr id="74756" name="Rectangle 2"/>
          <p:cNvSpPr>
            <a:spLocks noGrp="1" noChangeArrowheads="1"/>
          </p:cNvSpPr>
          <p:nvPr>
            <p:ph type="title"/>
          </p:nvPr>
        </p:nvSpPr>
        <p:spPr/>
        <p:txBody>
          <a:bodyPr/>
          <a:lstStyle/>
          <a:p>
            <a:pPr eaLnBrk="1" hangingPunct="1"/>
            <a:r>
              <a:rPr lang="en-US" sz="3800" smtClean="0"/>
              <a:t>The Berlin West Africa Conference (1884-1885)</a:t>
            </a: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533400" y="22860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solidFill>
                  <a:srgbClr val="FF9933"/>
                </a:solidFill>
                <a:latin typeface="Comic Sans MS" pitchFamily="66" charset="0"/>
              </a:rPr>
              <a:t>Berlin Conference of 1884-1885</a:t>
            </a:r>
          </a:p>
        </p:txBody>
      </p:sp>
      <p:pic>
        <p:nvPicPr>
          <p:cNvPr id="75779" name="Picture 5" descr="berlinconferenc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57200" y="1143000"/>
            <a:ext cx="5791200" cy="2517775"/>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31750" name="Picture 6" descr="cartoon--imperial-witches-after 1884 Berlin Conference"/>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622800" y="3397250"/>
            <a:ext cx="4140200" cy="315595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31751" name="Text Box 7"/>
          <p:cNvSpPr txBox="1">
            <a:spLocks noChangeArrowheads="1"/>
          </p:cNvSpPr>
          <p:nvPr/>
        </p:nvSpPr>
        <p:spPr bwMode="auto">
          <a:xfrm>
            <a:off x="609600" y="60960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2400">
                <a:solidFill>
                  <a:srgbClr val="FFFFBD"/>
                </a:solidFill>
                <a:latin typeface="Comic Sans MS" pitchFamily="66" charset="0"/>
              </a:rPr>
              <a:t>Another point of view? </a:t>
            </a:r>
            <a:r>
              <a:rPr lang="en-US" sz="2400">
                <a:solidFill>
                  <a:srgbClr val="FFFFBD"/>
                </a:solidFill>
                <a:latin typeface="Comic Sans MS" pitchFamily="66" charset="0"/>
                <a:sym typeface="Wingdings" pitchFamily="2" charset="2"/>
              </a:rPr>
              <a:t></a:t>
            </a:r>
            <a:endParaRPr lang="en-US" sz="2400">
              <a:solidFill>
                <a:srgbClr val="FFFFBD"/>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wipe(left)">
                                      <p:cBhvr>
                                        <p:cTn id="7" dur="2000"/>
                                        <p:tgtEl>
                                          <p:spTgt spid="317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51"/>
                                        </p:tgtEl>
                                        <p:attrNameLst>
                                          <p:attrName>style.visibility</p:attrName>
                                        </p:attrNameLst>
                                      </p:cBhvr>
                                      <p:to>
                                        <p:strVal val="visible"/>
                                      </p:to>
                                    </p:set>
                                    <p:animEffect transition="in" filter="wipe(left)">
                                      <p:cBhvr>
                                        <p:cTn id="10" dur="2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871538" y="2209800"/>
            <a:ext cx="7408862" cy="3916363"/>
          </a:xfrm>
        </p:spPr>
        <p:txBody>
          <a:bodyPr rtlCol="0">
            <a:normAutofit fontScale="92500"/>
          </a:bodyPr>
          <a:lstStyle/>
          <a:p>
            <a:pPr marL="274320" indent="-274320" eaLnBrk="1" fontAlgn="auto" hangingPunct="1">
              <a:spcAft>
                <a:spcPts val="0"/>
              </a:spcAft>
              <a:defRPr/>
            </a:pPr>
            <a:r>
              <a:rPr lang="en-US" sz="2600" dirty="0"/>
              <a:t>Concessionary companies</a:t>
            </a:r>
          </a:p>
          <a:p>
            <a:pPr lvl="1" indent="-274320" eaLnBrk="1" fontAlgn="auto" hangingPunct="1">
              <a:spcAft>
                <a:spcPts val="0"/>
              </a:spcAft>
              <a:defRPr/>
            </a:pPr>
            <a:r>
              <a:rPr lang="en-US" dirty="0"/>
              <a:t>Private companies get large tracts of land to exploit natural resources</a:t>
            </a:r>
          </a:p>
          <a:p>
            <a:pPr lvl="1" indent="-274320" eaLnBrk="1" fontAlgn="auto" hangingPunct="1">
              <a:spcAft>
                <a:spcPts val="0"/>
              </a:spcAft>
              <a:defRPr/>
            </a:pPr>
            <a:r>
              <a:rPr lang="en-US" dirty="0"/>
              <a:t>Companies get freedom to tax, recruit labor: horrible abuses</a:t>
            </a:r>
          </a:p>
          <a:p>
            <a:pPr lvl="1" indent="-274320" eaLnBrk="1" fontAlgn="auto" hangingPunct="1">
              <a:spcAft>
                <a:spcPts val="0"/>
              </a:spcAft>
              <a:defRPr/>
            </a:pPr>
            <a:r>
              <a:rPr lang="en-US" dirty="0"/>
              <a:t>Profit margin minimal</a:t>
            </a:r>
          </a:p>
          <a:p>
            <a:pPr marL="274320" indent="-274320" eaLnBrk="1" fontAlgn="auto" hangingPunct="1">
              <a:spcAft>
                <a:spcPts val="0"/>
              </a:spcAft>
              <a:defRPr/>
            </a:pPr>
            <a:r>
              <a:rPr lang="en-US" sz="2600" dirty="0"/>
              <a:t>Direct Rule: France</a:t>
            </a:r>
          </a:p>
          <a:p>
            <a:pPr lvl="1" indent="-274320" eaLnBrk="1" fontAlgn="auto" hangingPunct="1">
              <a:spcAft>
                <a:spcPts val="0"/>
              </a:spcAft>
              <a:defRPr/>
            </a:pPr>
            <a:r>
              <a:rPr lang="en-US" dirty="0"/>
              <a:t>“civilizing mission”</a:t>
            </a:r>
          </a:p>
          <a:p>
            <a:pPr lvl="1" indent="-274320" eaLnBrk="1" fontAlgn="auto" hangingPunct="1">
              <a:spcAft>
                <a:spcPts val="0"/>
              </a:spcAft>
              <a:defRPr/>
            </a:pPr>
            <a:r>
              <a:rPr lang="en-US" dirty="0"/>
              <a:t>Chronic shortage of European personnel; language and cultural barriers</a:t>
            </a:r>
          </a:p>
          <a:p>
            <a:pPr lvl="1" indent="-274320" eaLnBrk="1" fontAlgn="auto" hangingPunct="1">
              <a:spcAft>
                <a:spcPts val="0"/>
              </a:spcAft>
              <a:defRPr/>
            </a:pPr>
            <a:r>
              <a:rPr lang="en-US" dirty="0"/>
              <a:t>French West Africa: 3600 Europeans rule 9 million</a:t>
            </a:r>
          </a:p>
        </p:txBody>
      </p:sp>
      <p:sp>
        <p:nvSpPr>
          <p:cNvPr id="768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E2DEB6-A73A-4C70-87C2-CD3858633636}" type="slidenum">
              <a:rPr lang="en-US" altLang="en-US" smtClean="0">
                <a:solidFill>
                  <a:schemeClr val="tx2"/>
                </a:solidFill>
              </a:rPr>
              <a:pPr eaLnBrk="1" hangingPunct="1"/>
              <a:t>66</a:t>
            </a:fld>
            <a:endParaRPr lang="en-US" altLang="en-US" smtClean="0">
              <a:solidFill>
                <a:schemeClr val="tx2"/>
              </a:solidFill>
            </a:endParaRPr>
          </a:p>
        </p:txBody>
      </p:sp>
      <p:sp>
        <p:nvSpPr>
          <p:cNvPr id="76804" name="Rectangle 2"/>
          <p:cNvSpPr>
            <a:spLocks noGrp="1" noChangeArrowheads="1"/>
          </p:cNvSpPr>
          <p:nvPr>
            <p:ph type="title"/>
          </p:nvPr>
        </p:nvSpPr>
        <p:spPr/>
        <p:txBody>
          <a:bodyPr/>
          <a:lstStyle/>
          <a:p>
            <a:pPr eaLnBrk="1" hangingPunct="1"/>
            <a:r>
              <a:rPr lang="en-US" smtClean="0"/>
              <a:t>Systems of Colonial Rule</a:t>
            </a: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p:txBody>
          <a:bodyPr/>
          <a:lstStyle/>
          <a:p>
            <a:pPr eaLnBrk="1" hangingPunct="1"/>
            <a:r>
              <a:rPr lang="en-US" smtClean="0"/>
              <a:t>Frederick D. Lugard (Britain, 1858-1945)</a:t>
            </a:r>
          </a:p>
          <a:p>
            <a:pPr lvl="1" eaLnBrk="1" hangingPunct="1"/>
            <a:r>
              <a:rPr lang="en-US" i="1" smtClean="0"/>
              <a:t>The Dual Magnate in British Tropical Africa</a:t>
            </a:r>
            <a:r>
              <a:rPr lang="en-US" smtClean="0"/>
              <a:t> (1922)</a:t>
            </a:r>
          </a:p>
          <a:p>
            <a:pPr eaLnBrk="1" hangingPunct="1"/>
            <a:r>
              <a:rPr lang="en-US" smtClean="0"/>
              <a:t>Use of indigenous institutions</a:t>
            </a:r>
          </a:p>
          <a:p>
            <a:pPr eaLnBrk="1" hangingPunct="1"/>
            <a:r>
              <a:rPr lang="en-US" smtClean="0"/>
              <a:t>Difficulty in establishing tribal categories, imposed arbitrary boundaries</a:t>
            </a:r>
          </a:p>
        </p:txBody>
      </p:sp>
      <p:sp>
        <p:nvSpPr>
          <p:cNvPr id="7782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E39A35-FC00-4806-8EC0-B3719B8386C3}" type="slidenum">
              <a:rPr lang="en-US" altLang="en-US" smtClean="0">
                <a:solidFill>
                  <a:schemeClr val="tx2"/>
                </a:solidFill>
              </a:rPr>
              <a:pPr eaLnBrk="1" hangingPunct="1"/>
              <a:t>67</a:t>
            </a:fld>
            <a:endParaRPr lang="en-US" altLang="en-US" smtClean="0">
              <a:solidFill>
                <a:schemeClr val="tx2"/>
              </a:solidFill>
            </a:endParaRPr>
          </a:p>
        </p:txBody>
      </p:sp>
      <p:sp>
        <p:nvSpPr>
          <p:cNvPr id="77828" name="Rectangle 2"/>
          <p:cNvSpPr>
            <a:spLocks noGrp="1" noChangeArrowheads="1"/>
          </p:cNvSpPr>
          <p:nvPr>
            <p:ph type="title"/>
          </p:nvPr>
        </p:nvSpPr>
        <p:spPr/>
        <p:txBody>
          <a:bodyPr/>
          <a:lstStyle/>
          <a:p>
            <a:pPr eaLnBrk="1" hangingPunct="1"/>
            <a:r>
              <a:rPr lang="en-US" smtClean="0"/>
              <a:t>Indirect Rule</a:t>
            </a: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Grp="1" noChangeArrowheads="1"/>
          </p:cNvSpPr>
          <p:nvPr>
            <p:ph idx="1"/>
          </p:nvPr>
        </p:nvSpPr>
        <p:spPr>
          <a:xfrm>
            <a:off x="457200" y="304800"/>
            <a:ext cx="8229600" cy="5826125"/>
          </a:xfrm>
        </p:spPr>
        <p:txBody>
          <a:bodyPr/>
          <a:lstStyle/>
          <a:p>
            <a:pPr algn="ctr" eaLnBrk="1" hangingPunct="1">
              <a:buFont typeface="Wingdings" pitchFamily="2" charset="2"/>
              <a:buNone/>
            </a:pPr>
            <a:r>
              <a:rPr lang="en-US" sz="3200" smtClean="0">
                <a:solidFill>
                  <a:schemeClr val="tx1"/>
                </a:solidFill>
              </a:rPr>
              <a:t>Imperialism in Oceania, ca. 1914</a:t>
            </a:r>
          </a:p>
        </p:txBody>
      </p:sp>
      <p:sp>
        <p:nvSpPr>
          <p:cNvPr id="788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C478E1-E9DB-4654-87DE-E3906CEBDAEC}" type="slidenum">
              <a:rPr lang="en-US" altLang="en-US" smtClean="0">
                <a:solidFill>
                  <a:schemeClr val="tx2"/>
                </a:solidFill>
              </a:rPr>
              <a:pPr eaLnBrk="1" hangingPunct="1"/>
              <a:t>68</a:t>
            </a:fld>
            <a:endParaRPr lang="en-US" altLang="en-US" smtClean="0">
              <a:solidFill>
                <a:schemeClr val="tx2"/>
              </a:solidFill>
            </a:endParaRPr>
          </a:p>
        </p:txBody>
      </p:sp>
      <p:pic>
        <p:nvPicPr>
          <p:cNvPr id="78852" name="Picture 9" descr="ben06937_m3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4185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p:txBody>
          <a:bodyPr/>
          <a:lstStyle/>
          <a:p>
            <a:pPr eaLnBrk="1" hangingPunct="1"/>
            <a:r>
              <a:rPr lang="en-US" smtClean="0"/>
              <a:t>English use Australia as a penal colony from 1788</a:t>
            </a:r>
          </a:p>
          <a:p>
            <a:pPr eaLnBrk="1" hangingPunct="1"/>
            <a:r>
              <a:rPr lang="en-US" smtClean="0"/>
              <a:t>Voluntary migrants follow; gold discovered 1851</a:t>
            </a:r>
          </a:p>
          <a:p>
            <a:pPr eaLnBrk="1" hangingPunct="1"/>
            <a:r>
              <a:rPr lang="en-US" smtClean="0"/>
              <a:t>Smallpox, measles devastate natives</a:t>
            </a:r>
          </a:p>
          <a:p>
            <a:pPr eaLnBrk="1" hangingPunct="1"/>
            <a:r>
              <a:rPr lang="en-US" smtClean="0"/>
              <a:t>Territory called “terra nullus”: land of no one</a:t>
            </a:r>
          </a:p>
          <a:p>
            <a:pPr eaLnBrk="1" hangingPunct="1"/>
            <a:r>
              <a:rPr lang="en-US" smtClean="0"/>
              <a:t>New Zealand: natives forced to sign Treaty of Waitangi (1840), placing New Zealand under British “protection”</a:t>
            </a:r>
          </a:p>
          <a:p>
            <a:pPr eaLnBrk="1" hangingPunct="1">
              <a:buFont typeface="Wingdings" pitchFamily="2" charset="2"/>
              <a:buNone/>
            </a:pPr>
            <a:endParaRPr lang="en-US" smtClean="0"/>
          </a:p>
        </p:txBody>
      </p:sp>
      <p:sp>
        <p:nvSpPr>
          <p:cNvPr id="7987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6BAAD7-20FC-4C67-8F0B-9E87CEFFAFDC}" type="slidenum">
              <a:rPr lang="en-US" altLang="en-US" smtClean="0">
                <a:solidFill>
                  <a:schemeClr val="tx2"/>
                </a:solidFill>
              </a:rPr>
              <a:pPr eaLnBrk="1" hangingPunct="1"/>
              <a:t>69</a:t>
            </a:fld>
            <a:endParaRPr lang="en-US" altLang="en-US" smtClean="0">
              <a:solidFill>
                <a:schemeClr val="tx2"/>
              </a:solidFill>
            </a:endParaRPr>
          </a:p>
        </p:txBody>
      </p:sp>
      <p:sp>
        <p:nvSpPr>
          <p:cNvPr id="79876" name="Rectangle 2"/>
          <p:cNvSpPr>
            <a:spLocks noGrp="1" noChangeArrowheads="1"/>
          </p:cNvSpPr>
          <p:nvPr>
            <p:ph type="title"/>
          </p:nvPr>
        </p:nvSpPr>
        <p:spPr/>
        <p:txBody>
          <a:bodyPr/>
          <a:lstStyle/>
          <a:p>
            <a:pPr eaLnBrk="1" hangingPunct="1"/>
            <a:r>
              <a:rPr lang="en-US" sz="3800" smtClean="0"/>
              <a:t>European  Imperialism in Australia and New Zealand</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417638"/>
          </a:xfrm>
        </p:spPr>
        <p:txBody>
          <a:bodyPr/>
          <a:lstStyle/>
          <a:p>
            <a:pPr eaLnBrk="1" hangingPunct="1"/>
            <a:r>
              <a:rPr lang="en-US" smtClean="0">
                <a:solidFill>
                  <a:schemeClr val="bg1"/>
                </a:solidFill>
              </a:rPr>
              <a:t>Rudyard Kipling</a:t>
            </a:r>
          </a:p>
        </p:txBody>
      </p:sp>
      <p:pic>
        <p:nvPicPr>
          <p:cNvPr id="1638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267200" y="1295400"/>
            <a:ext cx="4876800" cy="5257800"/>
          </a:xfrm>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42799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1066800" y="6491288"/>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t>1895</a:t>
            </a:r>
          </a:p>
        </p:txBody>
      </p:sp>
      <p:sp>
        <p:nvSpPr>
          <p:cNvPr id="16390" name="Text Box 6"/>
          <p:cNvSpPr txBox="1">
            <a:spLocks noChangeArrowheads="1"/>
          </p:cNvSpPr>
          <p:nvPr/>
        </p:nvSpPr>
        <p:spPr bwMode="auto">
          <a:xfrm>
            <a:off x="5943600" y="64912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t>Aged 60, 1926</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idx="1"/>
          </p:nvPr>
        </p:nvGraphicFramePr>
        <p:xfrm>
          <a:off x="944563" y="2057400"/>
          <a:ext cx="7885112" cy="4343400"/>
        </p:xfrm>
        <a:graphic>
          <a:graphicData uri="http://schemas.openxmlformats.org/presentationml/2006/ole">
            <mc:AlternateContent xmlns:mc="http://schemas.openxmlformats.org/markup-compatibility/2006">
              <mc:Choice xmlns:v="urn:schemas-microsoft-com:vml" Requires="v">
                <p:oleObj spid="_x0000_s1029" name="Chart" r:id="rId3" imgW="8229600" imgH="4533900" progId="MSGraph.Chart.8">
                  <p:embed followColorScheme="full"/>
                </p:oleObj>
              </mc:Choice>
              <mc:Fallback>
                <p:oleObj name="Chart" r:id="rId3" imgW="8229600" imgH="4533900" progId="MSGraph.Chart.8">
                  <p:embed followColorScheme="full"/>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2057400"/>
                        <a:ext cx="788511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30EA63-1B3F-42BA-85B7-FCBDF00C1050}" type="slidenum">
              <a:rPr lang="en-US" altLang="en-US" smtClean="0">
                <a:solidFill>
                  <a:schemeClr val="tx2"/>
                </a:solidFill>
              </a:rPr>
              <a:pPr eaLnBrk="1" hangingPunct="1"/>
              <a:t>70</a:t>
            </a:fld>
            <a:endParaRPr lang="en-US" altLang="en-US" smtClean="0">
              <a:solidFill>
                <a:schemeClr val="tx2"/>
              </a:solidFill>
            </a:endParaRPr>
          </a:p>
        </p:txBody>
      </p:sp>
      <p:sp>
        <p:nvSpPr>
          <p:cNvPr id="1028" name="Rectangle 2"/>
          <p:cNvSpPr>
            <a:spLocks noGrp="1" noChangeArrowheads="1"/>
          </p:cNvSpPr>
          <p:nvPr>
            <p:ph type="title"/>
          </p:nvPr>
        </p:nvSpPr>
        <p:spPr/>
        <p:txBody>
          <a:bodyPr/>
          <a:lstStyle/>
          <a:p>
            <a:pPr eaLnBrk="1" hangingPunct="1"/>
            <a:r>
              <a:rPr lang="en-US" sz="3800" smtClean="0"/>
              <a:t>European and Native Population in Australia and New Zealand</a:t>
            </a: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871538" y="2286000"/>
            <a:ext cx="7408862" cy="3840163"/>
          </a:xfrm>
        </p:spPr>
        <p:txBody>
          <a:bodyPr/>
          <a:lstStyle/>
          <a:p>
            <a:pPr eaLnBrk="1" hangingPunct="1"/>
            <a:r>
              <a:rPr lang="en-US" smtClean="0"/>
              <a:t>Commercial outposts</a:t>
            </a:r>
          </a:p>
          <a:p>
            <a:pPr lvl="1" eaLnBrk="1" hangingPunct="1"/>
            <a:r>
              <a:rPr lang="en-US" smtClean="0"/>
              <a:t>Whalers seeking port</a:t>
            </a:r>
          </a:p>
          <a:p>
            <a:pPr lvl="1" eaLnBrk="1" hangingPunct="1"/>
            <a:r>
              <a:rPr lang="en-US" smtClean="0"/>
              <a:t>Merchants seeking sandalwood, sea slugs for sale in China</a:t>
            </a:r>
          </a:p>
          <a:p>
            <a:pPr lvl="1" eaLnBrk="1" hangingPunct="1"/>
            <a:r>
              <a:rPr lang="en-US" smtClean="0"/>
              <a:t>Missionaries seeking souls</a:t>
            </a:r>
          </a:p>
          <a:p>
            <a:pPr eaLnBrk="1" hangingPunct="1"/>
            <a:r>
              <a:rPr lang="en-US" smtClean="0"/>
              <a:t>British, French, German, American powers carve up Pacific islands</a:t>
            </a:r>
          </a:p>
          <a:p>
            <a:pPr lvl="1" eaLnBrk="1" hangingPunct="1"/>
            <a:r>
              <a:rPr lang="en-US" smtClean="0"/>
              <a:t>Tonga remains independent, but relies on Britain</a:t>
            </a:r>
          </a:p>
          <a:p>
            <a:pPr lvl="1" eaLnBrk="1" hangingPunct="1"/>
            <a:endParaRPr lang="en-US" smtClean="0"/>
          </a:p>
          <a:p>
            <a:pPr lvl="1" eaLnBrk="1" hangingPunct="1"/>
            <a:endParaRPr lang="en-US" smtClean="0"/>
          </a:p>
        </p:txBody>
      </p:sp>
      <p:sp>
        <p:nvSpPr>
          <p:cNvPr id="808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E940F-FE6A-4FDA-A0F3-51B1A3966195}" type="slidenum">
              <a:rPr lang="en-US" altLang="en-US" smtClean="0">
                <a:solidFill>
                  <a:schemeClr val="tx2"/>
                </a:solidFill>
              </a:rPr>
              <a:pPr eaLnBrk="1" hangingPunct="1"/>
              <a:t>71</a:t>
            </a:fld>
            <a:endParaRPr lang="en-US" altLang="en-US" smtClean="0">
              <a:solidFill>
                <a:schemeClr val="tx2"/>
              </a:solidFill>
            </a:endParaRPr>
          </a:p>
        </p:txBody>
      </p:sp>
      <p:sp>
        <p:nvSpPr>
          <p:cNvPr id="80900" name="Rectangle 2"/>
          <p:cNvSpPr>
            <a:spLocks noGrp="1" noChangeArrowheads="1"/>
          </p:cNvSpPr>
          <p:nvPr>
            <p:ph type="title"/>
          </p:nvPr>
        </p:nvSpPr>
        <p:spPr/>
        <p:txBody>
          <a:bodyPr/>
          <a:lstStyle/>
          <a:p>
            <a:pPr eaLnBrk="1" hangingPunct="1"/>
            <a:r>
              <a:rPr lang="en-US" sz="3800" smtClean="0"/>
              <a:t>European Imperialism in the Pacific Islands</a:t>
            </a: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871538" y="2667000"/>
            <a:ext cx="7408862" cy="3459163"/>
          </a:xfrm>
        </p:spPr>
        <p:txBody>
          <a:bodyPr/>
          <a:lstStyle/>
          <a:p>
            <a:pPr eaLnBrk="1" hangingPunct="1"/>
            <a:r>
              <a:rPr lang="en-US" smtClean="0"/>
              <a:t>President James Monroe warns Europeans not to engage in imperialism in western hemisphere (1823)</a:t>
            </a:r>
          </a:p>
          <a:p>
            <a:pPr lvl="1" eaLnBrk="1" hangingPunct="1"/>
            <a:r>
              <a:rPr lang="en-US" smtClean="0"/>
              <a:t>The Monroe Doctrine: all Americas a U.S. Protectorate</a:t>
            </a:r>
          </a:p>
          <a:p>
            <a:pPr eaLnBrk="1" hangingPunct="1"/>
            <a:r>
              <a:rPr lang="en-US" smtClean="0"/>
              <a:t>1867 purchased Alaska from Russia</a:t>
            </a:r>
          </a:p>
          <a:p>
            <a:pPr eaLnBrk="1" hangingPunct="1"/>
            <a:r>
              <a:rPr lang="en-US" smtClean="0"/>
              <a:t>1875 established protectorate over Hawai’i</a:t>
            </a:r>
          </a:p>
          <a:p>
            <a:pPr lvl="1" eaLnBrk="1" hangingPunct="1"/>
            <a:r>
              <a:rPr lang="en-US" smtClean="0"/>
              <a:t>Locals overthrow queen in 1893, persuade US to acquire islands in 1898</a:t>
            </a:r>
          </a:p>
        </p:txBody>
      </p:sp>
      <p:sp>
        <p:nvSpPr>
          <p:cNvPr id="8192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3D3C76-FF67-4063-9EE2-2B3148256265}" type="slidenum">
              <a:rPr lang="en-US" altLang="en-US" smtClean="0">
                <a:solidFill>
                  <a:schemeClr val="tx2"/>
                </a:solidFill>
              </a:rPr>
              <a:pPr eaLnBrk="1" hangingPunct="1"/>
              <a:t>72</a:t>
            </a:fld>
            <a:endParaRPr lang="en-US" altLang="en-US" smtClean="0">
              <a:solidFill>
                <a:schemeClr val="tx2"/>
              </a:solidFill>
            </a:endParaRPr>
          </a:p>
        </p:txBody>
      </p:sp>
      <p:sp>
        <p:nvSpPr>
          <p:cNvPr id="81924" name="Rectangle 2"/>
          <p:cNvSpPr>
            <a:spLocks noGrp="1" noChangeArrowheads="1"/>
          </p:cNvSpPr>
          <p:nvPr>
            <p:ph type="title"/>
          </p:nvPr>
        </p:nvSpPr>
        <p:spPr/>
        <p:txBody>
          <a:bodyPr/>
          <a:lstStyle/>
          <a:p>
            <a:pPr eaLnBrk="1" hangingPunct="1"/>
            <a:r>
              <a:rPr lang="en-US" smtClean="0"/>
              <a:t>US Imperialism</a:t>
            </a: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5257800"/>
            <a:ext cx="7408862" cy="838200"/>
          </a:xfrm>
        </p:spPr>
        <p:txBody>
          <a:bodyPr/>
          <a:lstStyle/>
          <a:p>
            <a:pPr>
              <a:defRPr/>
            </a:pPr>
            <a:endParaRPr lang="en-US" dirty="0" smtClean="0"/>
          </a:p>
          <a:p>
            <a:pPr marL="0" indent="0" algn="ctr">
              <a:buFont typeface="Symbol" pitchFamily="18" charset="2"/>
              <a:buNone/>
              <a:defRPr/>
            </a:pPr>
            <a:r>
              <a:rPr lang="en-US" dirty="0" smtClean="0">
                <a:solidFill>
                  <a:schemeClr val="tx1"/>
                </a:solidFill>
              </a:rPr>
              <a:t>US Marine force at the time of the overthrow of the Hawaiian monarchy, January 1893.</a:t>
            </a:r>
          </a:p>
          <a:p>
            <a:pPr>
              <a:defRPr/>
            </a:pPr>
            <a:endParaRPr lang="en-US" dirty="0"/>
          </a:p>
        </p:txBody>
      </p:sp>
      <p:sp>
        <p:nvSpPr>
          <p:cNvPr id="82947" name="Title 2"/>
          <p:cNvSpPr>
            <a:spLocks noGrp="1"/>
          </p:cNvSpPr>
          <p:nvPr>
            <p:ph type="title"/>
          </p:nvPr>
        </p:nvSpPr>
        <p:spPr/>
        <p:txBody>
          <a:bodyPr/>
          <a:lstStyle/>
          <a:p>
            <a:endParaRPr lang="en-US" smtClean="0"/>
          </a:p>
        </p:txBody>
      </p:sp>
      <p:sp>
        <p:nvSpPr>
          <p:cNvPr id="829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8D0067-833C-41DD-A41B-5CFFD30F58C0}" type="slidenum">
              <a:rPr lang="en-US" altLang="en-US" smtClean="0">
                <a:solidFill>
                  <a:schemeClr val="tx2"/>
                </a:solidFill>
              </a:rPr>
              <a:pPr eaLnBrk="1" hangingPunct="1"/>
              <a:t>73</a:t>
            </a:fld>
            <a:endParaRPr lang="en-US" altLang="en-US" smtClean="0">
              <a:solidFill>
                <a:schemeClr val="tx2"/>
              </a:solidFill>
            </a:endParaRPr>
          </a:p>
        </p:txBody>
      </p:sp>
      <p:pic>
        <p:nvPicPr>
          <p:cNvPr id="82949" name="Picture 2" descr="File:Ustroopshawaiirevolu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80772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93663" y="2362200"/>
            <a:ext cx="5943600" cy="3763963"/>
          </a:xfrm>
        </p:spPr>
        <p:txBody>
          <a:bodyPr/>
          <a:lstStyle/>
          <a:p>
            <a:pPr eaLnBrk="1" hangingPunct="1"/>
            <a:r>
              <a:rPr lang="en-US" smtClean="0"/>
              <a:t>US declares war in Spain after battleship </a:t>
            </a:r>
            <a:r>
              <a:rPr lang="en-US" i="1" smtClean="0"/>
              <a:t>Maine</a:t>
            </a:r>
            <a:r>
              <a:rPr lang="en-US" smtClean="0"/>
              <a:t> sunk in Havana harbor, 1898</a:t>
            </a:r>
          </a:p>
          <a:p>
            <a:pPr lvl="1" eaLnBrk="1" hangingPunct="1"/>
            <a:r>
              <a:rPr lang="en-US" smtClean="0"/>
              <a:t>Takes possession of Cuba, Puerto Rico, Guam, Philippines</a:t>
            </a:r>
          </a:p>
          <a:p>
            <a:pPr lvl="1" eaLnBrk="1" hangingPunct="1"/>
            <a:r>
              <a:rPr lang="en-US" smtClean="0"/>
              <a:t>US intervenes in other Caribbean, Central American lands, occupies Dominican Republic, Nicaragua, Honduras, Haiti</a:t>
            </a:r>
          </a:p>
          <a:p>
            <a:pPr eaLnBrk="1" hangingPunct="1"/>
            <a:r>
              <a:rPr lang="en-US" smtClean="0"/>
              <a:t>Filipinos revolt against Spanish rule, later against US rule</a:t>
            </a:r>
          </a:p>
        </p:txBody>
      </p:sp>
      <p:sp>
        <p:nvSpPr>
          <p:cNvPr id="8397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AD611D-7455-479F-9640-58522E0A5031}" type="slidenum">
              <a:rPr lang="en-US" altLang="en-US" smtClean="0">
                <a:solidFill>
                  <a:schemeClr val="tx2"/>
                </a:solidFill>
              </a:rPr>
              <a:pPr eaLnBrk="1" hangingPunct="1"/>
              <a:t>74</a:t>
            </a:fld>
            <a:endParaRPr lang="en-US" altLang="en-US" smtClean="0">
              <a:solidFill>
                <a:schemeClr val="tx2"/>
              </a:solidFill>
            </a:endParaRPr>
          </a:p>
        </p:txBody>
      </p:sp>
      <p:sp>
        <p:nvSpPr>
          <p:cNvPr id="83972" name="Rectangle 2"/>
          <p:cNvSpPr>
            <a:spLocks noGrp="1" noChangeArrowheads="1"/>
          </p:cNvSpPr>
          <p:nvPr>
            <p:ph type="title"/>
          </p:nvPr>
        </p:nvSpPr>
        <p:spPr/>
        <p:txBody>
          <a:bodyPr/>
          <a:lstStyle/>
          <a:p>
            <a:pPr eaLnBrk="1" hangingPunct="1"/>
            <a:r>
              <a:rPr lang="en-US" sz="3800" smtClean="0"/>
              <a:t>Spanish-Cuban-American War </a:t>
            </a:r>
            <a:br>
              <a:rPr lang="en-US" sz="3800" smtClean="0"/>
            </a:br>
            <a:r>
              <a:rPr lang="en-US" sz="3800" smtClean="0"/>
              <a:t>(1898-1899)</a:t>
            </a:r>
          </a:p>
        </p:txBody>
      </p:sp>
      <p:pic>
        <p:nvPicPr>
          <p:cNvPr id="83973" name="Picture 6" descr="http://upload.wikimedia.org/wikipedia/commons/thumb/9/9d/USSMaine.jpg/250px-USSMain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667000"/>
            <a:ext cx="3013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Box 1"/>
          <p:cNvSpPr txBox="1">
            <a:spLocks noChangeArrowheads="1"/>
          </p:cNvSpPr>
          <p:nvPr/>
        </p:nvSpPr>
        <p:spPr bwMode="auto">
          <a:xfrm>
            <a:off x="6324600" y="54102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t>The sunken USS </a:t>
            </a:r>
            <a:r>
              <a:rPr lang="en-US" b="1" i="1"/>
              <a:t>Maine</a:t>
            </a:r>
            <a:endParaRPr lang="en-US" b="1"/>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762000" y="228600"/>
            <a:ext cx="7696200" cy="1190625"/>
          </a:xfrm>
          <a:prstGeom prst="rect">
            <a:avLst/>
          </a:prstGeom>
          <a:noFill/>
          <a:ln>
            <a:noFill/>
          </a:ln>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r>
              <a:rPr lang="en-US" sz="3600" b="1" dirty="0" smtClean="0">
                <a:solidFill>
                  <a:schemeClr val="accent5"/>
                </a:solidFill>
                <a:latin typeface="Comic Sans MS" pitchFamily="66" charset="0"/>
              </a:rPr>
              <a:t>Uncle Sam:  “The Colossus</a:t>
            </a:r>
            <a:br>
              <a:rPr lang="en-US" sz="3600" b="1" dirty="0" smtClean="0">
                <a:solidFill>
                  <a:schemeClr val="accent5"/>
                </a:solidFill>
                <a:latin typeface="Comic Sans MS" pitchFamily="66" charset="0"/>
              </a:rPr>
            </a:br>
            <a:r>
              <a:rPr lang="en-US" sz="3600" b="1" dirty="0" smtClean="0">
                <a:solidFill>
                  <a:schemeClr val="accent5"/>
                </a:solidFill>
                <a:latin typeface="Comic Sans MS" pitchFamily="66" charset="0"/>
              </a:rPr>
              <a:t>of the Pacific” </a:t>
            </a:r>
            <a:r>
              <a:rPr lang="en-US" sz="2400" b="1" dirty="0" smtClean="0">
                <a:solidFill>
                  <a:schemeClr val="accent5"/>
                </a:solidFill>
                <a:latin typeface="Comic Sans MS" pitchFamily="66" charset="0"/>
              </a:rPr>
              <a:t>(A Parody)</a:t>
            </a:r>
            <a:endParaRPr lang="en-US" sz="1600" b="1" dirty="0" smtClean="0">
              <a:solidFill>
                <a:schemeClr val="accent5"/>
              </a:solidFill>
              <a:latin typeface="Comic Sans MS" pitchFamily="66" charset="0"/>
            </a:endParaRPr>
          </a:p>
        </p:txBody>
      </p:sp>
      <p:pic>
        <p:nvPicPr>
          <p:cNvPr id="84995" name="Picture 4"/>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r="1505" b="3355"/>
          <a:stretch>
            <a:fillRect/>
          </a:stretch>
        </p:blipFill>
        <p:spPr bwMode="auto">
          <a:xfrm>
            <a:off x="2597150" y="1752600"/>
            <a:ext cx="4108450" cy="4724400"/>
          </a:xfrm>
          <a:prstGeom prst="rect">
            <a:avLst/>
          </a:prstGeom>
          <a:noFill/>
          <a:ln w="9525"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p:txBody>
          <a:bodyPr/>
          <a:lstStyle/>
          <a:p>
            <a:pPr eaLnBrk="1" hangingPunct="1"/>
            <a:r>
              <a:rPr lang="en-US" smtClean="0"/>
              <a:t>President Theodore Roosevelt (in office 1901-1909) supports insurrection against Colombia (1903)</a:t>
            </a:r>
          </a:p>
          <a:p>
            <a:pPr eaLnBrk="1" hangingPunct="1"/>
            <a:r>
              <a:rPr lang="en-US" smtClean="0"/>
              <a:t>Rebels win, establish state of Panama</a:t>
            </a:r>
          </a:p>
          <a:p>
            <a:pPr eaLnBrk="1" hangingPunct="1"/>
            <a:r>
              <a:rPr lang="en-US" smtClean="0"/>
              <a:t>U.S. gains territory to build canal, Panama Canal Zone</a:t>
            </a:r>
          </a:p>
          <a:p>
            <a:pPr eaLnBrk="1" hangingPunct="1"/>
            <a:r>
              <a:rPr lang="en-US" smtClean="0"/>
              <a:t>Roosevelt Corollary of Monroe Doctrine</a:t>
            </a:r>
          </a:p>
          <a:p>
            <a:pPr lvl="1" eaLnBrk="1" hangingPunct="1"/>
            <a:r>
              <a:rPr lang="en-US" smtClean="0"/>
              <a:t>U.S. right to intervene in domestic affairs of other nations if U.S. investments threatened</a:t>
            </a:r>
          </a:p>
        </p:txBody>
      </p:sp>
      <p:sp>
        <p:nvSpPr>
          <p:cNvPr id="860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D047E8B-B590-4947-9F46-0475C01A0289}" type="slidenum">
              <a:rPr lang="en-US" altLang="en-US" smtClean="0">
                <a:solidFill>
                  <a:schemeClr val="tx2"/>
                </a:solidFill>
              </a:rPr>
              <a:pPr eaLnBrk="1" hangingPunct="1"/>
              <a:t>76</a:t>
            </a:fld>
            <a:endParaRPr lang="en-US" altLang="en-US" smtClean="0">
              <a:solidFill>
                <a:schemeClr val="tx2"/>
              </a:solidFill>
            </a:endParaRPr>
          </a:p>
        </p:txBody>
      </p:sp>
      <p:sp>
        <p:nvSpPr>
          <p:cNvPr id="86020" name="Rectangle 2"/>
          <p:cNvSpPr>
            <a:spLocks noGrp="1" noChangeArrowheads="1"/>
          </p:cNvSpPr>
          <p:nvPr>
            <p:ph type="title"/>
          </p:nvPr>
        </p:nvSpPr>
        <p:spPr/>
        <p:txBody>
          <a:bodyPr/>
          <a:lstStyle/>
          <a:p>
            <a:pPr eaLnBrk="1" hangingPunct="1"/>
            <a:r>
              <a:rPr lang="en-US" smtClean="0"/>
              <a:t>The Panama Canal</a:t>
            </a: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838200" y="2209800"/>
            <a:ext cx="7408863" cy="3451225"/>
          </a:xfrm>
        </p:spPr>
        <p:txBody>
          <a:bodyPr/>
          <a:lstStyle/>
          <a:p>
            <a:pPr eaLnBrk="1" hangingPunct="1"/>
            <a:r>
              <a:rPr lang="en-US" sz="2600" smtClean="0"/>
              <a:t>Resentment over Unequal Treaties of 1860s</a:t>
            </a:r>
          </a:p>
          <a:p>
            <a:pPr eaLnBrk="1" hangingPunct="1"/>
            <a:r>
              <a:rPr lang="en-US" sz="2600" smtClean="0"/>
              <a:t>1870s colonized northern region: Hokkaido, Kurile islands, southern Okinawa and Ryukyu islands as well</a:t>
            </a:r>
          </a:p>
          <a:p>
            <a:pPr eaLnBrk="1" hangingPunct="1"/>
            <a:r>
              <a:rPr lang="en-US" sz="2600" smtClean="0"/>
              <a:t>1876 Japanese purchase warships from Britain, dominate Korea</a:t>
            </a:r>
          </a:p>
          <a:p>
            <a:pPr eaLnBrk="1" hangingPunct="1"/>
            <a:r>
              <a:rPr lang="en-US" sz="2600" smtClean="0"/>
              <a:t>Sino-Japanese War (1894-1895) over Korea results in Japanese victory</a:t>
            </a:r>
          </a:p>
          <a:p>
            <a:pPr eaLnBrk="1" hangingPunct="1"/>
            <a:r>
              <a:rPr lang="en-US" sz="2600" smtClean="0"/>
              <a:t>Russo-Japanese War (1904-1905) also ends in Japanese victory</a:t>
            </a:r>
          </a:p>
          <a:p>
            <a:pPr eaLnBrk="1" hangingPunct="1"/>
            <a:endParaRPr lang="en-US" sz="2600" smtClean="0"/>
          </a:p>
        </p:txBody>
      </p:sp>
      <p:sp>
        <p:nvSpPr>
          <p:cNvPr id="870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0AB87F-DD96-4A5A-A16E-2ABA13EDC9C4}" type="slidenum">
              <a:rPr lang="en-US" altLang="en-US" smtClean="0">
                <a:solidFill>
                  <a:schemeClr val="tx2"/>
                </a:solidFill>
              </a:rPr>
              <a:pPr eaLnBrk="1" hangingPunct="1"/>
              <a:t>77</a:t>
            </a:fld>
            <a:endParaRPr lang="en-US" altLang="en-US" smtClean="0">
              <a:solidFill>
                <a:schemeClr val="tx2"/>
              </a:solidFill>
            </a:endParaRPr>
          </a:p>
        </p:txBody>
      </p:sp>
      <p:sp>
        <p:nvSpPr>
          <p:cNvPr id="87044" name="Rectangle 2"/>
          <p:cNvSpPr>
            <a:spLocks noGrp="1" noChangeArrowheads="1"/>
          </p:cNvSpPr>
          <p:nvPr>
            <p:ph type="title"/>
          </p:nvPr>
        </p:nvSpPr>
        <p:spPr/>
        <p:txBody>
          <a:bodyPr/>
          <a:lstStyle/>
          <a:p>
            <a:pPr eaLnBrk="1" hangingPunct="1"/>
            <a:r>
              <a:rPr lang="en-US" smtClean="0"/>
              <a:t>Early Japanese Expansion</a:t>
            </a: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76200"/>
            <a:ext cx="8382000" cy="1190625"/>
          </a:xfrm>
          <a:prstGeom prst="rect">
            <a:avLst/>
          </a:prstGeom>
          <a:noFill/>
          <a:ln>
            <a:noFill/>
          </a:ln>
          <a:effectLst>
            <a:outerShdw dist="35921" dir="2700000" algn="ctr" rotWithShape="0">
              <a:srgbClr val="FF7171"/>
            </a:outerShdw>
          </a:effectLst>
          <a:ex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The Russo-Japanese War:</a:t>
            </a:r>
            <a:br>
              <a:rPr lang="en-US" sz="3600" b="1">
                <a:solidFill>
                  <a:srgbClr val="E20000"/>
                </a:solidFill>
                <a:effectLst>
                  <a:outerShdw blurRad="38100" dist="38100" dir="2700000" algn="tl">
                    <a:srgbClr val="C0C0C0"/>
                  </a:outerShdw>
                </a:effectLst>
                <a:latin typeface="Japan" pitchFamily="34" charset="0"/>
              </a:rPr>
            </a:br>
            <a:r>
              <a:rPr lang="en-US" sz="3600" b="1">
                <a:solidFill>
                  <a:srgbClr val="E20000"/>
                </a:solidFill>
                <a:effectLst>
                  <a:outerShdw blurRad="38100" dist="38100" dir="2700000" algn="tl">
                    <a:srgbClr val="C0C0C0"/>
                  </a:outerShdw>
                </a:effectLst>
                <a:latin typeface="Japan" pitchFamily="34" charset="0"/>
              </a:rPr>
              <a:t>1904-1905</a:t>
            </a:r>
          </a:p>
        </p:txBody>
      </p:sp>
      <p:pic>
        <p:nvPicPr>
          <p:cNvPr id="88067" name="Picture 3" descr="naval battle Russo-Japanese War"/>
          <p:cNvPicPr>
            <a:picLocks noChangeAspect="1" noChangeArrowheads="1"/>
          </p:cNvPicPr>
          <p:nvPr/>
        </p:nvPicPr>
        <p:blipFill>
          <a:blip r:embed="rId2">
            <a:lum contrast="6000"/>
            <a:extLst>
              <a:ext uri="{28A0092B-C50C-407E-A947-70E740481C1C}">
                <a14:useLocalDpi xmlns:a14="http://schemas.microsoft.com/office/drawing/2010/main" val="0"/>
              </a:ext>
            </a:extLst>
          </a:blip>
          <a:srcRect l="870"/>
          <a:stretch>
            <a:fillRect/>
          </a:stretch>
        </p:blipFill>
        <p:spPr bwMode="auto">
          <a:xfrm>
            <a:off x="533400" y="1416050"/>
            <a:ext cx="8077200" cy="41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2" name="Text Box 4"/>
          <p:cNvSpPr txBox="1">
            <a:spLocks noChangeArrowheads="1"/>
          </p:cNvSpPr>
          <p:nvPr/>
        </p:nvSpPr>
        <p:spPr bwMode="auto">
          <a:xfrm>
            <a:off x="1219200" y="5715000"/>
            <a:ext cx="6781800" cy="946150"/>
          </a:xfrm>
          <a:prstGeom prst="rect">
            <a:avLst/>
          </a:prstGeom>
          <a:noFill/>
          <a:ln>
            <a:noFill/>
          </a:ln>
          <a:effectLst/>
          <a:extLst/>
        </p:spPr>
        <p:txBody>
          <a:bodyPr>
            <a:spAutoFit/>
          </a:bodyPr>
          <a:lstStyle/>
          <a:p>
            <a:pPr algn="ctr">
              <a:defRPr/>
            </a:pPr>
            <a:r>
              <a:rPr lang="en-US" sz="2800" b="1">
                <a:effectLst>
                  <a:outerShdw blurRad="38100" dist="38100" dir="2700000" algn="tl">
                    <a:srgbClr val="C0C0C0"/>
                  </a:outerShdw>
                </a:effectLst>
                <a:latin typeface="Comic Sans MS" pitchFamily="66" charset="0"/>
              </a:rPr>
              <a:t>The </a:t>
            </a:r>
            <a:r>
              <a:rPr lang="en-US" sz="2800" b="1">
                <a:solidFill>
                  <a:srgbClr val="0033CC"/>
                </a:solidFill>
                <a:effectLst>
                  <a:outerShdw blurRad="38100" dist="38100" dir="2700000" algn="tl">
                    <a:srgbClr val="C0C0C0"/>
                  </a:outerShdw>
                </a:effectLst>
                <a:latin typeface="Comic Sans MS" pitchFamily="66" charset="0"/>
              </a:rPr>
              <a:t>Battle of Tsushima</a:t>
            </a:r>
            <a:r>
              <a:rPr lang="en-US" sz="2800" b="1">
                <a:effectLst>
                  <a:outerShdw blurRad="38100" dist="38100" dir="2700000" algn="tl">
                    <a:srgbClr val="C0C0C0"/>
                  </a:outerShdw>
                </a:effectLst>
                <a:latin typeface="Comic Sans MS" pitchFamily="66" charset="0"/>
              </a:rPr>
              <a:t>:</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The results startled the world!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endParaRPr lang="en-US" smtClean="0"/>
          </a:p>
        </p:txBody>
      </p:sp>
      <p:pic>
        <p:nvPicPr>
          <p:cNvPr id="8909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381000"/>
            <a:ext cx="8229600" cy="5745163"/>
          </a:xfrm>
        </p:spPr>
      </p:pic>
      <p:sp>
        <p:nvSpPr>
          <p:cNvPr id="89092" name="Text Box 4"/>
          <p:cNvSpPr txBox="1">
            <a:spLocks noChangeArrowheads="1"/>
          </p:cNvSpPr>
          <p:nvPr/>
        </p:nvSpPr>
        <p:spPr bwMode="auto">
          <a:xfrm>
            <a:off x="990600" y="6156325"/>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b="1"/>
              <a:t>Painting of Admiral Togo on the bridge of the Japanese battleship </a:t>
            </a:r>
            <a:r>
              <a:rPr lang="en-US" sz="2000" b="1" i="1"/>
              <a:t>Mikasa</a:t>
            </a:r>
            <a:r>
              <a:rPr lang="en-US" sz="2000" b="1"/>
              <a:t>, before the Battle of Tsushima in 1905.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30480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solidFill>
                  <a:srgbClr val="FF9933"/>
                </a:solidFill>
                <a:latin typeface="Comic Sans MS" pitchFamily="66" charset="0"/>
              </a:rPr>
              <a:t>The “White Man’s Burden”?</a:t>
            </a:r>
          </a:p>
        </p:txBody>
      </p:sp>
      <p:pic>
        <p:nvPicPr>
          <p:cNvPr id="17411" name="Picture 3" descr="White Man's Burden-Pears' Soap Advertisement"/>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2971800" y="1143000"/>
            <a:ext cx="3425825" cy="519112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endParaRPr lang="en-US" smtClean="0"/>
          </a:p>
        </p:txBody>
      </p:sp>
      <p:sp>
        <p:nvSpPr>
          <p:cNvPr id="90115" name="Rectangle 3"/>
          <p:cNvSpPr>
            <a:spLocks noGrp="1" noChangeArrowheads="1"/>
          </p:cNvSpPr>
          <p:nvPr>
            <p:ph type="body" idx="1"/>
          </p:nvPr>
        </p:nvSpPr>
        <p:spPr/>
        <p:txBody>
          <a:bodyPr/>
          <a:lstStyle/>
          <a:p>
            <a:pPr eaLnBrk="1" hangingPunct="1"/>
            <a:endParaRPr lang="en-US" smtClean="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9085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3400"/>
            <a:ext cx="5181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6"/>
          <p:cNvSpPr txBox="1">
            <a:spLocks noChangeArrowheads="1"/>
          </p:cNvSpPr>
          <p:nvPr/>
        </p:nvSpPr>
        <p:spPr bwMode="auto">
          <a:xfrm>
            <a:off x="5105400" y="60198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i="1"/>
              <a:t>Battlefields of the Russo-Japanese War</a:t>
            </a:r>
          </a:p>
        </p:txBody>
      </p:sp>
      <p:sp>
        <p:nvSpPr>
          <p:cNvPr id="90119" name="Text Box 7"/>
          <p:cNvSpPr txBox="1">
            <a:spLocks noChangeArrowheads="1"/>
          </p:cNvSpPr>
          <p:nvPr/>
        </p:nvSpPr>
        <p:spPr bwMode="auto">
          <a:xfrm>
            <a:off x="5661025" y="-7938"/>
            <a:ext cx="203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54280" name="Text Box 8"/>
          <p:cNvSpPr txBox="1">
            <a:spLocks noChangeArrowheads="1"/>
          </p:cNvSpPr>
          <p:nvPr/>
        </p:nvSpPr>
        <p:spPr bwMode="auto">
          <a:xfrm>
            <a:off x="6629400" y="1524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i="1"/>
              <a:t>Manchuria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ppt_x"/>
                                          </p:val>
                                        </p:tav>
                                        <p:tav tm="100000">
                                          <p:val>
                                            <p:strVal val="#ppt_x"/>
                                          </p:val>
                                        </p:tav>
                                      </p:tavLst>
                                    </p:anim>
                                    <p:anim calcmode="lin" valueType="num">
                                      <p:cBhvr additive="base">
                                        <p:cTn id="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8"/>
                                        </p:tgtEl>
                                        <p:attrNameLst>
                                          <p:attrName>style.visibility</p:attrName>
                                        </p:attrNameLst>
                                      </p:cBhvr>
                                      <p:to>
                                        <p:strVal val="visible"/>
                                      </p:to>
                                    </p:set>
                                    <p:anim calcmode="lin" valueType="num">
                                      <p:cBhvr additive="base">
                                        <p:cTn id="13" dur="500" fill="hold"/>
                                        <p:tgtEl>
                                          <p:spTgt spid="54278"/>
                                        </p:tgtEl>
                                        <p:attrNameLst>
                                          <p:attrName>ppt_x</p:attrName>
                                        </p:attrNameLst>
                                      </p:cBhvr>
                                      <p:tavLst>
                                        <p:tav tm="0">
                                          <p:val>
                                            <p:strVal val="#ppt_x"/>
                                          </p:val>
                                        </p:tav>
                                        <p:tav tm="100000">
                                          <p:val>
                                            <p:strVal val="#ppt_x"/>
                                          </p:val>
                                        </p:tav>
                                      </p:tavLst>
                                    </p:anim>
                                    <p:anim calcmode="lin" valueType="num">
                                      <p:cBhvr additive="base">
                                        <p:cTn id="14"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77"/>
                                        </p:tgtEl>
                                        <p:attrNameLst>
                                          <p:attrName>style.visibility</p:attrName>
                                        </p:attrNameLst>
                                      </p:cBhvr>
                                      <p:to>
                                        <p:strVal val="visible"/>
                                      </p:to>
                                    </p:set>
                                    <p:anim calcmode="lin" valueType="num">
                                      <p:cBhvr additive="base">
                                        <p:cTn id="19" dur="500" fill="hold"/>
                                        <p:tgtEl>
                                          <p:spTgt spid="54277"/>
                                        </p:tgtEl>
                                        <p:attrNameLst>
                                          <p:attrName>ppt_x</p:attrName>
                                        </p:attrNameLst>
                                      </p:cBhvr>
                                      <p:tavLst>
                                        <p:tav tm="0">
                                          <p:val>
                                            <p:strVal val="#ppt_x"/>
                                          </p:val>
                                        </p:tav>
                                        <p:tav tm="100000">
                                          <p:val>
                                            <p:strVal val="#ppt_x"/>
                                          </p:val>
                                        </p:tav>
                                      </p:tavLst>
                                    </p:anim>
                                    <p:anim calcmode="lin" valueType="num">
                                      <p:cBhvr additive="base">
                                        <p:cTn id="20" dur="500" fill="hold"/>
                                        <p:tgtEl>
                                          <p:spTgt spid="5427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80"/>
                                        </p:tgtEl>
                                        <p:attrNameLst>
                                          <p:attrName>style.visibility</p:attrName>
                                        </p:attrNameLst>
                                      </p:cBhvr>
                                      <p:to>
                                        <p:strVal val="visible"/>
                                      </p:to>
                                    </p:set>
                                    <p:anim calcmode="lin" valueType="num">
                                      <p:cBhvr additive="base">
                                        <p:cTn id="25" dur="500" fill="hold"/>
                                        <p:tgtEl>
                                          <p:spTgt spid="54280"/>
                                        </p:tgtEl>
                                        <p:attrNameLst>
                                          <p:attrName>ppt_x</p:attrName>
                                        </p:attrNameLst>
                                      </p:cBhvr>
                                      <p:tavLst>
                                        <p:tav tm="0">
                                          <p:val>
                                            <p:strVal val="#ppt_x"/>
                                          </p:val>
                                        </p:tav>
                                        <p:tav tm="100000">
                                          <p:val>
                                            <p:strVal val="#ppt_x"/>
                                          </p:val>
                                        </p:tav>
                                      </p:tavLst>
                                    </p:anim>
                                    <p:anim calcmode="lin" valueType="num">
                                      <p:cBhvr additive="base">
                                        <p:cTn id="26" dur="500" fill="hold"/>
                                        <p:tgtEl>
                                          <p:spTgt spid="54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p:bldP spid="5428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endParaRPr lang="en-US" smtClean="0"/>
          </a:p>
        </p:txBody>
      </p:sp>
      <p:pic>
        <p:nvPicPr>
          <p:cNvPr id="9113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228600"/>
            <a:ext cx="6096000" cy="6400800"/>
          </a:xfrm>
        </p:spPr>
      </p:pic>
      <p:sp>
        <p:nvSpPr>
          <p:cNvPr id="91140" name="Text Box 4"/>
          <p:cNvSpPr txBox="1">
            <a:spLocks noChangeArrowheads="1"/>
          </p:cNvSpPr>
          <p:nvPr/>
        </p:nvSpPr>
        <p:spPr bwMode="auto">
          <a:xfrm>
            <a:off x="6934200" y="1828800"/>
            <a:ext cx="17526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t>Japanese soldiers' corpses in a trench, with Russian soldiers looking on.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81000" y="228600"/>
            <a:ext cx="8382000" cy="1190625"/>
          </a:xfrm>
          <a:prstGeom prst="rect">
            <a:avLst/>
          </a:prstGeom>
          <a:noFill/>
          <a:ln>
            <a:noFill/>
          </a:ln>
          <a:effectLst>
            <a:outerShdw dist="35921" dir="2700000" algn="ctr" rotWithShape="0">
              <a:srgbClr val="FF7171"/>
            </a:outerShdw>
          </a:effectLst>
          <a:ex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President Teddy Roosevelt </a:t>
            </a:r>
            <a:br>
              <a:rPr lang="en-US" sz="3600" b="1">
                <a:solidFill>
                  <a:srgbClr val="E20000"/>
                </a:solidFill>
                <a:effectLst>
                  <a:outerShdw blurRad="38100" dist="38100" dir="2700000" algn="tl">
                    <a:srgbClr val="C0C0C0"/>
                  </a:outerShdw>
                </a:effectLst>
                <a:latin typeface="Japan" pitchFamily="34" charset="0"/>
              </a:rPr>
            </a:br>
            <a:r>
              <a:rPr lang="en-US" sz="3600" b="1">
                <a:solidFill>
                  <a:srgbClr val="E20000"/>
                </a:solidFill>
                <a:effectLst>
                  <a:outerShdw blurRad="38100" dist="38100" dir="2700000" algn="tl">
                    <a:srgbClr val="C0C0C0"/>
                  </a:outerShdw>
                </a:effectLst>
                <a:latin typeface="Japan" pitchFamily="34" charset="0"/>
              </a:rPr>
              <a:t>Mediates the Peace</a:t>
            </a:r>
          </a:p>
        </p:txBody>
      </p:sp>
      <p:sp>
        <p:nvSpPr>
          <p:cNvPr id="38915" name="Text Box 3"/>
          <p:cNvSpPr txBox="1">
            <a:spLocks noChangeArrowheads="1"/>
          </p:cNvSpPr>
          <p:nvPr/>
        </p:nvSpPr>
        <p:spPr bwMode="auto">
          <a:xfrm>
            <a:off x="914400" y="5867400"/>
            <a:ext cx="7315200" cy="885825"/>
          </a:xfrm>
          <a:prstGeom prst="rect">
            <a:avLst/>
          </a:prstGeom>
          <a:noFill/>
          <a:ln>
            <a:noFill/>
          </a:ln>
          <a:effectLst/>
          <a:extLst/>
        </p:spPr>
        <p:txBody>
          <a:bodyPr>
            <a:spAutoFit/>
          </a:bodyPr>
          <a:lstStyle/>
          <a:p>
            <a:pPr algn="ctr">
              <a:spcBef>
                <a:spcPct val="50000"/>
              </a:spcBef>
              <a:defRPr/>
            </a:pPr>
            <a:r>
              <a:rPr lang="en-US" sz="2600" b="1">
                <a:effectLst>
                  <a:outerShdw blurRad="38100" dist="38100" dir="2700000" algn="tl">
                    <a:srgbClr val="C0C0C0"/>
                  </a:outerShdw>
                </a:effectLst>
                <a:latin typeface="Comic Sans MS" pitchFamily="66" charset="0"/>
              </a:rPr>
              <a:t>The </a:t>
            </a:r>
            <a:r>
              <a:rPr lang="en-US" sz="2600" b="1">
                <a:solidFill>
                  <a:srgbClr val="0033CC"/>
                </a:solidFill>
                <a:effectLst>
                  <a:outerShdw blurRad="38100" dist="38100" dir="2700000" algn="tl">
                    <a:srgbClr val="C0C0C0"/>
                  </a:outerShdw>
                </a:effectLst>
                <a:latin typeface="Comic Sans MS" pitchFamily="66" charset="0"/>
              </a:rPr>
              <a:t>Treaty of Portsmouth</a:t>
            </a:r>
            <a:r>
              <a:rPr lang="en-US" sz="2600" b="1">
                <a:effectLst>
                  <a:outerShdw blurRad="38100" dist="38100" dir="2700000" algn="tl">
                    <a:srgbClr val="C0C0C0"/>
                  </a:outerShdw>
                </a:effectLst>
                <a:latin typeface="Comic Sans MS" pitchFamily="66" charset="0"/>
              </a:rPr>
              <a:t>, NH ended the Russo-Japanese War.</a:t>
            </a:r>
          </a:p>
        </p:txBody>
      </p:sp>
      <p:pic>
        <p:nvPicPr>
          <p:cNvPr id="92164" name="Picture 4" descr="Teddy in Japan"/>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266950" y="1566863"/>
            <a:ext cx="4514850" cy="40719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228600"/>
            <a:ext cx="8382000" cy="641350"/>
          </a:xfrm>
          <a:prstGeom prst="rect">
            <a:avLst/>
          </a:prstGeom>
          <a:noFill/>
          <a:ln>
            <a:noFill/>
          </a:ln>
          <a:effectLst>
            <a:outerShdw dist="35921" dir="2700000" algn="ctr" rotWithShape="0">
              <a:srgbClr val="FF7171"/>
            </a:outerShdw>
          </a:effectLst>
          <a:ex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Japan Annexes Korea</a:t>
            </a:r>
          </a:p>
        </p:txBody>
      </p:sp>
      <p:pic>
        <p:nvPicPr>
          <p:cNvPr id="93187" name="Picture 3" descr="japan_tramples_ko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68400"/>
            <a:ext cx="7620000" cy="508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81000" y="228600"/>
            <a:ext cx="8382000" cy="641350"/>
          </a:xfrm>
          <a:prstGeom prst="rect">
            <a:avLst/>
          </a:prstGeom>
          <a:noFill/>
          <a:ln>
            <a:noFill/>
          </a:ln>
          <a:effectLst>
            <a:outerShdw dist="35921" dir="2700000" algn="ctr" rotWithShape="0">
              <a:srgbClr val="FF7171"/>
            </a:outerShdw>
          </a:effectLst>
          <a:ex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Japan Is a Player in China</a:t>
            </a:r>
          </a:p>
        </p:txBody>
      </p:sp>
      <p:pic>
        <p:nvPicPr>
          <p:cNvPr id="94211" name="Picture 3" descr="map-CHina-1910-spheres of influenc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371600" y="990600"/>
            <a:ext cx="6400800" cy="5661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1"/>
          </p:nvPr>
        </p:nvSpPr>
        <p:spPr/>
        <p:txBody>
          <a:bodyPr/>
          <a:lstStyle/>
          <a:p>
            <a:pPr eaLnBrk="1" hangingPunct="1"/>
            <a:r>
              <a:rPr lang="en-US" smtClean="0"/>
              <a:t>Colonized states encouraged to exploit natural resources rather than build manufacturing centers</a:t>
            </a:r>
          </a:p>
          <a:p>
            <a:pPr eaLnBrk="1" hangingPunct="1"/>
            <a:r>
              <a:rPr lang="en-US" smtClean="0"/>
              <a:t>Encouraged dependency on imperial power for manufactured goods made from native raw product</a:t>
            </a:r>
          </a:p>
          <a:p>
            <a:pPr lvl="1" eaLnBrk="1" hangingPunct="1"/>
            <a:r>
              <a:rPr lang="en-US" smtClean="0"/>
              <a:t>Indian cotton</a:t>
            </a:r>
          </a:p>
          <a:p>
            <a:pPr eaLnBrk="1" hangingPunct="1"/>
            <a:r>
              <a:rPr lang="en-US" smtClean="0"/>
              <a:t>Introduction of new crops</a:t>
            </a:r>
          </a:p>
          <a:p>
            <a:pPr lvl="1" eaLnBrk="1" hangingPunct="1"/>
            <a:r>
              <a:rPr lang="en-US" smtClean="0"/>
              <a:t>Tea in Ceylon</a:t>
            </a:r>
          </a:p>
        </p:txBody>
      </p:sp>
      <p:sp>
        <p:nvSpPr>
          <p:cNvPr id="952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CBA966E-4C0E-4852-BF18-9F616047FC29}" type="slidenum">
              <a:rPr lang="en-US" altLang="en-US" smtClean="0">
                <a:solidFill>
                  <a:schemeClr val="tx2"/>
                </a:solidFill>
              </a:rPr>
              <a:pPr eaLnBrk="1" hangingPunct="1"/>
              <a:t>85</a:t>
            </a:fld>
            <a:endParaRPr lang="en-US" altLang="en-US" smtClean="0">
              <a:solidFill>
                <a:schemeClr val="tx2"/>
              </a:solidFill>
            </a:endParaRPr>
          </a:p>
        </p:txBody>
      </p:sp>
      <p:sp>
        <p:nvSpPr>
          <p:cNvPr id="95236" name="Rectangle 2"/>
          <p:cNvSpPr>
            <a:spLocks noGrp="1" noChangeArrowheads="1"/>
          </p:cNvSpPr>
          <p:nvPr>
            <p:ph type="title"/>
          </p:nvPr>
        </p:nvSpPr>
        <p:spPr/>
        <p:txBody>
          <a:bodyPr/>
          <a:lstStyle/>
          <a:p>
            <a:pPr eaLnBrk="1" hangingPunct="1"/>
            <a:r>
              <a:rPr lang="en-US" smtClean="0"/>
              <a:t>Economic Legacies of Imperialism</a:t>
            </a:r>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p:cNvSpPr>
            <a:spLocks noGrp="1" noChangeArrowheads="1"/>
          </p:cNvSpPr>
          <p:nvPr>
            <p:ph idx="1"/>
          </p:nvPr>
        </p:nvSpPr>
        <p:spPr>
          <a:xfrm>
            <a:off x="457200" y="304800"/>
            <a:ext cx="8229600" cy="5826125"/>
          </a:xfrm>
        </p:spPr>
        <p:txBody>
          <a:bodyPr/>
          <a:lstStyle/>
          <a:p>
            <a:pPr algn="ctr" eaLnBrk="1" hangingPunct="1">
              <a:buFont typeface="Wingdings" pitchFamily="2" charset="2"/>
              <a:buNone/>
            </a:pPr>
            <a:r>
              <a:rPr lang="en-US" b="1" smtClean="0">
                <a:solidFill>
                  <a:schemeClr val="tx1"/>
                </a:solidFill>
              </a:rPr>
              <a:t>Imperialism and migration during the nineteenth and early twentieth century</a:t>
            </a:r>
          </a:p>
        </p:txBody>
      </p:sp>
      <p:sp>
        <p:nvSpPr>
          <p:cNvPr id="962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9B9E393-69FC-4B97-B20F-DCEEFFC26EBB}" type="slidenum">
              <a:rPr lang="en-US" altLang="en-US" smtClean="0">
                <a:solidFill>
                  <a:schemeClr val="tx2"/>
                </a:solidFill>
              </a:rPr>
              <a:pPr eaLnBrk="1" hangingPunct="1"/>
              <a:t>86</a:t>
            </a:fld>
            <a:endParaRPr lang="en-US" altLang="en-US" smtClean="0">
              <a:solidFill>
                <a:schemeClr val="tx2"/>
              </a:solidFill>
            </a:endParaRPr>
          </a:p>
        </p:txBody>
      </p:sp>
      <p:pic>
        <p:nvPicPr>
          <p:cNvPr id="96260" name="Picture 9" descr="ben06937_m33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856538"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idx="1"/>
          </p:nvPr>
        </p:nvSpPr>
        <p:spPr/>
        <p:txBody>
          <a:bodyPr/>
          <a:lstStyle/>
          <a:p>
            <a:pPr eaLnBrk="1" hangingPunct="1"/>
            <a:r>
              <a:rPr lang="en-US" smtClean="0"/>
              <a:t>Europeans move to temperate lands</a:t>
            </a:r>
          </a:p>
          <a:p>
            <a:pPr lvl="1" eaLnBrk="1" hangingPunct="1"/>
            <a:r>
              <a:rPr lang="en-US" smtClean="0"/>
              <a:t>Work as free cultivators, industrial laborers</a:t>
            </a:r>
          </a:p>
          <a:p>
            <a:pPr lvl="1" eaLnBrk="1" hangingPunct="1"/>
            <a:r>
              <a:rPr lang="en-US" smtClean="0"/>
              <a:t>32 million to the US 1800-1914</a:t>
            </a:r>
          </a:p>
          <a:p>
            <a:pPr eaLnBrk="1" hangingPunct="1"/>
            <a:r>
              <a:rPr lang="en-US" smtClean="0"/>
              <a:t>Africans, Asians, and Pacific islanders move to tropical/subtropical lands</a:t>
            </a:r>
          </a:p>
          <a:p>
            <a:pPr lvl="1" eaLnBrk="1" hangingPunct="1"/>
            <a:r>
              <a:rPr lang="en-US" smtClean="0"/>
              <a:t>Indentured laborers, manual laborers</a:t>
            </a:r>
          </a:p>
          <a:p>
            <a:pPr lvl="1" eaLnBrk="1" hangingPunct="1"/>
            <a:r>
              <a:rPr lang="en-US" smtClean="0"/>
              <a:t>2.5 million between 1820 and 1914</a:t>
            </a:r>
          </a:p>
        </p:txBody>
      </p:sp>
      <p:sp>
        <p:nvSpPr>
          <p:cNvPr id="972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76994B-0D17-4663-B23E-5633B07DFB5F}" type="slidenum">
              <a:rPr lang="en-US" altLang="en-US" smtClean="0">
                <a:solidFill>
                  <a:schemeClr val="tx2"/>
                </a:solidFill>
              </a:rPr>
              <a:pPr eaLnBrk="1" hangingPunct="1"/>
              <a:t>87</a:t>
            </a:fld>
            <a:endParaRPr lang="en-US" altLang="en-US" smtClean="0">
              <a:solidFill>
                <a:schemeClr val="tx2"/>
              </a:solidFill>
            </a:endParaRPr>
          </a:p>
        </p:txBody>
      </p:sp>
      <p:sp>
        <p:nvSpPr>
          <p:cNvPr id="97284" name="Rectangle 2"/>
          <p:cNvSpPr>
            <a:spLocks noGrp="1" noChangeArrowheads="1"/>
          </p:cNvSpPr>
          <p:nvPr>
            <p:ph type="title"/>
          </p:nvPr>
        </p:nvSpPr>
        <p:spPr/>
        <p:txBody>
          <a:bodyPr/>
          <a:lstStyle/>
          <a:p>
            <a:pPr eaLnBrk="1" hangingPunct="1"/>
            <a:r>
              <a:rPr lang="en-US" smtClean="0"/>
              <a:t>Labor Migrations</a:t>
            </a: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p:txBody>
          <a:bodyPr/>
          <a:lstStyle/>
          <a:p>
            <a:pPr eaLnBrk="1" hangingPunct="1"/>
            <a:r>
              <a:rPr lang="en-US" smtClean="0"/>
              <a:t>Thousands of insurrections against colonial rule</a:t>
            </a:r>
          </a:p>
          <a:p>
            <a:pPr lvl="1" eaLnBrk="1" hangingPunct="1"/>
            <a:r>
              <a:rPr lang="en-US" smtClean="0"/>
              <a:t>Tanganyika Maji Maji Rebellion against Germans (1905-1906)</a:t>
            </a:r>
          </a:p>
          <a:p>
            <a:pPr lvl="1" eaLnBrk="1" hangingPunct="1"/>
            <a:r>
              <a:rPr lang="en-US" smtClean="0"/>
              <a:t>Rebels sprinkle selves with magic water (</a:t>
            </a:r>
            <a:r>
              <a:rPr lang="en-US" i="1" smtClean="0"/>
              <a:t>maji maji</a:t>
            </a:r>
            <a:r>
              <a:rPr lang="en-US" smtClean="0"/>
              <a:t>) as protection against modern weapons; 75000 killed</a:t>
            </a:r>
          </a:p>
          <a:p>
            <a:pPr eaLnBrk="1" hangingPunct="1"/>
            <a:r>
              <a:rPr lang="en-US" smtClean="0"/>
              <a:t>“Scientific” Racism developed</a:t>
            </a:r>
          </a:p>
          <a:p>
            <a:pPr lvl="1" eaLnBrk="1" hangingPunct="1"/>
            <a:r>
              <a:rPr lang="en-US" smtClean="0"/>
              <a:t>Count Joseph Arthurd de Gobineau (1816-1882)</a:t>
            </a:r>
          </a:p>
          <a:p>
            <a:pPr lvl="1" eaLnBrk="1" hangingPunct="1"/>
            <a:r>
              <a:rPr lang="en-US" smtClean="0"/>
              <a:t>Combines with theories of Charles Darwin (1809-1882) to form pernicious doctrine of Social Darwinism</a:t>
            </a:r>
          </a:p>
        </p:txBody>
      </p:sp>
      <p:sp>
        <p:nvSpPr>
          <p:cNvPr id="983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A0E975-B1C2-417D-84DA-C92D9872CF4C}" type="slidenum">
              <a:rPr lang="en-US" altLang="en-US" smtClean="0">
                <a:solidFill>
                  <a:schemeClr val="tx2"/>
                </a:solidFill>
              </a:rPr>
              <a:pPr eaLnBrk="1" hangingPunct="1"/>
              <a:t>88</a:t>
            </a:fld>
            <a:endParaRPr lang="en-US" altLang="en-US" smtClean="0">
              <a:solidFill>
                <a:schemeClr val="tx2"/>
              </a:solidFill>
            </a:endParaRPr>
          </a:p>
        </p:txBody>
      </p:sp>
      <p:sp>
        <p:nvSpPr>
          <p:cNvPr id="98308" name="Rectangle 2"/>
          <p:cNvSpPr>
            <a:spLocks noGrp="1" noChangeArrowheads="1"/>
          </p:cNvSpPr>
          <p:nvPr>
            <p:ph type="title"/>
          </p:nvPr>
        </p:nvSpPr>
        <p:spPr/>
        <p:txBody>
          <a:bodyPr/>
          <a:lstStyle/>
          <a:p>
            <a:pPr eaLnBrk="1" hangingPunct="1"/>
            <a:r>
              <a:rPr lang="en-US" smtClean="0"/>
              <a:t>Colonial Conflict</a:t>
            </a: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p:txBody>
          <a:bodyPr/>
          <a:lstStyle/>
          <a:p>
            <a:pPr eaLnBrk="1" hangingPunct="1"/>
            <a:r>
              <a:rPr lang="en-US" smtClean="0"/>
              <a:t>Ram Mohan Roy (1772-1883), Bengali called “father of modern India”</a:t>
            </a:r>
          </a:p>
          <a:p>
            <a:pPr eaLnBrk="1" hangingPunct="1"/>
            <a:r>
              <a:rPr lang="en-US" smtClean="0"/>
              <a:t>Reformers call for self-government, adoption of selected British practices (e.g. ban on </a:t>
            </a:r>
            <a:r>
              <a:rPr lang="en-US" i="1" smtClean="0"/>
              <a:t>sati</a:t>
            </a:r>
            <a:r>
              <a:rPr lang="en-US" smtClean="0"/>
              <a:t>)</a:t>
            </a:r>
          </a:p>
          <a:p>
            <a:pPr lvl="1" eaLnBrk="1" hangingPunct="1"/>
            <a:r>
              <a:rPr lang="en-US" smtClean="0"/>
              <a:t>Influence of Enlightenment thought, often obtained in European universities</a:t>
            </a:r>
          </a:p>
          <a:p>
            <a:pPr eaLnBrk="1" hangingPunct="1"/>
            <a:r>
              <a:rPr lang="en-US" smtClean="0"/>
              <a:t>Indian National Congress formed 1885</a:t>
            </a:r>
          </a:p>
          <a:p>
            <a:pPr lvl="1" eaLnBrk="1" hangingPunct="1"/>
            <a:r>
              <a:rPr lang="en-US" smtClean="0"/>
              <a:t>1906 joins with All-India Muslim League  </a:t>
            </a:r>
          </a:p>
        </p:txBody>
      </p:sp>
      <p:sp>
        <p:nvSpPr>
          <p:cNvPr id="993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5D35A3-EBB5-43E6-94CE-C8EF07FE613E}" type="slidenum">
              <a:rPr lang="en-US" altLang="en-US" smtClean="0">
                <a:solidFill>
                  <a:schemeClr val="tx2"/>
                </a:solidFill>
              </a:rPr>
              <a:pPr eaLnBrk="1" hangingPunct="1"/>
              <a:t>89</a:t>
            </a:fld>
            <a:endParaRPr lang="en-US" altLang="en-US" smtClean="0">
              <a:solidFill>
                <a:schemeClr val="tx2"/>
              </a:solidFill>
            </a:endParaRPr>
          </a:p>
        </p:txBody>
      </p:sp>
      <p:sp>
        <p:nvSpPr>
          <p:cNvPr id="99332" name="Rectangle 2"/>
          <p:cNvSpPr>
            <a:spLocks noGrp="1" noChangeArrowheads="1"/>
          </p:cNvSpPr>
          <p:nvPr>
            <p:ph type="title"/>
          </p:nvPr>
        </p:nvSpPr>
        <p:spPr/>
        <p:txBody>
          <a:bodyPr/>
          <a:lstStyle/>
          <a:p>
            <a:pPr eaLnBrk="1" hangingPunct="1"/>
            <a:r>
              <a:rPr lang="en-US" sz="3800" smtClean="0"/>
              <a:t>Nationalism and Anti-colonial Movements</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a:solidFill>
                  <a:schemeClr val="bg1"/>
                </a:solidFill>
              </a:rPr>
              <a:t>“White Man’s Burden”</a:t>
            </a:r>
            <a:br>
              <a:rPr lang="en-US" sz="4000">
                <a:solidFill>
                  <a:schemeClr val="bg1"/>
                </a:solidFill>
              </a:rPr>
            </a:br>
            <a:r>
              <a:rPr lang="en-US" sz="4000">
                <a:solidFill>
                  <a:schemeClr val="bg1"/>
                </a:solidFill>
              </a:rPr>
              <a:t>by Rudyard Kipling</a:t>
            </a:r>
          </a:p>
        </p:txBody>
      </p:sp>
      <p:sp>
        <p:nvSpPr>
          <p:cNvPr id="18435" name="Rectangle 3"/>
          <p:cNvSpPr>
            <a:spLocks noGrp="1" noChangeArrowheads="1"/>
          </p:cNvSpPr>
          <p:nvPr>
            <p:ph type="body" idx="1"/>
          </p:nvPr>
        </p:nvSpPr>
        <p:spPr>
          <a:xfrm>
            <a:off x="457200" y="2743200"/>
            <a:ext cx="8229600" cy="4114800"/>
          </a:xfrm>
        </p:spPr>
        <p:txBody>
          <a:bodyPr/>
          <a:lstStyle/>
          <a:p>
            <a:pPr algn="ctr" eaLnBrk="1" hangingPunct="1">
              <a:buFontTx/>
              <a:buNone/>
            </a:pPr>
            <a:r>
              <a:rPr lang="en-US" b="1" smtClean="0">
                <a:solidFill>
                  <a:schemeClr val="tx1"/>
                </a:solidFill>
              </a:rPr>
              <a:t>   “Take up the White Man's burden—</a:t>
            </a:r>
            <a:br>
              <a:rPr lang="en-US" b="1" smtClean="0">
                <a:solidFill>
                  <a:schemeClr val="tx1"/>
                </a:solidFill>
              </a:rPr>
            </a:br>
            <a:r>
              <a:rPr lang="en-US" b="1" smtClean="0">
                <a:solidFill>
                  <a:schemeClr val="tx1"/>
                </a:solidFill>
              </a:rPr>
              <a:t>Send forth the best ye breed—</a:t>
            </a:r>
            <a:br>
              <a:rPr lang="en-US" b="1" smtClean="0">
                <a:solidFill>
                  <a:schemeClr val="tx1"/>
                </a:solidFill>
              </a:rPr>
            </a:br>
            <a:r>
              <a:rPr lang="en-US" b="1" smtClean="0">
                <a:solidFill>
                  <a:schemeClr val="tx1"/>
                </a:solidFill>
              </a:rPr>
              <a:t>Go, bind your sons to exile</a:t>
            </a:r>
            <a:br>
              <a:rPr lang="en-US" b="1" smtClean="0">
                <a:solidFill>
                  <a:schemeClr val="tx1"/>
                </a:solidFill>
              </a:rPr>
            </a:br>
            <a:r>
              <a:rPr lang="en-US" b="1" smtClean="0">
                <a:solidFill>
                  <a:schemeClr val="tx1"/>
                </a:solidFill>
              </a:rPr>
              <a:t>To serve your captives' need;</a:t>
            </a:r>
            <a:br>
              <a:rPr lang="en-US" b="1" smtClean="0">
                <a:solidFill>
                  <a:schemeClr val="tx1"/>
                </a:solidFill>
              </a:rPr>
            </a:br>
            <a:r>
              <a:rPr lang="en-US" b="1" smtClean="0">
                <a:solidFill>
                  <a:schemeClr val="tx1"/>
                </a:solidFill>
              </a:rPr>
              <a:t>To wait, in heavy harness,</a:t>
            </a:r>
            <a:br>
              <a:rPr lang="en-US" b="1" smtClean="0">
                <a:solidFill>
                  <a:schemeClr val="tx1"/>
                </a:solidFill>
              </a:rPr>
            </a:br>
            <a:r>
              <a:rPr lang="en-US" b="1" smtClean="0">
                <a:solidFill>
                  <a:schemeClr val="tx1"/>
                </a:solidFill>
              </a:rPr>
              <a:t>On fluttered folk and wild—</a:t>
            </a:r>
            <a:br>
              <a:rPr lang="en-US" b="1" smtClean="0">
                <a:solidFill>
                  <a:schemeClr val="tx1"/>
                </a:solidFill>
              </a:rPr>
            </a:br>
            <a:r>
              <a:rPr lang="en-US" b="1" smtClean="0">
                <a:solidFill>
                  <a:schemeClr val="tx1"/>
                </a:solidFill>
              </a:rPr>
              <a:t>Your new-caught sullen peoples,</a:t>
            </a:r>
            <a:br>
              <a:rPr lang="en-US" b="1" smtClean="0">
                <a:solidFill>
                  <a:schemeClr val="tx1"/>
                </a:solidFill>
              </a:rPr>
            </a:br>
            <a:r>
              <a:rPr lang="en-US" b="1" smtClean="0">
                <a:solidFill>
                  <a:schemeClr val="tx1"/>
                </a:solidFill>
              </a:rPr>
              <a:t>Half devil and half child.”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endParaRPr lang="en-US" smtClean="0"/>
          </a:p>
        </p:txBody>
      </p:sp>
      <p:pic>
        <p:nvPicPr>
          <p:cNvPr id="10035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304800"/>
            <a:ext cx="4572000" cy="6324600"/>
          </a:xfrm>
        </p:spPr>
      </p:pic>
      <p:sp>
        <p:nvSpPr>
          <p:cNvPr id="100356" name="Text Box 4"/>
          <p:cNvSpPr txBox="1">
            <a:spLocks noChangeArrowheads="1"/>
          </p:cNvSpPr>
          <p:nvPr/>
        </p:nvSpPr>
        <p:spPr bwMode="auto">
          <a:xfrm>
            <a:off x="5334000" y="3276600"/>
            <a:ext cx="32004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chemeClr val="hlink"/>
                </a:solidFill>
              </a:rPr>
              <a:t>Emperor Menelik II of Ethiopia</a:t>
            </a:r>
          </a:p>
          <a:p>
            <a:pPr eaLnBrk="1" hangingPunct="1">
              <a:spcBef>
                <a:spcPct val="50000"/>
              </a:spcBef>
            </a:pPr>
            <a:r>
              <a:rPr lang="en-US" sz="2400" b="1">
                <a:solidFill>
                  <a:schemeClr val="hlink"/>
                </a:solidFill>
              </a:rPr>
              <a:t>(August 17, 1844 – December 12, 1913)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250</TotalTime>
  <Words>2375</Words>
  <Application>Microsoft Office PowerPoint</Application>
  <PresentationFormat>On-screen Show (4:3)</PresentationFormat>
  <Paragraphs>413</Paragraphs>
  <Slides>90</Slides>
  <Notes>1</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0" baseType="lpstr">
      <vt:lpstr>Arial</vt:lpstr>
      <vt:lpstr>Candara</vt:lpstr>
      <vt:lpstr>Symbol</vt:lpstr>
      <vt:lpstr>Wingdings</vt:lpstr>
      <vt:lpstr>Comic Sans MS</vt:lpstr>
      <vt:lpstr>ModernBlck</vt:lpstr>
      <vt:lpstr>Japan</vt:lpstr>
      <vt:lpstr>Times New Roman</vt:lpstr>
      <vt:lpstr>Waveform</vt:lpstr>
      <vt:lpstr>Microsoft Graph Chart</vt:lpstr>
      <vt:lpstr>Chapter 33</vt:lpstr>
      <vt:lpstr>PowerPoint Presentation</vt:lpstr>
      <vt:lpstr>The Idea of Imperialism</vt:lpstr>
      <vt:lpstr>Motivation for Imperialism</vt:lpstr>
      <vt:lpstr>Manifest Destiny</vt:lpstr>
      <vt:lpstr>The “White Man’s Burden”</vt:lpstr>
      <vt:lpstr>Rudyard Kipling</vt:lpstr>
      <vt:lpstr>PowerPoint Presentation</vt:lpstr>
      <vt:lpstr>“White Man’s Burden” by Rudyard Kipling</vt:lpstr>
      <vt:lpstr>PowerPoint Presentation</vt:lpstr>
      <vt:lpstr>PowerPoint Presentation</vt:lpstr>
      <vt:lpstr>Geopolitical considerations</vt:lpstr>
      <vt:lpstr>Domestic Political Considerations</vt:lpstr>
      <vt:lpstr>PowerPoint Presentation</vt:lpstr>
      <vt:lpstr>Technology and Imperialism</vt:lpstr>
      <vt:lpstr>PowerPoint Presentation</vt:lpstr>
      <vt:lpstr>PowerPoint Presentation</vt:lpstr>
      <vt:lpstr>Weaponry</vt:lpstr>
      <vt:lpstr>The Military Advantage</vt:lpstr>
      <vt:lpstr>Communications</vt:lpstr>
      <vt:lpstr>The Jewel of the British Crown: India</vt:lpstr>
      <vt:lpstr>Mughal Empire</vt:lpstr>
      <vt:lpstr>PowerPoint Presentation</vt:lpstr>
      <vt:lpstr>Home of a Wealthy Family in Calcutta</vt:lpstr>
      <vt:lpstr>British Conquest</vt:lpstr>
      <vt:lpstr>British Colonial Soldiers</vt:lpstr>
      <vt:lpstr>Sepoy Revolt, 1857</vt:lpstr>
      <vt:lpstr>Sepoy Indian troops dividing the spoils after their mutiny against British rule </vt:lpstr>
      <vt:lpstr>The hanging of two participants in the Indian Rebellion of 1857 </vt:lpstr>
      <vt:lpstr>Britain establishes direct rule</vt:lpstr>
      <vt:lpstr>British Rule in India</vt:lpstr>
      <vt:lpstr>Imperialism in Central Asia</vt:lpstr>
      <vt:lpstr>Imperialism in Southeast Asia</vt:lpstr>
      <vt:lpstr>PowerPoint Presentation</vt:lpstr>
      <vt:lpstr>PowerPoint Presentation</vt:lpstr>
      <vt:lpstr>PowerPoint Presentation</vt:lpstr>
      <vt:lpstr>The Scramble for Africa (1875-1900)</vt:lpstr>
      <vt:lpstr>PowerPoint Presentation</vt:lpstr>
      <vt:lpstr>PowerPoint Presentation</vt:lpstr>
      <vt:lpstr>Victoria Falls</vt:lpstr>
      <vt:lpstr>PowerPoint Presentation</vt:lpstr>
      <vt:lpstr>Rewriting African History</vt:lpstr>
      <vt:lpstr>PowerPoint Presentation</vt:lpstr>
      <vt:lpstr>PowerPoint Presentation</vt:lpstr>
      <vt:lpstr>PowerPoint Presentation</vt:lpstr>
      <vt:lpstr>Congolese men hold severed hands during the Belgian occupation </vt:lpstr>
      <vt:lpstr>PowerPoint Presentation</vt:lpstr>
      <vt:lpstr>PowerPoint Presentation</vt:lpstr>
      <vt:lpstr>PowerPoint Presentation</vt:lpstr>
      <vt:lpstr>PowerPoint Presentation</vt:lpstr>
      <vt:lpstr>PowerPoint Presentation</vt:lpstr>
      <vt:lpstr>PowerPoint Presentation</vt:lpstr>
      <vt:lpstr>South African (Boer) War 1899-1902</vt:lpstr>
      <vt:lpstr>PowerPoint Presentation</vt:lpstr>
      <vt:lpstr>South African (Boer) War 1899-1902</vt:lpstr>
      <vt:lpstr>PowerPoint Presentation</vt:lpstr>
      <vt:lpstr>Zulu Warriors, late 19th century, postcard </vt:lpstr>
      <vt:lpstr>PowerPoint Presentation</vt:lpstr>
      <vt:lpstr>PowerPoint Presentation</vt:lpstr>
      <vt:lpstr>PowerPoint Presentation</vt:lpstr>
      <vt:lpstr>PowerPoint Presentation</vt:lpstr>
      <vt:lpstr>PowerPoint Presentation</vt:lpstr>
      <vt:lpstr>PowerPoint Presentation</vt:lpstr>
      <vt:lpstr>The Berlin West Africa Conference (1884-1885)</vt:lpstr>
      <vt:lpstr>PowerPoint Presentation</vt:lpstr>
      <vt:lpstr>Systems of Colonial Rule</vt:lpstr>
      <vt:lpstr>Indirect Rule</vt:lpstr>
      <vt:lpstr>PowerPoint Presentation</vt:lpstr>
      <vt:lpstr>European  Imperialism in Australia and New Zealand</vt:lpstr>
      <vt:lpstr>European and Native Population in Australia and New Zealand</vt:lpstr>
      <vt:lpstr>European Imperialism in the Pacific Islands</vt:lpstr>
      <vt:lpstr>US Imperialism</vt:lpstr>
      <vt:lpstr>PowerPoint Presentation</vt:lpstr>
      <vt:lpstr>Spanish-Cuban-American War  (1898-1899)</vt:lpstr>
      <vt:lpstr>PowerPoint Presentation</vt:lpstr>
      <vt:lpstr>The Panama Canal</vt:lpstr>
      <vt:lpstr>Early Japanese Expansion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Legacies of Imperialism</vt:lpstr>
      <vt:lpstr>PowerPoint Presentation</vt:lpstr>
      <vt:lpstr>Labor Migrations</vt:lpstr>
      <vt:lpstr>Colonial Conflict</vt:lpstr>
      <vt:lpstr>Nationalism and Anti-colonial Movements</vt:lpstr>
      <vt:lpstr>PowerPoint Presentation</vt:lpstr>
    </vt:vector>
  </TitlesOfParts>
  <Company>Florida Atlantic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33</dc:title>
  <dc:creator>Henry Abramson</dc:creator>
  <cp:lastModifiedBy>Teacher E-Solutions</cp:lastModifiedBy>
  <cp:revision>17</cp:revision>
  <dcterms:created xsi:type="dcterms:W3CDTF">2004-11-26T21:26:00Z</dcterms:created>
  <dcterms:modified xsi:type="dcterms:W3CDTF">2019-01-18T16:58:30Z</dcterms:modified>
</cp:coreProperties>
</file>