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>
      <p:cViewPr varScale="1">
        <p:scale>
          <a:sx n="42" d="100"/>
          <a:sy n="42" d="100"/>
        </p:scale>
        <p:origin x="-6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E6E332-D43E-44CC-9988-3D1785F0EB8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900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18408-7547-49E3-86AE-7DFE307C32A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78985"/>
      </p:ext>
    </p:extLst>
  </p:cSld>
  <p:clrMapOvr>
    <a:masterClrMapping/>
  </p:clrMapOvr>
  <p:transition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2E920-61FE-4304-9F5C-3FB9B9E29FC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212297"/>
      </p:ext>
    </p:extLst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E640B-4C9A-468D-8887-589320F4742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526153"/>
      </p:ext>
    </p:extLst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C03FC-4234-442A-94FA-AA5EC994D91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886075"/>
      </p:ext>
    </p:extLst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2D551-25CE-4911-87AD-716075C7933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72995"/>
      </p:ext>
    </p:extLst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15BBC-2CDB-4A6C-8A14-9EF7A81EC3C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065257"/>
      </p:ext>
    </p:extLst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B293D-FA02-4B61-ADF4-202D69A73A8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372177"/>
      </p:ext>
    </p:extLst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C49C1-46FB-44EA-B514-F4779097338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484680"/>
      </p:ext>
    </p:extLst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325F4-C9BB-43D8-B610-60500A304C7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878855"/>
      </p:ext>
    </p:extLst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5C658-2BED-4B32-AC5D-D8E8E4C7B0B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494733"/>
      </p:ext>
    </p:extLst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0C734-11AB-4C4C-A4B2-5F082DF27E0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549605"/>
      </p:ext>
    </p:extLst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0E9033-26EE-44DB-8520-83B92CECA29E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ver dir="d"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676400" y="1447800"/>
            <a:ext cx="5943600" cy="1547813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Kids"/>
              </a:rPr>
              <a:t>Punctuation: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1143000" y="3810000"/>
            <a:ext cx="7086600" cy="1885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empus Sans ITC"/>
              </a:rPr>
              <a:t>colons and semi-colons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Colons</a:t>
            </a:r>
            <a:br>
              <a:rPr lang="en-GB" sz="54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</a:br>
            <a:endParaRPr lang="en-GB" sz="5400" b="1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GB" b="1"/>
              <a:t>Colons ( </a:t>
            </a:r>
            <a:r>
              <a:rPr lang="en-GB" b="1">
                <a:solidFill>
                  <a:schemeClr val="tx2"/>
                </a:solidFill>
              </a:rPr>
              <a:t>: </a:t>
            </a:r>
            <a:r>
              <a:rPr lang="en-GB" b="1"/>
              <a:t>) are used:</a:t>
            </a:r>
          </a:p>
          <a:p>
            <a:r>
              <a:rPr lang="en-GB">
                <a:sym typeface="Wingdings" pitchFamily="2" charset="2"/>
              </a:rPr>
              <a:t>Before a list of words, phrases or clauses.</a:t>
            </a:r>
          </a:p>
          <a:p>
            <a:pPr>
              <a:buFontTx/>
              <a:buNone/>
            </a:pPr>
            <a:r>
              <a:rPr lang="en-GB" b="1" i="1">
                <a:solidFill>
                  <a:srgbClr val="66FFFF"/>
                </a:solidFill>
                <a:sym typeface="Wingdings" pitchFamily="2" charset="2"/>
              </a:rPr>
              <a:t>In front of him were the following: mince pies, holly and other delicious delights.</a:t>
            </a:r>
            <a:r>
              <a:rPr lang="en-GB" i="1">
                <a:solidFill>
                  <a:srgbClr val="66FFFF"/>
                </a:solidFill>
                <a:sym typeface="Wingdings" pitchFamily="2" charset="2"/>
              </a:rPr>
              <a:t> </a:t>
            </a:r>
          </a:p>
          <a:p>
            <a:pPr>
              <a:buFontTx/>
              <a:buNone/>
            </a:pPr>
            <a:r>
              <a:rPr lang="en-GB">
                <a:sym typeface="Wingdings" pitchFamily="2" charset="2"/>
              </a:rPr>
              <a:t>In this example the items in the list are separated by commas. </a:t>
            </a:r>
          </a:p>
          <a:p>
            <a:pPr>
              <a:buFontTx/>
              <a:buNone/>
            </a:pPr>
            <a:r>
              <a:rPr lang="en-GB" b="1">
                <a:solidFill>
                  <a:schemeClr val="tx2"/>
                </a:solidFill>
                <a:sym typeface="Wingdings" pitchFamily="2" charset="2"/>
              </a:rPr>
              <a:t>Remember:</a:t>
            </a:r>
          </a:p>
          <a:p>
            <a:pPr>
              <a:buFontTx/>
              <a:buNone/>
            </a:pPr>
            <a:r>
              <a:rPr lang="en-GB">
                <a:sym typeface="Wingdings" pitchFamily="2" charset="2"/>
              </a:rPr>
              <a:t> you do not put a comma before the word </a:t>
            </a:r>
            <a:r>
              <a:rPr lang="en-GB" b="1" i="1">
                <a:solidFill>
                  <a:schemeClr val="tx2"/>
                </a:solidFill>
                <a:sym typeface="Wingdings" pitchFamily="2" charset="2"/>
              </a:rPr>
              <a:t>and</a:t>
            </a:r>
            <a:r>
              <a:rPr lang="en-GB">
                <a:sym typeface="Wingdings" pitchFamily="2" charset="2"/>
              </a:rPr>
              <a:t>.</a:t>
            </a:r>
            <a:endParaRPr lang="en-GB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 autoUpdateAnimBg="0" advAuto="0"/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Semi-colons</a:t>
            </a:r>
            <a:r>
              <a:rPr lang="en-GB" b="1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GB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If the items in the list are longer than one or two words separate them with a </a:t>
            </a:r>
            <a:r>
              <a:rPr lang="en-GB" b="1"/>
              <a:t>semi-colon</a:t>
            </a:r>
            <a:r>
              <a:rPr lang="en-GB"/>
              <a:t>.</a:t>
            </a:r>
          </a:p>
          <a:p>
            <a:pPr>
              <a:buFontTx/>
              <a:buNone/>
            </a:pPr>
            <a:endParaRPr lang="en-GB"/>
          </a:p>
          <a:p>
            <a:pPr>
              <a:buFontTx/>
              <a:buNone/>
            </a:pPr>
            <a:r>
              <a:rPr lang="en-GB" b="1" i="1">
                <a:solidFill>
                  <a:srgbClr val="66FFFF"/>
                </a:solidFill>
              </a:rPr>
              <a:t>The attractions of the park included: a new roundabout; a short pony ride; a long slide and an ice-cream stall.</a:t>
            </a:r>
          </a:p>
          <a:p>
            <a:pPr>
              <a:buFontTx/>
              <a:buNone/>
            </a:pPr>
            <a:endParaRPr lang="en-GB" b="1" i="1">
              <a:solidFill>
                <a:srgbClr val="66FFFF"/>
              </a:solidFill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autoUpdateAnimBg="0"/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Colons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/>
              <a:t>Colons and semi-colons are also used in a bulleted list.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b="1" i="1">
                <a:solidFill>
                  <a:srgbClr val="66FFFF"/>
                </a:solidFill>
              </a:rPr>
              <a:t>Equipment required for PE:</a:t>
            </a:r>
          </a:p>
          <a:p>
            <a:pPr algn="ctr">
              <a:lnSpc>
                <a:spcPct val="90000"/>
              </a:lnSpc>
            </a:pPr>
            <a:r>
              <a:rPr lang="en-GB" b="1" i="1">
                <a:solidFill>
                  <a:srgbClr val="66FFFF"/>
                </a:solidFill>
              </a:rPr>
              <a:t>Shorts;</a:t>
            </a:r>
          </a:p>
          <a:p>
            <a:pPr algn="ctr">
              <a:lnSpc>
                <a:spcPct val="90000"/>
              </a:lnSpc>
            </a:pPr>
            <a:r>
              <a:rPr lang="en-GB" b="1" i="1">
                <a:solidFill>
                  <a:srgbClr val="66FFFF"/>
                </a:solidFill>
              </a:rPr>
              <a:t>T-shirt;</a:t>
            </a:r>
          </a:p>
          <a:p>
            <a:pPr algn="ctr">
              <a:lnSpc>
                <a:spcPct val="90000"/>
              </a:lnSpc>
            </a:pPr>
            <a:r>
              <a:rPr lang="en-GB" b="1" i="1">
                <a:solidFill>
                  <a:srgbClr val="66FFFF"/>
                </a:solidFill>
              </a:rPr>
              <a:t>Pumps.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GB"/>
              <a:t>A full stop is used at the end because it is the end of the sentence.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utoUpdateAnimBg="0"/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Colons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A colon is also used in a glossary between a word and its definition.</a:t>
            </a:r>
          </a:p>
          <a:p>
            <a:endParaRPr lang="en-GB"/>
          </a:p>
          <a:p>
            <a:pPr>
              <a:buFontTx/>
              <a:buNone/>
            </a:pPr>
            <a:r>
              <a:rPr lang="en-GB" b="1" i="1">
                <a:solidFill>
                  <a:srgbClr val="66FFFF"/>
                </a:solidFill>
              </a:rPr>
              <a:t>Connective: a word used to join two parts of a sentence.</a:t>
            </a:r>
          </a:p>
          <a:p>
            <a:pPr>
              <a:buFontTx/>
              <a:buNone/>
            </a:pPr>
            <a:r>
              <a:rPr lang="en-GB" b="1" i="1">
                <a:solidFill>
                  <a:srgbClr val="66FFFF"/>
                </a:solidFill>
              </a:rPr>
              <a:t>Adjective: a word which describes a noun.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autoUpdateAnimBg="0"/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696200" cy="990600"/>
          </a:xfrm>
        </p:spPr>
        <p:txBody>
          <a:bodyPr/>
          <a:lstStyle/>
          <a:p>
            <a:r>
              <a:rPr lang="en-GB" sz="54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Semi-colons</a:t>
            </a: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GB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GB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257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800"/>
              <a:t>Semi-colons can be used to join clauses in a sentence. Sometimes they take the place of connectives.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b="1" i="1">
                <a:solidFill>
                  <a:srgbClr val="66FFFF"/>
                </a:solidFill>
              </a:rPr>
              <a:t>John liked jelly and Sam just loved ice cream.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800"/>
              <a:t>This sentence could be written: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b="1" i="1">
                <a:solidFill>
                  <a:srgbClr val="66FFFF"/>
                </a:solidFill>
              </a:rPr>
              <a:t>John liked jelly; Sam just loved ice cream.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b="1" i="1">
                <a:solidFill>
                  <a:srgbClr val="FFCCFF"/>
                </a:solidFill>
              </a:rPr>
              <a:t>It was a dark night and the moon hid behind a cloud.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b="1" i="1">
                <a:solidFill>
                  <a:srgbClr val="FFCCFF"/>
                </a:solidFill>
              </a:rPr>
              <a:t>It was a dark night; the moon hid behind a cloud.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autoUpdateAnimBg="0"/>
      <p:bldP spid="71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72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Recap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3200" b="1" i="1">
                <a:solidFill>
                  <a:srgbClr val="66FFFF"/>
                </a:solidFill>
              </a:rPr>
              <a:t>Colons:</a:t>
            </a:r>
          </a:p>
          <a:p>
            <a:r>
              <a:rPr lang="en-GB"/>
              <a:t>introduce a list;</a:t>
            </a:r>
          </a:p>
          <a:p>
            <a:r>
              <a:rPr lang="en-GB"/>
              <a:t>link two clauses, when the second one gives more information about the first.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3200" b="1" i="1">
                <a:solidFill>
                  <a:srgbClr val="66FFFF"/>
                </a:solidFill>
              </a:rPr>
              <a:t>Semi-colons:</a:t>
            </a:r>
          </a:p>
          <a:p>
            <a:r>
              <a:rPr lang="en-GB"/>
              <a:t>separate longer items in a list;</a:t>
            </a:r>
          </a:p>
          <a:p>
            <a:r>
              <a:rPr lang="en-GB"/>
              <a:t>link two clauses which are closely related.</a:t>
            </a:r>
          </a:p>
          <a:p>
            <a:r>
              <a:rPr lang="en-GB"/>
              <a:t>Act as connectives between two clauses of equal weight.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utoUpdateAnimBg="0"/>
      <p:bldP spid="8195" grpId="0" build="p" autoUpdateAnimBg="0"/>
      <p:bldP spid="8197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310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 New Roman</vt:lpstr>
      <vt:lpstr>Comic Sans MS</vt:lpstr>
      <vt:lpstr>Wingdings</vt:lpstr>
      <vt:lpstr>Default Design</vt:lpstr>
      <vt:lpstr>PowerPoint Presentation</vt:lpstr>
      <vt:lpstr>Colons </vt:lpstr>
      <vt:lpstr>Semi-colons </vt:lpstr>
      <vt:lpstr>Colons</vt:lpstr>
      <vt:lpstr>Colons</vt:lpstr>
      <vt:lpstr>Semi-colons </vt:lpstr>
      <vt:lpstr>Recap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Punctuation:</dc:title>
  <dc:creator>M Howden</dc:creator>
  <cp:lastModifiedBy>Teacher E-Solutions</cp:lastModifiedBy>
  <cp:revision>16</cp:revision>
  <dcterms:created xsi:type="dcterms:W3CDTF">2001-09-11T18:12:05Z</dcterms:created>
  <dcterms:modified xsi:type="dcterms:W3CDTF">2019-01-18T16:50:36Z</dcterms:modified>
</cp:coreProperties>
</file>