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8" r:id="rId6"/>
    <p:sldId id="267" r:id="rId7"/>
    <p:sldId id="269" r:id="rId8"/>
    <p:sldId id="258" r:id="rId9"/>
    <p:sldId id="276" r:id="rId10"/>
    <p:sldId id="277" r:id="rId11"/>
    <p:sldId id="287" r:id="rId12"/>
    <p:sldId id="289" r:id="rId13"/>
    <p:sldId id="286" r:id="rId14"/>
    <p:sldId id="294" r:id="rId15"/>
    <p:sldId id="262" r:id="rId16"/>
    <p:sldId id="279" r:id="rId17"/>
    <p:sldId id="278" r:id="rId18"/>
    <p:sldId id="291" r:id="rId19"/>
    <p:sldId id="281" r:id="rId20"/>
    <p:sldId id="282" r:id="rId21"/>
    <p:sldId id="293" r:id="rId22"/>
    <p:sldId id="283" r:id="rId23"/>
    <p:sldId id="284" r:id="rId24"/>
    <p:sldId id="285" r:id="rId25"/>
    <p:sldId id="273" r:id="rId26"/>
    <p:sldId id="295" r:id="rId27"/>
    <p:sldId id="271" r:id="rId28"/>
    <p:sldId id="272" r:id="rId29"/>
    <p:sldId id="275" r:id="rId30"/>
    <p:sldId id="292" r:id="rId31"/>
    <p:sldId id="25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8" y="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C8F0C1-0CA2-48B2-A43A-D42444F23BDF}" type="slidenum">
              <a:rPr lang="en-US"/>
              <a:pPr>
                <a:defRPr/>
              </a:pPr>
              <a:t>‹#›</a:t>
            </a:fld>
            <a:endParaRPr lang="en-US"/>
          </a:p>
        </p:txBody>
      </p:sp>
    </p:spTree>
    <p:extLst>
      <p:ext uri="{BB962C8B-B14F-4D97-AF65-F5344CB8AC3E}">
        <p14:creationId xmlns:p14="http://schemas.microsoft.com/office/powerpoint/2010/main" val="233622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78611-86AC-4B1B-9549-03CF3469A65A}" type="slidenum">
              <a:rPr lang="en-US"/>
              <a:pPr>
                <a:defRPr/>
              </a:pPr>
              <a:t>‹#›</a:t>
            </a:fld>
            <a:endParaRPr lang="en-US"/>
          </a:p>
        </p:txBody>
      </p:sp>
    </p:spTree>
    <p:extLst>
      <p:ext uri="{BB962C8B-B14F-4D97-AF65-F5344CB8AC3E}">
        <p14:creationId xmlns:p14="http://schemas.microsoft.com/office/powerpoint/2010/main" val="283206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E1942E-1C80-4AFA-B00A-716F64AE9E40}" type="slidenum">
              <a:rPr lang="en-US"/>
              <a:pPr>
                <a:defRPr/>
              </a:pPr>
              <a:t>‹#›</a:t>
            </a:fld>
            <a:endParaRPr lang="en-US"/>
          </a:p>
        </p:txBody>
      </p:sp>
    </p:spTree>
    <p:extLst>
      <p:ext uri="{BB962C8B-B14F-4D97-AF65-F5344CB8AC3E}">
        <p14:creationId xmlns:p14="http://schemas.microsoft.com/office/powerpoint/2010/main" val="274434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E9B36AE-9171-4CA2-919E-0BB1C18BFBF5}" type="slidenum">
              <a:rPr lang="en-US"/>
              <a:pPr>
                <a:defRPr/>
              </a:pPr>
              <a:t>‹#›</a:t>
            </a:fld>
            <a:endParaRPr lang="en-US"/>
          </a:p>
        </p:txBody>
      </p:sp>
    </p:spTree>
    <p:extLst>
      <p:ext uri="{BB962C8B-B14F-4D97-AF65-F5344CB8AC3E}">
        <p14:creationId xmlns:p14="http://schemas.microsoft.com/office/powerpoint/2010/main" val="287244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80521D-FAC5-4B9A-ACE6-D6D23FDC9DD1}" type="slidenum">
              <a:rPr lang="en-US"/>
              <a:pPr>
                <a:defRPr/>
              </a:pPr>
              <a:t>‹#›</a:t>
            </a:fld>
            <a:endParaRPr lang="en-US"/>
          </a:p>
        </p:txBody>
      </p:sp>
    </p:spTree>
    <p:extLst>
      <p:ext uri="{BB962C8B-B14F-4D97-AF65-F5344CB8AC3E}">
        <p14:creationId xmlns:p14="http://schemas.microsoft.com/office/powerpoint/2010/main" val="253680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8295A5C-57BA-442C-887B-D6C501A7B9A3}" type="slidenum">
              <a:rPr lang="en-US"/>
              <a:pPr>
                <a:defRPr/>
              </a:pPr>
              <a:t>‹#›</a:t>
            </a:fld>
            <a:endParaRPr lang="en-US"/>
          </a:p>
        </p:txBody>
      </p:sp>
    </p:spTree>
    <p:extLst>
      <p:ext uri="{BB962C8B-B14F-4D97-AF65-F5344CB8AC3E}">
        <p14:creationId xmlns:p14="http://schemas.microsoft.com/office/powerpoint/2010/main" val="1974704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892F9-6432-4F7A-BFF5-078722CEAC47}" type="slidenum">
              <a:rPr lang="en-US"/>
              <a:pPr>
                <a:defRPr/>
              </a:pPr>
              <a:t>‹#›</a:t>
            </a:fld>
            <a:endParaRPr lang="en-US"/>
          </a:p>
        </p:txBody>
      </p:sp>
    </p:spTree>
    <p:extLst>
      <p:ext uri="{BB962C8B-B14F-4D97-AF65-F5344CB8AC3E}">
        <p14:creationId xmlns:p14="http://schemas.microsoft.com/office/powerpoint/2010/main" val="171852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7890C6-855C-498F-8BC2-37C64AF75CC1}" type="slidenum">
              <a:rPr lang="en-US"/>
              <a:pPr>
                <a:defRPr/>
              </a:pPr>
              <a:t>‹#›</a:t>
            </a:fld>
            <a:endParaRPr lang="en-US"/>
          </a:p>
        </p:txBody>
      </p:sp>
    </p:spTree>
    <p:extLst>
      <p:ext uri="{BB962C8B-B14F-4D97-AF65-F5344CB8AC3E}">
        <p14:creationId xmlns:p14="http://schemas.microsoft.com/office/powerpoint/2010/main" val="119090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66881F-206C-47EF-9714-BA764345BA76}" type="slidenum">
              <a:rPr lang="en-US"/>
              <a:pPr>
                <a:defRPr/>
              </a:pPr>
              <a:t>‹#›</a:t>
            </a:fld>
            <a:endParaRPr lang="en-US"/>
          </a:p>
        </p:txBody>
      </p:sp>
    </p:spTree>
    <p:extLst>
      <p:ext uri="{BB962C8B-B14F-4D97-AF65-F5344CB8AC3E}">
        <p14:creationId xmlns:p14="http://schemas.microsoft.com/office/powerpoint/2010/main" val="204073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C10FCD-2EFC-4470-823F-3D0AD600422C}" type="slidenum">
              <a:rPr lang="en-US"/>
              <a:pPr>
                <a:defRPr/>
              </a:pPr>
              <a:t>‹#›</a:t>
            </a:fld>
            <a:endParaRPr lang="en-US"/>
          </a:p>
        </p:txBody>
      </p:sp>
    </p:spTree>
    <p:extLst>
      <p:ext uri="{BB962C8B-B14F-4D97-AF65-F5344CB8AC3E}">
        <p14:creationId xmlns:p14="http://schemas.microsoft.com/office/powerpoint/2010/main" val="424850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78D330-4842-4B2C-891D-A70CAC8AF3FD}" type="slidenum">
              <a:rPr lang="en-US"/>
              <a:pPr>
                <a:defRPr/>
              </a:pPr>
              <a:t>‹#›</a:t>
            </a:fld>
            <a:endParaRPr lang="en-US"/>
          </a:p>
        </p:txBody>
      </p:sp>
    </p:spTree>
    <p:extLst>
      <p:ext uri="{BB962C8B-B14F-4D97-AF65-F5344CB8AC3E}">
        <p14:creationId xmlns:p14="http://schemas.microsoft.com/office/powerpoint/2010/main" val="108158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6854AC-22FF-4968-A414-4D39D39774D8}" type="slidenum">
              <a:rPr lang="en-US"/>
              <a:pPr>
                <a:defRPr/>
              </a:pPr>
              <a:t>‹#›</a:t>
            </a:fld>
            <a:endParaRPr lang="en-US"/>
          </a:p>
        </p:txBody>
      </p:sp>
    </p:spTree>
    <p:extLst>
      <p:ext uri="{BB962C8B-B14F-4D97-AF65-F5344CB8AC3E}">
        <p14:creationId xmlns:p14="http://schemas.microsoft.com/office/powerpoint/2010/main" val="200775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133E6E-A23D-497E-BFD9-AC6C6AC0CCD3}" type="slidenum">
              <a:rPr lang="en-US"/>
              <a:pPr>
                <a:defRPr/>
              </a:pPr>
              <a:t>‹#›</a:t>
            </a:fld>
            <a:endParaRPr lang="en-US"/>
          </a:p>
        </p:txBody>
      </p:sp>
    </p:spTree>
    <p:extLst>
      <p:ext uri="{BB962C8B-B14F-4D97-AF65-F5344CB8AC3E}">
        <p14:creationId xmlns:p14="http://schemas.microsoft.com/office/powerpoint/2010/main" val="196525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985DDA-FBDD-4FDB-A575-1AB417EFD654}" type="slidenum">
              <a:rPr lang="en-US"/>
              <a:pPr>
                <a:defRPr/>
              </a:pPr>
              <a:t>‹#›</a:t>
            </a:fld>
            <a:endParaRPr lang="en-US"/>
          </a:p>
        </p:txBody>
      </p:sp>
    </p:spTree>
    <p:extLst>
      <p:ext uri="{BB962C8B-B14F-4D97-AF65-F5344CB8AC3E}">
        <p14:creationId xmlns:p14="http://schemas.microsoft.com/office/powerpoint/2010/main" val="187956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FC62518-AE09-4107-A32E-4A0369659C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990600"/>
            <a:ext cx="7772400" cy="1470025"/>
          </a:xfrm>
        </p:spPr>
        <p:txBody>
          <a:bodyPr/>
          <a:lstStyle/>
          <a:p>
            <a:pPr eaLnBrk="1" hangingPunct="1"/>
            <a:r>
              <a:rPr lang="en-US" sz="5400" b="1" smtClean="0"/>
              <a:t>Plant Diseases</a:t>
            </a:r>
            <a:br>
              <a:rPr lang="en-US" sz="5400" b="1" smtClean="0"/>
            </a:br>
            <a:r>
              <a:rPr lang="en-US" sz="2800" b="1" smtClean="0"/>
              <a:t>Joan Young, Lyon Co. Master Gardener</a:t>
            </a:r>
          </a:p>
        </p:txBody>
      </p:sp>
      <p:pic>
        <p:nvPicPr>
          <p:cNvPr id="2051"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67000"/>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257800" y="274638"/>
            <a:ext cx="3429000" cy="1143000"/>
          </a:xfrm>
        </p:spPr>
        <p:txBody>
          <a:bodyPr/>
          <a:lstStyle/>
          <a:p>
            <a:pPr eaLnBrk="1" hangingPunct="1"/>
            <a:r>
              <a:rPr lang="en-US" smtClean="0"/>
              <a:t>Fungus / Bacteria</a:t>
            </a:r>
          </a:p>
        </p:txBody>
      </p:sp>
      <p:sp>
        <p:nvSpPr>
          <p:cNvPr id="11267" name="Rectangle 3"/>
          <p:cNvSpPr>
            <a:spLocks noGrp="1" noChangeArrowheads="1"/>
          </p:cNvSpPr>
          <p:nvPr>
            <p:ph type="body" sz="half" idx="1"/>
          </p:nvPr>
        </p:nvSpPr>
        <p:spPr>
          <a:xfrm>
            <a:off x="457200" y="1600200"/>
            <a:ext cx="8229600" cy="2362200"/>
          </a:xfrm>
        </p:spPr>
        <p:txBody>
          <a:bodyPr/>
          <a:lstStyle/>
          <a:p>
            <a:pPr eaLnBrk="1" hangingPunct="1"/>
            <a:r>
              <a:rPr lang="en-US" sz="2800" smtClean="0"/>
              <a:t>They can be caused by mechanical damage (especially weed whips and lawn mowers), environmental </a:t>
            </a:r>
            <a:br>
              <a:rPr lang="en-US" sz="2800" smtClean="0"/>
            </a:br>
            <a:r>
              <a:rPr lang="en-US" sz="2800" smtClean="0"/>
              <a:t>conditions (frost </a:t>
            </a:r>
            <a:br>
              <a:rPr lang="en-US" sz="2800" smtClean="0"/>
            </a:br>
            <a:r>
              <a:rPr lang="en-US" sz="2800" smtClean="0"/>
              <a:t>cracks, sunscald),</a:t>
            </a:r>
            <a:br>
              <a:rPr lang="en-US" sz="2800" smtClean="0"/>
            </a:br>
            <a:r>
              <a:rPr lang="en-US" sz="2800" smtClean="0"/>
              <a:t>chemical injury, </a:t>
            </a:r>
            <a:br>
              <a:rPr lang="en-US" sz="2800" smtClean="0"/>
            </a:br>
            <a:r>
              <a:rPr lang="en-US" sz="2800" smtClean="0"/>
              <a:t>insects, or micro-</a:t>
            </a:r>
            <a:br>
              <a:rPr lang="en-US" sz="2800" smtClean="0"/>
            </a:br>
            <a:r>
              <a:rPr lang="en-US" sz="2800" smtClean="0"/>
              <a:t>organisms (fungi </a:t>
            </a:r>
            <a:br>
              <a:rPr lang="en-US" sz="2800" smtClean="0"/>
            </a:br>
            <a:r>
              <a:rPr lang="en-US" sz="2800" smtClean="0"/>
              <a:t>and bacteria). </a:t>
            </a:r>
          </a:p>
        </p:txBody>
      </p:sp>
      <p:pic>
        <p:nvPicPr>
          <p:cNvPr id="11268" name="Picture 4" descr="botryosphaeria_cank_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57600" y="2743200"/>
            <a:ext cx="5105400" cy="3829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6"/>
          <p:cNvSpPr>
            <a:spLocks noChangeArrowheads="1"/>
          </p:cNvSpPr>
          <p:nvPr/>
        </p:nvSpPr>
        <p:spPr bwMode="auto">
          <a:xfrm>
            <a:off x="381000" y="990600"/>
            <a:ext cx="2667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b="1"/>
              <a:t>Cankers</a:t>
            </a:r>
            <a:endParaRPr lang="en-US" sz="2800"/>
          </a:p>
        </p:txBody>
      </p:sp>
      <p:sp>
        <p:nvSpPr>
          <p:cNvPr id="11270" name="Rectangle 7"/>
          <p:cNvSpPr>
            <a:spLocks noChangeArrowheads="1"/>
          </p:cNvSpPr>
          <p:nvPr/>
        </p:nvSpPr>
        <p:spPr bwMode="auto">
          <a:xfrm>
            <a:off x="914400" y="6175375"/>
            <a:ext cx="268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http://www.hgic.umd.edu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0" y="274638"/>
            <a:ext cx="3352800" cy="1143000"/>
          </a:xfrm>
        </p:spPr>
        <p:txBody>
          <a:bodyPr/>
          <a:lstStyle/>
          <a:p>
            <a:pPr eaLnBrk="1" hangingPunct="1"/>
            <a:r>
              <a:rPr lang="en-US" smtClean="0"/>
              <a:t>Fungus</a:t>
            </a:r>
          </a:p>
        </p:txBody>
      </p:sp>
      <p:sp>
        <p:nvSpPr>
          <p:cNvPr id="12291" name="Rectangle 3"/>
          <p:cNvSpPr>
            <a:spLocks noGrp="1" noChangeArrowheads="1"/>
          </p:cNvSpPr>
          <p:nvPr>
            <p:ph type="body" idx="1"/>
          </p:nvPr>
        </p:nvSpPr>
        <p:spPr>
          <a:xfrm>
            <a:off x="457200" y="2362200"/>
            <a:ext cx="8229600" cy="3763963"/>
          </a:xfrm>
        </p:spPr>
        <p:txBody>
          <a:bodyPr/>
          <a:lstStyle/>
          <a:p>
            <a:pPr eaLnBrk="1" hangingPunct="1"/>
            <a:r>
              <a:rPr lang="en-US" sz="2400" smtClean="0"/>
              <a:t>Spread by splashing water. Wet heat is ideal.</a:t>
            </a:r>
          </a:p>
          <a:p>
            <a:pPr eaLnBrk="1" hangingPunct="1"/>
            <a:r>
              <a:rPr lang="en-US" sz="2400" smtClean="0"/>
              <a:t>Septoria leaf spot, sometimes called Septoria blight, appears on the lower leaves after the first fruits set. Fruits are not infected. Leaf loss reduces fruit yield and quality, and exposing fruits to sunscald. The fungus is spread by splashing water and by working among the plants when they are wet. </a:t>
            </a:r>
          </a:p>
          <a:p>
            <a:pPr eaLnBrk="1" hangingPunct="1"/>
            <a:endParaRPr lang="en-US" sz="2400" smtClean="0"/>
          </a:p>
        </p:txBody>
      </p:sp>
      <p:sp>
        <p:nvSpPr>
          <p:cNvPr id="12292" name="Rectangle 4"/>
          <p:cNvSpPr>
            <a:spLocks noChangeArrowheads="1"/>
          </p:cNvSpPr>
          <p:nvPr/>
        </p:nvSpPr>
        <p:spPr bwMode="auto">
          <a:xfrm>
            <a:off x="533400" y="1219200"/>
            <a:ext cx="2590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buFontTx/>
              <a:buChar char="•"/>
            </a:pPr>
            <a:r>
              <a:rPr lang="en-US" sz="3200" b="1">
                <a:solidFill>
                  <a:schemeClr val="tx2"/>
                </a:solidFill>
              </a:rPr>
              <a:t>Leaf Spot</a:t>
            </a:r>
            <a:r>
              <a:rPr lang="en-US" sz="4000">
                <a:solidFill>
                  <a:schemeClr val="tx2"/>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raspberry"/>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893888"/>
            <a:ext cx="6635750"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7"/>
          <p:cNvSpPr>
            <a:spLocks noChangeArrowheads="1"/>
          </p:cNvSpPr>
          <p:nvPr/>
        </p:nvSpPr>
        <p:spPr bwMode="auto">
          <a:xfrm>
            <a:off x="914400" y="6175375"/>
            <a:ext cx="239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www.ipm.ucdavis.edu</a:t>
            </a:r>
          </a:p>
        </p:txBody>
      </p:sp>
      <p:sp>
        <p:nvSpPr>
          <p:cNvPr id="13316" name="Text Box 8"/>
          <p:cNvSpPr txBox="1">
            <a:spLocks noChangeArrowheads="1"/>
          </p:cNvSpPr>
          <p:nvPr/>
        </p:nvSpPr>
        <p:spPr bwMode="auto">
          <a:xfrm>
            <a:off x="838200" y="15240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Raspberry</a:t>
            </a:r>
          </a:p>
        </p:txBody>
      </p:sp>
      <p:sp>
        <p:nvSpPr>
          <p:cNvPr id="13317" name="Rectangle 9"/>
          <p:cNvSpPr>
            <a:spLocks noGrp="1" noChangeArrowheads="1"/>
          </p:cNvSpPr>
          <p:nvPr>
            <p:ph type="title"/>
          </p:nvPr>
        </p:nvSpPr>
        <p:spPr>
          <a:xfrm>
            <a:off x="5334000" y="274638"/>
            <a:ext cx="3352800" cy="1143000"/>
          </a:xfrm>
          <a:noFill/>
        </p:spPr>
        <p:txBody>
          <a:bodyPr/>
          <a:lstStyle/>
          <a:p>
            <a:pPr eaLnBrk="1" hangingPunct="1"/>
            <a:r>
              <a:rPr lang="en-US" smtClean="0"/>
              <a:t>Fungus</a:t>
            </a:r>
          </a:p>
        </p:txBody>
      </p:sp>
      <p:sp>
        <p:nvSpPr>
          <p:cNvPr id="13318" name="Rectangle 10"/>
          <p:cNvSpPr>
            <a:spLocks noChangeArrowheads="1"/>
          </p:cNvSpPr>
          <p:nvPr/>
        </p:nvSpPr>
        <p:spPr bwMode="auto">
          <a:xfrm>
            <a:off x="533400" y="762000"/>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b="1">
                <a:solidFill>
                  <a:schemeClr val="tx2"/>
                </a:solidFill>
              </a:rPr>
              <a:t>Leaf Spot</a:t>
            </a:r>
            <a:r>
              <a:rPr lang="en-US" sz="4000">
                <a:solidFill>
                  <a:schemeClr val="tx2"/>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486400" y="274638"/>
            <a:ext cx="3200400" cy="1143000"/>
          </a:xfrm>
        </p:spPr>
        <p:txBody>
          <a:bodyPr/>
          <a:lstStyle/>
          <a:p>
            <a:pPr eaLnBrk="1" hangingPunct="1"/>
            <a:r>
              <a:rPr lang="en-US" smtClean="0"/>
              <a:t>Fungus</a:t>
            </a:r>
          </a:p>
        </p:txBody>
      </p:sp>
      <p:sp>
        <p:nvSpPr>
          <p:cNvPr id="14339" name="Rectangle 4"/>
          <p:cNvSpPr>
            <a:spLocks noChangeArrowheads="1"/>
          </p:cNvSpPr>
          <p:nvPr/>
        </p:nvSpPr>
        <p:spPr bwMode="auto">
          <a:xfrm>
            <a:off x="533400" y="762000"/>
            <a:ext cx="5715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4400">
              <a:solidFill>
                <a:schemeClr val="tx2"/>
              </a:solidFill>
            </a:endParaRPr>
          </a:p>
        </p:txBody>
      </p:sp>
      <p:sp>
        <p:nvSpPr>
          <p:cNvPr id="14340" name="Text Box 5"/>
          <p:cNvSpPr txBox="1">
            <a:spLocks noChangeArrowheads="1"/>
          </p:cNvSpPr>
          <p:nvPr/>
        </p:nvSpPr>
        <p:spPr bwMode="auto">
          <a:xfrm>
            <a:off x="974725" y="950913"/>
            <a:ext cx="4892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14341" name="Rectangle 6"/>
          <p:cNvSpPr>
            <a:spLocks noChangeArrowheads="1"/>
          </p:cNvSpPr>
          <p:nvPr/>
        </p:nvSpPr>
        <p:spPr bwMode="auto">
          <a:xfrm>
            <a:off x="304800" y="609600"/>
            <a:ext cx="4895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t>Leafspot </a:t>
            </a:r>
            <a:r>
              <a:rPr lang="en-US" sz="3200"/>
              <a:t>– Cucumber family</a:t>
            </a:r>
          </a:p>
        </p:txBody>
      </p:sp>
      <p:pic>
        <p:nvPicPr>
          <p:cNvPr id="14342" name="Picture 7" descr="SeptoriaFS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36788"/>
            <a:ext cx="6400800" cy="433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3" name="Rectangle 10"/>
          <p:cNvSpPr>
            <a:spLocks noChangeArrowheads="1"/>
          </p:cNvSpPr>
          <p:nvPr/>
        </p:nvSpPr>
        <p:spPr bwMode="auto">
          <a:xfrm>
            <a:off x="304800" y="914400"/>
            <a:ext cx="82296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p>
        </p:txBody>
      </p:sp>
      <p:sp>
        <p:nvSpPr>
          <p:cNvPr id="14344" name="Rectangle 11"/>
          <p:cNvSpPr>
            <a:spLocks noChangeArrowheads="1"/>
          </p:cNvSpPr>
          <p:nvPr/>
        </p:nvSpPr>
        <p:spPr bwMode="auto">
          <a:xfrm>
            <a:off x="304800" y="1600200"/>
            <a:ext cx="82296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a:t>Cucumber, muskmelon, pumpkin, squash. </a:t>
            </a:r>
          </a:p>
        </p:txBody>
      </p:sp>
      <p:sp>
        <p:nvSpPr>
          <p:cNvPr id="14345" name="Rectangle 12"/>
          <p:cNvSpPr>
            <a:spLocks noChangeArrowheads="1"/>
          </p:cNvSpPr>
          <p:nvPr/>
        </p:nvSpPr>
        <p:spPr bwMode="auto">
          <a:xfrm>
            <a:off x="6099175" y="6583363"/>
            <a:ext cx="3044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38600" y="274638"/>
            <a:ext cx="4648200" cy="1143000"/>
          </a:xfrm>
        </p:spPr>
        <p:txBody>
          <a:bodyPr/>
          <a:lstStyle/>
          <a:p>
            <a:pPr eaLnBrk="1" hangingPunct="1"/>
            <a:r>
              <a:rPr lang="en-US" smtClean="0"/>
              <a:t>Bacterial Spot </a:t>
            </a:r>
          </a:p>
        </p:txBody>
      </p:sp>
      <p:pic>
        <p:nvPicPr>
          <p:cNvPr id="15363" name="Picture 3" descr="76B_Pep_Bact"/>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429000" y="1295400"/>
            <a:ext cx="5475288" cy="3668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p:cNvSpPr>
            <a:spLocks noChangeArrowheads="1"/>
          </p:cNvSpPr>
          <p:nvPr/>
        </p:nvSpPr>
        <p:spPr bwMode="auto">
          <a:xfrm>
            <a:off x="5638800" y="5105400"/>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sp>
        <p:nvSpPr>
          <p:cNvPr id="15365" name="Text Box 5"/>
          <p:cNvSpPr txBox="1">
            <a:spLocks noChangeArrowheads="1"/>
          </p:cNvSpPr>
          <p:nvPr/>
        </p:nvSpPr>
        <p:spPr bwMode="auto">
          <a:xfrm>
            <a:off x="838200" y="121920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Pepper</a:t>
            </a:r>
          </a:p>
        </p:txBody>
      </p:sp>
      <p:pic>
        <p:nvPicPr>
          <p:cNvPr id="15366" name="Picture 6" descr="76A_Pep_Bact"/>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77813" y="1676400"/>
            <a:ext cx="4032250" cy="4979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562600" y="274638"/>
            <a:ext cx="3124200" cy="1143000"/>
          </a:xfrm>
        </p:spPr>
        <p:txBody>
          <a:bodyPr/>
          <a:lstStyle/>
          <a:p>
            <a:pPr eaLnBrk="1" hangingPunct="1"/>
            <a:r>
              <a:rPr lang="en-US" smtClean="0"/>
              <a:t>Fungus</a:t>
            </a:r>
          </a:p>
        </p:txBody>
      </p:sp>
      <p:sp>
        <p:nvSpPr>
          <p:cNvPr id="16387" name="Rectangle 3"/>
          <p:cNvSpPr>
            <a:spLocks noGrp="1" noChangeArrowheads="1"/>
          </p:cNvSpPr>
          <p:nvPr>
            <p:ph type="body" idx="1"/>
          </p:nvPr>
        </p:nvSpPr>
        <p:spPr>
          <a:xfrm>
            <a:off x="381000" y="1981200"/>
            <a:ext cx="8229600" cy="4144963"/>
          </a:xfrm>
        </p:spPr>
        <p:txBody>
          <a:bodyPr/>
          <a:lstStyle/>
          <a:p>
            <a:pPr eaLnBrk="1" hangingPunct="1"/>
            <a:r>
              <a:rPr lang="en-US" sz="2800" smtClean="0"/>
              <a:t>Localized infections on leaves; requires moisture.</a:t>
            </a:r>
          </a:p>
          <a:p>
            <a:pPr eaLnBrk="1" hangingPunct="1"/>
            <a:r>
              <a:rPr lang="en-US" sz="2800" smtClean="0"/>
              <a:t>Can cause premature defoliation, reduced plant vigor, and increases susceptibility to other diseases and environmental stresses.</a:t>
            </a:r>
          </a:p>
          <a:p>
            <a:pPr eaLnBrk="1" hangingPunct="1"/>
            <a:r>
              <a:rPr lang="en-US" sz="2800" smtClean="0"/>
              <a:t>Remove plant debris each fall.</a:t>
            </a:r>
          </a:p>
        </p:txBody>
      </p:sp>
      <p:sp>
        <p:nvSpPr>
          <p:cNvPr id="16388" name="Rectangle 4"/>
          <p:cNvSpPr>
            <a:spLocks noChangeArrowheads="1"/>
          </p:cNvSpPr>
          <p:nvPr/>
        </p:nvSpPr>
        <p:spPr bwMode="auto">
          <a:xfrm>
            <a:off x="533400" y="762000"/>
            <a:ext cx="5715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4400">
              <a:solidFill>
                <a:schemeClr val="tx2"/>
              </a:solidFill>
            </a:endParaRPr>
          </a:p>
        </p:txBody>
      </p:sp>
      <p:sp>
        <p:nvSpPr>
          <p:cNvPr id="16389" name="Text Box 5"/>
          <p:cNvSpPr txBox="1">
            <a:spLocks noChangeArrowheads="1"/>
          </p:cNvSpPr>
          <p:nvPr/>
        </p:nvSpPr>
        <p:spPr bwMode="auto">
          <a:xfrm>
            <a:off x="974725" y="950913"/>
            <a:ext cx="4892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16390" name="Rectangle 6"/>
          <p:cNvSpPr>
            <a:spLocks noChangeArrowheads="1"/>
          </p:cNvSpPr>
          <p:nvPr/>
        </p:nvSpPr>
        <p:spPr bwMode="auto">
          <a:xfrm>
            <a:off x="609600" y="762000"/>
            <a:ext cx="4895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t>Leafspot </a:t>
            </a:r>
            <a:r>
              <a:rPr lang="en-US" sz="3200"/>
              <a:t>(fungus or bacteria)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pPr eaLnBrk="1" hangingPunct="1"/>
            <a:r>
              <a:rPr lang="en-US" sz="2400" smtClean="0"/>
              <a:t>The centers of the spots are gray/tan and have a dark brown margin In the center of the spots are many dark brown, pimple-like bodies of the fungus. The structures are large enough to be seen with the unaided eye or with the aid of a hand lens. Spots </a:t>
            </a:r>
            <a:br>
              <a:rPr lang="en-US" sz="2400" smtClean="0"/>
            </a:br>
            <a:r>
              <a:rPr lang="en-US" sz="2400" smtClean="0"/>
              <a:t>may also appear on stems, </a:t>
            </a:r>
            <a:br>
              <a:rPr lang="en-US" sz="2400" smtClean="0"/>
            </a:br>
            <a:r>
              <a:rPr lang="en-US" sz="2400" smtClean="0"/>
              <a:t>calyxes, and blossoms, but </a:t>
            </a:r>
            <a:br>
              <a:rPr lang="en-US" sz="2400" smtClean="0"/>
            </a:br>
            <a:r>
              <a:rPr lang="en-US" sz="2400" smtClean="0"/>
              <a:t>rarely on fruit. Heavily infected </a:t>
            </a:r>
            <a:br>
              <a:rPr lang="en-US" sz="2400" smtClean="0"/>
            </a:br>
            <a:r>
              <a:rPr lang="en-US" sz="2400" smtClean="0"/>
              <a:t>leaves will turn yellow, dry up, </a:t>
            </a:r>
            <a:br>
              <a:rPr lang="en-US" sz="2400" smtClean="0"/>
            </a:br>
            <a:r>
              <a:rPr lang="en-US" sz="2400" smtClean="0"/>
              <a:t>and drop off. This will result in </a:t>
            </a:r>
            <a:br>
              <a:rPr lang="en-US" sz="2400" smtClean="0"/>
            </a:br>
            <a:r>
              <a:rPr lang="en-US" sz="2400" smtClean="0"/>
              <a:t>sunscalding of the fruit</a:t>
            </a:r>
            <a:r>
              <a:rPr lang="en-US" sz="2800" smtClean="0"/>
              <a:t>. </a:t>
            </a:r>
          </a:p>
        </p:txBody>
      </p:sp>
      <p:pic>
        <p:nvPicPr>
          <p:cNvPr id="17411" name="Picture 4" descr="Tom_SeptF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3411538"/>
            <a:ext cx="35337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5"/>
          <p:cNvSpPr>
            <a:spLocks noChangeArrowheads="1"/>
          </p:cNvSpPr>
          <p:nvPr/>
        </p:nvSpPr>
        <p:spPr bwMode="auto">
          <a:xfrm>
            <a:off x="5638800" y="6172200"/>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sp>
        <p:nvSpPr>
          <p:cNvPr id="17413" name="Rectangle 6"/>
          <p:cNvSpPr>
            <a:spLocks noGrp="1" noChangeArrowheads="1"/>
          </p:cNvSpPr>
          <p:nvPr>
            <p:ph type="title"/>
          </p:nvPr>
        </p:nvSpPr>
        <p:spPr>
          <a:xfrm>
            <a:off x="5334000" y="274638"/>
            <a:ext cx="3352800" cy="1020762"/>
          </a:xfrm>
          <a:noFill/>
        </p:spPr>
        <p:txBody>
          <a:bodyPr/>
          <a:lstStyle/>
          <a:p>
            <a:pPr eaLnBrk="1" hangingPunct="1"/>
            <a:r>
              <a:rPr lang="en-US" smtClean="0"/>
              <a:t>Fungus</a:t>
            </a:r>
          </a:p>
        </p:txBody>
      </p:sp>
      <p:sp>
        <p:nvSpPr>
          <p:cNvPr id="17414" name="Rectangle 9"/>
          <p:cNvSpPr>
            <a:spLocks noChangeArrowheads="1"/>
          </p:cNvSpPr>
          <p:nvPr/>
        </p:nvSpPr>
        <p:spPr bwMode="auto">
          <a:xfrm>
            <a:off x="609600" y="91440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t>Leafspot</a:t>
            </a:r>
            <a:endParaRPr 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48200" y="274638"/>
            <a:ext cx="4038600" cy="1143000"/>
          </a:xfrm>
        </p:spPr>
        <p:txBody>
          <a:bodyPr/>
          <a:lstStyle/>
          <a:p>
            <a:pPr eaLnBrk="1" hangingPunct="1"/>
            <a:r>
              <a:rPr lang="en-US" smtClean="0"/>
              <a:t>Fungus</a:t>
            </a:r>
          </a:p>
        </p:txBody>
      </p:sp>
      <p:pic>
        <p:nvPicPr>
          <p:cNvPr id="18435" name="Picture 12" descr="Tom_SeptFS2"/>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962400" y="1360488"/>
            <a:ext cx="4724400" cy="323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Rectangle 4"/>
          <p:cNvSpPr>
            <a:spLocks noChangeArrowheads="1"/>
          </p:cNvSpPr>
          <p:nvPr/>
        </p:nvSpPr>
        <p:spPr bwMode="auto">
          <a:xfrm>
            <a:off x="5791200" y="4648200"/>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sp>
        <p:nvSpPr>
          <p:cNvPr id="18437" name="Text Box 5"/>
          <p:cNvSpPr txBox="1">
            <a:spLocks noChangeArrowheads="1"/>
          </p:cNvSpPr>
          <p:nvPr/>
        </p:nvSpPr>
        <p:spPr bwMode="auto">
          <a:xfrm>
            <a:off x="4800600" y="4876800"/>
            <a:ext cx="27590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Tomato</a:t>
            </a:r>
          </a:p>
          <a:p>
            <a:pPr eaLnBrk="1" hangingPunct="1">
              <a:buFontTx/>
              <a:buChar char="•"/>
            </a:pPr>
            <a:r>
              <a:rPr lang="en-US"/>
              <a:t>Located on lower, older leaves and stems when fruits are setting </a:t>
            </a:r>
          </a:p>
        </p:txBody>
      </p:sp>
      <p:sp>
        <p:nvSpPr>
          <p:cNvPr id="18438" name="Text Box 6"/>
          <p:cNvSpPr txBox="1">
            <a:spLocks noChangeArrowheads="1"/>
          </p:cNvSpPr>
          <p:nvPr/>
        </p:nvSpPr>
        <p:spPr bwMode="auto">
          <a:xfrm>
            <a:off x="533400" y="1219200"/>
            <a:ext cx="32766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Tomato/Potato/ Eggplant family</a:t>
            </a:r>
          </a:p>
          <a:p>
            <a:pPr eaLnBrk="1" hangingPunct="1">
              <a:buFontTx/>
              <a:buChar char="•"/>
            </a:pPr>
            <a:r>
              <a:rPr lang="en-US"/>
              <a:t>Use any fungicide labeled for control of Septoria leaf spot.</a:t>
            </a:r>
          </a:p>
          <a:p>
            <a:pPr eaLnBrk="1" hangingPunct="1">
              <a:buFontTx/>
              <a:buChar char="•"/>
            </a:pPr>
            <a:r>
              <a:rPr lang="en-US"/>
              <a:t>Fungus stays on debris, not in soil.</a:t>
            </a:r>
          </a:p>
          <a:p>
            <a:pPr eaLnBrk="1" hangingPunct="1">
              <a:buFontTx/>
              <a:buChar char="•"/>
            </a:pPr>
            <a:r>
              <a:rPr lang="en-US"/>
              <a:t>Mulch, stake up for air.</a:t>
            </a:r>
          </a:p>
          <a:p>
            <a:pPr eaLnBrk="1" hangingPunct="1">
              <a:buFontTx/>
              <a:buChar char="•"/>
            </a:pPr>
            <a:r>
              <a:rPr lang="en-US"/>
              <a:t> Clean up debris at end of season.</a:t>
            </a:r>
          </a:p>
          <a:p>
            <a:pPr eaLnBrk="1" hangingPunct="1">
              <a:buFontTx/>
              <a:buChar char="•"/>
            </a:pPr>
            <a:endParaRPr lang="en-US" b="1"/>
          </a:p>
        </p:txBody>
      </p:sp>
      <p:sp>
        <p:nvSpPr>
          <p:cNvPr id="18439" name="Rectangle 16"/>
          <p:cNvSpPr>
            <a:spLocks noChangeArrowheads="1"/>
          </p:cNvSpPr>
          <p:nvPr/>
        </p:nvSpPr>
        <p:spPr bwMode="auto">
          <a:xfrm>
            <a:off x="512763" y="6410325"/>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pic>
        <p:nvPicPr>
          <p:cNvPr id="18440" name="Picture 18" descr="Tom_SeptFS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 y="4191000"/>
            <a:ext cx="3240088"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1" name="Rectangle 20"/>
          <p:cNvSpPr>
            <a:spLocks noChangeArrowheads="1"/>
          </p:cNvSpPr>
          <p:nvPr/>
        </p:nvSpPr>
        <p:spPr bwMode="auto">
          <a:xfrm>
            <a:off x="609600" y="457200"/>
            <a:ext cx="312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t>Leafspot</a:t>
            </a:r>
            <a:endParaRPr lang="en-US"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sz="3600" smtClean="0"/>
              <a:t>Tomato</a:t>
            </a:r>
          </a:p>
        </p:txBody>
      </p:sp>
      <p:pic>
        <p:nvPicPr>
          <p:cNvPr id="19459" name="Picture 4" descr="Early%20Blight"/>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733800" y="3124200"/>
            <a:ext cx="5181600" cy="350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7" descr="Early%20Bligh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1143000"/>
            <a:ext cx="4953000" cy="334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0" y="274638"/>
            <a:ext cx="3352800" cy="1143000"/>
          </a:xfrm>
        </p:spPr>
        <p:txBody>
          <a:bodyPr/>
          <a:lstStyle/>
          <a:p>
            <a:pPr eaLnBrk="1" hangingPunct="1"/>
            <a:r>
              <a:rPr lang="en-US" smtClean="0"/>
              <a:t>Fungus</a:t>
            </a:r>
          </a:p>
        </p:txBody>
      </p:sp>
      <p:sp>
        <p:nvSpPr>
          <p:cNvPr id="20483" name="Rectangle 3"/>
          <p:cNvSpPr>
            <a:spLocks noGrp="1" noChangeArrowheads="1"/>
          </p:cNvSpPr>
          <p:nvPr>
            <p:ph type="body" idx="1"/>
          </p:nvPr>
        </p:nvSpPr>
        <p:spPr/>
        <p:txBody>
          <a:bodyPr/>
          <a:lstStyle/>
          <a:p>
            <a:pPr eaLnBrk="1" hangingPunct="1">
              <a:lnSpc>
                <a:spcPct val="80000"/>
              </a:lnSpc>
            </a:pPr>
            <a:r>
              <a:rPr lang="en-US" sz="1800" smtClean="0"/>
              <a:t>Three kinds: Septoria leaf spot, early blight and late blight </a:t>
            </a:r>
          </a:p>
          <a:p>
            <a:pPr eaLnBrk="1" hangingPunct="1">
              <a:lnSpc>
                <a:spcPct val="80000"/>
              </a:lnSpc>
            </a:pPr>
            <a:r>
              <a:rPr lang="en-US" sz="1800" smtClean="0"/>
              <a:t>All spread by splashing water. Wet heat is ideal.</a:t>
            </a:r>
          </a:p>
          <a:p>
            <a:pPr eaLnBrk="1" hangingPunct="1">
              <a:lnSpc>
                <a:spcPct val="80000"/>
              </a:lnSpc>
            </a:pPr>
            <a:r>
              <a:rPr lang="en-US" sz="1800" b="1" smtClean="0"/>
              <a:t>Early blight</a:t>
            </a:r>
            <a:r>
              <a:rPr lang="en-US" sz="1800" smtClean="0"/>
              <a:t>, appears on the lower leaves, usually after a heavy fruit set. The spots are dark brown to black. </a:t>
            </a:r>
            <a:r>
              <a:rPr lang="en-US" sz="1800" b="1" smtClean="0"/>
              <a:t>Concentric rings</a:t>
            </a:r>
            <a:r>
              <a:rPr lang="en-US" sz="1800" smtClean="0"/>
              <a:t> develop in the spot forming a bull’s eye. The leaf area around each target spot turns yellow, and soon the entire leaf turns yellow and drops. Early blight also infects stems and may produce stem cankers. It occasionally attacks the fruit, producing large sunken black target spots on the stem end of the fruit. Infected fruits often drop before they mature. This disease is most common late in the growing season. </a:t>
            </a:r>
          </a:p>
          <a:p>
            <a:pPr eaLnBrk="1" hangingPunct="1">
              <a:lnSpc>
                <a:spcPct val="80000"/>
              </a:lnSpc>
            </a:pPr>
            <a:r>
              <a:rPr lang="en-US" sz="1800" b="1" smtClean="0"/>
              <a:t>Late blight</a:t>
            </a:r>
            <a:r>
              <a:rPr lang="en-US" sz="1800" smtClean="0"/>
              <a:t> occurs in moist weather with cool nights and moderately warm days. Dark-green to nearly </a:t>
            </a:r>
            <a:r>
              <a:rPr lang="en-US" sz="1800" b="1" smtClean="0"/>
              <a:t>black wet-looking spots</a:t>
            </a:r>
            <a:r>
              <a:rPr lang="en-US" sz="1800" smtClean="0"/>
              <a:t> begin spreading in from the leaf edge. In wet weather, the spots may have a downy, white growth on the lower leaf surface near the outer portion of the spot. Spots also develop on the fruits. At first, the spots are gray-green and water-soaked, but they soon enlarge and turn dark brown and firm, with a rough surface. </a:t>
            </a:r>
          </a:p>
          <a:p>
            <a:pPr eaLnBrk="1" hangingPunct="1">
              <a:lnSpc>
                <a:spcPct val="80000"/>
              </a:lnSpc>
            </a:pPr>
            <a:r>
              <a:rPr lang="en-US" sz="1800" smtClean="0"/>
              <a:t>All overwinter on tomato and weed refuse. Remove dead debris. Rotate crops.</a:t>
            </a:r>
          </a:p>
        </p:txBody>
      </p:sp>
      <p:sp>
        <p:nvSpPr>
          <p:cNvPr id="20484" name="Rectangle 4"/>
          <p:cNvSpPr>
            <a:spLocks noChangeArrowheads="1"/>
          </p:cNvSpPr>
          <p:nvPr/>
        </p:nvSpPr>
        <p:spPr bwMode="auto">
          <a:xfrm>
            <a:off x="228600" y="838200"/>
            <a:ext cx="3124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b="1">
                <a:solidFill>
                  <a:schemeClr val="tx2"/>
                </a:solidFill>
              </a:rPr>
              <a:t>Blight</a:t>
            </a:r>
            <a:r>
              <a:rPr lang="en-US" sz="4000">
                <a:solidFill>
                  <a:schemeClr val="tx2"/>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410200" y="304800"/>
            <a:ext cx="3429000" cy="1143000"/>
          </a:xfrm>
        </p:spPr>
        <p:txBody>
          <a:bodyPr/>
          <a:lstStyle/>
          <a:p>
            <a:pPr eaLnBrk="1" hangingPunct="1"/>
            <a:r>
              <a:rPr lang="en-US" smtClean="0"/>
              <a:t>Fungus</a:t>
            </a:r>
          </a:p>
        </p:txBody>
      </p:sp>
      <p:sp>
        <p:nvSpPr>
          <p:cNvPr id="3075" name="Rectangle 3"/>
          <p:cNvSpPr>
            <a:spLocks noGrp="1" noChangeArrowheads="1"/>
          </p:cNvSpPr>
          <p:nvPr>
            <p:ph type="body" idx="1"/>
          </p:nvPr>
        </p:nvSpPr>
        <p:spPr>
          <a:xfrm>
            <a:off x="457200" y="2286000"/>
            <a:ext cx="8229600" cy="3840163"/>
          </a:xfrm>
        </p:spPr>
        <p:txBody>
          <a:bodyPr/>
          <a:lstStyle/>
          <a:p>
            <a:pPr eaLnBrk="1" hangingPunct="1">
              <a:lnSpc>
                <a:spcPct val="90000"/>
              </a:lnSpc>
            </a:pPr>
            <a:r>
              <a:rPr lang="en-US" sz="2400" smtClean="0"/>
              <a:t>Common in spring.</a:t>
            </a:r>
          </a:p>
          <a:p>
            <a:pPr eaLnBrk="1" hangingPunct="1">
              <a:lnSpc>
                <a:spcPct val="90000"/>
              </a:lnSpc>
            </a:pPr>
            <a:r>
              <a:rPr lang="en-US" sz="2400" smtClean="0"/>
              <a:t>Shade Trees: ash, cottonwood, elm, maple, sycamore, black walnut. Rarely kills.</a:t>
            </a:r>
          </a:p>
          <a:p>
            <a:pPr eaLnBrk="1" hangingPunct="1">
              <a:lnSpc>
                <a:spcPct val="90000"/>
              </a:lnSpc>
            </a:pPr>
            <a:r>
              <a:rPr lang="en-US" sz="2400" smtClean="0"/>
              <a:t>Fruit: tomato / cucumbers / cantaloupe / green beans/ green pepper.</a:t>
            </a:r>
          </a:p>
          <a:p>
            <a:pPr eaLnBrk="1" hangingPunct="1">
              <a:lnSpc>
                <a:spcPct val="90000"/>
              </a:lnSpc>
            </a:pPr>
            <a:r>
              <a:rPr lang="en-US" sz="2400" smtClean="0"/>
              <a:t>Prevention – remove dead leaves, plant with adequate air circulation.</a:t>
            </a:r>
          </a:p>
          <a:p>
            <a:pPr eaLnBrk="1" hangingPunct="1">
              <a:lnSpc>
                <a:spcPct val="90000"/>
              </a:lnSpc>
            </a:pPr>
            <a:r>
              <a:rPr lang="en-US" sz="2400" smtClean="0"/>
              <a:t>Treat with fungicides.</a:t>
            </a:r>
          </a:p>
        </p:txBody>
      </p:sp>
      <p:sp>
        <p:nvSpPr>
          <p:cNvPr id="3076" name="Rectangle 4"/>
          <p:cNvSpPr>
            <a:spLocks noChangeArrowheads="1"/>
          </p:cNvSpPr>
          <p:nvPr/>
        </p:nvSpPr>
        <p:spPr bwMode="auto">
          <a:xfrm>
            <a:off x="381000" y="1219200"/>
            <a:ext cx="396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b="1">
                <a:solidFill>
                  <a:schemeClr val="tx2"/>
                </a:solidFill>
              </a:rPr>
              <a:t>Anthracnose</a:t>
            </a:r>
            <a:endParaRPr lang="en-US" sz="400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0" y="274638"/>
            <a:ext cx="3352800" cy="1143000"/>
          </a:xfrm>
        </p:spPr>
        <p:txBody>
          <a:bodyPr/>
          <a:lstStyle/>
          <a:p>
            <a:pPr eaLnBrk="1" hangingPunct="1"/>
            <a:r>
              <a:rPr lang="en-US" smtClean="0"/>
              <a:t>Fungus</a:t>
            </a:r>
          </a:p>
        </p:txBody>
      </p:sp>
      <p:sp>
        <p:nvSpPr>
          <p:cNvPr id="21507" name="Rectangle 3"/>
          <p:cNvSpPr>
            <a:spLocks noGrp="1" noChangeArrowheads="1"/>
          </p:cNvSpPr>
          <p:nvPr>
            <p:ph type="body" idx="1"/>
          </p:nvPr>
        </p:nvSpPr>
        <p:spPr>
          <a:xfrm>
            <a:off x="381000" y="1828800"/>
            <a:ext cx="8229600" cy="4525963"/>
          </a:xfrm>
        </p:spPr>
        <p:txBody>
          <a:bodyPr/>
          <a:lstStyle/>
          <a:p>
            <a:pPr eaLnBrk="1" hangingPunct="1">
              <a:lnSpc>
                <a:spcPct val="80000"/>
              </a:lnSpc>
            </a:pPr>
            <a:r>
              <a:rPr lang="en-US" sz="2000" smtClean="0"/>
              <a:t>Lesions are on lower, older leaves The lesions are dark brown and appear leathery with faint, concentric rings giving a "target-spot" effect. At first the spots are small (1 /8" in diameter), but later the spots can enlarge to about 1/2". In many cases they are bounded by the larger leaf veins At harvest time, spores from blighted vines may be deposited onto tubers. These spores germinate during wet and warm weather and invade the tissue, primarily through cuts, bruises, or wounded surfaces.</a:t>
            </a:r>
          </a:p>
          <a:p>
            <a:pPr eaLnBrk="1" hangingPunct="1">
              <a:lnSpc>
                <a:spcPct val="80000"/>
              </a:lnSpc>
            </a:pPr>
            <a:r>
              <a:rPr lang="en-US" sz="2000" smtClean="0"/>
              <a:t>Tuber infections appear as generally small, irregular, brownish—black spots which are usually slightly sunken (approx. 1/16") Externally the spots resemble those caused by late blight, but internally they are shallower and darker in color. The rotted tuber tissue is firm, hard, and somewhat corky. EB tuber rot develops slowly and may not be severe until quite late into the storage period. This decay may allow the entry of secondary organisms soft rot bacteria.</a:t>
            </a:r>
          </a:p>
          <a:p>
            <a:pPr eaLnBrk="1" hangingPunct="1">
              <a:lnSpc>
                <a:spcPct val="80000"/>
              </a:lnSpc>
            </a:pPr>
            <a:endParaRPr lang="en-US" sz="2000" smtClean="0"/>
          </a:p>
        </p:txBody>
      </p:sp>
      <p:sp>
        <p:nvSpPr>
          <p:cNvPr id="21508" name="Rectangle 4"/>
          <p:cNvSpPr>
            <a:spLocks noChangeArrowheads="1"/>
          </p:cNvSpPr>
          <p:nvPr/>
        </p:nvSpPr>
        <p:spPr bwMode="auto">
          <a:xfrm>
            <a:off x="533400" y="762000"/>
            <a:ext cx="373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Early Blight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914400"/>
            <a:ext cx="3429000" cy="503238"/>
          </a:xfrm>
        </p:spPr>
        <p:txBody>
          <a:bodyPr/>
          <a:lstStyle/>
          <a:p>
            <a:pPr eaLnBrk="1" hangingPunct="1"/>
            <a:r>
              <a:rPr lang="en-US" sz="4000" b="1" smtClean="0"/>
              <a:t>Early Blight</a:t>
            </a:r>
            <a:r>
              <a:rPr lang="en-US" sz="4000" smtClean="0"/>
              <a:t> </a:t>
            </a:r>
          </a:p>
        </p:txBody>
      </p:sp>
      <p:pic>
        <p:nvPicPr>
          <p:cNvPr id="22531" name="Picture 13" descr="eb6"/>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0" y="2770188"/>
            <a:ext cx="5767388" cy="3776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Rectangle 5"/>
          <p:cNvSpPr>
            <a:spLocks noChangeArrowheads="1"/>
          </p:cNvSpPr>
          <p:nvPr/>
        </p:nvSpPr>
        <p:spPr bwMode="auto">
          <a:xfrm>
            <a:off x="533400" y="5181600"/>
            <a:ext cx="236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www.ndsu.nodak.edu</a:t>
            </a:r>
          </a:p>
        </p:txBody>
      </p:sp>
      <p:sp>
        <p:nvSpPr>
          <p:cNvPr id="22533" name="Text Box 6"/>
          <p:cNvSpPr txBox="1">
            <a:spLocks noChangeArrowheads="1"/>
          </p:cNvSpPr>
          <p:nvPr/>
        </p:nvSpPr>
        <p:spPr bwMode="auto">
          <a:xfrm>
            <a:off x="685800" y="1447800"/>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Potato</a:t>
            </a:r>
          </a:p>
        </p:txBody>
      </p:sp>
      <p:sp>
        <p:nvSpPr>
          <p:cNvPr id="22534" name="Rectangle 7"/>
          <p:cNvSpPr>
            <a:spLocks noChangeArrowheads="1"/>
          </p:cNvSpPr>
          <p:nvPr/>
        </p:nvSpPr>
        <p:spPr bwMode="auto">
          <a:xfrm>
            <a:off x="5181600" y="38100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Fungus</a:t>
            </a:r>
          </a:p>
        </p:txBody>
      </p:sp>
      <p:pic>
        <p:nvPicPr>
          <p:cNvPr id="22535" name="Picture 15" descr="eb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1981200"/>
            <a:ext cx="4038600" cy="304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181600" y="274638"/>
            <a:ext cx="3505200" cy="1143000"/>
          </a:xfrm>
        </p:spPr>
        <p:txBody>
          <a:bodyPr/>
          <a:lstStyle/>
          <a:p>
            <a:pPr eaLnBrk="1" hangingPunct="1"/>
            <a:r>
              <a:rPr lang="en-US" smtClean="0"/>
              <a:t>Fungus</a:t>
            </a:r>
          </a:p>
        </p:txBody>
      </p:sp>
      <p:sp>
        <p:nvSpPr>
          <p:cNvPr id="23555" name="Rectangle 3"/>
          <p:cNvSpPr>
            <a:spLocks noGrp="1" noChangeArrowheads="1"/>
          </p:cNvSpPr>
          <p:nvPr>
            <p:ph type="body" sz="half" idx="1"/>
          </p:nvPr>
        </p:nvSpPr>
        <p:spPr>
          <a:xfrm>
            <a:off x="457200" y="1600200"/>
            <a:ext cx="8305800" cy="4724400"/>
          </a:xfrm>
        </p:spPr>
        <p:txBody>
          <a:bodyPr/>
          <a:lstStyle/>
          <a:p>
            <a:pPr eaLnBrk="1" hangingPunct="1">
              <a:lnSpc>
                <a:spcPct val="80000"/>
              </a:lnSpc>
            </a:pPr>
            <a:r>
              <a:rPr lang="en-US" sz="1800" smtClean="0"/>
              <a:t>Tomatoes and potatoes (Irish potato famine).</a:t>
            </a:r>
          </a:p>
          <a:p>
            <a:pPr eaLnBrk="1" hangingPunct="1">
              <a:lnSpc>
                <a:spcPct val="80000"/>
              </a:lnSpc>
            </a:pPr>
            <a:r>
              <a:rPr lang="en-US" sz="1800" smtClean="0"/>
              <a:t>Survives only on old potato tubers. </a:t>
            </a:r>
            <a:br>
              <a:rPr lang="en-US" sz="1800" smtClean="0"/>
            </a:br>
            <a:r>
              <a:rPr lang="en-US" sz="1800" smtClean="0"/>
              <a:t>Can travel through the air. Plant only </a:t>
            </a:r>
            <a:br>
              <a:rPr lang="en-US" sz="1800" smtClean="0"/>
            </a:br>
            <a:r>
              <a:rPr lang="en-US" sz="1800" smtClean="0"/>
              <a:t>sound, blemish free tubers. Don't allow </a:t>
            </a:r>
            <a:br>
              <a:rPr lang="en-US" sz="1800" smtClean="0"/>
            </a:br>
            <a:r>
              <a:rPr lang="en-US" sz="1800" smtClean="0"/>
              <a:t>any discarded tubers to sprout the next </a:t>
            </a:r>
            <a:br>
              <a:rPr lang="en-US" sz="1800" smtClean="0"/>
            </a:br>
            <a:r>
              <a:rPr lang="en-US" sz="1800" smtClean="0"/>
              <a:t>year. </a:t>
            </a:r>
          </a:p>
          <a:p>
            <a:pPr eaLnBrk="1" hangingPunct="1">
              <a:lnSpc>
                <a:spcPct val="80000"/>
              </a:lnSpc>
            </a:pPr>
            <a:r>
              <a:rPr lang="en-US" sz="1800" smtClean="0"/>
              <a:t>Wet, hot weather favors spread.</a:t>
            </a:r>
          </a:p>
          <a:p>
            <a:pPr eaLnBrk="1" hangingPunct="1">
              <a:lnSpc>
                <a:spcPct val="80000"/>
              </a:lnSpc>
            </a:pPr>
            <a:endParaRPr lang="en-US" sz="1800" smtClean="0"/>
          </a:p>
          <a:p>
            <a:pPr eaLnBrk="1" hangingPunct="1">
              <a:lnSpc>
                <a:spcPct val="80000"/>
              </a:lnSpc>
            </a:pPr>
            <a:r>
              <a:rPr lang="en-US" sz="1800" b="1" smtClean="0"/>
              <a:t>Late Blight Symptoms</a:t>
            </a:r>
          </a:p>
          <a:p>
            <a:pPr eaLnBrk="1" hangingPunct="1">
              <a:lnSpc>
                <a:spcPct val="80000"/>
              </a:lnSpc>
            </a:pPr>
            <a:r>
              <a:rPr lang="en-US" sz="1800" smtClean="0"/>
              <a:t>Infected </a:t>
            </a:r>
            <a:r>
              <a:rPr lang="en-US" sz="1800" b="1" smtClean="0"/>
              <a:t>potatoes</a:t>
            </a:r>
            <a:r>
              <a:rPr lang="en-US" sz="1800" smtClean="0"/>
              <a:t> have shallow, brownish or purplish lesions on the surface. If you cut across the surface of these infected areas, you'll see a reddish-brown, dry, granular rot that extends up to half an inch into the flesh. </a:t>
            </a:r>
          </a:p>
          <a:p>
            <a:pPr eaLnBrk="1" hangingPunct="1">
              <a:lnSpc>
                <a:spcPct val="80000"/>
              </a:lnSpc>
            </a:pPr>
            <a:r>
              <a:rPr lang="en-US" sz="1800" b="1" smtClean="0"/>
              <a:t>On potato plants:</a:t>
            </a:r>
            <a:r>
              <a:rPr lang="en-US" sz="1800" smtClean="0"/>
              <a:t> Lesions occur on both leaves and stems, commonly after periods of wet weather. Black lesions, whitish fungal spores are produced at the edge of the lesion, particularly on the underside of the leaf. Lesions turn brown when dried and are often surrounded by a halo of gray-green tissue. On stems, late blight causes brown, greasy looking lesions that frequently appear first at the junction between the stem and leaf, or at the cluster of leaves at the top of the stem.</a:t>
            </a:r>
          </a:p>
        </p:txBody>
      </p:sp>
      <p:sp>
        <p:nvSpPr>
          <p:cNvPr id="23556" name="Rectangle 4"/>
          <p:cNvSpPr>
            <a:spLocks noChangeArrowheads="1"/>
          </p:cNvSpPr>
          <p:nvPr/>
        </p:nvSpPr>
        <p:spPr bwMode="auto">
          <a:xfrm>
            <a:off x="304800" y="457200"/>
            <a:ext cx="411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Late Blight</a:t>
            </a:r>
          </a:p>
        </p:txBody>
      </p:sp>
      <p:pic>
        <p:nvPicPr>
          <p:cNvPr id="23557" name="Picture 5" descr="10"/>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1524000"/>
            <a:ext cx="34290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609600"/>
            <a:ext cx="3886200" cy="1143000"/>
          </a:xfrm>
        </p:spPr>
        <p:txBody>
          <a:bodyPr/>
          <a:lstStyle/>
          <a:p>
            <a:pPr eaLnBrk="1" hangingPunct="1"/>
            <a:r>
              <a:rPr lang="en-US" sz="4000" b="1" smtClean="0"/>
              <a:t>Late Blight</a:t>
            </a:r>
            <a:r>
              <a:rPr lang="en-US" sz="4000" smtClean="0"/>
              <a:t> </a:t>
            </a:r>
          </a:p>
        </p:txBody>
      </p:sp>
      <p:pic>
        <p:nvPicPr>
          <p:cNvPr id="24579" name="Picture 10" descr="7"/>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2767013"/>
            <a:ext cx="4572000" cy="3055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12" descr="1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27613" y="1195388"/>
            <a:ext cx="3887787"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Rectangle 5"/>
          <p:cNvSpPr>
            <a:spLocks noChangeArrowheads="1"/>
          </p:cNvSpPr>
          <p:nvPr/>
        </p:nvSpPr>
        <p:spPr bwMode="auto">
          <a:xfrm>
            <a:off x="1752600" y="5943600"/>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sp>
        <p:nvSpPr>
          <p:cNvPr id="24582" name="Text Box 6"/>
          <p:cNvSpPr txBox="1">
            <a:spLocks noChangeArrowheads="1"/>
          </p:cNvSpPr>
          <p:nvPr/>
        </p:nvSpPr>
        <p:spPr bwMode="auto">
          <a:xfrm>
            <a:off x="304800" y="2362200"/>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Potato</a:t>
            </a:r>
          </a:p>
        </p:txBody>
      </p:sp>
      <p:sp>
        <p:nvSpPr>
          <p:cNvPr id="24583" name="Rectangle 7"/>
          <p:cNvSpPr>
            <a:spLocks noChangeArrowheads="1"/>
          </p:cNvSpPr>
          <p:nvPr/>
        </p:nvSpPr>
        <p:spPr bwMode="auto">
          <a:xfrm>
            <a:off x="5181600" y="38100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Fungus</a:t>
            </a:r>
          </a:p>
        </p:txBody>
      </p:sp>
      <p:sp>
        <p:nvSpPr>
          <p:cNvPr id="24584" name="Text Box 14"/>
          <p:cNvSpPr txBox="1">
            <a:spLocks noChangeArrowheads="1"/>
          </p:cNvSpPr>
          <p:nvPr/>
        </p:nvSpPr>
        <p:spPr bwMode="auto">
          <a:xfrm>
            <a:off x="4876800" y="838200"/>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Tomato</a:t>
            </a:r>
          </a:p>
        </p:txBody>
      </p:sp>
      <p:pic>
        <p:nvPicPr>
          <p:cNvPr id="24585" name="Picture 15" descr="18"/>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6025" y="3938588"/>
            <a:ext cx="3889375" cy="2592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79B_Pep_Phyto"/>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0813" y="2749550"/>
            <a:ext cx="5600700" cy="386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4" descr="79A_Pep_Phyto"/>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57600" y="1295400"/>
            <a:ext cx="5257800" cy="365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Rectangle 5"/>
          <p:cNvSpPr>
            <a:spLocks noChangeArrowheads="1"/>
          </p:cNvSpPr>
          <p:nvPr/>
        </p:nvSpPr>
        <p:spPr bwMode="auto">
          <a:xfrm>
            <a:off x="5867400" y="5257800"/>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sp>
        <p:nvSpPr>
          <p:cNvPr id="25605" name="Text Box 6"/>
          <p:cNvSpPr txBox="1">
            <a:spLocks noChangeArrowheads="1"/>
          </p:cNvSpPr>
          <p:nvPr/>
        </p:nvSpPr>
        <p:spPr bwMode="auto">
          <a:xfrm>
            <a:off x="533400" y="228600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Pepper</a:t>
            </a:r>
          </a:p>
        </p:txBody>
      </p:sp>
      <p:sp>
        <p:nvSpPr>
          <p:cNvPr id="25606" name="Rectangle 7"/>
          <p:cNvSpPr>
            <a:spLocks noChangeArrowheads="1"/>
          </p:cNvSpPr>
          <p:nvPr/>
        </p:nvSpPr>
        <p:spPr bwMode="auto">
          <a:xfrm>
            <a:off x="5181600" y="45720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Fungus</a:t>
            </a:r>
          </a:p>
        </p:txBody>
      </p:sp>
      <p:sp>
        <p:nvSpPr>
          <p:cNvPr id="25607" name="Rectangle 8"/>
          <p:cNvSpPr>
            <a:spLocks noChangeArrowheads="1"/>
          </p:cNvSpPr>
          <p:nvPr/>
        </p:nvSpPr>
        <p:spPr bwMode="auto">
          <a:xfrm>
            <a:off x="0" y="1219200"/>
            <a:ext cx="388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b="1">
                <a:solidFill>
                  <a:schemeClr val="tx2"/>
                </a:solidFill>
              </a:rPr>
              <a:t>Late Blight</a:t>
            </a:r>
            <a:r>
              <a:rPr lang="en-US" sz="4000">
                <a:solidFill>
                  <a:schemeClr val="tx2"/>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762000"/>
            <a:ext cx="2819400" cy="808038"/>
          </a:xfrm>
        </p:spPr>
        <p:txBody>
          <a:bodyPr/>
          <a:lstStyle/>
          <a:p>
            <a:pPr eaLnBrk="1" hangingPunct="1"/>
            <a:r>
              <a:rPr lang="en-US" sz="3600" b="1" smtClean="0"/>
              <a:t>Apple Scab</a:t>
            </a:r>
            <a:r>
              <a:rPr lang="en-US" sz="4000" smtClean="0"/>
              <a:t> </a:t>
            </a:r>
          </a:p>
        </p:txBody>
      </p:sp>
      <p:pic>
        <p:nvPicPr>
          <p:cNvPr id="26627" name="Picture 7" descr="photo2-6"/>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2971800"/>
            <a:ext cx="4495800" cy="352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Rectangle 3"/>
          <p:cNvSpPr>
            <a:spLocks noChangeArrowheads="1"/>
          </p:cNvSpPr>
          <p:nvPr/>
        </p:nvSpPr>
        <p:spPr bwMode="auto">
          <a:xfrm>
            <a:off x="5410200" y="6251575"/>
            <a:ext cx="196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www.caf.wvu.edu</a:t>
            </a:r>
          </a:p>
        </p:txBody>
      </p:sp>
      <p:sp>
        <p:nvSpPr>
          <p:cNvPr id="26629" name="Rectangle 6"/>
          <p:cNvSpPr>
            <a:spLocks noChangeArrowheads="1"/>
          </p:cNvSpPr>
          <p:nvPr/>
        </p:nvSpPr>
        <p:spPr bwMode="auto">
          <a:xfrm>
            <a:off x="5181600" y="45720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Fungus</a:t>
            </a:r>
          </a:p>
        </p:txBody>
      </p:sp>
      <p:pic>
        <p:nvPicPr>
          <p:cNvPr id="26630" name="Picture 9" descr="apscb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57600" y="1200150"/>
            <a:ext cx="5029200" cy="444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1" name="Text Box 11"/>
          <p:cNvSpPr txBox="1">
            <a:spLocks noChangeArrowheads="1"/>
          </p:cNvSpPr>
          <p:nvPr/>
        </p:nvSpPr>
        <p:spPr bwMode="auto">
          <a:xfrm>
            <a:off x="304800" y="1524000"/>
            <a:ext cx="3276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t>Use any fungicide labeled for control of </a:t>
            </a:r>
          </a:p>
          <a:p>
            <a:pPr eaLnBrk="1" hangingPunct="1">
              <a:buFontTx/>
              <a:buChar char="•"/>
            </a:pPr>
            <a:r>
              <a:rPr lang="en-US"/>
              <a:t>Clean up old apples, debris at end of season.</a:t>
            </a:r>
            <a:endParaRPr lang="en-US"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762000"/>
            <a:ext cx="4267200" cy="808038"/>
          </a:xfrm>
        </p:spPr>
        <p:txBody>
          <a:bodyPr/>
          <a:lstStyle/>
          <a:p>
            <a:pPr eaLnBrk="1" hangingPunct="1"/>
            <a:r>
              <a:rPr lang="en-US" sz="3600" b="1" smtClean="0"/>
              <a:t>Cedar-Apple Rust</a:t>
            </a:r>
            <a:r>
              <a:rPr lang="en-US" sz="4000" smtClean="0"/>
              <a:t> </a:t>
            </a:r>
          </a:p>
        </p:txBody>
      </p:sp>
      <p:sp>
        <p:nvSpPr>
          <p:cNvPr id="27651" name="Rectangle 4"/>
          <p:cNvSpPr>
            <a:spLocks noChangeArrowheads="1"/>
          </p:cNvSpPr>
          <p:nvPr/>
        </p:nvSpPr>
        <p:spPr bwMode="auto">
          <a:xfrm>
            <a:off x="6248400" y="4800600"/>
            <a:ext cx="244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http://ianrpubs.unl.edu</a:t>
            </a:r>
          </a:p>
        </p:txBody>
      </p:sp>
      <p:sp>
        <p:nvSpPr>
          <p:cNvPr id="27652" name="Rectangle 5"/>
          <p:cNvSpPr>
            <a:spLocks noChangeArrowheads="1"/>
          </p:cNvSpPr>
          <p:nvPr/>
        </p:nvSpPr>
        <p:spPr bwMode="auto">
          <a:xfrm>
            <a:off x="5181600" y="45720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Fungus</a:t>
            </a:r>
          </a:p>
        </p:txBody>
      </p:sp>
      <p:sp>
        <p:nvSpPr>
          <p:cNvPr id="27653" name="Text Box 7"/>
          <p:cNvSpPr txBox="1">
            <a:spLocks noChangeArrowheads="1"/>
          </p:cNvSpPr>
          <p:nvPr/>
        </p:nvSpPr>
        <p:spPr bwMode="auto">
          <a:xfrm>
            <a:off x="457200" y="1447800"/>
            <a:ext cx="3276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t>Use any fungicide labeled for control of rust.</a:t>
            </a:r>
          </a:p>
          <a:p>
            <a:pPr eaLnBrk="1" hangingPunct="1">
              <a:buFontTx/>
              <a:buChar char="•"/>
            </a:pPr>
            <a:r>
              <a:rPr lang="en-US"/>
              <a:t>Clean up old apples, debris at end of season.</a:t>
            </a:r>
          </a:p>
          <a:p>
            <a:pPr eaLnBrk="1" hangingPunct="1">
              <a:buFontTx/>
              <a:buChar char="•"/>
            </a:pPr>
            <a:r>
              <a:rPr lang="en-US"/>
              <a:t>Remove galls from junipers or remove junipers.</a:t>
            </a:r>
            <a:endParaRPr lang="en-US" b="1"/>
          </a:p>
        </p:txBody>
      </p:sp>
      <p:pic>
        <p:nvPicPr>
          <p:cNvPr id="27654" name="Picture 12" descr="rust3a"/>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3276600"/>
            <a:ext cx="4953000" cy="330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5" name="Picture 15" descr="rust7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38600" y="1524000"/>
            <a:ext cx="48006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16"/>
          <p:cNvSpPr txBox="1">
            <a:spLocks noChangeArrowheads="1"/>
          </p:cNvSpPr>
          <p:nvPr/>
        </p:nvSpPr>
        <p:spPr bwMode="auto">
          <a:xfrm>
            <a:off x="4953000" y="10668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Juniper</a:t>
            </a:r>
          </a:p>
        </p:txBody>
      </p:sp>
      <p:sp>
        <p:nvSpPr>
          <p:cNvPr id="27657" name="Text Box 17"/>
          <p:cNvSpPr txBox="1">
            <a:spLocks noChangeArrowheads="1"/>
          </p:cNvSpPr>
          <p:nvPr/>
        </p:nvSpPr>
        <p:spPr bwMode="auto">
          <a:xfrm>
            <a:off x="5410200" y="59436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Apple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838200"/>
            <a:ext cx="3962400" cy="884238"/>
          </a:xfrm>
        </p:spPr>
        <p:txBody>
          <a:bodyPr/>
          <a:lstStyle/>
          <a:p>
            <a:pPr eaLnBrk="1" hangingPunct="1"/>
            <a:r>
              <a:rPr lang="en-US" smtClean="0"/>
              <a:t>Damping off </a:t>
            </a:r>
          </a:p>
        </p:txBody>
      </p:sp>
      <p:sp>
        <p:nvSpPr>
          <p:cNvPr id="28675" name="Rectangle 5"/>
          <p:cNvSpPr>
            <a:spLocks noChangeArrowheads="1"/>
          </p:cNvSpPr>
          <p:nvPr/>
        </p:nvSpPr>
        <p:spPr bwMode="auto">
          <a:xfrm>
            <a:off x="5410200" y="6324600"/>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sp>
        <p:nvSpPr>
          <p:cNvPr id="28676" name="Text Box 6"/>
          <p:cNvSpPr txBox="1">
            <a:spLocks noChangeArrowheads="1"/>
          </p:cNvSpPr>
          <p:nvPr/>
        </p:nvSpPr>
        <p:spPr bwMode="auto">
          <a:xfrm>
            <a:off x="4419600" y="1524000"/>
            <a:ext cx="294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(Several fungus species)</a:t>
            </a:r>
            <a:r>
              <a:rPr lang="en-US"/>
              <a:t> </a:t>
            </a:r>
          </a:p>
        </p:txBody>
      </p:sp>
      <p:sp>
        <p:nvSpPr>
          <p:cNvPr id="28677" name="Rectangle 7"/>
          <p:cNvSpPr>
            <a:spLocks noChangeArrowheads="1"/>
          </p:cNvSpPr>
          <p:nvPr/>
        </p:nvSpPr>
        <p:spPr bwMode="auto">
          <a:xfrm>
            <a:off x="5638800" y="304800"/>
            <a:ext cx="350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Fungus</a:t>
            </a:r>
          </a:p>
        </p:txBody>
      </p:sp>
      <p:pic>
        <p:nvPicPr>
          <p:cNvPr id="28678" name="Picture 10" descr="78_Pep_Damp"/>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905000"/>
            <a:ext cx="6096000" cy="408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Blossom end rot (Calcium deficiency)</a:t>
            </a:r>
            <a:r>
              <a:rPr lang="en-US" sz="4000" smtClean="0"/>
              <a:t> </a:t>
            </a:r>
          </a:p>
        </p:txBody>
      </p:sp>
      <p:sp>
        <p:nvSpPr>
          <p:cNvPr id="29699" name="Rectangle 3"/>
          <p:cNvSpPr>
            <a:spLocks noChangeArrowheads="1"/>
          </p:cNvSpPr>
          <p:nvPr/>
        </p:nvSpPr>
        <p:spPr bwMode="auto">
          <a:xfrm>
            <a:off x="5410200" y="6324600"/>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pic>
        <p:nvPicPr>
          <p:cNvPr id="29700" name="Picture 8" descr="81_Pep_Blos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457325"/>
            <a:ext cx="7315200"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3200400" cy="1143000"/>
          </a:xfrm>
        </p:spPr>
        <p:txBody>
          <a:bodyPr/>
          <a:lstStyle/>
          <a:p>
            <a:pPr eaLnBrk="1" hangingPunct="1"/>
            <a:r>
              <a:rPr lang="en-US" smtClean="0"/>
              <a:t>Aphids </a:t>
            </a:r>
          </a:p>
        </p:txBody>
      </p:sp>
      <p:sp>
        <p:nvSpPr>
          <p:cNvPr id="30723" name="Rectangle 3"/>
          <p:cNvSpPr>
            <a:spLocks noChangeArrowheads="1"/>
          </p:cNvSpPr>
          <p:nvPr/>
        </p:nvSpPr>
        <p:spPr bwMode="auto">
          <a:xfrm>
            <a:off x="5410200" y="6324600"/>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pic>
        <p:nvPicPr>
          <p:cNvPr id="30724" name="Picture 6" descr="82B_Pep_Mosaic"/>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2800" y="838200"/>
            <a:ext cx="5375275" cy="551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76800" y="274638"/>
            <a:ext cx="3810000" cy="1143000"/>
          </a:xfrm>
        </p:spPr>
        <p:txBody>
          <a:bodyPr/>
          <a:lstStyle/>
          <a:p>
            <a:pPr eaLnBrk="1" hangingPunct="1"/>
            <a:r>
              <a:rPr lang="en-US" smtClean="0"/>
              <a:t>Fungus</a:t>
            </a:r>
          </a:p>
        </p:txBody>
      </p:sp>
      <p:sp>
        <p:nvSpPr>
          <p:cNvPr id="4099" name="Rectangle 3"/>
          <p:cNvSpPr>
            <a:spLocks noGrp="1" noChangeArrowheads="1"/>
          </p:cNvSpPr>
          <p:nvPr>
            <p:ph type="body" sz="half" idx="1"/>
          </p:nvPr>
        </p:nvSpPr>
        <p:spPr>
          <a:xfrm>
            <a:off x="304800" y="533400"/>
            <a:ext cx="4038600" cy="1219200"/>
          </a:xfrm>
        </p:spPr>
        <p:txBody>
          <a:bodyPr/>
          <a:lstStyle/>
          <a:p>
            <a:pPr eaLnBrk="1" hangingPunct="1"/>
            <a:r>
              <a:rPr lang="en-US" sz="2800" b="1" smtClean="0"/>
              <a:t>Anthracnose</a:t>
            </a:r>
            <a:endParaRPr lang="en-US" sz="2800" smtClean="0"/>
          </a:p>
        </p:txBody>
      </p:sp>
      <p:sp>
        <p:nvSpPr>
          <p:cNvPr id="4100" name="Text Box 5"/>
          <p:cNvSpPr txBox="1">
            <a:spLocks noChangeArrowheads="1"/>
          </p:cNvSpPr>
          <p:nvPr/>
        </p:nvSpPr>
        <p:spPr bwMode="auto">
          <a:xfrm>
            <a:off x="7543800" y="2895600"/>
            <a:ext cx="1311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Walnut</a:t>
            </a:r>
            <a:r>
              <a:rPr lang="en-US"/>
              <a:t> </a:t>
            </a:r>
          </a:p>
        </p:txBody>
      </p:sp>
      <p:sp>
        <p:nvSpPr>
          <p:cNvPr id="4101" name="Text Box 6"/>
          <p:cNvSpPr txBox="1">
            <a:spLocks noChangeArrowheads="1"/>
          </p:cNvSpPr>
          <p:nvPr/>
        </p:nvSpPr>
        <p:spPr bwMode="auto">
          <a:xfrm>
            <a:off x="1066800" y="12192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Oak</a:t>
            </a:r>
            <a:r>
              <a:rPr lang="en-US"/>
              <a:t> </a:t>
            </a:r>
          </a:p>
        </p:txBody>
      </p:sp>
      <p:sp>
        <p:nvSpPr>
          <p:cNvPr id="4102" name="Rectangle 9"/>
          <p:cNvSpPr>
            <a:spLocks noChangeArrowheads="1"/>
          </p:cNvSpPr>
          <p:nvPr/>
        </p:nvSpPr>
        <p:spPr bwMode="auto">
          <a:xfrm>
            <a:off x="457200" y="4724400"/>
            <a:ext cx="1687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http://ianrpubs.unl.edu</a:t>
            </a:r>
          </a:p>
        </p:txBody>
      </p:sp>
      <p:pic>
        <p:nvPicPr>
          <p:cNvPr id="4103" name="Picture 15" descr="anth_7"/>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114800" y="3343275"/>
            <a:ext cx="4854575" cy="326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4" name="Rectangle 17"/>
          <p:cNvSpPr>
            <a:spLocks noChangeArrowheads="1"/>
          </p:cNvSpPr>
          <p:nvPr/>
        </p:nvSpPr>
        <p:spPr bwMode="auto">
          <a:xfrm>
            <a:off x="6934200" y="6583363"/>
            <a:ext cx="16875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http://ianrpubs.unl.edu</a:t>
            </a:r>
          </a:p>
        </p:txBody>
      </p:sp>
      <p:pic>
        <p:nvPicPr>
          <p:cNvPr id="4105" name="Picture 19" descr="anth_5"/>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8600" y="1600200"/>
            <a:ext cx="4495800" cy="303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Noninfectious Disorders</a:t>
            </a:r>
          </a:p>
        </p:txBody>
      </p:sp>
      <p:sp>
        <p:nvSpPr>
          <p:cNvPr id="31747" name="Rectangle 3"/>
          <p:cNvSpPr>
            <a:spLocks noGrp="1" noChangeArrowheads="1"/>
          </p:cNvSpPr>
          <p:nvPr>
            <p:ph type="body" idx="1"/>
          </p:nvPr>
        </p:nvSpPr>
        <p:spPr/>
        <p:txBody>
          <a:bodyPr/>
          <a:lstStyle/>
          <a:p>
            <a:pPr eaLnBrk="1" hangingPunct="1"/>
            <a:r>
              <a:rPr lang="en-US" sz="2400" smtClean="0"/>
              <a:t>Scorch. (Drought, poor/damaged root system, toxic soil herbicides, high salts, excessive fertilizer.)</a:t>
            </a:r>
          </a:p>
          <a:p>
            <a:pPr eaLnBrk="1" hangingPunct="1"/>
            <a:r>
              <a:rPr lang="en-US" sz="2400" smtClean="0"/>
              <a:t>Iron chlorosis.</a:t>
            </a:r>
            <a:r>
              <a:rPr lang="en-US" sz="2400" b="1" smtClean="0"/>
              <a:t> </a:t>
            </a:r>
            <a:r>
              <a:rPr lang="en-US" sz="2400" smtClean="0"/>
              <a:t>Iron deficiency</a:t>
            </a:r>
          </a:p>
          <a:p>
            <a:pPr eaLnBrk="1" hangingPunct="1"/>
            <a:r>
              <a:rPr lang="en-US" sz="2400" smtClean="0"/>
              <a:t>Herbicide injury.</a:t>
            </a:r>
          </a:p>
          <a:p>
            <a:pPr eaLnBrk="1" hangingPunct="1"/>
            <a:endParaRPr lang="en-US" sz="2400" smtClean="0"/>
          </a:p>
          <a:p>
            <a:pPr eaLnBrk="1" hangingPunct="1"/>
            <a:endParaRPr lang="en-US" sz="24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Disease Control</a:t>
            </a:r>
          </a:p>
        </p:txBody>
      </p:sp>
      <p:sp>
        <p:nvSpPr>
          <p:cNvPr id="32771" name="Rectangle 3"/>
          <p:cNvSpPr>
            <a:spLocks noGrp="1" noChangeArrowheads="1"/>
          </p:cNvSpPr>
          <p:nvPr>
            <p:ph type="body" idx="1"/>
          </p:nvPr>
        </p:nvSpPr>
        <p:spPr/>
        <p:txBody>
          <a:bodyPr/>
          <a:lstStyle/>
          <a:p>
            <a:pPr eaLnBrk="1" hangingPunct="1"/>
            <a:r>
              <a:rPr lang="en-US" sz="2800" i="1" smtClean="0"/>
              <a:t>Select plant material adapted to Kansas.</a:t>
            </a:r>
            <a:endParaRPr lang="en-US" sz="2800" smtClean="0"/>
          </a:p>
          <a:p>
            <a:pPr eaLnBrk="1" hangingPunct="1"/>
            <a:r>
              <a:rPr lang="en-US" sz="2800" i="1" smtClean="0"/>
              <a:t>Buy disease-free seed and healthy plant material.</a:t>
            </a:r>
          </a:p>
          <a:p>
            <a:pPr eaLnBrk="1" hangingPunct="1"/>
            <a:r>
              <a:rPr lang="en-US" sz="2800" i="1" smtClean="0"/>
              <a:t>Plant disease-resistant varieties when available.</a:t>
            </a:r>
            <a:endParaRPr lang="en-US" sz="2800" smtClean="0"/>
          </a:p>
          <a:p>
            <a:pPr eaLnBrk="1" hangingPunct="1"/>
            <a:r>
              <a:rPr lang="en-US" sz="2800" i="1" smtClean="0"/>
              <a:t>Choose plants that fit the site.</a:t>
            </a:r>
          </a:p>
          <a:p>
            <a:pPr eaLnBrk="1" hangingPunct="1"/>
            <a:r>
              <a:rPr lang="en-US" sz="2800" i="1" smtClean="0"/>
              <a:t>Keep plants healthy.</a:t>
            </a:r>
            <a:endParaRPr lang="en-US" sz="2800" smtClean="0"/>
          </a:p>
          <a:p>
            <a:pPr eaLnBrk="1" hangingPunct="1"/>
            <a:r>
              <a:rPr lang="en-US" sz="2800" i="1" smtClean="0"/>
              <a:t>Control insect pests.</a:t>
            </a:r>
            <a:endParaRPr lang="en-US" sz="2800" smtClean="0"/>
          </a:p>
          <a:p>
            <a:pPr eaLnBrk="1" hangingPunct="1"/>
            <a:r>
              <a:rPr lang="en-US" sz="2800" i="1" smtClean="0"/>
              <a:t>Use chemical control with care.</a:t>
            </a:r>
            <a:endParaRPr lang="en-US" sz="2800" smtClean="0"/>
          </a:p>
          <a:p>
            <a:pPr eaLnBrk="1" hangingPunct="1"/>
            <a:endParaRPr lang="en-US" sz="2800" smtClean="0"/>
          </a:p>
          <a:p>
            <a:pPr eaLnBrk="1" hangingPunct="1"/>
            <a:endParaRPr lang="en-US"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00600" y="274638"/>
            <a:ext cx="3886200" cy="1143000"/>
          </a:xfrm>
        </p:spPr>
        <p:txBody>
          <a:bodyPr/>
          <a:lstStyle/>
          <a:p>
            <a:pPr eaLnBrk="1" hangingPunct="1"/>
            <a:r>
              <a:rPr lang="en-US" smtClean="0"/>
              <a:t>Fungus</a:t>
            </a:r>
          </a:p>
        </p:txBody>
      </p:sp>
      <p:sp>
        <p:nvSpPr>
          <p:cNvPr id="5123" name="Rectangle 3"/>
          <p:cNvSpPr>
            <a:spLocks noGrp="1" noChangeArrowheads="1"/>
          </p:cNvSpPr>
          <p:nvPr>
            <p:ph type="body" sz="half" idx="1"/>
          </p:nvPr>
        </p:nvSpPr>
        <p:spPr>
          <a:xfrm>
            <a:off x="304800" y="1143000"/>
            <a:ext cx="4038600" cy="4525963"/>
          </a:xfrm>
        </p:spPr>
        <p:txBody>
          <a:bodyPr/>
          <a:lstStyle/>
          <a:p>
            <a:pPr eaLnBrk="1" hangingPunct="1"/>
            <a:r>
              <a:rPr lang="en-US" sz="2800" b="1" smtClean="0"/>
              <a:t>Anthracnose</a:t>
            </a:r>
            <a:endParaRPr lang="en-US" sz="2800" smtClean="0"/>
          </a:p>
        </p:txBody>
      </p:sp>
      <p:pic>
        <p:nvPicPr>
          <p:cNvPr id="5124" name="Picture 10" descr="anth_6"/>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57200" y="2133600"/>
            <a:ext cx="30241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p:cNvSpPr txBox="1">
            <a:spLocks noChangeArrowheads="1"/>
          </p:cNvSpPr>
          <p:nvPr/>
        </p:nvSpPr>
        <p:spPr bwMode="auto">
          <a:xfrm>
            <a:off x="6781800" y="4419600"/>
            <a:ext cx="1311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Ash </a:t>
            </a:r>
          </a:p>
        </p:txBody>
      </p:sp>
      <p:sp>
        <p:nvSpPr>
          <p:cNvPr id="5126" name="Text Box 6"/>
          <p:cNvSpPr txBox="1">
            <a:spLocks noChangeArrowheads="1"/>
          </p:cNvSpPr>
          <p:nvPr/>
        </p:nvSpPr>
        <p:spPr bwMode="auto">
          <a:xfrm>
            <a:off x="1524000" y="1752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Maple</a:t>
            </a:r>
            <a:r>
              <a:rPr lang="en-US"/>
              <a:t>  </a:t>
            </a:r>
          </a:p>
        </p:txBody>
      </p:sp>
      <p:sp>
        <p:nvSpPr>
          <p:cNvPr id="5127" name="Rectangle 7"/>
          <p:cNvSpPr>
            <a:spLocks noChangeArrowheads="1"/>
          </p:cNvSpPr>
          <p:nvPr/>
        </p:nvSpPr>
        <p:spPr bwMode="auto">
          <a:xfrm>
            <a:off x="914400" y="6324600"/>
            <a:ext cx="1687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http://ianrpubs.unl.edu</a:t>
            </a:r>
          </a:p>
        </p:txBody>
      </p:sp>
      <p:pic>
        <p:nvPicPr>
          <p:cNvPr id="5128" name="Picture 13" descr="anth_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91000" y="2663825"/>
            <a:ext cx="4637088" cy="3624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Rectangle 15"/>
          <p:cNvSpPr>
            <a:spLocks noChangeArrowheads="1"/>
          </p:cNvSpPr>
          <p:nvPr/>
        </p:nvSpPr>
        <p:spPr bwMode="auto">
          <a:xfrm>
            <a:off x="6934200" y="6248400"/>
            <a:ext cx="1687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http://ianrpubs.unl.edu</a:t>
            </a:r>
          </a:p>
        </p:txBody>
      </p:sp>
      <p:sp>
        <p:nvSpPr>
          <p:cNvPr id="5130" name="Text Box 16"/>
          <p:cNvSpPr txBox="1">
            <a:spLocks noChangeArrowheads="1"/>
          </p:cNvSpPr>
          <p:nvPr/>
        </p:nvSpPr>
        <p:spPr bwMode="auto">
          <a:xfrm>
            <a:off x="5791200" y="22098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Ash</a:t>
            </a:r>
            <a:r>
              <a:rPr lang="en-US"/>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3048000" cy="792162"/>
          </a:xfrm>
        </p:spPr>
        <p:txBody>
          <a:bodyPr/>
          <a:lstStyle/>
          <a:p>
            <a:pPr eaLnBrk="1" hangingPunct="1"/>
            <a:r>
              <a:rPr lang="en-US" smtClean="0"/>
              <a:t>Fungus</a:t>
            </a:r>
          </a:p>
        </p:txBody>
      </p:sp>
      <p:sp>
        <p:nvSpPr>
          <p:cNvPr id="6147" name="Rectangle 3"/>
          <p:cNvSpPr>
            <a:spLocks noGrp="1" noChangeArrowheads="1"/>
          </p:cNvSpPr>
          <p:nvPr>
            <p:ph type="body" sz="half" idx="1"/>
          </p:nvPr>
        </p:nvSpPr>
        <p:spPr>
          <a:xfrm>
            <a:off x="304800" y="990600"/>
            <a:ext cx="4038600" cy="609600"/>
          </a:xfrm>
        </p:spPr>
        <p:txBody>
          <a:bodyPr/>
          <a:lstStyle/>
          <a:p>
            <a:pPr eaLnBrk="1" hangingPunct="1"/>
            <a:r>
              <a:rPr lang="en-US" sz="2800" b="1" smtClean="0"/>
              <a:t>Anthracnose</a:t>
            </a:r>
            <a:endParaRPr lang="en-US" sz="2800" smtClean="0"/>
          </a:p>
          <a:p>
            <a:pPr eaLnBrk="1" hangingPunct="1"/>
            <a:endParaRPr lang="en-US" sz="2800" smtClean="0"/>
          </a:p>
        </p:txBody>
      </p:sp>
      <p:sp>
        <p:nvSpPr>
          <p:cNvPr id="6148" name="Rectangle 4"/>
          <p:cNvSpPr>
            <a:spLocks noChangeArrowheads="1"/>
          </p:cNvSpPr>
          <p:nvPr/>
        </p:nvSpPr>
        <p:spPr bwMode="auto">
          <a:xfrm>
            <a:off x="5867400" y="838200"/>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sp>
        <p:nvSpPr>
          <p:cNvPr id="6149" name="Text Box 5"/>
          <p:cNvSpPr txBox="1">
            <a:spLocks noChangeArrowheads="1"/>
          </p:cNvSpPr>
          <p:nvPr/>
        </p:nvSpPr>
        <p:spPr bwMode="auto">
          <a:xfrm>
            <a:off x="6172200" y="4495800"/>
            <a:ext cx="27590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Tomato</a:t>
            </a:r>
          </a:p>
          <a:p>
            <a:pPr eaLnBrk="1" hangingPunct="1">
              <a:buFontTx/>
              <a:buChar char="•"/>
            </a:pPr>
            <a:r>
              <a:rPr lang="en-US"/>
              <a:t> Circular, sunken lesions </a:t>
            </a:r>
          </a:p>
          <a:p>
            <a:pPr eaLnBrk="1" hangingPunct="1">
              <a:buFontTx/>
              <a:buChar char="•"/>
            </a:pPr>
            <a:r>
              <a:rPr lang="en-US"/>
              <a:t> Mulch, stake up for air.</a:t>
            </a:r>
          </a:p>
          <a:p>
            <a:pPr eaLnBrk="1" hangingPunct="1">
              <a:buFontTx/>
              <a:buChar char="•"/>
            </a:pPr>
            <a:r>
              <a:rPr lang="en-US"/>
              <a:t> Clean up debris at end of season.</a:t>
            </a:r>
          </a:p>
        </p:txBody>
      </p:sp>
      <p:sp>
        <p:nvSpPr>
          <p:cNvPr id="6150" name="Text Box 6"/>
          <p:cNvSpPr txBox="1">
            <a:spLocks noChangeArrowheads="1"/>
          </p:cNvSpPr>
          <p:nvPr/>
        </p:nvSpPr>
        <p:spPr bwMode="auto">
          <a:xfrm>
            <a:off x="762000" y="1524000"/>
            <a:ext cx="2971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SYCAMORE </a:t>
            </a:r>
          </a:p>
          <a:p>
            <a:pPr eaLnBrk="1" hangingPunct="1">
              <a:buFontTx/>
              <a:buChar char="•"/>
            </a:pPr>
            <a:r>
              <a:rPr lang="en-US"/>
              <a:t>Twig dieback, brown spots/patches.</a:t>
            </a:r>
          </a:p>
          <a:p>
            <a:pPr eaLnBrk="1" hangingPunct="1">
              <a:buFontTx/>
              <a:buChar char="•"/>
            </a:pPr>
            <a:r>
              <a:rPr lang="en-US"/>
              <a:t>Clean up dead leaves.</a:t>
            </a:r>
          </a:p>
          <a:p>
            <a:pPr eaLnBrk="1" hangingPunct="1"/>
            <a:endParaRPr lang="en-US" b="1"/>
          </a:p>
        </p:txBody>
      </p:sp>
      <p:pic>
        <p:nvPicPr>
          <p:cNvPr id="6151" name="Picture 7" descr="anth_3"/>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57200" y="2743200"/>
            <a:ext cx="5562600" cy="3546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2" name="Picture 8" descr="Anthracnos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14800" y="1176338"/>
            <a:ext cx="4800600" cy="324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3" name="Rectangle 9"/>
          <p:cNvSpPr>
            <a:spLocks noChangeArrowheads="1"/>
          </p:cNvSpPr>
          <p:nvPr/>
        </p:nvSpPr>
        <p:spPr bwMode="auto">
          <a:xfrm>
            <a:off x="914400" y="6324600"/>
            <a:ext cx="1687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http://ianrpubs.unl.edu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3505200" cy="1143000"/>
          </a:xfrm>
        </p:spPr>
        <p:txBody>
          <a:bodyPr/>
          <a:lstStyle/>
          <a:p>
            <a:pPr eaLnBrk="1" hangingPunct="1"/>
            <a:r>
              <a:rPr lang="en-US" smtClean="0"/>
              <a:t>Fungus</a:t>
            </a:r>
          </a:p>
        </p:txBody>
      </p:sp>
      <p:sp>
        <p:nvSpPr>
          <p:cNvPr id="7171" name="Rectangle 3"/>
          <p:cNvSpPr>
            <a:spLocks noGrp="1" noChangeArrowheads="1"/>
          </p:cNvSpPr>
          <p:nvPr>
            <p:ph type="body" sz="half" idx="1"/>
          </p:nvPr>
        </p:nvSpPr>
        <p:spPr/>
        <p:txBody>
          <a:bodyPr/>
          <a:lstStyle/>
          <a:p>
            <a:pPr eaLnBrk="1" hangingPunct="1"/>
            <a:r>
              <a:rPr lang="en-US" sz="2800" b="1" smtClean="0"/>
              <a:t>Anthracnose</a:t>
            </a:r>
            <a:endParaRPr lang="en-US" sz="2800" smtClean="0"/>
          </a:p>
          <a:p>
            <a:pPr eaLnBrk="1" hangingPunct="1"/>
            <a:endParaRPr lang="en-US" sz="2800" smtClean="0"/>
          </a:p>
        </p:txBody>
      </p:sp>
      <p:pic>
        <p:nvPicPr>
          <p:cNvPr id="7172" name="Picture 7" descr="AnthFS6"/>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28600" y="2057400"/>
            <a:ext cx="5334000" cy="3573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4"/>
          <p:cNvSpPr>
            <a:spLocks noChangeArrowheads="1"/>
          </p:cNvSpPr>
          <p:nvPr/>
        </p:nvSpPr>
        <p:spPr bwMode="auto">
          <a:xfrm>
            <a:off x="5867400" y="815975"/>
            <a:ext cx="216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t>http://www.oznet.ksu.edu</a:t>
            </a:r>
          </a:p>
        </p:txBody>
      </p:sp>
      <p:sp>
        <p:nvSpPr>
          <p:cNvPr id="7174" name="Rectangle 6"/>
          <p:cNvSpPr>
            <a:spLocks noChangeArrowheads="1"/>
          </p:cNvSpPr>
          <p:nvPr/>
        </p:nvSpPr>
        <p:spPr bwMode="auto">
          <a:xfrm>
            <a:off x="457200" y="5715000"/>
            <a:ext cx="1687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http://ianrpubs.unl.edu</a:t>
            </a:r>
          </a:p>
        </p:txBody>
      </p:sp>
      <p:pic>
        <p:nvPicPr>
          <p:cNvPr id="7175" name="Picture 13" descr="watermelonanthsmall"/>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267200" y="1179513"/>
            <a:ext cx="4648200" cy="361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Text Box 15"/>
          <p:cNvSpPr txBox="1">
            <a:spLocks noChangeArrowheads="1"/>
          </p:cNvSpPr>
          <p:nvPr/>
        </p:nvSpPr>
        <p:spPr bwMode="auto">
          <a:xfrm>
            <a:off x="4648200" y="4800600"/>
            <a:ext cx="4191000"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Watermelon / Cantaloupe</a:t>
            </a:r>
            <a:r>
              <a:rPr lang="en-US"/>
              <a:t> </a:t>
            </a:r>
          </a:p>
          <a:p>
            <a:pPr eaLnBrk="1" hangingPunct="1">
              <a:buFontTx/>
              <a:buChar char="•"/>
            </a:pPr>
            <a:r>
              <a:rPr lang="en-US"/>
              <a:t> Circular, sunken lesions </a:t>
            </a:r>
          </a:p>
          <a:p>
            <a:pPr eaLnBrk="1" hangingPunct="1">
              <a:buFontTx/>
              <a:buChar char="•"/>
            </a:pPr>
            <a:r>
              <a:rPr lang="en-US"/>
              <a:t> Mulch. Rotate location every 3 years.</a:t>
            </a:r>
          </a:p>
          <a:p>
            <a:pPr eaLnBrk="1" hangingPunct="1">
              <a:buFontTx/>
              <a:buChar char="•"/>
            </a:pPr>
            <a:r>
              <a:rPr lang="en-US"/>
              <a:t> Clean up debris at end of season.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3505200" cy="1143000"/>
          </a:xfrm>
        </p:spPr>
        <p:txBody>
          <a:bodyPr/>
          <a:lstStyle/>
          <a:p>
            <a:pPr eaLnBrk="1" hangingPunct="1"/>
            <a:r>
              <a:rPr lang="en-US" smtClean="0"/>
              <a:t>Fungus</a:t>
            </a:r>
          </a:p>
        </p:txBody>
      </p:sp>
      <p:sp>
        <p:nvSpPr>
          <p:cNvPr id="8195" name="Rectangle 3"/>
          <p:cNvSpPr>
            <a:spLocks noGrp="1" noChangeArrowheads="1"/>
          </p:cNvSpPr>
          <p:nvPr>
            <p:ph type="body" sz="half" idx="1"/>
          </p:nvPr>
        </p:nvSpPr>
        <p:spPr>
          <a:xfrm>
            <a:off x="381000" y="1219200"/>
            <a:ext cx="4038600" cy="4525963"/>
          </a:xfrm>
        </p:spPr>
        <p:txBody>
          <a:bodyPr/>
          <a:lstStyle/>
          <a:p>
            <a:pPr eaLnBrk="1" hangingPunct="1"/>
            <a:r>
              <a:rPr lang="en-US" sz="2800" b="1" smtClean="0"/>
              <a:t>Anthracnose</a:t>
            </a:r>
            <a:endParaRPr lang="en-US" sz="2800" smtClean="0"/>
          </a:p>
        </p:txBody>
      </p:sp>
      <p:pic>
        <p:nvPicPr>
          <p:cNvPr id="8196" name="Picture 10" descr="77_Pep_Anth"/>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57200" y="2376488"/>
            <a:ext cx="4953000" cy="3392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4"/>
          <p:cNvSpPr>
            <a:spLocks noChangeArrowheads="1"/>
          </p:cNvSpPr>
          <p:nvPr/>
        </p:nvSpPr>
        <p:spPr bwMode="auto">
          <a:xfrm>
            <a:off x="5867400" y="838200"/>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sp>
        <p:nvSpPr>
          <p:cNvPr id="8198" name="Text Box 5"/>
          <p:cNvSpPr txBox="1">
            <a:spLocks noChangeArrowheads="1"/>
          </p:cNvSpPr>
          <p:nvPr/>
        </p:nvSpPr>
        <p:spPr bwMode="auto">
          <a:xfrm>
            <a:off x="6629400" y="4419600"/>
            <a:ext cx="1692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Green Beans</a:t>
            </a:r>
          </a:p>
        </p:txBody>
      </p:sp>
      <p:sp>
        <p:nvSpPr>
          <p:cNvPr id="8199" name="Rectangle 6"/>
          <p:cNvSpPr>
            <a:spLocks noChangeArrowheads="1"/>
          </p:cNvSpPr>
          <p:nvPr/>
        </p:nvSpPr>
        <p:spPr bwMode="auto">
          <a:xfrm>
            <a:off x="457200" y="5867400"/>
            <a:ext cx="304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a:t>http://vegetablemdonline.ppath.cornell.edu</a:t>
            </a:r>
          </a:p>
        </p:txBody>
      </p:sp>
      <p:sp>
        <p:nvSpPr>
          <p:cNvPr id="8200" name="Text Box 11"/>
          <p:cNvSpPr txBox="1">
            <a:spLocks noChangeArrowheads="1"/>
          </p:cNvSpPr>
          <p:nvPr/>
        </p:nvSpPr>
        <p:spPr bwMode="auto">
          <a:xfrm>
            <a:off x="838200" y="198120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Pepper</a:t>
            </a:r>
          </a:p>
        </p:txBody>
      </p:sp>
      <p:pic>
        <p:nvPicPr>
          <p:cNvPr id="8201" name="Picture 14" descr="7C_Bean_Anth"/>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343400" y="1117600"/>
            <a:ext cx="4572000" cy="309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14800" y="274638"/>
            <a:ext cx="4572000" cy="1143000"/>
          </a:xfrm>
        </p:spPr>
        <p:txBody>
          <a:bodyPr/>
          <a:lstStyle/>
          <a:p>
            <a:pPr eaLnBrk="1" hangingPunct="1"/>
            <a:r>
              <a:rPr lang="en-US" smtClean="0"/>
              <a:t>Fungus / Bacteria</a:t>
            </a:r>
          </a:p>
        </p:txBody>
      </p:sp>
      <p:sp>
        <p:nvSpPr>
          <p:cNvPr id="9219" name="Rectangle 3"/>
          <p:cNvSpPr>
            <a:spLocks noGrp="1" noChangeArrowheads="1"/>
          </p:cNvSpPr>
          <p:nvPr>
            <p:ph type="body" idx="1"/>
          </p:nvPr>
        </p:nvSpPr>
        <p:spPr/>
        <p:txBody>
          <a:bodyPr/>
          <a:lstStyle/>
          <a:p>
            <a:pPr eaLnBrk="1" hangingPunct="1"/>
            <a:r>
              <a:rPr lang="en-US" b="1" smtClean="0"/>
              <a:t>Cankers</a:t>
            </a:r>
            <a:r>
              <a:rPr lang="en-US" smtClean="0"/>
              <a:t> (fungus or bacteria)</a:t>
            </a:r>
          </a:p>
          <a:p>
            <a:pPr eaLnBrk="1" hangingPunct="1"/>
            <a:r>
              <a:rPr lang="en-US" smtClean="0"/>
              <a:t>Cankers are localized dead areas of bark in trees and shrubs caused by fungi and bacterial infection. They cause destructive tree diseases. Bark damage helps infection to start. </a:t>
            </a:r>
          </a:p>
          <a:p>
            <a:pPr eaLnBrk="1" hangingPunct="1"/>
            <a:r>
              <a:rPr lang="en-US" smtClean="0"/>
              <a:t>Can kill trees in a short time.</a:t>
            </a:r>
          </a:p>
          <a:p>
            <a:pPr eaLnBrk="1" hangingPunct="1"/>
            <a:r>
              <a:rPr lang="en-US" smtClean="0"/>
              <a:t>No cure.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1"/>
          </p:nvPr>
        </p:nvSpPr>
        <p:spPr/>
        <p:txBody>
          <a:bodyPr/>
          <a:lstStyle/>
          <a:p>
            <a:pPr eaLnBrk="1" hangingPunct="1"/>
            <a:r>
              <a:rPr lang="en-US" sz="2800" b="1" smtClean="0"/>
              <a:t>Cankers</a:t>
            </a:r>
            <a:endParaRPr lang="en-US" sz="2800" smtClean="0"/>
          </a:p>
        </p:txBody>
      </p:sp>
      <p:pic>
        <p:nvPicPr>
          <p:cNvPr id="10243" name="Picture 13" descr="maplenectria-cjb"/>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04800" y="2362200"/>
            <a:ext cx="5791200" cy="3905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6"/>
          <p:cNvSpPr>
            <a:spLocks noChangeArrowheads="1"/>
          </p:cNvSpPr>
          <p:nvPr/>
        </p:nvSpPr>
        <p:spPr bwMode="auto">
          <a:xfrm>
            <a:off x="609600" y="6324600"/>
            <a:ext cx="678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a:t>http://plantclinic.cornell.edu</a:t>
            </a:r>
          </a:p>
        </p:txBody>
      </p:sp>
      <p:sp>
        <p:nvSpPr>
          <p:cNvPr id="10245" name="Text Box 8"/>
          <p:cNvSpPr txBox="1">
            <a:spLocks noChangeArrowheads="1"/>
          </p:cNvSpPr>
          <p:nvPr/>
        </p:nvSpPr>
        <p:spPr bwMode="auto">
          <a:xfrm>
            <a:off x="838200" y="19812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Maple</a:t>
            </a:r>
          </a:p>
        </p:txBody>
      </p:sp>
      <p:pic>
        <p:nvPicPr>
          <p:cNvPr id="10246" name="Picture 15" descr="big_canker_l"/>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83188" y="381000"/>
            <a:ext cx="3544887"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7" name="Rectangle 17"/>
          <p:cNvSpPr>
            <a:spLocks noChangeArrowheads="1"/>
          </p:cNvSpPr>
          <p:nvPr/>
        </p:nvSpPr>
        <p:spPr bwMode="auto">
          <a:xfrm>
            <a:off x="6172200" y="5181600"/>
            <a:ext cx="268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http://www.hgic.umd.edu</a:t>
            </a:r>
          </a:p>
        </p:txBody>
      </p:sp>
      <p:sp>
        <p:nvSpPr>
          <p:cNvPr id="10248" name="Rectangle 18"/>
          <p:cNvSpPr>
            <a:spLocks noChangeArrowheads="1"/>
          </p:cNvSpPr>
          <p:nvPr/>
        </p:nvSpPr>
        <p:spPr bwMode="auto">
          <a:xfrm>
            <a:off x="304800" y="304800"/>
            <a:ext cx="358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Fungus / Bacteria</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2549</TotalTime>
  <Words>1120</Words>
  <Application>Microsoft Office PowerPoint</Application>
  <PresentationFormat>On-screen Show (4:3)</PresentationFormat>
  <Paragraphs>162</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Default Design</vt:lpstr>
      <vt:lpstr>Plant Diseases Joan Young, Lyon Co. Master Gardener</vt:lpstr>
      <vt:lpstr>Fungus</vt:lpstr>
      <vt:lpstr>Fungus</vt:lpstr>
      <vt:lpstr>Fungus</vt:lpstr>
      <vt:lpstr>Fungus</vt:lpstr>
      <vt:lpstr>Fungus</vt:lpstr>
      <vt:lpstr>Fungus</vt:lpstr>
      <vt:lpstr>Fungus / Bacteria</vt:lpstr>
      <vt:lpstr>PowerPoint Presentation</vt:lpstr>
      <vt:lpstr>Fungus / Bacteria</vt:lpstr>
      <vt:lpstr>Fungus</vt:lpstr>
      <vt:lpstr>Fungus</vt:lpstr>
      <vt:lpstr>Fungus</vt:lpstr>
      <vt:lpstr>Bacterial Spot </vt:lpstr>
      <vt:lpstr>Fungus</vt:lpstr>
      <vt:lpstr>Fungus</vt:lpstr>
      <vt:lpstr>Fungus</vt:lpstr>
      <vt:lpstr>Tomato</vt:lpstr>
      <vt:lpstr>Fungus</vt:lpstr>
      <vt:lpstr>Fungus</vt:lpstr>
      <vt:lpstr>Early Blight </vt:lpstr>
      <vt:lpstr>Fungus</vt:lpstr>
      <vt:lpstr>Late Blight </vt:lpstr>
      <vt:lpstr>PowerPoint Presentation</vt:lpstr>
      <vt:lpstr>Apple Scab </vt:lpstr>
      <vt:lpstr>Cedar-Apple Rust </vt:lpstr>
      <vt:lpstr>Damping off </vt:lpstr>
      <vt:lpstr>Blossom end rot (Calcium deficiency) </vt:lpstr>
      <vt:lpstr>Aphids </vt:lpstr>
      <vt:lpstr>Noninfectious Disorders</vt:lpstr>
      <vt:lpstr>Disease Control</vt:lpstr>
    </vt:vector>
  </TitlesOfParts>
  <Company>Kansa Technology,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Diseases</dc:title>
  <dc:creator>Joan</dc:creator>
  <cp:lastModifiedBy>Teacher E-Solutions</cp:lastModifiedBy>
  <cp:revision>66</cp:revision>
  <dcterms:created xsi:type="dcterms:W3CDTF">2005-05-24T15:08:42Z</dcterms:created>
  <dcterms:modified xsi:type="dcterms:W3CDTF">2019-01-15T12:42:59Z</dcterms:modified>
</cp:coreProperties>
</file>