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7" r:id="rId4"/>
    <p:sldId id="264" r:id="rId5"/>
    <p:sldId id="259" r:id="rId6"/>
    <p:sldId id="265" r:id="rId7"/>
    <p:sldId id="260" r:id="rId8"/>
    <p:sldId id="261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40969F-2E6C-4EB0-B9B0-346F7516EDA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121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232060-738F-4F07-B1B7-726483CEAD9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019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3039BD-ABFB-45EA-AA20-FD8F241F855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496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3451948-D086-4BC7-AB63-C9BE98A5169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250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4906AD-3D4D-4A04-9F18-0163D40910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914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66588-7690-485F-8095-8F191469793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595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7B8C64-F56F-4F7C-9D66-2EE2EF366D8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869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98267C-A310-445F-8E0E-9CD3E8C84EE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008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3C8FA6-4F64-4971-BDF7-5E5B46C352E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217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563406-9ABC-47A1-A617-DEA08C66BE2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554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6771E-64FF-419C-9227-658B92DF039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108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47BA8F-A60A-49AE-B7E5-0946C0E763C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2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A828FD3-DF40-4BF1-B322-1B1AA728BF3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260350"/>
            <a:ext cx="8642350" cy="6048375"/>
          </a:xfrm>
        </p:spPr>
        <p:txBody>
          <a:bodyPr/>
          <a:lstStyle/>
          <a:p>
            <a:pPr algn="l"/>
            <a:r>
              <a:rPr lang="en-GB" sz="3600"/>
              <a:t>Our objective is </a:t>
            </a:r>
            <a:br>
              <a:rPr lang="en-GB" sz="3600"/>
            </a:br>
            <a:r>
              <a:rPr lang="en-GB" sz="3600"/>
              <a:t/>
            </a:r>
            <a:br>
              <a:rPr lang="en-GB" sz="3600"/>
            </a:br>
            <a:r>
              <a:rPr lang="en-GB" sz="3200" b="1"/>
              <a:t>1.To use ‘</a:t>
            </a:r>
            <a:r>
              <a:rPr lang="en-GB" sz="3200" b="1">
                <a:solidFill>
                  <a:srgbClr val="FF0000"/>
                </a:solidFill>
              </a:rPr>
              <a:t>er</a:t>
            </a:r>
            <a:r>
              <a:rPr lang="en-GB" sz="3200" b="1">
                <a:solidFill>
                  <a:schemeClr val="tx1"/>
                </a:solidFill>
              </a:rPr>
              <a:t>’</a:t>
            </a:r>
            <a:r>
              <a:rPr lang="en-GB" sz="3200" b="1"/>
              <a:t> and ‘</a:t>
            </a:r>
            <a:r>
              <a:rPr lang="en-GB" sz="3200" b="1">
                <a:solidFill>
                  <a:srgbClr val="FF0000"/>
                </a:solidFill>
              </a:rPr>
              <a:t>est</a:t>
            </a:r>
            <a:r>
              <a:rPr lang="en-GB" sz="3200" b="1">
                <a:solidFill>
                  <a:schemeClr val="tx1"/>
                </a:solidFill>
              </a:rPr>
              <a:t>’</a:t>
            </a:r>
            <a:r>
              <a:rPr lang="en-GB" sz="3200" b="1"/>
              <a:t> when comparing words</a:t>
            </a:r>
            <a:br>
              <a:rPr lang="en-GB" sz="3200" b="1"/>
            </a:br>
            <a:r>
              <a:rPr lang="en-GB" sz="3200" b="1"/>
              <a:t/>
            </a:r>
            <a:br>
              <a:rPr lang="en-GB" sz="3200" b="1"/>
            </a:br>
            <a:r>
              <a:rPr lang="en-GB" sz="3200" b="1"/>
              <a:t>2. to use capital letters and full stops </a:t>
            </a:r>
            <a:br>
              <a:rPr lang="en-GB" sz="3200" b="1"/>
            </a:br>
            <a:r>
              <a:rPr lang="en-GB" sz="3600"/>
              <a:t/>
            </a:r>
            <a:br>
              <a:rPr lang="en-GB" sz="3600"/>
            </a:br>
            <a:r>
              <a:rPr lang="en-GB" sz="3600"/>
              <a:t/>
            </a:r>
            <a:br>
              <a:rPr lang="en-GB" sz="3600"/>
            </a:br>
            <a:endParaRPr lang="en-GB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1538"/>
            <a:ext cx="8229600" cy="1143000"/>
          </a:xfrm>
        </p:spPr>
        <p:txBody>
          <a:bodyPr/>
          <a:lstStyle/>
          <a:p>
            <a:r>
              <a:rPr lang="en-GB" sz="9600"/>
              <a:t>long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>
          <a:xfrm>
            <a:off x="-2557463" y="188913"/>
            <a:ext cx="8229601" cy="1143000"/>
          </a:xfrm>
        </p:spPr>
        <p:txBody>
          <a:bodyPr/>
          <a:lstStyle/>
          <a:p>
            <a:r>
              <a:rPr lang="en-GB"/>
              <a:t>long</a:t>
            </a:r>
          </a:p>
        </p:txBody>
      </p:sp>
      <p:pic>
        <p:nvPicPr>
          <p:cNvPr id="3077" name="Picture 5" descr="MCj034383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54628">
            <a:off x="5041900" y="106363"/>
            <a:ext cx="1795463" cy="158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-2484438" y="1844675"/>
            <a:ext cx="8229601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4400">
                <a:solidFill>
                  <a:schemeClr val="tx2"/>
                </a:solidFill>
              </a:rPr>
              <a:t>long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-1692275" y="184467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4400">
                <a:solidFill>
                  <a:srgbClr val="FF0000"/>
                </a:solidFill>
              </a:rPr>
              <a:t>er</a:t>
            </a:r>
          </a:p>
        </p:txBody>
      </p:sp>
      <p:pic>
        <p:nvPicPr>
          <p:cNvPr id="3080" name="Picture 8" descr="MCj034383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54628">
            <a:off x="4053682" y="1499394"/>
            <a:ext cx="2660650" cy="2344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-2413000" y="37163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4400">
                <a:solidFill>
                  <a:schemeClr val="tx2"/>
                </a:solidFill>
              </a:rPr>
              <a:t>long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-1497013" y="3716338"/>
            <a:ext cx="8229601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4400">
                <a:solidFill>
                  <a:srgbClr val="FF0000"/>
                </a:solidFill>
              </a:rPr>
              <a:t>est</a:t>
            </a:r>
          </a:p>
        </p:txBody>
      </p:sp>
      <p:pic>
        <p:nvPicPr>
          <p:cNvPr id="3083" name="Picture 11" descr="MCj034383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54628">
            <a:off x="3173413" y="2955925"/>
            <a:ext cx="5373687" cy="4735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50825" y="3125788"/>
            <a:ext cx="87153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/>
              <a:t>If we compare two objects we often add </a:t>
            </a:r>
            <a:r>
              <a:rPr lang="en-GB" sz="2800">
                <a:solidFill>
                  <a:srgbClr val="FF0000"/>
                </a:solidFill>
              </a:rPr>
              <a:t>er</a:t>
            </a:r>
            <a:r>
              <a:rPr lang="en-GB" sz="2800"/>
              <a:t> to the word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0" y="61658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400"/>
              <a:t>If we compare more than two objects,we often add </a:t>
            </a:r>
            <a:r>
              <a:rPr lang="en-GB" sz="2400">
                <a:solidFill>
                  <a:srgbClr val="FF0000"/>
                </a:solidFill>
              </a:rPr>
              <a:t>est</a:t>
            </a:r>
            <a:r>
              <a:rPr lang="en-GB" sz="2400"/>
              <a:t> to the word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3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" dur="5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50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5000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0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5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0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0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0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8" grpId="0"/>
      <p:bldP spid="3079" grpId="0"/>
      <p:bldP spid="3081" grpId="0"/>
      <p:bldP spid="3082" grpId="0"/>
      <p:bldP spid="3084" grpId="0"/>
      <p:bldP spid="3084" grpId="1"/>
      <p:bldP spid="3085" grpId="0"/>
      <p:bldP spid="308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1538"/>
            <a:ext cx="8229600" cy="1143000"/>
          </a:xfrm>
        </p:spPr>
        <p:txBody>
          <a:bodyPr/>
          <a:lstStyle/>
          <a:p>
            <a:r>
              <a:rPr lang="en-GB" sz="9600"/>
              <a:t>tall</a:t>
            </a:r>
          </a:p>
        </p:txBody>
      </p:sp>
      <p:pic>
        <p:nvPicPr>
          <p:cNvPr id="11267" name="Picture 3" descr="MCj0388676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6613"/>
            <a:ext cx="1816100" cy="38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MCj0424206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2133600"/>
            <a:ext cx="1809750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89017E-7 C 0.00815 -0.0074 0.01579 -0.01388 0.02534 -0.01688 C 0.0335 -0.02405 0.0427 -0.02844 0.05225 -0.03168 C 0.05868 -0.03099 0.06527 -0.03237 0.07135 -0.0296 C 0.07326 -0.02867 0.07569 -0.0148 0.07621 -0.01272 C 0.07916 0.00046 0.08315 0.01618 0.08888 0.02751 C 0.09149 0.03792 0.09409 0.04878 0.10156 0.05503 C 0.10312 0.05641 0.11163 0.05873 0.11267 0.05919 C 0.1184 0.06497 0.12326 0.0689 0.13003 0.0719 C 0.14531 0.06867 0.16059 0.06636 0.17447 0.05711 C 0.17604 0.05086 0.17656 0.0437 0.17934 0.03815 C 0.18142 0.03399 0.18559 0.02543 0.18559 0.02543 C 0.18611 0.02266 0.18611 0.01942 0.18732 0.01688 C 0.18836 0.01479 0.19045 0.0141 0.19201 0.01271 C 0.19288 0.01179 0.20104 0.00323 0.20312 0.00208 C 0.21093 -0.00255 0.22013 -0.00555 0.22847 -0.00856 C 0.22934 -0.00856 0.25017 -0.00671 0.25555 -0.00416 C 0.27743 0.00647 0.24045 -0.00648 0.26666 0.00208 C 0.27031 0.00531 0.27604 0.00555 0.27777 0.01063 C 0.28402 0.02867 0.275 0.02589 0.28246 0.03815 C 0.29079 0.05202 0.29826 0.05479 0.30781 0.06543 C 0.31388 0.07214 0.32135 0.07745 0.3269 0.08462 C 0.32847 0.0867 0.32986 0.08948 0.33177 0.09086 C 0.3394 0.09641 0.35017 0.09919 0.35868 0.1015 C 0.36649 0.10844 0.37118 0.11005 0.3809 0.11214 C 0.39201 0.11699 0.4026 0.12393 0.41423 0.12693 C 0.42048 0.12855 0.42725 0.12832 0.43333 0.1311 C 0.44878 0.1378 0.46458 0.14427 0.4809 0.14589 C 0.49253 0.14705 0.50416 0.14728 0.51579 0.14797 C 0.55659 0.14659 0.58003 0.15005 0.61423 0.13318 C 0.62222 0.12925 0.63125 0.1274 0.63958 0.12462 C 0.64375 0.12323 0.64809 0.12185 0.65225 0.12046 C 0.65434 0.11977 0.65868 0.11838 0.65868 0.11838 C 0.66163 0.11584 0.66527 0.11468 0.66822 0.11214 C 0.67013 0.11052 0.67118 0.10751 0.67291 0.10566 C 0.6809 0.09734 0.68628 0.09387 0.69201 0.08254 C 0.69427 0.07306 0.6993 0.06566 0.70312 0.05711 C 0.70503 0.05271 0.70954 0.04439 0.70954 0.04439 C 0.7144 0.0252 0.70763 0.01248 0.7 -0.00208 C 0.696 -0.00971 0.69513 -0.01549 0.68888 -0.01896 C 0.67812 -0.02497 0.66545 -0.02798 0.65399 -0.03168 C 0.6434 -0.03099 0.63263 -0.03284 0.62222 -0.0296 C 0.61979 -0.0289 0.62013 -0.02382 0.61892 -0.02104 C 0.6151 -0.01272 0.61145 -0.00463 0.60625 0.00208 C 0.60434 0.00716 0.60138 0.01156 0.6 0.01688 C 0.59635 0.03029 0.59479 0.0474 0.59357 0.06127 C 0.59409 0.09387 0.59097 0.13965 0.59843 0.17549 C 0.60694 0.21618 0.62534 0.25549 0.64114 0.29179 C 0.64913 0.31029 0.66145 0.32555 0.66666 0.34659 C 0.6684 0.363 0.67309 0.37526 0.67621 0.39098 C 0.67951 0.40716 0.68072 0.41803 0.68559 0.43329 C 0.69027 0.46797 0.68836 0.50427 0.68402 0.53896 C 0.68211 0.55468 0.67309 0.57017 0.66666 0.58335 C 0.65243 0.61318 0.63263 0.64601 0.60625 0.65734 C 0.58611 0.67815 0.5644 0.68901 0.54114 0.70173 C 0.51128 0.71792 0.48159 0.73456 0.44913 0.73988 C 0.43402 0.74543 0.42048 0.75052 0.40468 0.7526 C 0.37152 0.7674 0.32934 0.75607 0.2967 0.7378 C 0.27916 0.71352 0.31059 0.75537 0.28246 0.72508 C 0.27274 0.71468 0.26944 0.69803 0.26666 0.68277 C 0.26822 0.65318 0.27013 0.61133 0.2967 0.60254 C 0.31857 0.58751 0.36822 0.60462 0.39513 0.61526 C 0.39895 0.61688 0.41197 0.62266 0.41892 0.62566 C 0.42656 0.62913 0.44114 0.63838 0.44114 0.63838 C 0.44878 0.64786 0.44131 0.63953 0.45868 0.6511 C 0.50138 0.67953 0.46059 0.65456 0.49357 0.67445 C 0.50416 0.68786 0.4927 0.67468 0.51423 0.69133 C 0.53125 0.70451 0.54739 0.71768 0.5651 0.72925 C 0.57187 0.73873 0.58072 0.74196 0.58888 0.74844 C 0.61805 0.77179 0.64652 0.7956 0.67621 0.81803 C 0.67812 0.81942 0.67899 0.82289 0.6809 0.82451 C 0.6927 0.8356 0.70538 0.84531 0.71736 0.85618 C 0.74791 0.8837 0.77934 0.90797 0.81111 0.93225 C 0.82361 0.94173 0.83541 0.95584 0.84913 0.96185 C 0.896 1.00531 0.83611 0.95214 0.8809 0.9852 C 0.89027 0.99214 0.89809 1.00185 0.90781 1.00832 L 0.81267 0.94289 " pathEditMode="relative" ptsTypes="fffffffffffffffffffffffffffffffffffffffffffffffffffffffffffffffffffffffffffAA">
                                      <p:cBhvr>
                                        <p:cTn id="15" dur="5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-1908175" y="2060575"/>
            <a:ext cx="8229600" cy="1143000"/>
          </a:xfrm>
        </p:spPr>
        <p:txBody>
          <a:bodyPr/>
          <a:lstStyle/>
          <a:p>
            <a:r>
              <a:rPr lang="en-GB"/>
              <a:t>tall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684213" y="76517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4400">
                <a:solidFill>
                  <a:schemeClr val="tx2"/>
                </a:solidFill>
              </a:rPr>
              <a:t>tall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331913" y="76517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4400">
                <a:solidFill>
                  <a:srgbClr val="FF0000"/>
                </a:solidFill>
              </a:rPr>
              <a:t>er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132138" y="4762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4400">
                <a:solidFill>
                  <a:schemeClr val="tx2"/>
                </a:solidFill>
              </a:rPr>
              <a:t>tall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3851275" y="4762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4400">
                <a:solidFill>
                  <a:srgbClr val="FF0000"/>
                </a:solidFill>
              </a:rPr>
              <a:t>est</a:t>
            </a:r>
          </a:p>
        </p:txBody>
      </p:sp>
      <p:pic>
        <p:nvPicPr>
          <p:cNvPr id="6247" name="Picture 103" descr="sai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63913"/>
            <a:ext cx="3797300" cy="3494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48" name="Picture 104" descr="sai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2133600"/>
            <a:ext cx="3797300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49" name="Picture 105" descr="sai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8038" y="1419225"/>
            <a:ext cx="3797300" cy="543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6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6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6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6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6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6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8" grpId="0"/>
      <p:bldP spid="6149" grpId="0"/>
      <p:bldP spid="6151" grpId="0"/>
      <p:bldP spid="61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1538"/>
            <a:ext cx="8229600" cy="1143000"/>
          </a:xfrm>
        </p:spPr>
        <p:txBody>
          <a:bodyPr/>
          <a:lstStyle/>
          <a:p>
            <a:r>
              <a:rPr lang="en-GB" sz="9600"/>
              <a:t>strong</a:t>
            </a:r>
          </a:p>
        </p:txBody>
      </p:sp>
      <p:pic>
        <p:nvPicPr>
          <p:cNvPr id="12291" name="Picture 3" descr="MCj0323415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3357563"/>
            <a:ext cx="3997325" cy="3189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3" name="Picture 5" descr="MCj0292460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4868863"/>
            <a:ext cx="1817687" cy="785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-2700338" y="2636838"/>
            <a:ext cx="8229601" cy="1143000"/>
          </a:xfrm>
        </p:spPr>
        <p:txBody>
          <a:bodyPr/>
          <a:lstStyle/>
          <a:p>
            <a:r>
              <a:rPr lang="en-GB"/>
              <a:t>strong</a:t>
            </a:r>
          </a:p>
        </p:txBody>
      </p:sp>
      <p:pic>
        <p:nvPicPr>
          <p:cNvPr id="7175" name="Picture 7" descr="MCj0241663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2066925" cy="246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MCj0215497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277813"/>
            <a:ext cx="5508625" cy="423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7" name="Picture 9" descr="MCj0389124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781300"/>
            <a:ext cx="2286000" cy="259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-344488" y="5165725"/>
            <a:ext cx="8229601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4400">
                <a:solidFill>
                  <a:schemeClr val="tx2"/>
                </a:solidFill>
              </a:rPr>
              <a:t>strong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2195513" y="458152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4400">
                <a:solidFill>
                  <a:schemeClr val="tx2"/>
                </a:solidFill>
              </a:rPr>
              <a:t>strong</a:t>
            </a: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735013" y="515778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4400">
                <a:solidFill>
                  <a:srgbClr val="FF0000"/>
                </a:solidFill>
              </a:rPr>
              <a:t>er</a:t>
            </a:r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3348038" y="458152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4400">
                <a:solidFill>
                  <a:srgbClr val="FF0000"/>
                </a:solidFill>
              </a:rPr>
              <a:t>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8" grpId="0"/>
      <p:bldP spid="7179" grpId="0"/>
      <p:bldP spid="7180" grpId="0"/>
      <p:bldP spid="718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z="4000"/>
              <a:t>The word stays the same but we add ‘</a:t>
            </a:r>
            <a:r>
              <a:rPr lang="en-GB" sz="4000">
                <a:solidFill>
                  <a:srgbClr val="FF0000"/>
                </a:solidFill>
              </a:rPr>
              <a:t>er</a:t>
            </a:r>
            <a:r>
              <a:rPr lang="en-GB" sz="4000"/>
              <a:t>‘ or ‘</a:t>
            </a:r>
            <a:r>
              <a:rPr lang="en-GB" sz="4000">
                <a:solidFill>
                  <a:srgbClr val="FF0000"/>
                </a:solidFill>
              </a:rPr>
              <a:t>est</a:t>
            </a:r>
            <a:r>
              <a:rPr lang="en-GB" sz="4000">
                <a:solidFill>
                  <a:schemeClr val="tx1"/>
                </a:solidFill>
              </a:rPr>
              <a:t>’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0" y="1844675"/>
            <a:ext cx="889317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sz="3600"/>
          </a:p>
          <a:p>
            <a:r>
              <a:rPr lang="en-GB" sz="3600"/>
              <a:t>The middle snake is long</a:t>
            </a:r>
            <a:r>
              <a:rPr lang="en-GB" sz="3600">
                <a:solidFill>
                  <a:srgbClr val="FF0000"/>
                </a:solidFill>
              </a:rPr>
              <a:t>er</a:t>
            </a:r>
            <a:r>
              <a:rPr lang="en-GB" sz="3600"/>
              <a:t> than the small snake.</a:t>
            </a:r>
          </a:p>
        </p:txBody>
      </p:sp>
      <p:pic>
        <p:nvPicPr>
          <p:cNvPr id="8197" name="Picture 5" descr="MCj034383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54628">
            <a:off x="6934994" y="1569244"/>
            <a:ext cx="1435100" cy="1265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MCj034383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54628">
            <a:off x="1195388" y="1189038"/>
            <a:ext cx="2300287" cy="2027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9" name="Picture 7" descr="MCj034383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54628">
            <a:off x="2308225" y="2478088"/>
            <a:ext cx="5373688" cy="4735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403350" y="5805488"/>
            <a:ext cx="6407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/>
              <a:t>The large snake is the long</a:t>
            </a:r>
            <a:r>
              <a:rPr lang="en-GB" sz="3600">
                <a:solidFill>
                  <a:srgbClr val="FF0000"/>
                </a:solidFill>
              </a:rPr>
              <a:t>est</a:t>
            </a:r>
            <a:r>
              <a:rPr lang="en-GB" sz="36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2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449" name="Group 137"/>
          <p:cNvGraphicFramePr>
            <a:graphicFrameLocks noGrp="1"/>
          </p:cNvGraphicFramePr>
          <p:nvPr>
            <p:ph/>
          </p:nvPr>
        </p:nvGraphicFramePr>
        <p:xfrm>
          <a:off x="457200" y="274638"/>
          <a:ext cx="8229600" cy="5851525"/>
        </p:xfrm>
        <a:graphic>
          <a:graphicData uri="http://schemas.openxmlformats.org/drawingml/2006/table">
            <a:tbl>
              <a:tblPr/>
              <a:tblGrid>
                <a:gridCol w="2741613"/>
                <a:gridCol w="2744787"/>
                <a:gridCol w="2743200"/>
              </a:tblGrid>
              <a:tr h="836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‘er’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‘est’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50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tall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taller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tallest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66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short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50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kind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66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weak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50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small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66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long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94</Words>
  <Application>Microsoft Office PowerPoint</Application>
  <PresentationFormat>On-screen Show (4:3)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Default Design</vt:lpstr>
      <vt:lpstr>Our objective is   1.To use ‘er’ and ‘est’ when comparing words  2. to use capital letters and full stops    </vt:lpstr>
      <vt:lpstr>long</vt:lpstr>
      <vt:lpstr>long</vt:lpstr>
      <vt:lpstr>tall</vt:lpstr>
      <vt:lpstr>tall</vt:lpstr>
      <vt:lpstr>strong</vt:lpstr>
      <vt:lpstr>strong</vt:lpstr>
      <vt:lpstr>The word stays the same but we add ‘er‘ or ‘est’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Teacher E-Solutions</cp:lastModifiedBy>
  <cp:revision>8</cp:revision>
  <dcterms:created xsi:type="dcterms:W3CDTF">2006-06-11T16:09:57Z</dcterms:created>
  <dcterms:modified xsi:type="dcterms:W3CDTF">2019-01-18T16:50:46Z</dcterms:modified>
</cp:coreProperties>
</file>