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68" r:id="rId4"/>
    <p:sldId id="260" r:id="rId5"/>
    <p:sldId id="267" r:id="rId6"/>
    <p:sldId id="269" r:id="rId7"/>
    <p:sldId id="262" r:id="rId8"/>
    <p:sldId id="257" r:id="rId9"/>
    <p:sldId id="261" r:id="rId10"/>
    <p:sldId id="280" r:id="rId11"/>
    <p:sldId id="263" r:id="rId12"/>
    <p:sldId id="271" r:id="rId13"/>
    <p:sldId id="270" r:id="rId14"/>
    <p:sldId id="264" r:id="rId15"/>
    <p:sldId id="265" r:id="rId16"/>
    <p:sldId id="272" r:id="rId17"/>
    <p:sldId id="278" r:id="rId18"/>
    <p:sldId id="275" r:id="rId19"/>
    <p:sldId id="276" r:id="rId20"/>
    <p:sldId id="279" r:id="rId21"/>
    <p:sldId id="277" r:id="rId22"/>
    <p:sldId id="274" r:id="rId23"/>
    <p:sldId id="259" r:id="rId24"/>
    <p:sldId id="281" r:id="rId25"/>
    <p:sldId id="282" r:id="rId26"/>
    <p:sldId id="283" r:id="rId27"/>
    <p:sldId id="284" r:id="rId28"/>
  </p:sldIdLst>
  <p:sldSz cx="9144000" cy="6858000" type="screen4x3"/>
  <p:notesSz cx="6858000" cy="9144000"/>
  <p:defaultTextStyle>
    <a:defPPr>
      <a:defRPr lang="en-US"/>
    </a:defPPr>
    <a:lvl1pPr algn="l" rtl="0" fontAlgn="base">
      <a:spcBef>
        <a:spcPct val="0"/>
      </a:spcBef>
      <a:spcAft>
        <a:spcPct val="0"/>
      </a:spcAft>
      <a:defRPr sz="1200" kern="1200">
        <a:solidFill>
          <a:schemeClr val="tx1"/>
        </a:solidFill>
        <a:latin typeface="Arial" pitchFamily="34" charset="0"/>
        <a:ea typeface="+mn-ea"/>
        <a:cs typeface="+mn-cs"/>
      </a:defRPr>
    </a:lvl1pPr>
    <a:lvl2pPr marL="457200" algn="l" rtl="0" fontAlgn="base">
      <a:spcBef>
        <a:spcPct val="0"/>
      </a:spcBef>
      <a:spcAft>
        <a:spcPct val="0"/>
      </a:spcAft>
      <a:defRPr sz="1200" kern="1200">
        <a:solidFill>
          <a:schemeClr val="tx1"/>
        </a:solidFill>
        <a:latin typeface="Arial" pitchFamily="34" charset="0"/>
        <a:ea typeface="+mn-ea"/>
        <a:cs typeface="+mn-cs"/>
      </a:defRPr>
    </a:lvl2pPr>
    <a:lvl3pPr marL="914400" algn="l" rtl="0" fontAlgn="base">
      <a:spcBef>
        <a:spcPct val="0"/>
      </a:spcBef>
      <a:spcAft>
        <a:spcPct val="0"/>
      </a:spcAft>
      <a:defRPr sz="1200" kern="1200">
        <a:solidFill>
          <a:schemeClr val="tx1"/>
        </a:solidFill>
        <a:latin typeface="Arial" pitchFamily="34" charset="0"/>
        <a:ea typeface="+mn-ea"/>
        <a:cs typeface="+mn-cs"/>
      </a:defRPr>
    </a:lvl3pPr>
    <a:lvl4pPr marL="1371600" algn="l" rtl="0" fontAlgn="base">
      <a:spcBef>
        <a:spcPct val="0"/>
      </a:spcBef>
      <a:spcAft>
        <a:spcPct val="0"/>
      </a:spcAft>
      <a:defRPr sz="1200" kern="1200">
        <a:solidFill>
          <a:schemeClr val="tx1"/>
        </a:solidFill>
        <a:latin typeface="Arial" pitchFamily="34" charset="0"/>
        <a:ea typeface="+mn-ea"/>
        <a:cs typeface="+mn-cs"/>
      </a:defRPr>
    </a:lvl4pPr>
    <a:lvl5pPr marL="1828800" algn="l" rtl="0" fontAlgn="base">
      <a:spcBef>
        <a:spcPct val="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Arial" pitchFamily="34" charset="0"/>
        <a:ea typeface="+mn-ea"/>
        <a:cs typeface="+mn-cs"/>
      </a:defRPr>
    </a:lvl6pPr>
    <a:lvl7pPr marL="2743200" algn="l" defTabSz="914400" rtl="0" eaLnBrk="1" latinLnBrk="0" hangingPunct="1">
      <a:defRPr sz="1200" kern="1200">
        <a:solidFill>
          <a:schemeClr val="tx1"/>
        </a:solidFill>
        <a:latin typeface="Arial" pitchFamily="34" charset="0"/>
        <a:ea typeface="+mn-ea"/>
        <a:cs typeface="+mn-cs"/>
      </a:defRPr>
    </a:lvl7pPr>
    <a:lvl8pPr marL="3200400" algn="l" defTabSz="914400" rtl="0" eaLnBrk="1" latinLnBrk="0" hangingPunct="1">
      <a:defRPr sz="1200" kern="1200">
        <a:solidFill>
          <a:schemeClr val="tx1"/>
        </a:solidFill>
        <a:latin typeface="Arial" pitchFamily="34" charset="0"/>
        <a:ea typeface="+mn-ea"/>
        <a:cs typeface="+mn-cs"/>
      </a:defRPr>
    </a:lvl8pPr>
    <a:lvl9pPr marL="3657600" algn="l" defTabSz="914400" rtl="0" eaLnBrk="1" latinLnBrk="0" hangingPunct="1">
      <a:defRPr sz="12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3300"/>
    <a:srgbClr val="CC00CC"/>
    <a:srgbClr val="00FF00"/>
    <a:srgbClr val="00FFFF"/>
    <a:srgbClr val="33CCFF"/>
    <a:srgbClr val="99FF66"/>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58" y="-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BCFA5A-97F4-4B76-9D23-113F53E3E0BD}" type="doc">
      <dgm:prSet loTypeId="urn:microsoft.com/office/officeart/2005/8/layout/radial1" loCatId="relationship" qsTypeId="urn:microsoft.com/office/officeart/2005/8/quickstyle/simple1" qsCatId="simple" csTypeId="urn:microsoft.com/office/officeart/2005/8/colors/accent1_2" csCatId="accent1"/>
      <dgm:spPr/>
    </dgm:pt>
    <dgm:pt modelId="{E31F8B79-74FB-494B-8E8C-827F456434B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rgbClr val="FF0066"/>
              </a:solidFill>
              <a:effectLst/>
              <a:latin typeface="Arial" pitchFamily="34" charset="0"/>
            </a:rPr>
            <a:t>Conflict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rgbClr val="FF0066"/>
              </a:solidFill>
              <a:effectLst/>
              <a:latin typeface="Arial" pitchFamily="34" charset="0"/>
            </a:rPr>
            <a:t>Resolution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rgbClr val="FF0066"/>
              </a:solidFill>
              <a:effectLst/>
              <a:latin typeface="Arial" pitchFamily="34" charset="0"/>
            </a:rPr>
            <a:t>and the</a:t>
          </a:r>
          <a:endParaRPr kumimoji="0" lang="en-US" b="1" i="0" u="none" strike="noStrike" cap="none" normalizeH="0" baseline="0" smtClean="0">
            <a:ln>
              <a:noFill/>
            </a:ln>
            <a:solidFill>
              <a:srgbClr val="FF0066"/>
            </a:solidFill>
            <a:effectLst/>
            <a:latin typeface="Arial" pitchFamily="34" charset="0"/>
          </a:endParaRPr>
        </a:p>
      </dgm:t>
    </dgm:pt>
    <dgm:pt modelId="{F7FA2188-2C45-4D66-A73D-D6755E87B63B}" type="parTrans" cxnId="{433D56DF-21F3-4A0F-BB9C-A2209B2B768C}">
      <dgm:prSet/>
      <dgm:spPr/>
    </dgm:pt>
    <dgm:pt modelId="{02136CC5-C2C8-4C5F-A6F1-33FBF3CCD0F7}" type="sibTrans" cxnId="{433D56DF-21F3-4A0F-BB9C-A2209B2B768C}">
      <dgm:prSet/>
      <dgm:spPr/>
    </dgm:pt>
    <dgm:pt modelId="{F45CD451-7C13-47BA-B798-897A8D7BF73D}">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rgbClr val="FF0066"/>
              </a:solidFill>
              <a:effectLst/>
              <a:latin typeface="Arial" pitchFamily="34" charset="0"/>
            </a:rPr>
            <a:t>CLASSROOM</a:t>
          </a:r>
          <a:endParaRPr kumimoji="0" lang="en-US" b="1" i="0" u="none" strike="noStrike" cap="none" normalizeH="0" baseline="0" smtClean="0">
            <a:ln>
              <a:noFill/>
            </a:ln>
            <a:solidFill>
              <a:srgbClr val="FF0066"/>
            </a:solidFill>
            <a:effectLst/>
            <a:latin typeface="Arial" pitchFamily="34" charset="0"/>
          </a:endParaRPr>
        </a:p>
      </dgm:t>
    </dgm:pt>
    <dgm:pt modelId="{E422A558-07FC-4844-9B12-48532AB87089}" type="parTrans" cxnId="{862DDC93-2938-4106-9B40-796CCFD2C1F3}">
      <dgm:prSet/>
      <dgm:spPr/>
      <dgm:t>
        <a:bodyPr/>
        <a:lstStyle/>
        <a:p>
          <a:endParaRPr lang="en-US"/>
        </a:p>
      </dgm:t>
    </dgm:pt>
    <dgm:pt modelId="{5759929A-AE29-491A-8CDD-1E04BE42B562}" type="sibTrans" cxnId="{862DDC93-2938-4106-9B40-796CCFD2C1F3}">
      <dgm:prSet/>
      <dgm:spPr/>
    </dgm:pt>
    <dgm:pt modelId="{F9C6012A-E1FB-4F00-9F62-64CE7775BE1D}">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rgbClr val="FF0066"/>
              </a:solidFill>
              <a:effectLst/>
              <a:latin typeface="Arial" pitchFamily="34" charset="0"/>
            </a:rPr>
            <a:t>SCHOOL</a:t>
          </a:r>
          <a:endParaRPr kumimoji="0" lang="en-US" b="1" i="0" u="none" strike="noStrike" cap="none" normalizeH="0" baseline="0" smtClean="0">
            <a:ln>
              <a:noFill/>
            </a:ln>
            <a:solidFill>
              <a:srgbClr val="FF0066"/>
            </a:solidFill>
            <a:effectLst/>
            <a:latin typeface="Arial" pitchFamily="34" charset="0"/>
          </a:endParaRPr>
        </a:p>
      </dgm:t>
    </dgm:pt>
    <dgm:pt modelId="{8C91F4B6-E02F-4433-A7CC-BC0BB4310087}" type="parTrans" cxnId="{A930EBA8-8D29-41F6-86DF-DD49366B328D}">
      <dgm:prSet/>
      <dgm:spPr/>
      <dgm:t>
        <a:bodyPr/>
        <a:lstStyle/>
        <a:p>
          <a:endParaRPr lang="en-US"/>
        </a:p>
      </dgm:t>
    </dgm:pt>
    <dgm:pt modelId="{BA3DBE91-0A4E-485B-B65A-DA4DCF06D9AE}" type="sibTrans" cxnId="{A930EBA8-8D29-41F6-86DF-DD49366B328D}">
      <dgm:prSet/>
      <dgm:spPr/>
    </dgm:pt>
    <dgm:pt modelId="{7968535C-8E1D-41F6-B2B0-AB53921E2D0D}">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rgbClr val="FF0066"/>
              </a:solidFill>
              <a:effectLst/>
              <a:latin typeface="Arial" pitchFamily="34" charset="0"/>
            </a:rPr>
            <a:t>COMMUNITY</a:t>
          </a:r>
          <a:endParaRPr kumimoji="0" lang="en-US" b="1" i="0" u="none" strike="noStrike" cap="none" normalizeH="0" baseline="0" smtClean="0">
            <a:ln>
              <a:noFill/>
            </a:ln>
            <a:solidFill>
              <a:srgbClr val="FF0066"/>
            </a:solidFill>
            <a:effectLst/>
            <a:latin typeface="Arial" pitchFamily="34" charset="0"/>
          </a:endParaRPr>
        </a:p>
      </dgm:t>
    </dgm:pt>
    <dgm:pt modelId="{89F64020-1A00-4D4B-B86C-61BF5E48A04E}" type="parTrans" cxnId="{90DAF5A4-44A0-438A-8E74-13CA66298FF9}">
      <dgm:prSet/>
      <dgm:spPr/>
      <dgm:t>
        <a:bodyPr/>
        <a:lstStyle/>
        <a:p>
          <a:endParaRPr lang="en-US"/>
        </a:p>
      </dgm:t>
    </dgm:pt>
    <dgm:pt modelId="{58929FED-7A7E-49B6-9033-E8B2FEA4631C}" type="sibTrans" cxnId="{90DAF5A4-44A0-438A-8E74-13CA66298FF9}">
      <dgm:prSet/>
      <dgm:spPr/>
    </dgm:pt>
    <dgm:pt modelId="{2B8844BD-8F2F-4F87-BFDD-E56E9F670C06}" type="pres">
      <dgm:prSet presAssocID="{22BCFA5A-97F4-4B76-9D23-113F53E3E0BD}" presName="cycle" presStyleCnt="0">
        <dgm:presLayoutVars>
          <dgm:chMax val="1"/>
          <dgm:dir/>
          <dgm:animLvl val="ctr"/>
          <dgm:resizeHandles val="exact"/>
        </dgm:presLayoutVars>
      </dgm:prSet>
      <dgm:spPr/>
    </dgm:pt>
    <dgm:pt modelId="{F120495D-BE8E-4D8B-8A24-A43346135644}" type="pres">
      <dgm:prSet presAssocID="{E31F8B79-74FB-494B-8E8C-827F456434BB}" presName="centerShape" presStyleLbl="node0" presStyleIdx="0" presStyleCnt="1"/>
      <dgm:spPr/>
    </dgm:pt>
    <dgm:pt modelId="{CD9BB97F-2600-4F14-B8D6-F43C3F863483}" type="pres">
      <dgm:prSet presAssocID="{E422A558-07FC-4844-9B12-48532AB87089}" presName="Name9" presStyleLbl="parChTrans1D2" presStyleIdx="0" presStyleCnt="3"/>
      <dgm:spPr/>
    </dgm:pt>
    <dgm:pt modelId="{AF7502E6-3DC6-4630-925E-96F60914B1AB}" type="pres">
      <dgm:prSet presAssocID="{E422A558-07FC-4844-9B12-48532AB87089}" presName="connTx" presStyleLbl="parChTrans1D2" presStyleIdx="0" presStyleCnt="3"/>
      <dgm:spPr/>
    </dgm:pt>
    <dgm:pt modelId="{A6178561-E2EE-4BFE-BA8A-FEA25E9C8E0F}" type="pres">
      <dgm:prSet presAssocID="{F45CD451-7C13-47BA-B798-897A8D7BF73D}" presName="node" presStyleLbl="node1" presStyleIdx="0" presStyleCnt="3">
        <dgm:presLayoutVars>
          <dgm:bulletEnabled val="1"/>
        </dgm:presLayoutVars>
      </dgm:prSet>
      <dgm:spPr/>
    </dgm:pt>
    <dgm:pt modelId="{CA66D7B6-EAC9-4081-A651-27FF8567DD33}" type="pres">
      <dgm:prSet presAssocID="{8C91F4B6-E02F-4433-A7CC-BC0BB4310087}" presName="Name9" presStyleLbl="parChTrans1D2" presStyleIdx="1" presStyleCnt="3"/>
      <dgm:spPr/>
    </dgm:pt>
    <dgm:pt modelId="{A626E8C9-4F60-4FAA-88BF-84C25EEFD19F}" type="pres">
      <dgm:prSet presAssocID="{8C91F4B6-E02F-4433-A7CC-BC0BB4310087}" presName="connTx" presStyleLbl="parChTrans1D2" presStyleIdx="1" presStyleCnt="3"/>
      <dgm:spPr/>
    </dgm:pt>
    <dgm:pt modelId="{8B4967D4-E1A6-4F23-917A-8DF37B503325}" type="pres">
      <dgm:prSet presAssocID="{F9C6012A-E1FB-4F00-9F62-64CE7775BE1D}" presName="node" presStyleLbl="node1" presStyleIdx="1" presStyleCnt="3">
        <dgm:presLayoutVars>
          <dgm:bulletEnabled val="1"/>
        </dgm:presLayoutVars>
      </dgm:prSet>
      <dgm:spPr/>
    </dgm:pt>
    <dgm:pt modelId="{1E05E3D3-F1E4-4530-8643-68B627B6A8B9}" type="pres">
      <dgm:prSet presAssocID="{89F64020-1A00-4D4B-B86C-61BF5E48A04E}" presName="Name9" presStyleLbl="parChTrans1D2" presStyleIdx="2" presStyleCnt="3"/>
      <dgm:spPr/>
    </dgm:pt>
    <dgm:pt modelId="{959E5F0F-903E-4131-84AA-9C2A4D4592E4}" type="pres">
      <dgm:prSet presAssocID="{89F64020-1A00-4D4B-B86C-61BF5E48A04E}" presName="connTx" presStyleLbl="parChTrans1D2" presStyleIdx="2" presStyleCnt="3"/>
      <dgm:spPr/>
    </dgm:pt>
    <dgm:pt modelId="{A84F34F7-CDE7-427F-BAC2-FF1BA7B1787D}" type="pres">
      <dgm:prSet presAssocID="{7968535C-8E1D-41F6-B2B0-AB53921E2D0D}" presName="node" presStyleLbl="node1" presStyleIdx="2" presStyleCnt="3">
        <dgm:presLayoutVars>
          <dgm:bulletEnabled val="1"/>
        </dgm:presLayoutVars>
      </dgm:prSet>
      <dgm:spPr/>
    </dgm:pt>
  </dgm:ptLst>
  <dgm:cxnLst>
    <dgm:cxn modelId="{A930EBA8-8D29-41F6-86DF-DD49366B328D}" srcId="{E31F8B79-74FB-494B-8E8C-827F456434BB}" destId="{F9C6012A-E1FB-4F00-9F62-64CE7775BE1D}" srcOrd="1" destOrd="0" parTransId="{8C91F4B6-E02F-4433-A7CC-BC0BB4310087}" sibTransId="{BA3DBE91-0A4E-485B-B65A-DA4DCF06D9AE}"/>
    <dgm:cxn modelId="{C4753E17-CA14-4E44-8191-BD3072065A1C}" type="presOf" srcId="{89F64020-1A00-4D4B-B86C-61BF5E48A04E}" destId="{959E5F0F-903E-4131-84AA-9C2A4D4592E4}" srcOrd="1" destOrd="0" presId="urn:microsoft.com/office/officeart/2005/8/layout/radial1"/>
    <dgm:cxn modelId="{D3E0064D-EF62-4021-92C7-33DA83856563}" type="presOf" srcId="{8C91F4B6-E02F-4433-A7CC-BC0BB4310087}" destId="{A626E8C9-4F60-4FAA-88BF-84C25EEFD19F}" srcOrd="1" destOrd="0" presId="urn:microsoft.com/office/officeart/2005/8/layout/radial1"/>
    <dgm:cxn modelId="{8DAFA802-2AA2-4406-8175-09EC555FDF1C}" type="presOf" srcId="{8C91F4B6-E02F-4433-A7CC-BC0BB4310087}" destId="{CA66D7B6-EAC9-4081-A651-27FF8567DD33}" srcOrd="0" destOrd="0" presId="urn:microsoft.com/office/officeart/2005/8/layout/radial1"/>
    <dgm:cxn modelId="{2AC733D9-8E8D-43F3-9792-9886BB98EE46}" type="presOf" srcId="{7968535C-8E1D-41F6-B2B0-AB53921E2D0D}" destId="{A84F34F7-CDE7-427F-BAC2-FF1BA7B1787D}" srcOrd="0" destOrd="0" presId="urn:microsoft.com/office/officeart/2005/8/layout/radial1"/>
    <dgm:cxn modelId="{433D56DF-21F3-4A0F-BB9C-A2209B2B768C}" srcId="{22BCFA5A-97F4-4B76-9D23-113F53E3E0BD}" destId="{E31F8B79-74FB-494B-8E8C-827F456434BB}" srcOrd="0" destOrd="0" parTransId="{F7FA2188-2C45-4D66-A73D-D6755E87B63B}" sibTransId="{02136CC5-C2C8-4C5F-A6F1-33FBF3CCD0F7}"/>
    <dgm:cxn modelId="{31B43CC5-36B6-4654-9B56-85BBB849F8DF}" type="presOf" srcId="{22BCFA5A-97F4-4B76-9D23-113F53E3E0BD}" destId="{2B8844BD-8F2F-4F87-BFDD-E56E9F670C06}" srcOrd="0" destOrd="0" presId="urn:microsoft.com/office/officeart/2005/8/layout/radial1"/>
    <dgm:cxn modelId="{862DDC93-2938-4106-9B40-796CCFD2C1F3}" srcId="{E31F8B79-74FB-494B-8E8C-827F456434BB}" destId="{F45CD451-7C13-47BA-B798-897A8D7BF73D}" srcOrd="0" destOrd="0" parTransId="{E422A558-07FC-4844-9B12-48532AB87089}" sibTransId="{5759929A-AE29-491A-8CDD-1E04BE42B562}"/>
    <dgm:cxn modelId="{25C94BB4-0E5D-438E-B2CF-2DCBA0E49F3B}" type="presOf" srcId="{E31F8B79-74FB-494B-8E8C-827F456434BB}" destId="{F120495D-BE8E-4D8B-8A24-A43346135644}" srcOrd="0" destOrd="0" presId="urn:microsoft.com/office/officeart/2005/8/layout/radial1"/>
    <dgm:cxn modelId="{9A565158-7C7C-43BD-9778-B4717F79DEC4}" type="presOf" srcId="{E422A558-07FC-4844-9B12-48532AB87089}" destId="{CD9BB97F-2600-4F14-B8D6-F43C3F863483}" srcOrd="0" destOrd="0" presId="urn:microsoft.com/office/officeart/2005/8/layout/radial1"/>
    <dgm:cxn modelId="{A4F4BC8B-97DE-41AC-BA6C-29C74A3DAC0E}" type="presOf" srcId="{F45CD451-7C13-47BA-B798-897A8D7BF73D}" destId="{A6178561-E2EE-4BFE-BA8A-FEA25E9C8E0F}" srcOrd="0" destOrd="0" presId="urn:microsoft.com/office/officeart/2005/8/layout/radial1"/>
    <dgm:cxn modelId="{68DDC51D-8C1B-4184-A050-DBF8162F88B3}" type="presOf" srcId="{E422A558-07FC-4844-9B12-48532AB87089}" destId="{AF7502E6-3DC6-4630-925E-96F60914B1AB}" srcOrd="1" destOrd="0" presId="urn:microsoft.com/office/officeart/2005/8/layout/radial1"/>
    <dgm:cxn modelId="{3AC6B745-B8D8-4BD0-9DF8-054E7A956CD7}" type="presOf" srcId="{F9C6012A-E1FB-4F00-9F62-64CE7775BE1D}" destId="{8B4967D4-E1A6-4F23-917A-8DF37B503325}" srcOrd="0" destOrd="0" presId="urn:microsoft.com/office/officeart/2005/8/layout/radial1"/>
    <dgm:cxn modelId="{90DAF5A4-44A0-438A-8E74-13CA66298FF9}" srcId="{E31F8B79-74FB-494B-8E8C-827F456434BB}" destId="{7968535C-8E1D-41F6-B2B0-AB53921E2D0D}" srcOrd="2" destOrd="0" parTransId="{89F64020-1A00-4D4B-B86C-61BF5E48A04E}" sibTransId="{58929FED-7A7E-49B6-9033-E8B2FEA4631C}"/>
    <dgm:cxn modelId="{F12CF9B6-0900-4C16-9E0E-0FB987166379}" type="presOf" srcId="{89F64020-1A00-4D4B-B86C-61BF5E48A04E}" destId="{1E05E3D3-F1E4-4530-8643-68B627B6A8B9}" srcOrd="0" destOrd="0" presId="urn:microsoft.com/office/officeart/2005/8/layout/radial1"/>
    <dgm:cxn modelId="{A807AF07-3C2A-4D15-B9A2-D809226801F2}" type="presParOf" srcId="{2B8844BD-8F2F-4F87-BFDD-E56E9F670C06}" destId="{F120495D-BE8E-4D8B-8A24-A43346135644}" srcOrd="0" destOrd="0" presId="urn:microsoft.com/office/officeart/2005/8/layout/radial1"/>
    <dgm:cxn modelId="{5F1DAB50-D975-4806-8B10-B8A9541B093E}" type="presParOf" srcId="{2B8844BD-8F2F-4F87-BFDD-E56E9F670C06}" destId="{CD9BB97F-2600-4F14-B8D6-F43C3F863483}" srcOrd="1" destOrd="0" presId="urn:microsoft.com/office/officeart/2005/8/layout/radial1"/>
    <dgm:cxn modelId="{354D8E7C-C795-416B-9911-2C67C9DE111B}" type="presParOf" srcId="{CD9BB97F-2600-4F14-B8D6-F43C3F863483}" destId="{AF7502E6-3DC6-4630-925E-96F60914B1AB}" srcOrd="0" destOrd="0" presId="urn:microsoft.com/office/officeart/2005/8/layout/radial1"/>
    <dgm:cxn modelId="{815328C5-2D0E-4E6A-ADB4-76D22C80B97B}" type="presParOf" srcId="{2B8844BD-8F2F-4F87-BFDD-E56E9F670C06}" destId="{A6178561-E2EE-4BFE-BA8A-FEA25E9C8E0F}" srcOrd="2" destOrd="0" presId="urn:microsoft.com/office/officeart/2005/8/layout/radial1"/>
    <dgm:cxn modelId="{8BABED86-4BD1-490B-9254-3A242EB45861}" type="presParOf" srcId="{2B8844BD-8F2F-4F87-BFDD-E56E9F670C06}" destId="{CA66D7B6-EAC9-4081-A651-27FF8567DD33}" srcOrd="3" destOrd="0" presId="urn:microsoft.com/office/officeart/2005/8/layout/radial1"/>
    <dgm:cxn modelId="{07273034-D67D-426C-AEDA-785CF659CCFE}" type="presParOf" srcId="{CA66D7B6-EAC9-4081-A651-27FF8567DD33}" destId="{A626E8C9-4F60-4FAA-88BF-84C25EEFD19F}" srcOrd="0" destOrd="0" presId="urn:microsoft.com/office/officeart/2005/8/layout/radial1"/>
    <dgm:cxn modelId="{8DF42069-8B8A-4710-B50E-E43241D66B6F}" type="presParOf" srcId="{2B8844BD-8F2F-4F87-BFDD-E56E9F670C06}" destId="{8B4967D4-E1A6-4F23-917A-8DF37B503325}" srcOrd="4" destOrd="0" presId="urn:microsoft.com/office/officeart/2005/8/layout/radial1"/>
    <dgm:cxn modelId="{8F6FF800-6122-44EE-939E-37CD3BDCF1FC}" type="presParOf" srcId="{2B8844BD-8F2F-4F87-BFDD-E56E9F670C06}" destId="{1E05E3D3-F1E4-4530-8643-68B627B6A8B9}" srcOrd="5" destOrd="0" presId="urn:microsoft.com/office/officeart/2005/8/layout/radial1"/>
    <dgm:cxn modelId="{89A6D64C-71DB-4AAB-AFEE-84AD857628CB}" type="presParOf" srcId="{1E05E3D3-F1E4-4530-8643-68B627B6A8B9}" destId="{959E5F0F-903E-4131-84AA-9C2A4D4592E4}" srcOrd="0" destOrd="0" presId="urn:microsoft.com/office/officeart/2005/8/layout/radial1"/>
    <dgm:cxn modelId="{56166394-84BE-46BA-86F2-42405F21D5D4}" type="presParOf" srcId="{2B8844BD-8F2F-4F87-BFDD-E56E9F670C06}" destId="{A84F34F7-CDE7-427F-BAC2-FF1BA7B1787D}" srcOrd="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1297791-2771-4084-AE7D-E8A340E70A6A}" type="slidenum">
              <a:rPr lang="en-US"/>
              <a:pPr>
                <a:defRPr/>
              </a:pPr>
              <a:t>‹#›</a:t>
            </a:fld>
            <a:endParaRPr lang="en-US"/>
          </a:p>
        </p:txBody>
      </p:sp>
    </p:spTree>
    <p:extLst>
      <p:ext uri="{BB962C8B-B14F-4D97-AF65-F5344CB8AC3E}">
        <p14:creationId xmlns:p14="http://schemas.microsoft.com/office/powerpoint/2010/main" val="2251797700"/>
      </p:ext>
    </p:extLst>
  </p:cSld>
  <p:clrMapOvr>
    <a:masterClrMapping/>
  </p:clrMapOvr>
  <p:transition advTm="30000">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8DB37-B1C1-4DAB-AC5C-0748F31A618E}" type="slidenum">
              <a:rPr lang="en-US"/>
              <a:pPr>
                <a:defRPr/>
              </a:pPr>
              <a:t>‹#›</a:t>
            </a:fld>
            <a:endParaRPr lang="en-US"/>
          </a:p>
        </p:txBody>
      </p:sp>
    </p:spTree>
    <p:extLst>
      <p:ext uri="{BB962C8B-B14F-4D97-AF65-F5344CB8AC3E}">
        <p14:creationId xmlns:p14="http://schemas.microsoft.com/office/powerpoint/2010/main" val="1077206836"/>
      </p:ext>
    </p:extLst>
  </p:cSld>
  <p:clrMapOvr>
    <a:masterClrMapping/>
  </p:clrMapOvr>
  <p:transition advTm="30000">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1577E96-778E-4FF0-A19C-A3F0F554ED23}" type="slidenum">
              <a:rPr lang="en-US"/>
              <a:pPr>
                <a:defRPr/>
              </a:pPr>
              <a:t>‹#›</a:t>
            </a:fld>
            <a:endParaRPr lang="en-US"/>
          </a:p>
        </p:txBody>
      </p:sp>
    </p:spTree>
    <p:extLst>
      <p:ext uri="{BB962C8B-B14F-4D97-AF65-F5344CB8AC3E}">
        <p14:creationId xmlns:p14="http://schemas.microsoft.com/office/powerpoint/2010/main" val="868406137"/>
      </p:ext>
    </p:extLst>
  </p:cSld>
  <p:clrMapOvr>
    <a:masterClrMapping/>
  </p:clrMapOvr>
  <p:transition advTm="30000">
    <p:wedg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CE7091C-B7A3-4E4A-ABC0-DF5EF0307331}" type="slidenum">
              <a:rPr lang="en-US"/>
              <a:pPr>
                <a:defRPr/>
              </a:pPr>
              <a:t>‹#›</a:t>
            </a:fld>
            <a:endParaRPr lang="en-US"/>
          </a:p>
        </p:txBody>
      </p:sp>
    </p:spTree>
    <p:extLst>
      <p:ext uri="{BB962C8B-B14F-4D97-AF65-F5344CB8AC3E}">
        <p14:creationId xmlns:p14="http://schemas.microsoft.com/office/powerpoint/2010/main" val="3666146254"/>
      </p:ext>
    </p:extLst>
  </p:cSld>
  <p:clrMapOvr>
    <a:masterClrMapping/>
  </p:clrMapOvr>
  <p:transition advTm="30000">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5FEC106-F89E-4286-9922-EF76D45885B8}" type="slidenum">
              <a:rPr lang="en-US"/>
              <a:pPr>
                <a:defRPr/>
              </a:pPr>
              <a:t>‹#›</a:t>
            </a:fld>
            <a:endParaRPr lang="en-US"/>
          </a:p>
        </p:txBody>
      </p:sp>
    </p:spTree>
    <p:extLst>
      <p:ext uri="{BB962C8B-B14F-4D97-AF65-F5344CB8AC3E}">
        <p14:creationId xmlns:p14="http://schemas.microsoft.com/office/powerpoint/2010/main" val="3549849427"/>
      </p:ext>
    </p:extLst>
  </p:cSld>
  <p:clrMapOvr>
    <a:masterClrMapping/>
  </p:clrMapOvr>
  <p:transition advTm="30000">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10C323-D363-4FDE-BA72-B5D76C60CE98}" type="slidenum">
              <a:rPr lang="en-US"/>
              <a:pPr>
                <a:defRPr/>
              </a:pPr>
              <a:t>‹#›</a:t>
            </a:fld>
            <a:endParaRPr lang="en-US"/>
          </a:p>
        </p:txBody>
      </p:sp>
    </p:spTree>
    <p:extLst>
      <p:ext uri="{BB962C8B-B14F-4D97-AF65-F5344CB8AC3E}">
        <p14:creationId xmlns:p14="http://schemas.microsoft.com/office/powerpoint/2010/main" val="1947326787"/>
      </p:ext>
    </p:extLst>
  </p:cSld>
  <p:clrMapOvr>
    <a:masterClrMapping/>
  </p:clrMapOvr>
  <p:transition advTm="30000">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6B83BA-5009-44C8-8817-50FD06C72D37}" type="slidenum">
              <a:rPr lang="en-US"/>
              <a:pPr>
                <a:defRPr/>
              </a:pPr>
              <a:t>‹#›</a:t>
            </a:fld>
            <a:endParaRPr lang="en-US"/>
          </a:p>
        </p:txBody>
      </p:sp>
    </p:spTree>
    <p:extLst>
      <p:ext uri="{BB962C8B-B14F-4D97-AF65-F5344CB8AC3E}">
        <p14:creationId xmlns:p14="http://schemas.microsoft.com/office/powerpoint/2010/main" val="98987329"/>
      </p:ext>
    </p:extLst>
  </p:cSld>
  <p:clrMapOvr>
    <a:masterClrMapping/>
  </p:clrMapOvr>
  <p:transition advTm="30000">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1DAAA5E-14C7-4D93-B554-08F468326530}" type="slidenum">
              <a:rPr lang="en-US"/>
              <a:pPr>
                <a:defRPr/>
              </a:pPr>
              <a:t>‹#›</a:t>
            </a:fld>
            <a:endParaRPr lang="en-US"/>
          </a:p>
        </p:txBody>
      </p:sp>
    </p:spTree>
    <p:extLst>
      <p:ext uri="{BB962C8B-B14F-4D97-AF65-F5344CB8AC3E}">
        <p14:creationId xmlns:p14="http://schemas.microsoft.com/office/powerpoint/2010/main" val="334645422"/>
      </p:ext>
    </p:extLst>
  </p:cSld>
  <p:clrMapOvr>
    <a:masterClrMapping/>
  </p:clrMapOvr>
  <p:transition advTm="30000">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B741D62-6570-423E-A044-7AD76C5B485E}" type="slidenum">
              <a:rPr lang="en-US"/>
              <a:pPr>
                <a:defRPr/>
              </a:pPr>
              <a:t>‹#›</a:t>
            </a:fld>
            <a:endParaRPr lang="en-US"/>
          </a:p>
        </p:txBody>
      </p:sp>
    </p:spTree>
    <p:extLst>
      <p:ext uri="{BB962C8B-B14F-4D97-AF65-F5344CB8AC3E}">
        <p14:creationId xmlns:p14="http://schemas.microsoft.com/office/powerpoint/2010/main" val="1873334230"/>
      </p:ext>
    </p:extLst>
  </p:cSld>
  <p:clrMapOvr>
    <a:masterClrMapping/>
  </p:clrMapOvr>
  <p:transition advTm="30000">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0FC465F-38D8-4BCC-B8A3-FCAC4C5BE979}" type="slidenum">
              <a:rPr lang="en-US"/>
              <a:pPr>
                <a:defRPr/>
              </a:pPr>
              <a:t>‹#›</a:t>
            </a:fld>
            <a:endParaRPr lang="en-US"/>
          </a:p>
        </p:txBody>
      </p:sp>
    </p:spTree>
    <p:extLst>
      <p:ext uri="{BB962C8B-B14F-4D97-AF65-F5344CB8AC3E}">
        <p14:creationId xmlns:p14="http://schemas.microsoft.com/office/powerpoint/2010/main" val="2643088934"/>
      </p:ext>
    </p:extLst>
  </p:cSld>
  <p:clrMapOvr>
    <a:masterClrMapping/>
  </p:clrMapOvr>
  <p:transition advTm="30000">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5362A69-4899-495E-960F-17DF5F8B1D8D}" type="slidenum">
              <a:rPr lang="en-US"/>
              <a:pPr>
                <a:defRPr/>
              </a:pPr>
              <a:t>‹#›</a:t>
            </a:fld>
            <a:endParaRPr lang="en-US"/>
          </a:p>
        </p:txBody>
      </p:sp>
    </p:spTree>
    <p:extLst>
      <p:ext uri="{BB962C8B-B14F-4D97-AF65-F5344CB8AC3E}">
        <p14:creationId xmlns:p14="http://schemas.microsoft.com/office/powerpoint/2010/main" val="1206655342"/>
      </p:ext>
    </p:extLst>
  </p:cSld>
  <p:clrMapOvr>
    <a:masterClrMapping/>
  </p:clrMapOvr>
  <p:transition advTm="30000">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0499939-392B-483F-83FA-42CF14B954E8}" type="slidenum">
              <a:rPr lang="en-US"/>
              <a:pPr>
                <a:defRPr/>
              </a:pPr>
              <a:t>‹#›</a:t>
            </a:fld>
            <a:endParaRPr lang="en-US"/>
          </a:p>
        </p:txBody>
      </p:sp>
    </p:spTree>
    <p:extLst>
      <p:ext uri="{BB962C8B-B14F-4D97-AF65-F5344CB8AC3E}">
        <p14:creationId xmlns:p14="http://schemas.microsoft.com/office/powerpoint/2010/main" val="527404625"/>
      </p:ext>
    </p:extLst>
  </p:cSld>
  <p:clrMapOvr>
    <a:masterClrMapping/>
  </p:clrMapOvr>
  <p:transition advTm="30000">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Arial" charset="0"/>
              </a:defRPr>
            </a:lvl1pPr>
          </a:lstStyle>
          <a:p>
            <a:pPr>
              <a:defRPr/>
            </a:pPr>
            <a:fld id="{DD23D9A1-170A-431D-9A9E-DD79F065FC1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advTm="30000">
    <p:wedge/>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www.acresolution.org/research.nsf/articles" TargetMode="External"/><Relationship Id="rId2" Type="http://schemas.openxmlformats.org/officeDocument/2006/relationships/hyperlink" Target="http://www.acresolution.org/" TargetMode="External"/><Relationship Id="rId1" Type="http://schemas.openxmlformats.org/officeDocument/2006/relationships/slideLayout" Target="../slideLayouts/slideLayout1.xml"/><Relationship Id="rId5" Type="http://schemas.openxmlformats.org/officeDocument/2006/relationships/hyperlink" Target="http://www.education-world.com/" TargetMode="External"/><Relationship Id="rId4" Type="http://schemas.openxmlformats.org/officeDocument/2006/relationships/hyperlink" Target="http://www.crenet.org/"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ncip.org/" TargetMode="External"/><Relationship Id="rId2" Type="http://schemas.openxmlformats.org/officeDocument/2006/relationships/hyperlink" Target="http://www.csmp.org/" TargetMode="External"/><Relationship Id="rId1" Type="http://schemas.openxmlformats.org/officeDocument/2006/relationships/slideLayout" Target="../slideLayouts/slideLayout6.xml"/><Relationship Id="rId5" Type="http://schemas.openxmlformats.org/officeDocument/2006/relationships/hyperlink" Target="http://www.esrnational.org/about-rccp.html" TargetMode="External"/><Relationship Id="rId4" Type="http://schemas.openxmlformats.org/officeDocument/2006/relationships/hyperlink" Target="http://www.state.oh.us/cdr/schools/smgranteeupdate2001.ht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066800"/>
            <a:ext cx="7772400" cy="1470025"/>
          </a:xfrm>
        </p:spPr>
        <p:txBody>
          <a:bodyPr/>
          <a:lstStyle/>
          <a:p>
            <a:pPr eaLnBrk="1" hangingPunct="1"/>
            <a:r>
              <a:rPr lang="en-US" smtClean="0">
                <a:solidFill>
                  <a:srgbClr val="FF0000"/>
                </a:solidFill>
                <a:latin typeface="Comic Sans MS" pitchFamily="66" charset="0"/>
              </a:rPr>
              <a:t>CONFLICT RESOLUTION</a:t>
            </a:r>
          </a:p>
        </p:txBody>
      </p:sp>
      <p:sp>
        <p:nvSpPr>
          <p:cNvPr id="2051" name="Rectangle 3"/>
          <p:cNvSpPr>
            <a:spLocks noGrp="1" noChangeArrowheads="1"/>
          </p:cNvSpPr>
          <p:nvPr>
            <p:ph type="subTitle" idx="1"/>
          </p:nvPr>
        </p:nvSpPr>
        <p:spPr>
          <a:xfrm>
            <a:off x="1371600" y="4419600"/>
            <a:ext cx="6400800" cy="1752600"/>
          </a:xfrm>
        </p:spPr>
        <p:txBody>
          <a:bodyPr/>
          <a:lstStyle/>
          <a:p>
            <a:pPr eaLnBrk="1" hangingPunct="1">
              <a:lnSpc>
                <a:spcPct val="80000"/>
              </a:lnSpc>
            </a:pPr>
            <a:r>
              <a:rPr lang="en-US" sz="1800" smtClean="0">
                <a:latin typeface="Comic Sans MS" pitchFamily="66" charset="0"/>
              </a:rPr>
              <a:t>Jennifer Matlick</a:t>
            </a:r>
          </a:p>
          <a:p>
            <a:pPr eaLnBrk="1" hangingPunct="1">
              <a:lnSpc>
                <a:spcPct val="80000"/>
              </a:lnSpc>
            </a:pPr>
            <a:r>
              <a:rPr lang="en-US" sz="1800" smtClean="0">
                <a:latin typeface="Comic Sans MS" pitchFamily="66" charset="0"/>
              </a:rPr>
              <a:t>A11543082</a:t>
            </a:r>
          </a:p>
          <a:p>
            <a:pPr eaLnBrk="1" hangingPunct="1">
              <a:lnSpc>
                <a:spcPct val="80000"/>
              </a:lnSpc>
            </a:pPr>
            <a:r>
              <a:rPr lang="en-US" sz="1800" smtClean="0">
                <a:latin typeface="Comic Sans MS" pitchFamily="66" charset="0"/>
              </a:rPr>
              <a:t>CEP 841 Classroom &amp; Behavior in the Inclusive Classroom</a:t>
            </a:r>
          </a:p>
          <a:p>
            <a:pPr eaLnBrk="1" hangingPunct="1">
              <a:lnSpc>
                <a:spcPct val="80000"/>
              </a:lnSpc>
            </a:pPr>
            <a:r>
              <a:rPr lang="en-US" sz="1800" smtClean="0">
                <a:latin typeface="Comic Sans MS" pitchFamily="66" charset="0"/>
              </a:rPr>
              <a:t>Elementary Education Teacher</a:t>
            </a:r>
          </a:p>
          <a:p>
            <a:pPr eaLnBrk="1" hangingPunct="1">
              <a:lnSpc>
                <a:spcPct val="80000"/>
              </a:lnSpc>
            </a:pPr>
            <a:r>
              <a:rPr lang="en-US" sz="1800" smtClean="0">
                <a:latin typeface="Comic Sans MS" pitchFamily="66" charset="0"/>
              </a:rPr>
              <a:t>July 27, 2002</a:t>
            </a:r>
          </a:p>
        </p:txBody>
      </p:sp>
      <p:pic>
        <p:nvPicPr>
          <p:cNvPr id="3076" name="Picture 5" descr="childr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2222500"/>
            <a:ext cx="4876800" cy="219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2000" fill="hold"/>
                                        <p:tgtEl>
                                          <p:spTgt spid="2050"/>
                                        </p:tgtEl>
                                        <p:attrNameLst>
                                          <p:attrName>ppt_w</p:attrName>
                                        </p:attrNameLst>
                                      </p:cBhvr>
                                      <p:tavLst>
                                        <p:tav tm="0">
                                          <p:val>
                                            <p:strVal val="#ppt_w*2.5"/>
                                          </p:val>
                                        </p:tav>
                                        <p:tav tm="100000">
                                          <p:val>
                                            <p:strVal val="#ppt_w"/>
                                          </p:val>
                                        </p:tav>
                                      </p:tavLst>
                                    </p:anim>
                                    <p:anim calcmode="lin" valueType="num">
                                      <p:cBhvr>
                                        <p:cTn id="8" dur="2000" fill="hold"/>
                                        <p:tgtEl>
                                          <p:spTgt spid="2050"/>
                                        </p:tgtEl>
                                        <p:attrNameLst>
                                          <p:attrName>ppt_h</p:attrName>
                                        </p:attrNameLst>
                                      </p:cBhvr>
                                      <p:tavLst>
                                        <p:tav tm="0">
                                          <p:val>
                                            <p:strVal val="#ppt_h"/>
                                          </p:val>
                                        </p:tav>
                                        <p:tav tm="100000">
                                          <p:val>
                                            <p:strVal val="#ppt_h"/>
                                          </p:val>
                                        </p:tav>
                                      </p:tavLst>
                                    </p:anim>
                                    <p:anim calcmode="lin" valueType="num">
                                      <p:cBhvr>
                                        <p:cTn id="9" dur="2000" fill="hold"/>
                                        <p:tgtEl>
                                          <p:spTgt spid="2050"/>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2050"/>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205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051">
                                            <p:txEl>
                                              <p:pRg st="0" end="0"/>
                                            </p:txEl>
                                          </p:spTgt>
                                        </p:tgtEl>
                                        <p:attrNameLst>
                                          <p:attrName>style.visibility</p:attrName>
                                        </p:attrNameLst>
                                      </p:cBhvr>
                                      <p:to>
                                        <p:strVal val="visible"/>
                                      </p:to>
                                    </p:set>
                                    <p:animEffect transition="in" filter="wipe(left)">
                                      <p:cBhvr>
                                        <p:cTn id="16" dur="500"/>
                                        <p:tgtEl>
                                          <p:spTgt spid="2051">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2051">
                                            <p:txEl>
                                              <p:pRg st="1" end="1"/>
                                            </p:txEl>
                                          </p:spTgt>
                                        </p:tgtEl>
                                        <p:attrNameLst>
                                          <p:attrName>style.visibility</p:attrName>
                                        </p:attrNameLst>
                                      </p:cBhvr>
                                      <p:to>
                                        <p:strVal val="visible"/>
                                      </p:to>
                                    </p:set>
                                    <p:animEffect transition="in" filter="wipe(left)">
                                      <p:cBhvr>
                                        <p:cTn id="21" dur="500"/>
                                        <p:tgtEl>
                                          <p:spTgt spid="2051">
                                            <p:txEl>
                                              <p:pRg st="1" end="1"/>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2051">
                                            <p:txEl>
                                              <p:pRg st="2" end="2"/>
                                            </p:txEl>
                                          </p:spTgt>
                                        </p:tgtEl>
                                        <p:attrNameLst>
                                          <p:attrName>style.visibility</p:attrName>
                                        </p:attrNameLst>
                                      </p:cBhvr>
                                      <p:to>
                                        <p:strVal val="visible"/>
                                      </p:to>
                                    </p:set>
                                    <p:animEffect transition="in" filter="wipe(left)">
                                      <p:cBhvr>
                                        <p:cTn id="26" dur="500"/>
                                        <p:tgtEl>
                                          <p:spTgt spid="2051">
                                            <p:txEl>
                                              <p:pRg st="2" end="2"/>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2051">
                                            <p:txEl>
                                              <p:pRg st="3" end="3"/>
                                            </p:txEl>
                                          </p:spTgt>
                                        </p:tgtEl>
                                        <p:attrNameLst>
                                          <p:attrName>style.visibility</p:attrName>
                                        </p:attrNameLst>
                                      </p:cBhvr>
                                      <p:to>
                                        <p:strVal val="visible"/>
                                      </p:to>
                                    </p:set>
                                    <p:animEffect transition="in" filter="wipe(left)">
                                      <p:cBhvr>
                                        <p:cTn id="31" dur="500"/>
                                        <p:tgtEl>
                                          <p:spTgt spid="2051">
                                            <p:txEl>
                                              <p:pRg st="3" end="3"/>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2051">
                                            <p:txEl>
                                              <p:pRg st="4" end="4"/>
                                            </p:txEl>
                                          </p:spTgt>
                                        </p:tgtEl>
                                        <p:attrNameLst>
                                          <p:attrName>style.visibility</p:attrName>
                                        </p:attrNameLst>
                                      </p:cBhvr>
                                      <p:to>
                                        <p:strVal val="visible"/>
                                      </p:to>
                                    </p:set>
                                    <p:animEffect transition="in" filter="wipe(left)">
                                      <p:cBhvr>
                                        <p:cTn id="36" dur="500"/>
                                        <p:tgtEl>
                                          <p:spTgt spid="20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a:xfrm>
            <a:off x="609600" y="609600"/>
            <a:ext cx="7772400" cy="1470025"/>
          </a:xfrm>
        </p:spPr>
        <p:txBody>
          <a:bodyPr/>
          <a:lstStyle/>
          <a:p>
            <a:pPr eaLnBrk="1" hangingPunct="1"/>
            <a:r>
              <a:rPr lang="en-US" smtClean="0"/>
              <a:t>There are three levels involved in CR</a:t>
            </a:r>
          </a:p>
        </p:txBody>
      </p:sp>
      <p:sp>
        <p:nvSpPr>
          <p:cNvPr id="30723" name="Rectangle 3"/>
          <p:cNvSpPr>
            <a:spLocks noGrp="1" noChangeArrowheads="1"/>
          </p:cNvSpPr>
          <p:nvPr>
            <p:ph type="subTitle" idx="1"/>
          </p:nvPr>
        </p:nvSpPr>
        <p:spPr>
          <a:xfrm>
            <a:off x="1295400" y="2514600"/>
            <a:ext cx="6477000" cy="3048000"/>
          </a:xfrm>
        </p:spPr>
        <p:txBody>
          <a:bodyPr/>
          <a:lstStyle/>
          <a:p>
            <a:pPr marL="609600" indent="-609600" algn="l" eaLnBrk="1" hangingPunct="1">
              <a:lnSpc>
                <a:spcPct val="80000"/>
              </a:lnSpc>
              <a:buFontTx/>
              <a:buAutoNum type="arabicPeriod"/>
            </a:pPr>
            <a:r>
              <a:rPr lang="en-US" sz="2400" smtClean="0"/>
              <a:t>Negotiating - two individuals sit down and work out a resolution together</a:t>
            </a:r>
          </a:p>
          <a:p>
            <a:pPr marL="609600" indent="-609600" algn="l" eaLnBrk="1" hangingPunct="1">
              <a:lnSpc>
                <a:spcPct val="80000"/>
              </a:lnSpc>
              <a:buFontTx/>
              <a:buAutoNum type="arabicPeriod"/>
            </a:pPr>
            <a:r>
              <a:rPr lang="en-US" sz="2400" smtClean="0"/>
              <a:t>Mediation – a third party assists individuals in finding a solution </a:t>
            </a:r>
          </a:p>
          <a:p>
            <a:pPr marL="609600" indent="-609600" algn="l" eaLnBrk="1" hangingPunct="1">
              <a:lnSpc>
                <a:spcPct val="80000"/>
              </a:lnSpc>
              <a:buFontTx/>
              <a:buAutoNum type="arabicPeriod"/>
            </a:pPr>
            <a:r>
              <a:rPr lang="en-US" sz="2400" smtClean="0"/>
              <a:t>Arbitration – involves a third party and is instituted when negotiations and mediations fail</a:t>
            </a:r>
          </a:p>
          <a:p>
            <a:pPr marL="609600" indent="-609600" algn="l" eaLnBrk="1" hangingPunct="1">
              <a:lnSpc>
                <a:spcPct val="80000"/>
              </a:lnSpc>
            </a:pPr>
            <a:r>
              <a:rPr lang="en-US" sz="2400" smtClean="0"/>
              <a:t>	</a:t>
            </a:r>
            <a:r>
              <a:rPr lang="en-US" sz="800" smtClean="0"/>
              <a:t>					</a:t>
            </a:r>
          </a:p>
          <a:p>
            <a:pPr marL="609600" indent="-609600" algn="l" eaLnBrk="1" hangingPunct="1">
              <a:lnSpc>
                <a:spcPct val="80000"/>
              </a:lnSpc>
            </a:pPr>
            <a:r>
              <a:rPr lang="en-US" sz="800" smtClean="0"/>
              <a:t>												</a:t>
            </a:r>
            <a:r>
              <a:rPr lang="en-US" sz="1400" smtClean="0"/>
              <a:t>(Savage)</a:t>
            </a:r>
          </a:p>
          <a:p>
            <a:pPr marL="609600" indent="-609600" eaLnBrk="1" hangingPunct="1">
              <a:lnSpc>
                <a:spcPct val="80000"/>
              </a:lnSpc>
            </a:pPr>
            <a:endParaRPr lang="en-US" sz="1400" smtClean="0"/>
          </a:p>
        </p:txBody>
      </p:sp>
      <p:pic>
        <p:nvPicPr>
          <p:cNvPr id="12292" name="Picture 4" descr="103000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4419600"/>
            <a:ext cx="2987675" cy="223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withEffect">
                                  <p:stCondLst>
                                    <p:cond delay="0"/>
                                  </p:stCondLst>
                                  <p:iterate type="lt">
                                    <p:tmPct val="10000"/>
                                  </p:iterate>
                                  <p:childTnLst>
                                    <p:set>
                                      <p:cBhvr>
                                        <p:cTn id="6" dur="1" fill="hold">
                                          <p:stCondLst>
                                            <p:cond delay="0"/>
                                          </p:stCondLst>
                                        </p:cTn>
                                        <p:tgtEl>
                                          <p:spTgt spid="30722"/>
                                        </p:tgtEl>
                                        <p:attrNameLst>
                                          <p:attrName>style.visibility</p:attrName>
                                        </p:attrNameLst>
                                      </p:cBhvr>
                                      <p:to>
                                        <p:strVal val="visible"/>
                                      </p:to>
                                    </p:set>
                                    <p:anim calcmode="lin" valueType="num">
                                      <p:cBhvr additive="base">
                                        <p:cTn id="7" dur="500" fill="hold">
                                          <p:stCondLst>
                                            <p:cond delay="0"/>
                                          </p:stCondLst>
                                        </p:cTn>
                                        <p:tgtEl>
                                          <p:spTgt spid="30722"/>
                                        </p:tgtEl>
                                        <p:attrNameLst>
                                          <p:attrName>ppt_x</p:attrName>
                                        </p:attrNameLst>
                                      </p:cBhvr>
                                      <p:tavLst>
                                        <p:tav tm="0">
                                          <p:val>
                                            <p:strVal val="0-#ppt_w/2"/>
                                          </p:val>
                                        </p:tav>
                                        <p:tav tm="100000">
                                          <p:val>
                                            <p:strVal val="#ppt_x"/>
                                          </p:val>
                                        </p:tav>
                                      </p:tavLst>
                                    </p:anim>
                                    <p:anim calcmode="lin" valueType="num">
                                      <p:cBhvr additive="base">
                                        <p:cTn id="8" dur="500" fill="hold">
                                          <p:stCondLst>
                                            <p:cond delay="0"/>
                                          </p:stCondLst>
                                        </p:cTn>
                                        <p:tgtEl>
                                          <p:spTgt spid="30722"/>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0" presetClass="entr" presetSubtype="0" fill="hold" grpId="0" nodeType="clickEffect">
                                  <p:stCondLst>
                                    <p:cond delay="0"/>
                                  </p:stCondLst>
                                  <p:iterate type="lt">
                                    <p:tmPct val="10000"/>
                                  </p:iterate>
                                  <p:childTnLst>
                                    <p:set>
                                      <p:cBhvr>
                                        <p:cTn id="12" dur="1" fill="hold">
                                          <p:stCondLst>
                                            <p:cond delay="0"/>
                                          </p:stCondLst>
                                        </p:cTn>
                                        <p:tgtEl>
                                          <p:spTgt spid="30723">
                                            <p:txEl>
                                              <p:pRg st="0" end="0"/>
                                            </p:txEl>
                                          </p:spTgt>
                                        </p:tgtEl>
                                        <p:attrNameLst>
                                          <p:attrName>style.visibility</p:attrName>
                                        </p:attrNameLst>
                                      </p:cBhvr>
                                      <p:to>
                                        <p:strVal val="visible"/>
                                      </p:to>
                                    </p:set>
                                    <p:animEffect transition="in" filter="fade">
                                      <p:cBhvr>
                                        <p:cTn id="13" dur="1000"/>
                                        <p:tgtEl>
                                          <p:spTgt spid="30723">
                                            <p:txEl>
                                              <p:pRg st="0" end="0"/>
                                            </p:txEl>
                                          </p:spTgt>
                                        </p:tgtEl>
                                      </p:cBhvr>
                                    </p:animEffect>
                                    <p:anim calcmode="lin" valueType="num">
                                      <p:cBhvr>
                                        <p:cTn id="14" dur="1000" fill="hold"/>
                                        <p:tgtEl>
                                          <p:spTgt spid="30723">
                                            <p:txEl>
                                              <p:pRg st="0" end="0"/>
                                            </p:txEl>
                                          </p:spTgt>
                                        </p:tgtEl>
                                        <p:attrNameLst>
                                          <p:attrName>ppt_x</p:attrName>
                                        </p:attrNameLst>
                                      </p:cBhvr>
                                      <p:tavLst>
                                        <p:tav tm="0">
                                          <p:val>
                                            <p:strVal val="#ppt_x-.1"/>
                                          </p:val>
                                        </p:tav>
                                        <p:tav tm="100000">
                                          <p:val>
                                            <p:strVal val="#ppt_x"/>
                                          </p:val>
                                        </p:tav>
                                      </p:tavLst>
                                    </p:anim>
                                    <p:anim calcmode="lin" valueType="num">
                                      <p:cBhvr>
                                        <p:cTn id="15" dur="1000" fill="hold"/>
                                        <p:tgtEl>
                                          <p:spTgt spid="307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40" presetClass="entr" presetSubtype="0" fill="hold" grpId="0" nodeType="clickEffect">
                                  <p:stCondLst>
                                    <p:cond delay="0"/>
                                  </p:stCondLst>
                                  <p:iterate type="lt">
                                    <p:tmPct val="10000"/>
                                  </p:iterate>
                                  <p:childTnLst>
                                    <p:set>
                                      <p:cBhvr>
                                        <p:cTn id="19" dur="1" fill="hold">
                                          <p:stCondLst>
                                            <p:cond delay="0"/>
                                          </p:stCondLst>
                                        </p:cTn>
                                        <p:tgtEl>
                                          <p:spTgt spid="30723">
                                            <p:txEl>
                                              <p:pRg st="1" end="1"/>
                                            </p:txEl>
                                          </p:spTgt>
                                        </p:tgtEl>
                                        <p:attrNameLst>
                                          <p:attrName>style.visibility</p:attrName>
                                        </p:attrNameLst>
                                      </p:cBhvr>
                                      <p:to>
                                        <p:strVal val="visible"/>
                                      </p:to>
                                    </p:set>
                                    <p:animEffect transition="in" filter="fade">
                                      <p:cBhvr>
                                        <p:cTn id="20" dur="1000"/>
                                        <p:tgtEl>
                                          <p:spTgt spid="30723">
                                            <p:txEl>
                                              <p:pRg st="1" end="1"/>
                                            </p:txEl>
                                          </p:spTgt>
                                        </p:tgtEl>
                                      </p:cBhvr>
                                    </p:animEffect>
                                    <p:anim calcmode="lin" valueType="num">
                                      <p:cBhvr>
                                        <p:cTn id="21" dur="1000" fill="hold"/>
                                        <p:tgtEl>
                                          <p:spTgt spid="30723">
                                            <p:txEl>
                                              <p:pRg st="1" end="1"/>
                                            </p:txEl>
                                          </p:spTgt>
                                        </p:tgtEl>
                                        <p:attrNameLst>
                                          <p:attrName>ppt_x</p:attrName>
                                        </p:attrNameLst>
                                      </p:cBhvr>
                                      <p:tavLst>
                                        <p:tav tm="0">
                                          <p:val>
                                            <p:strVal val="#ppt_x-.1"/>
                                          </p:val>
                                        </p:tav>
                                        <p:tav tm="100000">
                                          <p:val>
                                            <p:strVal val="#ppt_x"/>
                                          </p:val>
                                        </p:tav>
                                      </p:tavLst>
                                    </p:anim>
                                    <p:anim calcmode="lin" valueType="num">
                                      <p:cBhvr>
                                        <p:cTn id="22" dur="1000" fill="hold"/>
                                        <p:tgtEl>
                                          <p:spTgt spid="307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40" presetClass="entr" presetSubtype="0" fill="hold" grpId="0" nodeType="clickEffect">
                                  <p:stCondLst>
                                    <p:cond delay="0"/>
                                  </p:stCondLst>
                                  <p:iterate type="lt">
                                    <p:tmPct val="10000"/>
                                  </p:iterate>
                                  <p:childTnLst>
                                    <p:set>
                                      <p:cBhvr>
                                        <p:cTn id="26" dur="1" fill="hold">
                                          <p:stCondLst>
                                            <p:cond delay="0"/>
                                          </p:stCondLst>
                                        </p:cTn>
                                        <p:tgtEl>
                                          <p:spTgt spid="30723">
                                            <p:txEl>
                                              <p:pRg st="2" end="2"/>
                                            </p:txEl>
                                          </p:spTgt>
                                        </p:tgtEl>
                                        <p:attrNameLst>
                                          <p:attrName>style.visibility</p:attrName>
                                        </p:attrNameLst>
                                      </p:cBhvr>
                                      <p:to>
                                        <p:strVal val="visible"/>
                                      </p:to>
                                    </p:set>
                                    <p:animEffect transition="in" filter="fade">
                                      <p:cBhvr>
                                        <p:cTn id="27" dur="1000"/>
                                        <p:tgtEl>
                                          <p:spTgt spid="30723">
                                            <p:txEl>
                                              <p:pRg st="2" end="2"/>
                                            </p:txEl>
                                          </p:spTgt>
                                        </p:tgtEl>
                                      </p:cBhvr>
                                    </p:animEffect>
                                    <p:anim calcmode="lin" valueType="num">
                                      <p:cBhvr>
                                        <p:cTn id="28" dur="1000" fill="hold"/>
                                        <p:tgtEl>
                                          <p:spTgt spid="30723">
                                            <p:txEl>
                                              <p:pRg st="2" end="2"/>
                                            </p:txEl>
                                          </p:spTgt>
                                        </p:tgtEl>
                                        <p:attrNameLst>
                                          <p:attrName>ppt_x</p:attrName>
                                        </p:attrNameLst>
                                      </p:cBhvr>
                                      <p:tavLst>
                                        <p:tav tm="0">
                                          <p:val>
                                            <p:strVal val="#ppt_x-.1"/>
                                          </p:val>
                                        </p:tav>
                                        <p:tav tm="100000">
                                          <p:val>
                                            <p:strVal val="#ppt_x"/>
                                          </p:val>
                                        </p:tav>
                                      </p:tavLst>
                                    </p:anim>
                                    <p:anim calcmode="lin" valueType="num">
                                      <p:cBhvr>
                                        <p:cTn id="29" dur="1000" fill="hold"/>
                                        <p:tgtEl>
                                          <p:spTgt spid="307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40" presetClass="entr" presetSubtype="0" fill="hold" grpId="0" nodeType="clickEffect">
                                  <p:stCondLst>
                                    <p:cond delay="0"/>
                                  </p:stCondLst>
                                  <p:iterate type="lt">
                                    <p:tmPct val="10000"/>
                                  </p:iterate>
                                  <p:childTnLst>
                                    <p:set>
                                      <p:cBhvr>
                                        <p:cTn id="33" dur="1" fill="hold">
                                          <p:stCondLst>
                                            <p:cond delay="0"/>
                                          </p:stCondLst>
                                        </p:cTn>
                                        <p:tgtEl>
                                          <p:spTgt spid="30723">
                                            <p:txEl>
                                              <p:pRg st="3" end="3"/>
                                            </p:txEl>
                                          </p:spTgt>
                                        </p:tgtEl>
                                        <p:attrNameLst>
                                          <p:attrName>style.visibility</p:attrName>
                                        </p:attrNameLst>
                                      </p:cBhvr>
                                      <p:to>
                                        <p:strVal val="visible"/>
                                      </p:to>
                                    </p:set>
                                    <p:animEffect transition="in" filter="fade">
                                      <p:cBhvr>
                                        <p:cTn id="34" dur="1000"/>
                                        <p:tgtEl>
                                          <p:spTgt spid="30723">
                                            <p:txEl>
                                              <p:pRg st="3" end="3"/>
                                            </p:txEl>
                                          </p:spTgt>
                                        </p:tgtEl>
                                      </p:cBhvr>
                                    </p:animEffect>
                                    <p:anim calcmode="lin" valueType="num">
                                      <p:cBhvr>
                                        <p:cTn id="35" dur="1000" fill="hold"/>
                                        <p:tgtEl>
                                          <p:spTgt spid="30723">
                                            <p:txEl>
                                              <p:pRg st="3" end="3"/>
                                            </p:txEl>
                                          </p:spTgt>
                                        </p:tgtEl>
                                        <p:attrNameLst>
                                          <p:attrName>ppt_x</p:attrName>
                                        </p:attrNameLst>
                                      </p:cBhvr>
                                      <p:tavLst>
                                        <p:tav tm="0">
                                          <p:val>
                                            <p:strVal val="#ppt_x-.1"/>
                                          </p:val>
                                        </p:tav>
                                        <p:tav tm="100000">
                                          <p:val>
                                            <p:strVal val="#ppt_x"/>
                                          </p:val>
                                        </p:tav>
                                      </p:tavLst>
                                    </p:anim>
                                    <p:anim calcmode="lin" valueType="num">
                                      <p:cBhvr>
                                        <p:cTn id="36" dur="1000" fill="hold"/>
                                        <p:tgtEl>
                                          <p:spTgt spid="307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40" presetClass="entr" presetSubtype="0" fill="hold" grpId="0" nodeType="clickEffect">
                                  <p:stCondLst>
                                    <p:cond delay="0"/>
                                  </p:stCondLst>
                                  <p:iterate type="lt">
                                    <p:tmPct val="10000"/>
                                  </p:iterate>
                                  <p:childTnLst>
                                    <p:set>
                                      <p:cBhvr>
                                        <p:cTn id="40" dur="1" fill="hold">
                                          <p:stCondLst>
                                            <p:cond delay="0"/>
                                          </p:stCondLst>
                                        </p:cTn>
                                        <p:tgtEl>
                                          <p:spTgt spid="30723">
                                            <p:txEl>
                                              <p:pRg st="4" end="4"/>
                                            </p:txEl>
                                          </p:spTgt>
                                        </p:tgtEl>
                                        <p:attrNameLst>
                                          <p:attrName>style.visibility</p:attrName>
                                        </p:attrNameLst>
                                      </p:cBhvr>
                                      <p:to>
                                        <p:strVal val="visible"/>
                                      </p:to>
                                    </p:set>
                                    <p:animEffect transition="in" filter="fade">
                                      <p:cBhvr>
                                        <p:cTn id="41" dur="1000"/>
                                        <p:tgtEl>
                                          <p:spTgt spid="30723">
                                            <p:txEl>
                                              <p:pRg st="4" end="4"/>
                                            </p:txEl>
                                          </p:spTgt>
                                        </p:tgtEl>
                                      </p:cBhvr>
                                    </p:animEffect>
                                    <p:anim calcmode="lin" valueType="num">
                                      <p:cBhvr>
                                        <p:cTn id="42" dur="1000" fill="hold"/>
                                        <p:tgtEl>
                                          <p:spTgt spid="30723">
                                            <p:txEl>
                                              <p:pRg st="4" end="4"/>
                                            </p:txEl>
                                          </p:spTgt>
                                        </p:tgtEl>
                                        <p:attrNameLst>
                                          <p:attrName>ppt_x</p:attrName>
                                        </p:attrNameLst>
                                      </p:cBhvr>
                                      <p:tavLst>
                                        <p:tav tm="0">
                                          <p:val>
                                            <p:strVal val="#ppt_x-.1"/>
                                          </p:val>
                                        </p:tav>
                                        <p:tav tm="100000">
                                          <p:val>
                                            <p:strVal val="#ppt_x"/>
                                          </p:val>
                                        </p:tav>
                                      </p:tavLst>
                                    </p:anim>
                                    <p:anim calcmode="lin" valueType="num">
                                      <p:cBhvr>
                                        <p:cTn id="43" dur="1000" fill="hold"/>
                                        <p:tgtEl>
                                          <p:spTgt spid="3072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23"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762000" y="3733800"/>
            <a:ext cx="7696200" cy="2514600"/>
          </a:xfrm>
        </p:spPr>
        <p:txBody>
          <a:bodyPr/>
          <a:lstStyle/>
          <a:p>
            <a:pPr eaLnBrk="1" hangingPunct="1"/>
            <a:r>
              <a:rPr lang="en-US" sz="4000" smtClean="0"/>
              <a:t>Over the last ten years there has been a significant increase in the number of schools that are implementing CR Programs.</a:t>
            </a:r>
          </a:p>
        </p:txBody>
      </p:sp>
      <p:pic>
        <p:nvPicPr>
          <p:cNvPr id="13315" name="Picture 4" descr="atltr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533400"/>
            <a:ext cx="45720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1000"/>
                                        <p:tgtEl>
                                          <p:spTgt spid="10242"/>
                                        </p:tgtEl>
                                      </p:cBhvr>
                                    </p:animEffect>
                                    <p:anim calcmode="lin" valueType="num">
                                      <p:cBhvr>
                                        <p:cTn id="8" dur="1000" fill="hold"/>
                                        <p:tgtEl>
                                          <p:spTgt spid="10242"/>
                                        </p:tgtEl>
                                        <p:attrNameLst>
                                          <p:attrName>ppt_x</p:attrName>
                                        </p:attrNameLst>
                                      </p:cBhvr>
                                      <p:tavLst>
                                        <p:tav tm="0">
                                          <p:val>
                                            <p:strVal val="#ppt_x"/>
                                          </p:val>
                                        </p:tav>
                                        <p:tav tm="100000">
                                          <p:val>
                                            <p:strVal val="#ppt_x"/>
                                          </p:val>
                                        </p:tav>
                                      </p:tavLst>
                                    </p:anim>
                                    <p:anim calcmode="lin" valueType="num">
                                      <p:cBhvr>
                                        <p:cTn id="9" dur="1000" fill="hold"/>
                                        <p:tgtEl>
                                          <p:spTgt spid="1024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81000" y="274638"/>
            <a:ext cx="8305800" cy="5592762"/>
          </a:xfrm>
        </p:spPr>
        <p:txBody>
          <a:bodyPr/>
          <a:lstStyle/>
          <a:p>
            <a:pPr eaLnBrk="1" hangingPunct="1"/>
            <a:r>
              <a:rPr lang="en-US" smtClean="0"/>
              <a:t>Said a fourth grade mediator from Wilmette, Illinois, “</a:t>
            </a:r>
            <a:r>
              <a:rPr lang="en-US" i="1" smtClean="0"/>
              <a:t>We help kids who are fighting talk about their problems.  </a:t>
            </a:r>
            <a:r>
              <a:rPr lang="en-US" i="1" smtClean="0">
                <a:solidFill>
                  <a:srgbClr val="FF0000"/>
                </a:solidFill>
              </a:rPr>
              <a:t>Some people think kids can’t help other kids solve their problems.  But we can</a:t>
            </a:r>
            <a:r>
              <a:rPr lang="en-US" smtClean="0"/>
              <a:t>.”  </a:t>
            </a:r>
            <a:br>
              <a:rPr lang="en-US" smtClean="0"/>
            </a:br>
            <a:r>
              <a:rPr lang="en-US" smtClean="0"/>
              <a:t>					</a:t>
            </a:r>
            <a:r>
              <a:rPr lang="en-US" sz="1600" smtClean="0"/>
              <a:t>(Education World)</a:t>
            </a:r>
          </a:p>
        </p:txBody>
      </p:sp>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fade">
                                      <p:cBhvr>
                                        <p:cTn id="7" dur="768" decel="100000"/>
                                        <p:tgtEl>
                                          <p:spTgt spid="19458"/>
                                        </p:tgtEl>
                                      </p:cBhvr>
                                    </p:animEffect>
                                    <p:animScale>
                                      <p:cBhvr>
                                        <p:cTn id="8" dur="768" decel="100000"/>
                                        <p:tgtEl>
                                          <p:spTgt spid="19458"/>
                                        </p:tgtEl>
                                      </p:cBhvr>
                                      <p:from x="10000" y="10000"/>
                                      <p:to x="200000" y="450000"/>
                                    </p:animScale>
                                    <p:animScale>
                                      <p:cBhvr>
                                        <p:cTn id="9" dur="1230" accel="100000" fill="hold">
                                          <p:stCondLst>
                                            <p:cond delay="768"/>
                                          </p:stCondLst>
                                        </p:cTn>
                                        <p:tgtEl>
                                          <p:spTgt spid="19458"/>
                                        </p:tgtEl>
                                      </p:cBhvr>
                                      <p:from x="200000" y="450000"/>
                                      <p:to x="100000" y="100000"/>
                                    </p:animScale>
                                    <p:set>
                                      <p:cBhvr>
                                        <p:cTn id="10" dur="768" fill="hold"/>
                                        <p:tgtEl>
                                          <p:spTgt spid="19458"/>
                                        </p:tgtEl>
                                        <p:attrNameLst>
                                          <p:attrName>ppt_x</p:attrName>
                                        </p:attrNameLst>
                                      </p:cBhvr>
                                      <p:to>
                                        <p:strVal val="(0.5)"/>
                                      </p:to>
                                    </p:set>
                                    <p:anim from="(0.5)" to="(#ppt_x)" calcmode="lin" valueType="num">
                                      <p:cBhvr>
                                        <p:cTn id="11" dur="1230" accel="100000" fill="hold">
                                          <p:stCondLst>
                                            <p:cond delay="768"/>
                                          </p:stCondLst>
                                        </p:cTn>
                                        <p:tgtEl>
                                          <p:spTgt spid="19458"/>
                                        </p:tgtEl>
                                        <p:attrNameLst>
                                          <p:attrName>ppt_x</p:attrName>
                                        </p:attrNameLst>
                                      </p:cBhvr>
                                    </p:anim>
                                    <p:set>
                                      <p:cBhvr>
                                        <p:cTn id="12" dur="768" fill="hold"/>
                                        <p:tgtEl>
                                          <p:spTgt spid="19458"/>
                                        </p:tgtEl>
                                        <p:attrNameLst>
                                          <p:attrName>ppt_y</p:attrName>
                                        </p:attrNameLst>
                                      </p:cBhvr>
                                      <p:to>
                                        <p:strVal val="(#ppt_y+0.4)"/>
                                      </p:to>
                                    </p:set>
                                    <p:anim from="(#ppt_y+0.4)" to="(#ppt_y)" calcmode="lin" valueType="num">
                                      <p:cBhvr>
                                        <p:cTn id="13" dur="1230" accel="100000" fill="hold">
                                          <p:stCondLst>
                                            <p:cond delay="768"/>
                                          </p:stCondLst>
                                        </p:cTn>
                                        <p:tgtEl>
                                          <p:spTgt spid="19458"/>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4000" smtClean="0"/>
              <a:t>The goal of this program is to have students progress</a:t>
            </a:r>
          </a:p>
        </p:txBody>
      </p:sp>
      <p:sp>
        <p:nvSpPr>
          <p:cNvPr id="18435" name="Rectangle 3"/>
          <p:cNvSpPr>
            <a:spLocks noGrp="1" noChangeArrowheads="1"/>
          </p:cNvSpPr>
          <p:nvPr>
            <p:ph type="body" sz="half" idx="1"/>
          </p:nvPr>
        </p:nvSpPr>
        <p:spPr/>
        <p:txBody>
          <a:bodyPr/>
          <a:lstStyle/>
          <a:p>
            <a:pPr algn="ctr" eaLnBrk="1" hangingPunct="1">
              <a:buFontTx/>
              <a:buNone/>
            </a:pPr>
            <a:r>
              <a:rPr lang="en-US" u="sng" smtClean="0">
                <a:solidFill>
                  <a:srgbClr val="FF0000"/>
                </a:solidFill>
              </a:rPr>
              <a:t>FROM</a:t>
            </a:r>
          </a:p>
          <a:p>
            <a:pPr eaLnBrk="1" hangingPunct="1"/>
            <a:r>
              <a:rPr lang="en-US" smtClean="0">
                <a:solidFill>
                  <a:srgbClr val="FF0000"/>
                </a:solidFill>
              </a:rPr>
              <a:t>control or permissiveness</a:t>
            </a:r>
          </a:p>
          <a:p>
            <a:pPr eaLnBrk="1" hangingPunct="1"/>
            <a:r>
              <a:rPr lang="en-US" smtClean="0">
                <a:solidFill>
                  <a:srgbClr val="FF0000"/>
                </a:solidFill>
              </a:rPr>
              <a:t>power over</a:t>
            </a:r>
          </a:p>
          <a:p>
            <a:pPr eaLnBrk="1" hangingPunct="1"/>
            <a:r>
              <a:rPr lang="en-US" smtClean="0">
                <a:solidFill>
                  <a:srgbClr val="FF0000"/>
                </a:solidFill>
              </a:rPr>
              <a:t>retributive discipline/punishment</a:t>
            </a:r>
          </a:p>
          <a:p>
            <a:pPr eaLnBrk="1" hangingPunct="1"/>
            <a:r>
              <a:rPr lang="en-US" smtClean="0">
                <a:solidFill>
                  <a:srgbClr val="FF0000"/>
                </a:solidFill>
              </a:rPr>
              <a:t>teacher-centered learning</a:t>
            </a:r>
          </a:p>
        </p:txBody>
      </p:sp>
      <p:sp>
        <p:nvSpPr>
          <p:cNvPr id="18436" name="Rectangle 4"/>
          <p:cNvSpPr>
            <a:spLocks noGrp="1" noChangeArrowheads="1"/>
          </p:cNvSpPr>
          <p:nvPr>
            <p:ph type="body" sz="half" idx="2"/>
          </p:nvPr>
        </p:nvSpPr>
        <p:spPr>
          <a:xfrm>
            <a:off x="4648200" y="1600200"/>
            <a:ext cx="4038600" cy="4953000"/>
          </a:xfrm>
        </p:spPr>
        <p:txBody>
          <a:bodyPr/>
          <a:lstStyle/>
          <a:p>
            <a:pPr algn="ctr" eaLnBrk="1" hangingPunct="1">
              <a:buFontTx/>
              <a:buNone/>
            </a:pPr>
            <a:r>
              <a:rPr lang="en-US" u="sng" smtClean="0">
                <a:solidFill>
                  <a:srgbClr val="00CC00"/>
                </a:solidFill>
              </a:rPr>
              <a:t>TO</a:t>
            </a:r>
          </a:p>
          <a:p>
            <a:pPr eaLnBrk="1" hangingPunct="1"/>
            <a:r>
              <a:rPr lang="en-US" smtClean="0">
                <a:solidFill>
                  <a:srgbClr val="00CC00"/>
                </a:solidFill>
              </a:rPr>
              <a:t>collaborative problem solving </a:t>
            </a:r>
          </a:p>
          <a:p>
            <a:pPr eaLnBrk="1" hangingPunct="1"/>
            <a:r>
              <a:rPr lang="en-US" smtClean="0">
                <a:solidFill>
                  <a:srgbClr val="00CC00"/>
                </a:solidFill>
              </a:rPr>
              <a:t>power with</a:t>
            </a:r>
          </a:p>
          <a:p>
            <a:pPr eaLnBrk="1" hangingPunct="1"/>
            <a:r>
              <a:rPr lang="en-US" smtClean="0">
                <a:solidFill>
                  <a:srgbClr val="00CC00"/>
                </a:solidFill>
              </a:rPr>
              <a:t>Restorative/positive discipline</a:t>
            </a:r>
          </a:p>
          <a:p>
            <a:pPr eaLnBrk="1" hangingPunct="1"/>
            <a:r>
              <a:rPr lang="en-US" smtClean="0">
                <a:solidFill>
                  <a:srgbClr val="00CC00"/>
                </a:solidFill>
              </a:rPr>
              <a:t>Student-centered learning</a:t>
            </a:r>
          </a:p>
          <a:p>
            <a:pPr eaLnBrk="1" hangingPunct="1">
              <a:buFontTx/>
              <a:buNone/>
            </a:pPr>
            <a:endParaRPr lang="en-US" sz="1800" smtClean="0">
              <a:solidFill>
                <a:srgbClr val="00CC00"/>
              </a:solidFill>
            </a:endParaRPr>
          </a:p>
          <a:p>
            <a:pPr eaLnBrk="1" hangingPunct="1">
              <a:buFontTx/>
              <a:buNone/>
            </a:pPr>
            <a:endParaRPr lang="en-US" sz="1800" smtClean="0">
              <a:solidFill>
                <a:srgbClr val="00CC00"/>
              </a:solidFill>
            </a:endParaRPr>
          </a:p>
          <a:p>
            <a:pPr algn="r" eaLnBrk="1" hangingPunct="1">
              <a:buFontTx/>
              <a:buNone/>
            </a:pPr>
            <a:r>
              <a:rPr lang="en-US" sz="1800" smtClean="0"/>
              <a:t>(NCIP)</a:t>
            </a:r>
          </a:p>
        </p:txBody>
      </p:sp>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fade">
                                      <p:cBhvr>
                                        <p:cTn id="7" dur="2000"/>
                                        <p:tgtEl>
                                          <p:spTgt spid="184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435">
                                            <p:txEl>
                                              <p:pRg st="0" end="0"/>
                                            </p:txEl>
                                          </p:spTgt>
                                        </p:tgtEl>
                                        <p:attrNameLst>
                                          <p:attrName>style.visibility</p:attrName>
                                        </p:attrNameLst>
                                      </p:cBhvr>
                                      <p:to>
                                        <p:strVal val="visible"/>
                                      </p:to>
                                    </p:set>
                                    <p:animEffect transition="in" filter="wipe(left)">
                                      <p:cBhvr>
                                        <p:cTn id="12" dur="500"/>
                                        <p:tgtEl>
                                          <p:spTgt spid="1843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435">
                                            <p:txEl>
                                              <p:pRg st="1" end="1"/>
                                            </p:txEl>
                                          </p:spTgt>
                                        </p:tgtEl>
                                        <p:attrNameLst>
                                          <p:attrName>style.visibility</p:attrName>
                                        </p:attrNameLst>
                                      </p:cBhvr>
                                      <p:to>
                                        <p:strVal val="visible"/>
                                      </p:to>
                                    </p:set>
                                    <p:animEffect transition="in" filter="wipe(left)">
                                      <p:cBhvr>
                                        <p:cTn id="17" dur="500"/>
                                        <p:tgtEl>
                                          <p:spTgt spid="1843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435">
                                            <p:txEl>
                                              <p:pRg st="2" end="2"/>
                                            </p:txEl>
                                          </p:spTgt>
                                        </p:tgtEl>
                                        <p:attrNameLst>
                                          <p:attrName>style.visibility</p:attrName>
                                        </p:attrNameLst>
                                      </p:cBhvr>
                                      <p:to>
                                        <p:strVal val="visible"/>
                                      </p:to>
                                    </p:set>
                                    <p:animEffect transition="in" filter="wipe(left)">
                                      <p:cBhvr>
                                        <p:cTn id="22" dur="500"/>
                                        <p:tgtEl>
                                          <p:spTgt spid="1843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435">
                                            <p:txEl>
                                              <p:pRg st="3" end="3"/>
                                            </p:txEl>
                                          </p:spTgt>
                                        </p:tgtEl>
                                        <p:attrNameLst>
                                          <p:attrName>style.visibility</p:attrName>
                                        </p:attrNameLst>
                                      </p:cBhvr>
                                      <p:to>
                                        <p:strVal val="visible"/>
                                      </p:to>
                                    </p:set>
                                    <p:animEffect transition="in" filter="wipe(left)">
                                      <p:cBhvr>
                                        <p:cTn id="27" dur="500"/>
                                        <p:tgtEl>
                                          <p:spTgt spid="18435">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8435">
                                            <p:txEl>
                                              <p:pRg st="4" end="4"/>
                                            </p:txEl>
                                          </p:spTgt>
                                        </p:tgtEl>
                                        <p:attrNameLst>
                                          <p:attrName>style.visibility</p:attrName>
                                        </p:attrNameLst>
                                      </p:cBhvr>
                                      <p:to>
                                        <p:strVal val="visible"/>
                                      </p:to>
                                    </p:set>
                                    <p:animEffect transition="in" filter="wipe(left)">
                                      <p:cBhvr>
                                        <p:cTn id="32" dur="500"/>
                                        <p:tgtEl>
                                          <p:spTgt spid="18435">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8436">
                                            <p:txEl>
                                              <p:pRg st="0" end="0"/>
                                            </p:txEl>
                                          </p:spTgt>
                                        </p:tgtEl>
                                        <p:attrNameLst>
                                          <p:attrName>style.visibility</p:attrName>
                                        </p:attrNameLst>
                                      </p:cBhvr>
                                      <p:to>
                                        <p:strVal val="visible"/>
                                      </p:to>
                                    </p:set>
                                    <p:animEffect transition="in" filter="wipe(left)">
                                      <p:cBhvr>
                                        <p:cTn id="37" dur="500"/>
                                        <p:tgtEl>
                                          <p:spTgt spid="18436">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8436">
                                            <p:txEl>
                                              <p:pRg st="1" end="1"/>
                                            </p:txEl>
                                          </p:spTgt>
                                        </p:tgtEl>
                                        <p:attrNameLst>
                                          <p:attrName>style.visibility</p:attrName>
                                        </p:attrNameLst>
                                      </p:cBhvr>
                                      <p:to>
                                        <p:strVal val="visible"/>
                                      </p:to>
                                    </p:set>
                                    <p:animEffect transition="in" filter="wipe(left)">
                                      <p:cBhvr>
                                        <p:cTn id="42" dur="500"/>
                                        <p:tgtEl>
                                          <p:spTgt spid="18436">
                                            <p:txEl>
                                              <p:pRg st="1" end="1"/>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8436">
                                            <p:txEl>
                                              <p:pRg st="2" end="2"/>
                                            </p:txEl>
                                          </p:spTgt>
                                        </p:tgtEl>
                                        <p:attrNameLst>
                                          <p:attrName>style.visibility</p:attrName>
                                        </p:attrNameLst>
                                      </p:cBhvr>
                                      <p:to>
                                        <p:strVal val="visible"/>
                                      </p:to>
                                    </p:set>
                                    <p:animEffect transition="in" filter="wipe(left)">
                                      <p:cBhvr>
                                        <p:cTn id="47" dur="500"/>
                                        <p:tgtEl>
                                          <p:spTgt spid="18436">
                                            <p:txEl>
                                              <p:pRg st="2" end="2"/>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8436">
                                            <p:txEl>
                                              <p:pRg st="3" end="3"/>
                                            </p:txEl>
                                          </p:spTgt>
                                        </p:tgtEl>
                                        <p:attrNameLst>
                                          <p:attrName>style.visibility</p:attrName>
                                        </p:attrNameLst>
                                      </p:cBhvr>
                                      <p:to>
                                        <p:strVal val="visible"/>
                                      </p:to>
                                    </p:set>
                                    <p:animEffect transition="in" filter="wipe(left)">
                                      <p:cBhvr>
                                        <p:cTn id="52" dur="500"/>
                                        <p:tgtEl>
                                          <p:spTgt spid="18436">
                                            <p:txEl>
                                              <p:pRg st="3" end="3"/>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8436">
                                            <p:txEl>
                                              <p:pRg st="4" end="4"/>
                                            </p:txEl>
                                          </p:spTgt>
                                        </p:tgtEl>
                                        <p:attrNameLst>
                                          <p:attrName>style.visibility</p:attrName>
                                        </p:attrNameLst>
                                      </p:cBhvr>
                                      <p:to>
                                        <p:strVal val="visible"/>
                                      </p:to>
                                    </p:set>
                                    <p:animEffect transition="in" filter="wipe(left)">
                                      <p:cBhvr>
                                        <p:cTn id="57" dur="500"/>
                                        <p:tgtEl>
                                          <p:spTgt spid="18436">
                                            <p:txEl>
                                              <p:pRg st="4" end="4"/>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18436">
                                            <p:txEl>
                                              <p:pRg st="7" end="7"/>
                                            </p:txEl>
                                          </p:spTgt>
                                        </p:tgtEl>
                                        <p:attrNameLst>
                                          <p:attrName>style.visibility</p:attrName>
                                        </p:attrNameLst>
                                      </p:cBhvr>
                                      <p:to>
                                        <p:strVal val="visible"/>
                                      </p:to>
                                    </p:set>
                                    <p:animEffect transition="in" filter="wipe(left)">
                                      <p:cBhvr>
                                        <p:cTn id="62" dur="500"/>
                                        <p:tgtEl>
                                          <p:spTgt spid="1843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35" grpId="0" build="p"/>
      <p:bldP spid="18436"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1981200" y="457200"/>
            <a:ext cx="5638800" cy="685800"/>
          </a:xfrm>
        </p:spPr>
        <p:txBody>
          <a:bodyPr/>
          <a:lstStyle/>
          <a:p>
            <a:pPr eaLnBrk="1" hangingPunct="1"/>
            <a:r>
              <a:rPr lang="en-US" sz="4000" smtClean="0"/>
              <a:t>The facts are that CR</a:t>
            </a:r>
            <a:br>
              <a:rPr lang="en-US" sz="4000" smtClean="0"/>
            </a:br>
            <a:endParaRPr lang="en-US" sz="4000" smtClean="0"/>
          </a:p>
        </p:txBody>
      </p:sp>
      <p:sp>
        <p:nvSpPr>
          <p:cNvPr id="11267" name="Rectangle 3"/>
          <p:cNvSpPr>
            <a:spLocks noGrp="1" noChangeArrowheads="1"/>
          </p:cNvSpPr>
          <p:nvPr>
            <p:ph type="subTitle" idx="1"/>
          </p:nvPr>
        </p:nvSpPr>
        <p:spPr>
          <a:xfrm>
            <a:off x="3810000" y="990600"/>
            <a:ext cx="4953000" cy="5410200"/>
          </a:xfrm>
        </p:spPr>
        <p:txBody>
          <a:bodyPr/>
          <a:lstStyle/>
          <a:p>
            <a:pPr algn="l" eaLnBrk="1" hangingPunct="1">
              <a:lnSpc>
                <a:spcPct val="90000"/>
              </a:lnSpc>
              <a:buFontTx/>
              <a:buChar char="•"/>
            </a:pPr>
            <a:r>
              <a:rPr lang="en-US" sz="2800" smtClean="0"/>
              <a:t>Creates respectful and 	caring surroundings by 	formulating a safe 	school environment</a:t>
            </a:r>
          </a:p>
          <a:p>
            <a:pPr algn="l" eaLnBrk="1" hangingPunct="1">
              <a:lnSpc>
                <a:spcPct val="90000"/>
              </a:lnSpc>
              <a:buFontTx/>
              <a:buChar char="•"/>
            </a:pPr>
            <a:r>
              <a:rPr lang="en-US" sz="2800" smtClean="0"/>
              <a:t> Provides students with 	control over situations</a:t>
            </a:r>
          </a:p>
          <a:p>
            <a:pPr algn="l" eaLnBrk="1" hangingPunct="1">
              <a:lnSpc>
                <a:spcPct val="90000"/>
              </a:lnSpc>
              <a:buFontTx/>
              <a:buChar char="•"/>
            </a:pPr>
            <a:r>
              <a:rPr lang="en-US" sz="2800" smtClean="0"/>
              <a:t>Uses PBIS techniques to 	modify a child’s 	behavior by focusing on 	the positives. </a:t>
            </a:r>
          </a:p>
          <a:p>
            <a:pPr algn="l" eaLnBrk="1" hangingPunct="1">
              <a:lnSpc>
                <a:spcPct val="90000"/>
              </a:lnSpc>
              <a:buFontTx/>
              <a:buChar char="•"/>
            </a:pPr>
            <a:r>
              <a:rPr lang="en-US" sz="2800" smtClean="0"/>
              <a:t>Promotes shared learning 	experiences</a:t>
            </a:r>
          </a:p>
          <a:p>
            <a:pPr algn="l" eaLnBrk="1" hangingPunct="1">
              <a:lnSpc>
                <a:spcPct val="90000"/>
              </a:lnSpc>
              <a:buFontTx/>
              <a:buChar char="•"/>
            </a:pPr>
            <a:endParaRPr lang="en-US" sz="2800" smtClean="0"/>
          </a:p>
          <a:p>
            <a:pPr algn="l" eaLnBrk="1" hangingPunct="1">
              <a:lnSpc>
                <a:spcPct val="90000"/>
              </a:lnSpc>
              <a:buFontTx/>
              <a:buChar char="•"/>
            </a:pPr>
            <a:endParaRPr lang="en-US" sz="2800" smtClean="0"/>
          </a:p>
        </p:txBody>
      </p:sp>
      <p:pic>
        <p:nvPicPr>
          <p:cNvPr id="16388" name="Picture 4" descr="C1849-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31496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withEffect">
                                  <p:stCondLst>
                                    <p:cond delay="0"/>
                                  </p:stCondLst>
                                  <p:iterate type="lt">
                                    <p:tmPct val="10000"/>
                                  </p:iterate>
                                  <p:childTnLst>
                                    <p:set>
                                      <p:cBhvr>
                                        <p:cTn id="6" dur="1" fill="hold">
                                          <p:stCondLst>
                                            <p:cond delay="0"/>
                                          </p:stCondLst>
                                        </p:cTn>
                                        <p:tgtEl>
                                          <p:spTgt spid="11266"/>
                                        </p:tgtEl>
                                        <p:attrNameLst>
                                          <p:attrName>style.visibility</p:attrName>
                                        </p:attrNameLst>
                                      </p:cBhvr>
                                      <p:to>
                                        <p:strVal val="visible"/>
                                      </p:to>
                                    </p:set>
                                    <p:anim calcmode="lin" valueType="num">
                                      <p:cBhvr additive="base">
                                        <p:cTn id="7" dur="500" fill="hold">
                                          <p:stCondLst>
                                            <p:cond delay="0"/>
                                          </p:stCondLst>
                                        </p:cTn>
                                        <p:tgtEl>
                                          <p:spTgt spid="11266"/>
                                        </p:tgtEl>
                                        <p:attrNameLst>
                                          <p:attrName>ppt_x</p:attrName>
                                        </p:attrNameLst>
                                      </p:cBhvr>
                                      <p:tavLst>
                                        <p:tav tm="0">
                                          <p:val>
                                            <p:strVal val="0-#ppt_w/2"/>
                                          </p:val>
                                        </p:tav>
                                        <p:tav tm="100000">
                                          <p:val>
                                            <p:strVal val="#ppt_x"/>
                                          </p:val>
                                        </p:tav>
                                      </p:tavLst>
                                    </p:anim>
                                    <p:anim calcmode="lin" valueType="num">
                                      <p:cBhvr additive="base">
                                        <p:cTn id="8" dur="500" fill="hold">
                                          <p:stCondLst>
                                            <p:cond delay="0"/>
                                          </p:stCondLst>
                                        </p:cTn>
                                        <p:tgtEl>
                                          <p:spTgt spid="11266"/>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0" presetClass="entr" presetSubtype="0" fill="hold" grpId="0" nodeType="clickEffect">
                                  <p:stCondLst>
                                    <p:cond delay="0"/>
                                  </p:stCondLst>
                                  <p:iterate type="lt">
                                    <p:tmPct val="10000"/>
                                  </p:iterate>
                                  <p:childTnLst>
                                    <p:set>
                                      <p:cBhvr>
                                        <p:cTn id="12" dur="1" fill="hold">
                                          <p:stCondLst>
                                            <p:cond delay="0"/>
                                          </p:stCondLst>
                                        </p:cTn>
                                        <p:tgtEl>
                                          <p:spTgt spid="11267">
                                            <p:txEl>
                                              <p:pRg st="0" end="0"/>
                                            </p:txEl>
                                          </p:spTgt>
                                        </p:tgtEl>
                                        <p:attrNameLst>
                                          <p:attrName>style.visibility</p:attrName>
                                        </p:attrNameLst>
                                      </p:cBhvr>
                                      <p:to>
                                        <p:strVal val="visible"/>
                                      </p:to>
                                    </p:set>
                                    <p:animEffect transition="in" filter="fade">
                                      <p:cBhvr>
                                        <p:cTn id="13" dur="1000"/>
                                        <p:tgtEl>
                                          <p:spTgt spid="11267">
                                            <p:txEl>
                                              <p:pRg st="0" end="0"/>
                                            </p:txEl>
                                          </p:spTgt>
                                        </p:tgtEl>
                                      </p:cBhvr>
                                    </p:animEffect>
                                    <p:anim calcmode="lin" valueType="num">
                                      <p:cBhvr>
                                        <p:cTn id="14" dur="1000" fill="hold"/>
                                        <p:tgtEl>
                                          <p:spTgt spid="11267">
                                            <p:txEl>
                                              <p:pRg st="0" end="0"/>
                                            </p:txEl>
                                          </p:spTgt>
                                        </p:tgtEl>
                                        <p:attrNameLst>
                                          <p:attrName>ppt_x</p:attrName>
                                        </p:attrNameLst>
                                      </p:cBhvr>
                                      <p:tavLst>
                                        <p:tav tm="0">
                                          <p:val>
                                            <p:strVal val="#ppt_x-.1"/>
                                          </p:val>
                                        </p:tav>
                                        <p:tav tm="100000">
                                          <p:val>
                                            <p:strVal val="#ppt_x"/>
                                          </p:val>
                                        </p:tav>
                                      </p:tavLst>
                                    </p:anim>
                                    <p:anim calcmode="lin" valueType="num">
                                      <p:cBhvr>
                                        <p:cTn id="15" dur="1000" fill="hold"/>
                                        <p:tgtEl>
                                          <p:spTgt spid="112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40" presetClass="entr" presetSubtype="0" fill="hold" grpId="0" nodeType="clickEffect">
                                  <p:stCondLst>
                                    <p:cond delay="0"/>
                                  </p:stCondLst>
                                  <p:iterate type="lt">
                                    <p:tmPct val="10000"/>
                                  </p:iterate>
                                  <p:childTnLst>
                                    <p:set>
                                      <p:cBhvr>
                                        <p:cTn id="19" dur="1" fill="hold">
                                          <p:stCondLst>
                                            <p:cond delay="0"/>
                                          </p:stCondLst>
                                        </p:cTn>
                                        <p:tgtEl>
                                          <p:spTgt spid="11267">
                                            <p:txEl>
                                              <p:pRg st="1" end="1"/>
                                            </p:txEl>
                                          </p:spTgt>
                                        </p:tgtEl>
                                        <p:attrNameLst>
                                          <p:attrName>style.visibility</p:attrName>
                                        </p:attrNameLst>
                                      </p:cBhvr>
                                      <p:to>
                                        <p:strVal val="visible"/>
                                      </p:to>
                                    </p:set>
                                    <p:animEffect transition="in" filter="fade">
                                      <p:cBhvr>
                                        <p:cTn id="20" dur="1000"/>
                                        <p:tgtEl>
                                          <p:spTgt spid="11267">
                                            <p:txEl>
                                              <p:pRg st="1" end="1"/>
                                            </p:txEl>
                                          </p:spTgt>
                                        </p:tgtEl>
                                      </p:cBhvr>
                                    </p:animEffect>
                                    <p:anim calcmode="lin" valueType="num">
                                      <p:cBhvr>
                                        <p:cTn id="21" dur="1000" fill="hold"/>
                                        <p:tgtEl>
                                          <p:spTgt spid="11267">
                                            <p:txEl>
                                              <p:pRg st="1" end="1"/>
                                            </p:txEl>
                                          </p:spTgt>
                                        </p:tgtEl>
                                        <p:attrNameLst>
                                          <p:attrName>ppt_x</p:attrName>
                                        </p:attrNameLst>
                                      </p:cBhvr>
                                      <p:tavLst>
                                        <p:tav tm="0">
                                          <p:val>
                                            <p:strVal val="#ppt_x-.1"/>
                                          </p:val>
                                        </p:tav>
                                        <p:tav tm="100000">
                                          <p:val>
                                            <p:strVal val="#ppt_x"/>
                                          </p:val>
                                        </p:tav>
                                      </p:tavLst>
                                    </p:anim>
                                    <p:anim calcmode="lin" valueType="num">
                                      <p:cBhvr>
                                        <p:cTn id="22" dur="1000" fill="hold"/>
                                        <p:tgtEl>
                                          <p:spTgt spid="112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40" presetClass="entr" presetSubtype="0" fill="hold" grpId="0" nodeType="clickEffect">
                                  <p:stCondLst>
                                    <p:cond delay="0"/>
                                  </p:stCondLst>
                                  <p:iterate type="lt">
                                    <p:tmPct val="10000"/>
                                  </p:iterate>
                                  <p:childTnLst>
                                    <p:set>
                                      <p:cBhvr>
                                        <p:cTn id="26" dur="1" fill="hold">
                                          <p:stCondLst>
                                            <p:cond delay="0"/>
                                          </p:stCondLst>
                                        </p:cTn>
                                        <p:tgtEl>
                                          <p:spTgt spid="11267">
                                            <p:txEl>
                                              <p:pRg st="2" end="2"/>
                                            </p:txEl>
                                          </p:spTgt>
                                        </p:tgtEl>
                                        <p:attrNameLst>
                                          <p:attrName>style.visibility</p:attrName>
                                        </p:attrNameLst>
                                      </p:cBhvr>
                                      <p:to>
                                        <p:strVal val="visible"/>
                                      </p:to>
                                    </p:set>
                                    <p:animEffect transition="in" filter="fade">
                                      <p:cBhvr>
                                        <p:cTn id="27" dur="1000"/>
                                        <p:tgtEl>
                                          <p:spTgt spid="11267">
                                            <p:txEl>
                                              <p:pRg st="2" end="2"/>
                                            </p:txEl>
                                          </p:spTgt>
                                        </p:tgtEl>
                                      </p:cBhvr>
                                    </p:animEffect>
                                    <p:anim calcmode="lin" valueType="num">
                                      <p:cBhvr>
                                        <p:cTn id="28" dur="1000" fill="hold"/>
                                        <p:tgtEl>
                                          <p:spTgt spid="11267">
                                            <p:txEl>
                                              <p:pRg st="2" end="2"/>
                                            </p:txEl>
                                          </p:spTgt>
                                        </p:tgtEl>
                                        <p:attrNameLst>
                                          <p:attrName>ppt_x</p:attrName>
                                        </p:attrNameLst>
                                      </p:cBhvr>
                                      <p:tavLst>
                                        <p:tav tm="0">
                                          <p:val>
                                            <p:strVal val="#ppt_x-.1"/>
                                          </p:val>
                                        </p:tav>
                                        <p:tav tm="100000">
                                          <p:val>
                                            <p:strVal val="#ppt_x"/>
                                          </p:val>
                                        </p:tav>
                                      </p:tavLst>
                                    </p:anim>
                                    <p:anim calcmode="lin" valueType="num">
                                      <p:cBhvr>
                                        <p:cTn id="29" dur="1000" fill="hold"/>
                                        <p:tgtEl>
                                          <p:spTgt spid="112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40" presetClass="entr" presetSubtype="0" fill="hold" grpId="0" nodeType="clickEffect">
                                  <p:stCondLst>
                                    <p:cond delay="0"/>
                                  </p:stCondLst>
                                  <p:iterate type="lt">
                                    <p:tmPct val="10000"/>
                                  </p:iterate>
                                  <p:childTnLst>
                                    <p:set>
                                      <p:cBhvr>
                                        <p:cTn id="33" dur="1" fill="hold">
                                          <p:stCondLst>
                                            <p:cond delay="0"/>
                                          </p:stCondLst>
                                        </p:cTn>
                                        <p:tgtEl>
                                          <p:spTgt spid="11267">
                                            <p:txEl>
                                              <p:pRg st="3" end="3"/>
                                            </p:txEl>
                                          </p:spTgt>
                                        </p:tgtEl>
                                        <p:attrNameLst>
                                          <p:attrName>style.visibility</p:attrName>
                                        </p:attrNameLst>
                                      </p:cBhvr>
                                      <p:to>
                                        <p:strVal val="visible"/>
                                      </p:to>
                                    </p:set>
                                    <p:animEffect transition="in" filter="fade">
                                      <p:cBhvr>
                                        <p:cTn id="34" dur="1000"/>
                                        <p:tgtEl>
                                          <p:spTgt spid="11267">
                                            <p:txEl>
                                              <p:pRg st="3" end="3"/>
                                            </p:txEl>
                                          </p:spTgt>
                                        </p:tgtEl>
                                      </p:cBhvr>
                                    </p:animEffect>
                                    <p:anim calcmode="lin" valueType="num">
                                      <p:cBhvr>
                                        <p:cTn id="35" dur="1000" fill="hold"/>
                                        <p:tgtEl>
                                          <p:spTgt spid="11267">
                                            <p:txEl>
                                              <p:pRg st="3" end="3"/>
                                            </p:txEl>
                                          </p:spTgt>
                                        </p:tgtEl>
                                        <p:attrNameLst>
                                          <p:attrName>ppt_x</p:attrName>
                                        </p:attrNameLst>
                                      </p:cBhvr>
                                      <p:tavLst>
                                        <p:tav tm="0">
                                          <p:val>
                                            <p:strVal val="#ppt_x-.1"/>
                                          </p:val>
                                        </p:tav>
                                        <p:tav tm="100000">
                                          <p:val>
                                            <p:strVal val="#ppt_x"/>
                                          </p:val>
                                        </p:tav>
                                      </p:tavLst>
                                    </p:anim>
                                    <p:anim calcmode="lin" valueType="num">
                                      <p:cBhvr>
                                        <p:cTn id="36" dur="1000" fill="hold"/>
                                        <p:tgtEl>
                                          <p:spTgt spid="1126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762000" y="457200"/>
            <a:ext cx="7848600" cy="2743200"/>
          </a:xfrm>
        </p:spPr>
        <p:txBody>
          <a:bodyPr/>
          <a:lstStyle/>
          <a:p>
            <a:pPr eaLnBrk="1" hangingPunct="1"/>
            <a:r>
              <a:rPr lang="en-US" sz="3200" smtClean="0"/>
              <a:t>In May of 1998, Metis Associates of Atlanta conducted a study of three elementary, one middle, and one high school to determine if CR was successful.  It was determined that:</a:t>
            </a:r>
            <a:br>
              <a:rPr lang="en-US" sz="3200" smtClean="0"/>
            </a:br>
            <a:endParaRPr lang="en-US" sz="3200" smtClean="0"/>
          </a:p>
        </p:txBody>
      </p:sp>
      <p:sp>
        <p:nvSpPr>
          <p:cNvPr id="12291" name="Rectangle 3"/>
          <p:cNvSpPr>
            <a:spLocks noGrp="1" noChangeArrowheads="1"/>
          </p:cNvSpPr>
          <p:nvPr>
            <p:ph type="subTitle" idx="1"/>
          </p:nvPr>
        </p:nvSpPr>
        <p:spPr>
          <a:xfrm>
            <a:off x="1447800" y="3200400"/>
            <a:ext cx="6400800" cy="3352800"/>
          </a:xfrm>
        </p:spPr>
        <p:txBody>
          <a:bodyPr/>
          <a:lstStyle/>
          <a:p>
            <a:pPr algn="l" eaLnBrk="1" hangingPunct="1">
              <a:lnSpc>
                <a:spcPct val="90000"/>
              </a:lnSpc>
              <a:buFontTx/>
              <a:buChar char="•"/>
            </a:pPr>
            <a:r>
              <a:rPr lang="en-US" sz="1600" smtClean="0">
                <a:solidFill>
                  <a:srgbClr val="FF0000"/>
                </a:solidFill>
              </a:rPr>
              <a:t>64%</a:t>
            </a:r>
            <a:r>
              <a:rPr lang="en-US" sz="1600" smtClean="0"/>
              <a:t> of teachers reported less violence in the classroom</a:t>
            </a:r>
          </a:p>
          <a:p>
            <a:pPr algn="l" eaLnBrk="1" hangingPunct="1">
              <a:lnSpc>
                <a:spcPct val="90000"/>
              </a:lnSpc>
              <a:buFontTx/>
              <a:buChar char="•"/>
            </a:pPr>
            <a:r>
              <a:rPr lang="en-US" sz="1600" smtClean="0">
                <a:solidFill>
                  <a:srgbClr val="FF0000"/>
                </a:solidFill>
              </a:rPr>
              <a:t>75%</a:t>
            </a:r>
            <a:r>
              <a:rPr lang="en-US" sz="1600" smtClean="0"/>
              <a:t> of teachers reported an increase in student cooperation</a:t>
            </a:r>
          </a:p>
          <a:p>
            <a:pPr algn="l" eaLnBrk="1" hangingPunct="1">
              <a:lnSpc>
                <a:spcPct val="90000"/>
              </a:lnSpc>
              <a:buFontTx/>
              <a:buChar char="•"/>
            </a:pPr>
            <a:r>
              <a:rPr lang="en-US" sz="1600" smtClean="0">
                <a:solidFill>
                  <a:srgbClr val="FF0000"/>
                </a:solidFill>
              </a:rPr>
              <a:t>92%</a:t>
            </a:r>
            <a:r>
              <a:rPr lang="en-US" sz="1600" smtClean="0"/>
              <a:t> of students felt better about themselves</a:t>
            </a:r>
          </a:p>
          <a:p>
            <a:pPr algn="l" eaLnBrk="1" hangingPunct="1">
              <a:lnSpc>
                <a:spcPct val="90000"/>
              </a:lnSpc>
              <a:buFontTx/>
              <a:buChar char="•"/>
            </a:pPr>
            <a:r>
              <a:rPr lang="en-US" sz="1600" smtClean="0">
                <a:solidFill>
                  <a:srgbClr val="FF0000"/>
                </a:solidFill>
              </a:rPr>
              <a:t>Over 90%</a:t>
            </a:r>
            <a:r>
              <a:rPr lang="en-US" sz="1600" smtClean="0"/>
              <a:t> of parents reported an increase in their own 	communication and problem solving skills</a:t>
            </a:r>
          </a:p>
          <a:p>
            <a:pPr algn="l" eaLnBrk="1" hangingPunct="1">
              <a:lnSpc>
                <a:spcPct val="90000"/>
              </a:lnSpc>
              <a:buFontTx/>
              <a:buChar char="•"/>
            </a:pPr>
            <a:r>
              <a:rPr lang="en-US" sz="1600" smtClean="0"/>
              <a:t>The in-and-out-of-school suspension rates at the middle school 	</a:t>
            </a:r>
            <a:r>
              <a:rPr lang="en-US" sz="1600" smtClean="0">
                <a:solidFill>
                  <a:srgbClr val="FF0000"/>
                </a:solidFill>
              </a:rPr>
              <a:t>decreased significantly</a:t>
            </a:r>
            <a:r>
              <a:rPr lang="en-US" sz="1600" smtClean="0"/>
              <a:t>, while non-CR middle school rates 	increased during the same period</a:t>
            </a:r>
          </a:p>
          <a:p>
            <a:pPr algn="l" eaLnBrk="1" hangingPunct="1">
              <a:lnSpc>
                <a:spcPct val="90000"/>
              </a:lnSpc>
              <a:buFontTx/>
              <a:buChar char="•"/>
            </a:pPr>
            <a:r>
              <a:rPr lang="en-US" sz="1600" smtClean="0"/>
              <a:t>The dropout rate at the CR high school </a:t>
            </a:r>
            <a:r>
              <a:rPr lang="en-US" sz="1600" smtClean="0">
                <a:solidFill>
                  <a:srgbClr val="FF0000"/>
                </a:solidFill>
              </a:rPr>
              <a:t>decreased 	significantly</a:t>
            </a:r>
            <a:r>
              <a:rPr lang="en-US" sz="1600" smtClean="0"/>
              <a:t> while non-CR school rates increased during 	the same period</a:t>
            </a:r>
          </a:p>
          <a:p>
            <a:pPr algn="l" eaLnBrk="1" hangingPunct="1">
              <a:lnSpc>
                <a:spcPct val="90000"/>
              </a:lnSpc>
            </a:pPr>
            <a:r>
              <a:rPr lang="en-US" sz="2800" smtClean="0"/>
              <a:t>			</a:t>
            </a:r>
            <a:r>
              <a:rPr lang="en-US" sz="1400" smtClean="0"/>
              <a:t>		(ESR National)</a:t>
            </a:r>
          </a:p>
        </p:txBody>
      </p:sp>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2000"/>
                                        <p:tgtEl>
                                          <p:spTgt spid="122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Effect transition="in" filter="wipe(left)">
                                      <p:cBhvr>
                                        <p:cTn id="12" dur="500"/>
                                        <p:tgtEl>
                                          <p:spTgt spid="1229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291">
                                            <p:txEl>
                                              <p:pRg st="1" end="1"/>
                                            </p:txEl>
                                          </p:spTgt>
                                        </p:tgtEl>
                                        <p:attrNameLst>
                                          <p:attrName>style.visibility</p:attrName>
                                        </p:attrNameLst>
                                      </p:cBhvr>
                                      <p:to>
                                        <p:strVal val="visible"/>
                                      </p:to>
                                    </p:set>
                                    <p:animEffect transition="in" filter="wipe(left)">
                                      <p:cBhvr>
                                        <p:cTn id="17" dur="500"/>
                                        <p:tgtEl>
                                          <p:spTgt spid="1229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291">
                                            <p:txEl>
                                              <p:pRg st="2" end="2"/>
                                            </p:txEl>
                                          </p:spTgt>
                                        </p:tgtEl>
                                        <p:attrNameLst>
                                          <p:attrName>style.visibility</p:attrName>
                                        </p:attrNameLst>
                                      </p:cBhvr>
                                      <p:to>
                                        <p:strVal val="visible"/>
                                      </p:to>
                                    </p:set>
                                    <p:animEffect transition="in" filter="wipe(left)">
                                      <p:cBhvr>
                                        <p:cTn id="22" dur="500"/>
                                        <p:tgtEl>
                                          <p:spTgt spid="1229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2291">
                                            <p:txEl>
                                              <p:pRg st="3" end="3"/>
                                            </p:txEl>
                                          </p:spTgt>
                                        </p:tgtEl>
                                        <p:attrNameLst>
                                          <p:attrName>style.visibility</p:attrName>
                                        </p:attrNameLst>
                                      </p:cBhvr>
                                      <p:to>
                                        <p:strVal val="visible"/>
                                      </p:to>
                                    </p:set>
                                    <p:animEffect transition="in" filter="wipe(left)">
                                      <p:cBhvr>
                                        <p:cTn id="27" dur="500"/>
                                        <p:tgtEl>
                                          <p:spTgt spid="12291">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2291">
                                            <p:txEl>
                                              <p:pRg st="4" end="4"/>
                                            </p:txEl>
                                          </p:spTgt>
                                        </p:tgtEl>
                                        <p:attrNameLst>
                                          <p:attrName>style.visibility</p:attrName>
                                        </p:attrNameLst>
                                      </p:cBhvr>
                                      <p:to>
                                        <p:strVal val="visible"/>
                                      </p:to>
                                    </p:set>
                                    <p:animEffect transition="in" filter="wipe(left)">
                                      <p:cBhvr>
                                        <p:cTn id="32" dur="500"/>
                                        <p:tgtEl>
                                          <p:spTgt spid="12291">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2291">
                                            <p:txEl>
                                              <p:pRg st="5" end="5"/>
                                            </p:txEl>
                                          </p:spTgt>
                                        </p:tgtEl>
                                        <p:attrNameLst>
                                          <p:attrName>style.visibility</p:attrName>
                                        </p:attrNameLst>
                                      </p:cBhvr>
                                      <p:to>
                                        <p:strVal val="visible"/>
                                      </p:to>
                                    </p:set>
                                    <p:animEffect transition="in" filter="wipe(left)">
                                      <p:cBhvr>
                                        <p:cTn id="37" dur="500"/>
                                        <p:tgtEl>
                                          <p:spTgt spid="12291">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2291">
                                            <p:txEl>
                                              <p:pRg st="6" end="6"/>
                                            </p:txEl>
                                          </p:spTgt>
                                        </p:tgtEl>
                                        <p:attrNameLst>
                                          <p:attrName>style.visibility</p:attrName>
                                        </p:attrNameLst>
                                      </p:cBhvr>
                                      <p:to>
                                        <p:strVal val="visible"/>
                                      </p:to>
                                    </p:set>
                                    <p:animEffect transition="in" filter="wipe(left)">
                                      <p:cBhvr>
                                        <p:cTn id="42" dur="500"/>
                                        <p:tgtEl>
                                          <p:spTgt spid="122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1"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685800" y="381000"/>
            <a:ext cx="7772400" cy="1524000"/>
          </a:xfrm>
        </p:spPr>
        <p:txBody>
          <a:bodyPr/>
          <a:lstStyle/>
          <a:p>
            <a:pPr eaLnBrk="1" hangingPunct="1"/>
            <a:r>
              <a:rPr lang="en-US" sz="4000" smtClean="0"/>
              <a:t>Ways to implement a Conflict Resolution Program</a:t>
            </a:r>
            <a:br>
              <a:rPr lang="en-US" sz="4000" smtClean="0"/>
            </a:br>
            <a:endParaRPr lang="en-US" sz="4000" smtClean="0"/>
          </a:p>
        </p:txBody>
      </p:sp>
      <p:sp>
        <p:nvSpPr>
          <p:cNvPr id="20483" name="Rectangle 3"/>
          <p:cNvSpPr>
            <a:spLocks noGrp="1" noChangeArrowheads="1"/>
          </p:cNvSpPr>
          <p:nvPr>
            <p:ph type="subTitle" idx="1"/>
          </p:nvPr>
        </p:nvSpPr>
        <p:spPr>
          <a:xfrm>
            <a:off x="228600" y="1905000"/>
            <a:ext cx="8610600" cy="4953000"/>
          </a:xfrm>
        </p:spPr>
        <p:txBody>
          <a:bodyPr/>
          <a:lstStyle/>
          <a:p>
            <a:pPr algn="l" eaLnBrk="1" hangingPunct="1">
              <a:buFontTx/>
              <a:buChar char="•"/>
            </a:pPr>
            <a:r>
              <a:rPr lang="en-US" sz="2200" smtClean="0">
                <a:latin typeface="Comic Sans MS" pitchFamily="66" charset="0"/>
              </a:rPr>
              <a:t>Construct a set of circumstances in the curriculum, 	integrating conflict resolution and a variety of 	subjects to amplify the lesson</a:t>
            </a:r>
          </a:p>
          <a:p>
            <a:pPr algn="l" eaLnBrk="1" hangingPunct="1">
              <a:buFontTx/>
              <a:buChar char="•"/>
            </a:pPr>
            <a:r>
              <a:rPr lang="en-US" sz="2200" smtClean="0">
                <a:latin typeface="Comic Sans MS" pitchFamily="66" charset="0"/>
              </a:rPr>
              <a:t>Construct a multi-disciplinary teaching approach that 	utilizes central themes as the focal points</a:t>
            </a:r>
          </a:p>
          <a:p>
            <a:pPr algn="l" eaLnBrk="1" hangingPunct="1">
              <a:buFontTx/>
              <a:buChar char="•"/>
            </a:pPr>
            <a:r>
              <a:rPr lang="en-US" sz="2200" smtClean="0">
                <a:latin typeface="Comic Sans MS" pitchFamily="66" charset="0"/>
              </a:rPr>
              <a:t>Instill conflict resolution strategies into every aspect of 	the day to day working of the room</a:t>
            </a:r>
          </a:p>
          <a:p>
            <a:pPr algn="l" eaLnBrk="1" hangingPunct="1">
              <a:buFontTx/>
              <a:buChar char="•"/>
            </a:pPr>
            <a:r>
              <a:rPr lang="en-US" sz="2200" smtClean="0">
                <a:latin typeface="Comic Sans MS" pitchFamily="66" charset="0"/>
              </a:rPr>
              <a:t>Teach a course solely dealing with conflict resolution 	strategies</a:t>
            </a:r>
          </a:p>
          <a:p>
            <a:pPr algn="l" eaLnBrk="1" hangingPunct="1">
              <a:buFontTx/>
              <a:buChar char="•"/>
            </a:pPr>
            <a:r>
              <a:rPr lang="en-US" sz="2200" smtClean="0">
                <a:latin typeface="Comic Sans MS" pitchFamily="66" charset="0"/>
              </a:rPr>
              <a:t>Teach conflict resolution strategies within one subject 	area</a:t>
            </a:r>
          </a:p>
          <a:p>
            <a:pPr algn="l" eaLnBrk="1" hangingPunct="1">
              <a:buFontTx/>
              <a:buChar char="•"/>
            </a:pPr>
            <a:r>
              <a:rPr lang="en-US" sz="2200" smtClean="0">
                <a:latin typeface="Comic Sans MS" pitchFamily="66" charset="0"/>
              </a:rPr>
              <a:t>School policies should include principles and practices of 	conflict resolution</a:t>
            </a:r>
            <a:endParaRPr lang="en-US" sz="2200" smtClean="0"/>
          </a:p>
        </p:txBody>
      </p:sp>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dissolve">
                                      <p:cBhvr>
                                        <p:cTn id="7" dur="500"/>
                                        <p:tgtEl>
                                          <p:spTgt spid="204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483">
                                            <p:txEl>
                                              <p:pRg st="0" end="0"/>
                                            </p:txEl>
                                          </p:spTgt>
                                        </p:tgtEl>
                                        <p:attrNameLst>
                                          <p:attrName>style.visibility</p:attrName>
                                        </p:attrNameLst>
                                      </p:cBhvr>
                                      <p:to>
                                        <p:strVal val="visible"/>
                                      </p:to>
                                    </p:set>
                                    <p:animEffect transition="in" filter="dissolve">
                                      <p:cBhvr>
                                        <p:cTn id="12" dur="500"/>
                                        <p:tgtEl>
                                          <p:spTgt spid="2048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483">
                                            <p:txEl>
                                              <p:pRg st="1" end="1"/>
                                            </p:txEl>
                                          </p:spTgt>
                                        </p:tgtEl>
                                        <p:attrNameLst>
                                          <p:attrName>style.visibility</p:attrName>
                                        </p:attrNameLst>
                                      </p:cBhvr>
                                      <p:to>
                                        <p:strVal val="visible"/>
                                      </p:to>
                                    </p:set>
                                    <p:animEffect transition="in" filter="dissolve">
                                      <p:cBhvr>
                                        <p:cTn id="17" dur="500"/>
                                        <p:tgtEl>
                                          <p:spTgt spid="2048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0483">
                                            <p:txEl>
                                              <p:pRg st="2" end="2"/>
                                            </p:txEl>
                                          </p:spTgt>
                                        </p:tgtEl>
                                        <p:attrNameLst>
                                          <p:attrName>style.visibility</p:attrName>
                                        </p:attrNameLst>
                                      </p:cBhvr>
                                      <p:to>
                                        <p:strVal val="visible"/>
                                      </p:to>
                                    </p:set>
                                    <p:animEffect transition="in" filter="dissolve">
                                      <p:cBhvr>
                                        <p:cTn id="22" dur="500"/>
                                        <p:tgtEl>
                                          <p:spTgt spid="2048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0483">
                                            <p:txEl>
                                              <p:pRg st="3" end="3"/>
                                            </p:txEl>
                                          </p:spTgt>
                                        </p:tgtEl>
                                        <p:attrNameLst>
                                          <p:attrName>style.visibility</p:attrName>
                                        </p:attrNameLst>
                                      </p:cBhvr>
                                      <p:to>
                                        <p:strVal val="visible"/>
                                      </p:to>
                                    </p:set>
                                    <p:animEffect transition="in" filter="dissolve">
                                      <p:cBhvr>
                                        <p:cTn id="27" dur="500"/>
                                        <p:tgtEl>
                                          <p:spTgt spid="2048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0483">
                                            <p:txEl>
                                              <p:pRg st="4" end="4"/>
                                            </p:txEl>
                                          </p:spTgt>
                                        </p:tgtEl>
                                        <p:attrNameLst>
                                          <p:attrName>style.visibility</p:attrName>
                                        </p:attrNameLst>
                                      </p:cBhvr>
                                      <p:to>
                                        <p:strVal val="visible"/>
                                      </p:to>
                                    </p:set>
                                    <p:animEffect transition="in" filter="dissolve">
                                      <p:cBhvr>
                                        <p:cTn id="32" dur="500"/>
                                        <p:tgtEl>
                                          <p:spTgt spid="20483">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0483">
                                            <p:txEl>
                                              <p:pRg st="5" end="5"/>
                                            </p:txEl>
                                          </p:spTgt>
                                        </p:tgtEl>
                                        <p:attrNameLst>
                                          <p:attrName>style.visibility</p:attrName>
                                        </p:attrNameLst>
                                      </p:cBhvr>
                                      <p:to>
                                        <p:strVal val="visible"/>
                                      </p:to>
                                    </p:set>
                                    <p:animEffect transition="in" filter="dissolve">
                                      <p:cBhvr>
                                        <p:cTn id="37" dur="500"/>
                                        <p:tgtEl>
                                          <p:spTgt spid="204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Where does CR apply?</a:t>
            </a:r>
          </a:p>
        </p:txBody>
      </p:sp>
      <p:graphicFrame>
        <p:nvGraphicFramePr>
          <p:cNvPr id="2" name="Diagram 1"/>
          <p:cNvGraphicFramePr/>
          <p:nvPr/>
        </p:nvGraphicFramePr>
        <p:xfrm>
          <a:off x="1143000" y="1524000"/>
          <a:ext cx="7162800" cy="640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27650"/>
                                        </p:tgtEl>
                                        <p:attrNameLst>
                                          <p:attrName>style.visibility</p:attrName>
                                        </p:attrNameLst>
                                      </p:cBhvr>
                                      <p:to>
                                        <p:strVal val="visible"/>
                                      </p:to>
                                    </p:set>
                                    <p:animEffect transition="in" filter="fade">
                                      <p:cBhvr>
                                        <p:cTn id="7" dur="600">
                                          <p:stCondLst>
                                            <p:cond delay="0"/>
                                          </p:stCondLst>
                                        </p:cTn>
                                        <p:tgtEl>
                                          <p:spTgt spid="27650"/>
                                        </p:tgtEl>
                                      </p:cBhvr>
                                    </p:animEffect>
                                    <p:anim calcmode="lin" valueType="num">
                                      <p:cBhvr>
                                        <p:cTn id="8" dur="600" fill="hold">
                                          <p:stCondLst>
                                            <p:cond delay="0"/>
                                          </p:stCondLst>
                                        </p:cTn>
                                        <p:tgtEl>
                                          <p:spTgt spid="27650"/>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27650"/>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2765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685800" y="3048000"/>
            <a:ext cx="7772400" cy="857250"/>
          </a:xfrm>
        </p:spPr>
        <p:txBody>
          <a:bodyPr/>
          <a:lstStyle/>
          <a:p>
            <a:pPr eaLnBrk="1" hangingPunct="1"/>
            <a:r>
              <a:rPr lang="en-US" sz="4000" smtClean="0">
                <a:solidFill>
                  <a:srgbClr val="FF3300"/>
                </a:solidFill>
              </a:rPr>
              <a:t>Strategies to apply CR in the Classroom</a:t>
            </a:r>
          </a:p>
        </p:txBody>
      </p:sp>
      <p:sp>
        <p:nvSpPr>
          <p:cNvPr id="23555" name="Rectangle 3"/>
          <p:cNvSpPr>
            <a:spLocks noGrp="1" noChangeArrowheads="1"/>
          </p:cNvSpPr>
          <p:nvPr>
            <p:ph type="subTitle" idx="1"/>
          </p:nvPr>
        </p:nvSpPr>
        <p:spPr/>
        <p:txBody>
          <a:bodyPr/>
          <a:lstStyle/>
          <a:p>
            <a:pPr algn="l" eaLnBrk="1" hangingPunct="1">
              <a:lnSpc>
                <a:spcPct val="80000"/>
              </a:lnSpc>
              <a:buFontTx/>
              <a:buChar char="•"/>
            </a:pPr>
            <a:r>
              <a:rPr lang="en-US" sz="2000" smtClean="0"/>
              <a:t>Class meetings</a:t>
            </a:r>
          </a:p>
          <a:p>
            <a:pPr algn="l" eaLnBrk="1" hangingPunct="1">
              <a:lnSpc>
                <a:spcPct val="80000"/>
              </a:lnSpc>
              <a:buFontTx/>
              <a:buChar char="•"/>
            </a:pPr>
            <a:r>
              <a:rPr lang="en-US" sz="2000" smtClean="0"/>
              <a:t>Design posters with CR slogans</a:t>
            </a:r>
          </a:p>
          <a:p>
            <a:pPr algn="l" eaLnBrk="1" hangingPunct="1">
              <a:lnSpc>
                <a:spcPct val="80000"/>
              </a:lnSpc>
              <a:buFontTx/>
              <a:buChar char="•"/>
            </a:pPr>
            <a:r>
              <a:rPr lang="en-US" sz="2000" smtClean="0"/>
              <a:t>Conflict Resolution Corners</a:t>
            </a:r>
          </a:p>
          <a:p>
            <a:pPr algn="l" eaLnBrk="1" hangingPunct="1">
              <a:lnSpc>
                <a:spcPct val="80000"/>
              </a:lnSpc>
              <a:buFontTx/>
              <a:buChar char="•"/>
            </a:pPr>
            <a:r>
              <a:rPr lang="en-US" sz="2000" smtClean="0"/>
              <a:t>Collaborative decision making</a:t>
            </a:r>
          </a:p>
          <a:p>
            <a:pPr algn="l" eaLnBrk="1" hangingPunct="1">
              <a:lnSpc>
                <a:spcPct val="80000"/>
              </a:lnSpc>
              <a:buFontTx/>
              <a:buChar char="•"/>
            </a:pPr>
            <a:r>
              <a:rPr lang="en-US" sz="2000" smtClean="0"/>
              <a:t>Curriculum Infusion</a:t>
            </a:r>
          </a:p>
          <a:p>
            <a:pPr algn="l" eaLnBrk="1" hangingPunct="1">
              <a:lnSpc>
                <a:spcPct val="80000"/>
              </a:lnSpc>
              <a:buFontTx/>
              <a:buChar char="•"/>
            </a:pPr>
            <a:r>
              <a:rPr lang="en-US" sz="2000" smtClean="0"/>
              <a:t>Curriculum Integration</a:t>
            </a:r>
          </a:p>
          <a:p>
            <a:pPr algn="l" eaLnBrk="1" hangingPunct="1">
              <a:lnSpc>
                <a:spcPct val="80000"/>
              </a:lnSpc>
              <a:buFontTx/>
              <a:buChar char="•"/>
            </a:pPr>
            <a:r>
              <a:rPr lang="en-US" sz="2000" smtClean="0"/>
              <a:t>PBIS-Positive Discipline</a:t>
            </a:r>
          </a:p>
          <a:p>
            <a:pPr algn="l" eaLnBrk="1" hangingPunct="1">
              <a:lnSpc>
                <a:spcPct val="80000"/>
              </a:lnSpc>
              <a:buFontTx/>
              <a:buChar char="•"/>
            </a:pPr>
            <a:r>
              <a:rPr lang="en-US" sz="2000" smtClean="0"/>
              <a:t>Modeling and skill training</a:t>
            </a:r>
          </a:p>
          <a:p>
            <a:pPr algn="l" eaLnBrk="1" hangingPunct="1">
              <a:lnSpc>
                <a:spcPct val="80000"/>
              </a:lnSpc>
              <a:buFontTx/>
              <a:buChar char="•"/>
            </a:pPr>
            <a:r>
              <a:rPr lang="en-US" sz="2000" smtClean="0"/>
              <a:t>Visible reminders (posters, quotes, student work)</a:t>
            </a:r>
          </a:p>
        </p:txBody>
      </p:sp>
      <p:pic>
        <p:nvPicPr>
          <p:cNvPr id="19460" name="Picture 4" descr="classroom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28600"/>
            <a:ext cx="533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fade">
                                      <p:cBhvr>
                                        <p:cTn id="7" dur="1000"/>
                                        <p:tgtEl>
                                          <p:spTgt spid="23554"/>
                                        </p:tgtEl>
                                      </p:cBhvr>
                                    </p:animEffect>
                                    <p:anim calcmode="lin" valueType="num">
                                      <p:cBhvr>
                                        <p:cTn id="8" dur="1000" fill="hold"/>
                                        <p:tgtEl>
                                          <p:spTgt spid="23554"/>
                                        </p:tgtEl>
                                        <p:attrNameLst>
                                          <p:attrName>ppt_x</p:attrName>
                                        </p:attrNameLst>
                                      </p:cBhvr>
                                      <p:tavLst>
                                        <p:tav tm="0">
                                          <p:val>
                                            <p:strVal val="#ppt_x"/>
                                          </p:val>
                                        </p:tav>
                                        <p:tav tm="100000">
                                          <p:val>
                                            <p:strVal val="#ppt_x"/>
                                          </p:val>
                                        </p:tav>
                                      </p:tavLst>
                                    </p:anim>
                                    <p:anim calcmode="lin" valueType="num">
                                      <p:cBhvr>
                                        <p:cTn id="9" dur="898" decel="100000" fill="hold"/>
                                        <p:tgtEl>
                                          <p:spTgt spid="23554"/>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23554"/>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23555">
                                            <p:txEl>
                                              <p:pRg st="0" end="0"/>
                                            </p:txEl>
                                          </p:spTgt>
                                        </p:tgtEl>
                                        <p:attrNameLst>
                                          <p:attrName>style.visibility</p:attrName>
                                        </p:attrNameLst>
                                      </p:cBhvr>
                                      <p:to>
                                        <p:strVal val="visible"/>
                                      </p:to>
                                    </p:set>
                                    <p:animEffect transition="in" filter="fade">
                                      <p:cBhvr>
                                        <p:cTn id="15" dur="1000"/>
                                        <p:tgtEl>
                                          <p:spTgt spid="23555">
                                            <p:txEl>
                                              <p:pRg st="0" end="0"/>
                                            </p:txEl>
                                          </p:spTgt>
                                        </p:tgtEl>
                                      </p:cBhvr>
                                    </p:animEffect>
                                    <p:anim calcmode="lin" valueType="num">
                                      <p:cBhvr>
                                        <p:cTn id="16" dur="10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23555">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23555">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23555">
                                            <p:txEl>
                                              <p:pRg st="1" end="1"/>
                                            </p:txEl>
                                          </p:spTgt>
                                        </p:tgtEl>
                                        <p:attrNameLst>
                                          <p:attrName>style.visibility</p:attrName>
                                        </p:attrNameLst>
                                      </p:cBhvr>
                                      <p:to>
                                        <p:strVal val="visible"/>
                                      </p:to>
                                    </p:set>
                                    <p:animEffect transition="in" filter="fade">
                                      <p:cBhvr>
                                        <p:cTn id="23" dur="1000"/>
                                        <p:tgtEl>
                                          <p:spTgt spid="23555">
                                            <p:txEl>
                                              <p:pRg st="1" end="1"/>
                                            </p:txEl>
                                          </p:spTgt>
                                        </p:tgtEl>
                                      </p:cBhvr>
                                    </p:animEffect>
                                    <p:anim calcmode="lin" valueType="num">
                                      <p:cBhvr>
                                        <p:cTn id="24" dur="1000" fill="hold"/>
                                        <p:tgtEl>
                                          <p:spTgt spid="23555">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23555">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23555">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23555">
                                            <p:txEl>
                                              <p:pRg st="2" end="2"/>
                                            </p:txEl>
                                          </p:spTgt>
                                        </p:tgtEl>
                                        <p:attrNameLst>
                                          <p:attrName>style.visibility</p:attrName>
                                        </p:attrNameLst>
                                      </p:cBhvr>
                                      <p:to>
                                        <p:strVal val="visible"/>
                                      </p:to>
                                    </p:set>
                                    <p:animEffect transition="in" filter="fade">
                                      <p:cBhvr>
                                        <p:cTn id="31" dur="1000"/>
                                        <p:tgtEl>
                                          <p:spTgt spid="23555">
                                            <p:txEl>
                                              <p:pRg st="2" end="2"/>
                                            </p:txEl>
                                          </p:spTgt>
                                        </p:tgtEl>
                                      </p:cBhvr>
                                    </p:animEffect>
                                    <p:anim calcmode="lin" valueType="num">
                                      <p:cBhvr>
                                        <p:cTn id="32" dur="1000" fill="hold"/>
                                        <p:tgtEl>
                                          <p:spTgt spid="23555">
                                            <p:txEl>
                                              <p:pRg st="2" end="2"/>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23555">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2355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23555">
                                            <p:txEl>
                                              <p:pRg st="3" end="3"/>
                                            </p:txEl>
                                          </p:spTgt>
                                        </p:tgtEl>
                                        <p:attrNameLst>
                                          <p:attrName>style.visibility</p:attrName>
                                        </p:attrNameLst>
                                      </p:cBhvr>
                                      <p:to>
                                        <p:strVal val="visible"/>
                                      </p:to>
                                    </p:set>
                                    <p:animEffect transition="in" filter="fade">
                                      <p:cBhvr>
                                        <p:cTn id="39" dur="1000"/>
                                        <p:tgtEl>
                                          <p:spTgt spid="23555">
                                            <p:txEl>
                                              <p:pRg st="3" end="3"/>
                                            </p:txEl>
                                          </p:spTgt>
                                        </p:tgtEl>
                                      </p:cBhvr>
                                    </p:animEffect>
                                    <p:anim calcmode="lin" valueType="num">
                                      <p:cBhvr>
                                        <p:cTn id="40" dur="1000" fill="hold"/>
                                        <p:tgtEl>
                                          <p:spTgt spid="23555">
                                            <p:txEl>
                                              <p:pRg st="3" end="3"/>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23555">
                                            <p:txEl>
                                              <p:pRg st="3" end="3"/>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23555">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23555">
                                            <p:txEl>
                                              <p:pRg st="4" end="4"/>
                                            </p:txEl>
                                          </p:spTgt>
                                        </p:tgtEl>
                                        <p:attrNameLst>
                                          <p:attrName>style.visibility</p:attrName>
                                        </p:attrNameLst>
                                      </p:cBhvr>
                                      <p:to>
                                        <p:strVal val="visible"/>
                                      </p:to>
                                    </p:set>
                                    <p:animEffect transition="in" filter="fade">
                                      <p:cBhvr>
                                        <p:cTn id="47" dur="1000"/>
                                        <p:tgtEl>
                                          <p:spTgt spid="23555">
                                            <p:txEl>
                                              <p:pRg st="4" end="4"/>
                                            </p:txEl>
                                          </p:spTgt>
                                        </p:tgtEl>
                                      </p:cBhvr>
                                    </p:animEffect>
                                    <p:anim calcmode="lin" valueType="num">
                                      <p:cBhvr>
                                        <p:cTn id="48" dur="1000" fill="hold"/>
                                        <p:tgtEl>
                                          <p:spTgt spid="23555">
                                            <p:txEl>
                                              <p:pRg st="4" end="4"/>
                                            </p:txEl>
                                          </p:spTgt>
                                        </p:tgtEl>
                                        <p:attrNameLst>
                                          <p:attrName>ppt_x</p:attrName>
                                        </p:attrNameLst>
                                      </p:cBhvr>
                                      <p:tavLst>
                                        <p:tav tm="0">
                                          <p:val>
                                            <p:strVal val="#ppt_x"/>
                                          </p:val>
                                        </p:tav>
                                        <p:tav tm="100000">
                                          <p:val>
                                            <p:strVal val="#ppt_x"/>
                                          </p:val>
                                        </p:tav>
                                      </p:tavLst>
                                    </p:anim>
                                    <p:anim calcmode="lin" valueType="num">
                                      <p:cBhvr>
                                        <p:cTn id="49" dur="898" decel="100000" fill="hold"/>
                                        <p:tgtEl>
                                          <p:spTgt spid="23555">
                                            <p:txEl>
                                              <p:pRg st="4" end="4"/>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898"/>
                                          </p:stCondLst>
                                        </p:cTn>
                                        <p:tgtEl>
                                          <p:spTgt spid="23555">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23555">
                                            <p:txEl>
                                              <p:pRg st="5" end="5"/>
                                            </p:txEl>
                                          </p:spTgt>
                                        </p:tgtEl>
                                        <p:attrNameLst>
                                          <p:attrName>style.visibility</p:attrName>
                                        </p:attrNameLst>
                                      </p:cBhvr>
                                      <p:to>
                                        <p:strVal val="visible"/>
                                      </p:to>
                                    </p:set>
                                    <p:animEffect transition="in" filter="fade">
                                      <p:cBhvr>
                                        <p:cTn id="55" dur="1000"/>
                                        <p:tgtEl>
                                          <p:spTgt spid="23555">
                                            <p:txEl>
                                              <p:pRg st="5" end="5"/>
                                            </p:txEl>
                                          </p:spTgt>
                                        </p:tgtEl>
                                      </p:cBhvr>
                                    </p:animEffect>
                                    <p:anim calcmode="lin" valueType="num">
                                      <p:cBhvr>
                                        <p:cTn id="56" dur="1000" fill="hold"/>
                                        <p:tgtEl>
                                          <p:spTgt spid="23555">
                                            <p:txEl>
                                              <p:pRg st="5" end="5"/>
                                            </p:txEl>
                                          </p:spTgt>
                                        </p:tgtEl>
                                        <p:attrNameLst>
                                          <p:attrName>ppt_x</p:attrName>
                                        </p:attrNameLst>
                                      </p:cBhvr>
                                      <p:tavLst>
                                        <p:tav tm="0">
                                          <p:val>
                                            <p:strVal val="#ppt_x"/>
                                          </p:val>
                                        </p:tav>
                                        <p:tav tm="100000">
                                          <p:val>
                                            <p:strVal val="#ppt_x"/>
                                          </p:val>
                                        </p:tav>
                                      </p:tavLst>
                                    </p:anim>
                                    <p:anim calcmode="lin" valueType="num">
                                      <p:cBhvr>
                                        <p:cTn id="57" dur="898" decel="100000" fill="hold"/>
                                        <p:tgtEl>
                                          <p:spTgt spid="23555">
                                            <p:txEl>
                                              <p:pRg st="5" end="5"/>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898"/>
                                          </p:stCondLst>
                                        </p:cTn>
                                        <p:tgtEl>
                                          <p:spTgt spid="23555">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37" presetClass="entr" presetSubtype="0" fill="hold" grpId="0" nodeType="clickEffect">
                                  <p:stCondLst>
                                    <p:cond delay="0"/>
                                  </p:stCondLst>
                                  <p:childTnLst>
                                    <p:set>
                                      <p:cBhvr>
                                        <p:cTn id="62" dur="1" fill="hold">
                                          <p:stCondLst>
                                            <p:cond delay="0"/>
                                          </p:stCondLst>
                                        </p:cTn>
                                        <p:tgtEl>
                                          <p:spTgt spid="23555">
                                            <p:txEl>
                                              <p:pRg st="6" end="6"/>
                                            </p:txEl>
                                          </p:spTgt>
                                        </p:tgtEl>
                                        <p:attrNameLst>
                                          <p:attrName>style.visibility</p:attrName>
                                        </p:attrNameLst>
                                      </p:cBhvr>
                                      <p:to>
                                        <p:strVal val="visible"/>
                                      </p:to>
                                    </p:set>
                                    <p:animEffect transition="in" filter="fade">
                                      <p:cBhvr>
                                        <p:cTn id="63" dur="1000"/>
                                        <p:tgtEl>
                                          <p:spTgt spid="23555">
                                            <p:txEl>
                                              <p:pRg st="6" end="6"/>
                                            </p:txEl>
                                          </p:spTgt>
                                        </p:tgtEl>
                                      </p:cBhvr>
                                    </p:animEffect>
                                    <p:anim calcmode="lin" valueType="num">
                                      <p:cBhvr>
                                        <p:cTn id="64" dur="1000" fill="hold"/>
                                        <p:tgtEl>
                                          <p:spTgt spid="23555">
                                            <p:txEl>
                                              <p:pRg st="6" end="6"/>
                                            </p:txEl>
                                          </p:spTgt>
                                        </p:tgtEl>
                                        <p:attrNameLst>
                                          <p:attrName>ppt_x</p:attrName>
                                        </p:attrNameLst>
                                      </p:cBhvr>
                                      <p:tavLst>
                                        <p:tav tm="0">
                                          <p:val>
                                            <p:strVal val="#ppt_x"/>
                                          </p:val>
                                        </p:tav>
                                        <p:tav tm="100000">
                                          <p:val>
                                            <p:strVal val="#ppt_x"/>
                                          </p:val>
                                        </p:tav>
                                      </p:tavLst>
                                    </p:anim>
                                    <p:anim calcmode="lin" valueType="num">
                                      <p:cBhvr>
                                        <p:cTn id="65" dur="898" decel="100000" fill="hold"/>
                                        <p:tgtEl>
                                          <p:spTgt spid="23555">
                                            <p:txEl>
                                              <p:pRg st="6" end="6"/>
                                            </p:txEl>
                                          </p:spTgt>
                                        </p:tgtEl>
                                        <p:attrNameLst>
                                          <p:attrName>ppt_y</p:attrName>
                                        </p:attrNameLst>
                                      </p:cBhvr>
                                      <p:tavLst>
                                        <p:tav tm="0">
                                          <p:val>
                                            <p:strVal val="#ppt_y+1"/>
                                          </p:val>
                                        </p:tav>
                                        <p:tav tm="100000">
                                          <p:val>
                                            <p:strVal val="#ppt_y-.03"/>
                                          </p:val>
                                        </p:tav>
                                      </p:tavLst>
                                    </p:anim>
                                    <p:anim calcmode="lin" valueType="num">
                                      <p:cBhvr>
                                        <p:cTn id="66" dur="100" accel="100000" fill="hold">
                                          <p:stCondLst>
                                            <p:cond delay="898"/>
                                          </p:stCondLst>
                                        </p:cTn>
                                        <p:tgtEl>
                                          <p:spTgt spid="23555">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37" presetClass="entr" presetSubtype="0" fill="hold" grpId="0" nodeType="clickEffect">
                                  <p:stCondLst>
                                    <p:cond delay="0"/>
                                  </p:stCondLst>
                                  <p:childTnLst>
                                    <p:set>
                                      <p:cBhvr>
                                        <p:cTn id="70" dur="1" fill="hold">
                                          <p:stCondLst>
                                            <p:cond delay="0"/>
                                          </p:stCondLst>
                                        </p:cTn>
                                        <p:tgtEl>
                                          <p:spTgt spid="23555">
                                            <p:txEl>
                                              <p:pRg st="7" end="7"/>
                                            </p:txEl>
                                          </p:spTgt>
                                        </p:tgtEl>
                                        <p:attrNameLst>
                                          <p:attrName>style.visibility</p:attrName>
                                        </p:attrNameLst>
                                      </p:cBhvr>
                                      <p:to>
                                        <p:strVal val="visible"/>
                                      </p:to>
                                    </p:set>
                                    <p:animEffect transition="in" filter="fade">
                                      <p:cBhvr>
                                        <p:cTn id="71" dur="1000"/>
                                        <p:tgtEl>
                                          <p:spTgt spid="23555">
                                            <p:txEl>
                                              <p:pRg st="7" end="7"/>
                                            </p:txEl>
                                          </p:spTgt>
                                        </p:tgtEl>
                                      </p:cBhvr>
                                    </p:animEffect>
                                    <p:anim calcmode="lin" valueType="num">
                                      <p:cBhvr>
                                        <p:cTn id="72" dur="1000" fill="hold"/>
                                        <p:tgtEl>
                                          <p:spTgt spid="23555">
                                            <p:txEl>
                                              <p:pRg st="7" end="7"/>
                                            </p:txEl>
                                          </p:spTgt>
                                        </p:tgtEl>
                                        <p:attrNameLst>
                                          <p:attrName>ppt_x</p:attrName>
                                        </p:attrNameLst>
                                      </p:cBhvr>
                                      <p:tavLst>
                                        <p:tav tm="0">
                                          <p:val>
                                            <p:strVal val="#ppt_x"/>
                                          </p:val>
                                        </p:tav>
                                        <p:tav tm="100000">
                                          <p:val>
                                            <p:strVal val="#ppt_x"/>
                                          </p:val>
                                        </p:tav>
                                      </p:tavLst>
                                    </p:anim>
                                    <p:anim calcmode="lin" valueType="num">
                                      <p:cBhvr>
                                        <p:cTn id="73" dur="898" decel="100000" fill="hold"/>
                                        <p:tgtEl>
                                          <p:spTgt spid="23555">
                                            <p:txEl>
                                              <p:pRg st="7" end="7"/>
                                            </p:txEl>
                                          </p:spTgt>
                                        </p:tgtEl>
                                        <p:attrNameLst>
                                          <p:attrName>ppt_y</p:attrName>
                                        </p:attrNameLst>
                                      </p:cBhvr>
                                      <p:tavLst>
                                        <p:tav tm="0">
                                          <p:val>
                                            <p:strVal val="#ppt_y+1"/>
                                          </p:val>
                                        </p:tav>
                                        <p:tav tm="100000">
                                          <p:val>
                                            <p:strVal val="#ppt_y-.03"/>
                                          </p:val>
                                        </p:tav>
                                      </p:tavLst>
                                    </p:anim>
                                    <p:anim calcmode="lin" valueType="num">
                                      <p:cBhvr>
                                        <p:cTn id="74" dur="100" accel="100000" fill="hold">
                                          <p:stCondLst>
                                            <p:cond delay="898"/>
                                          </p:stCondLst>
                                        </p:cTn>
                                        <p:tgtEl>
                                          <p:spTgt spid="23555">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37" presetClass="entr" presetSubtype="0" fill="hold" grpId="0" nodeType="clickEffect">
                                  <p:stCondLst>
                                    <p:cond delay="0"/>
                                  </p:stCondLst>
                                  <p:childTnLst>
                                    <p:set>
                                      <p:cBhvr>
                                        <p:cTn id="78" dur="1" fill="hold">
                                          <p:stCondLst>
                                            <p:cond delay="0"/>
                                          </p:stCondLst>
                                        </p:cTn>
                                        <p:tgtEl>
                                          <p:spTgt spid="23555">
                                            <p:txEl>
                                              <p:pRg st="8" end="8"/>
                                            </p:txEl>
                                          </p:spTgt>
                                        </p:tgtEl>
                                        <p:attrNameLst>
                                          <p:attrName>style.visibility</p:attrName>
                                        </p:attrNameLst>
                                      </p:cBhvr>
                                      <p:to>
                                        <p:strVal val="visible"/>
                                      </p:to>
                                    </p:set>
                                    <p:animEffect transition="in" filter="fade">
                                      <p:cBhvr>
                                        <p:cTn id="79" dur="1000"/>
                                        <p:tgtEl>
                                          <p:spTgt spid="23555">
                                            <p:txEl>
                                              <p:pRg st="8" end="8"/>
                                            </p:txEl>
                                          </p:spTgt>
                                        </p:tgtEl>
                                      </p:cBhvr>
                                    </p:animEffect>
                                    <p:anim calcmode="lin" valueType="num">
                                      <p:cBhvr>
                                        <p:cTn id="80" dur="1000" fill="hold"/>
                                        <p:tgtEl>
                                          <p:spTgt spid="23555">
                                            <p:txEl>
                                              <p:pRg st="8" end="8"/>
                                            </p:txEl>
                                          </p:spTgt>
                                        </p:tgtEl>
                                        <p:attrNameLst>
                                          <p:attrName>ppt_x</p:attrName>
                                        </p:attrNameLst>
                                      </p:cBhvr>
                                      <p:tavLst>
                                        <p:tav tm="0">
                                          <p:val>
                                            <p:strVal val="#ppt_x"/>
                                          </p:val>
                                        </p:tav>
                                        <p:tav tm="100000">
                                          <p:val>
                                            <p:strVal val="#ppt_x"/>
                                          </p:val>
                                        </p:tav>
                                      </p:tavLst>
                                    </p:anim>
                                    <p:anim calcmode="lin" valueType="num">
                                      <p:cBhvr>
                                        <p:cTn id="81" dur="898" decel="100000" fill="hold"/>
                                        <p:tgtEl>
                                          <p:spTgt spid="23555">
                                            <p:txEl>
                                              <p:pRg st="8" end="8"/>
                                            </p:txEl>
                                          </p:spTgt>
                                        </p:tgtEl>
                                        <p:attrNameLst>
                                          <p:attrName>ppt_y</p:attrName>
                                        </p:attrNameLst>
                                      </p:cBhvr>
                                      <p:tavLst>
                                        <p:tav tm="0">
                                          <p:val>
                                            <p:strVal val="#ppt_y+1"/>
                                          </p:val>
                                        </p:tav>
                                        <p:tav tm="100000">
                                          <p:val>
                                            <p:strVal val="#ppt_y-.03"/>
                                          </p:val>
                                        </p:tav>
                                      </p:tavLst>
                                    </p:anim>
                                    <p:anim calcmode="lin" valueType="num">
                                      <p:cBhvr>
                                        <p:cTn id="82" dur="100" accel="100000" fill="hold">
                                          <p:stCondLst>
                                            <p:cond delay="898"/>
                                          </p:stCondLst>
                                        </p:cTn>
                                        <p:tgtEl>
                                          <p:spTgt spid="23555">
                                            <p:txEl>
                                              <p:pRg st="8" end="8"/>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P spid="23555"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685800" y="533400"/>
            <a:ext cx="7772400" cy="1470025"/>
          </a:xfrm>
        </p:spPr>
        <p:txBody>
          <a:bodyPr/>
          <a:lstStyle/>
          <a:p>
            <a:pPr eaLnBrk="1" hangingPunct="1"/>
            <a:r>
              <a:rPr lang="en-US" smtClean="0">
                <a:solidFill>
                  <a:srgbClr val="CC00CC"/>
                </a:solidFill>
              </a:rPr>
              <a:t>Strategies to apply CR in the School for Staff</a:t>
            </a:r>
          </a:p>
        </p:txBody>
      </p:sp>
      <p:sp>
        <p:nvSpPr>
          <p:cNvPr id="24579" name="Rectangle 3"/>
          <p:cNvSpPr>
            <a:spLocks noGrp="1" noChangeArrowheads="1"/>
          </p:cNvSpPr>
          <p:nvPr>
            <p:ph type="subTitle" idx="1"/>
          </p:nvPr>
        </p:nvSpPr>
        <p:spPr>
          <a:xfrm>
            <a:off x="1371600" y="2362200"/>
            <a:ext cx="6400800" cy="3962400"/>
          </a:xfrm>
        </p:spPr>
        <p:txBody>
          <a:bodyPr/>
          <a:lstStyle/>
          <a:p>
            <a:pPr algn="l" eaLnBrk="1" hangingPunct="1">
              <a:lnSpc>
                <a:spcPct val="80000"/>
              </a:lnSpc>
              <a:buFontTx/>
              <a:buChar char="•"/>
            </a:pPr>
            <a:r>
              <a:rPr lang="en-US" sz="1600" smtClean="0">
                <a:latin typeface="Courier New" pitchFamily="49" charset="0"/>
              </a:rPr>
              <a:t>Involve all staff members: teachers, 	administrators,  secretaries, custodians, 	Cafeteria workers, and bus drivers</a:t>
            </a:r>
          </a:p>
          <a:p>
            <a:pPr algn="l" eaLnBrk="1" hangingPunct="1">
              <a:lnSpc>
                <a:spcPct val="80000"/>
              </a:lnSpc>
              <a:buFontTx/>
              <a:buChar char="•"/>
            </a:pPr>
            <a:r>
              <a:rPr lang="en-US" sz="1600" smtClean="0">
                <a:latin typeface="Courier New" pitchFamily="49" charset="0"/>
              </a:rPr>
              <a:t>Use as a tool to help students realize negative 	behaviors in suspension situations</a:t>
            </a:r>
          </a:p>
          <a:p>
            <a:pPr algn="l" eaLnBrk="1" hangingPunct="1">
              <a:lnSpc>
                <a:spcPct val="80000"/>
              </a:lnSpc>
              <a:buFontTx/>
              <a:buChar char="•"/>
            </a:pPr>
            <a:r>
              <a:rPr lang="en-US" sz="1600" smtClean="0">
                <a:latin typeface="Courier New" pitchFamily="49" charset="0"/>
              </a:rPr>
              <a:t>Develop an Information packet for all students</a:t>
            </a:r>
          </a:p>
          <a:p>
            <a:pPr algn="l" eaLnBrk="1" hangingPunct="1">
              <a:lnSpc>
                <a:spcPct val="80000"/>
              </a:lnSpc>
              <a:buFontTx/>
              <a:buChar char="•"/>
            </a:pPr>
            <a:r>
              <a:rPr lang="en-US" sz="1600" smtClean="0">
                <a:latin typeface="Courier New" pitchFamily="49" charset="0"/>
              </a:rPr>
              <a:t>Work with students to develop the new program</a:t>
            </a:r>
          </a:p>
          <a:p>
            <a:pPr algn="l" eaLnBrk="1" hangingPunct="1">
              <a:lnSpc>
                <a:spcPct val="80000"/>
              </a:lnSpc>
              <a:buFontTx/>
              <a:buChar char="•"/>
            </a:pPr>
            <a:r>
              <a:rPr lang="en-US" sz="1600" smtClean="0">
                <a:latin typeface="Courier New" pitchFamily="49" charset="0"/>
              </a:rPr>
              <a:t>Provide teachers ways to incorporate one new 	strategy into the classroom at every staff 	meeting</a:t>
            </a:r>
          </a:p>
          <a:p>
            <a:pPr algn="l" eaLnBrk="1" hangingPunct="1">
              <a:lnSpc>
                <a:spcPct val="80000"/>
              </a:lnSpc>
              <a:buFontTx/>
              <a:buChar char="•"/>
            </a:pPr>
            <a:r>
              <a:rPr lang="en-US" sz="1600" smtClean="0">
                <a:latin typeface="Courier New" pitchFamily="49" charset="0"/>
              </a:rPr>
              <a:t>In-services on bullying, communication skills, 	understanding conflict, etc.</a:t>
            </a:r>
          </a:p>
          <a:p>
            <a:pPr algn="l" eaLnBrk="1" hangingPunct="1">
              <a:lnSpc>
                <a:spcPct val="80000"/>
              </a:lnSpc>
              <a:buFontTx/>
              <a:buChar char="•"/>
            </a:pPr>
            <a:r>
              <a:rPr lang="en-US" sz="1600" smtClean="0">
                <a:latin typeface="Courier New" pitchFamily="49" charset="0"/>
              </a:rPr>
              <a:t>Staff Coordinator who is available for support 	and monitoring of CR Program</a:t>
            </a:r>
          </a:p>
          <a:p>
            <a:pPr algn="l" eaLnBrk="1" hangingPunct="1">
              <a:lnSpc>
                <a:spcPct val="80000"/>
              </a:lnSpc>
              <a:buFontTx/>
              <a:buChar char="•"/>
            </a:pPr>
            <a:r>
              <a:rPr lang="en-US" sz="1600" smtClean="0">
                <a:latin typeface="Courier New" pitchFamily="49" charset="0"/>
              </a:rPr>
              <a:t>Develops a CR library for students, staff and 	parents</a:t>
            </a:r>
          </a:p>
          <a:p>
            <a:pPr algn="l" eaLnBrk="1" hangingPunct="1">
              <a:lnSpc>
                <a:spcPct val="80000"/>
              </a:lnSpc>
              <a:buFontTx/>
              <a:buChar char="•"/>
            </a:pPr>
            <a:r>
              <a:rPr lang="en-US" sz="1600" smtClean="0">
                <a:latin typeface="Courier New" pitchFamily="49" charset="0"/>
              </a:rPr>
              <a:t>Align strategies with Standards and Benchmarks</a:t>
            </a:r>
          </a:p>
          <a:p>
            <a:pPr algn="l" eaLnBrk="1" hangingPunct="1">
              <a:lnSpc>
                <a:spcPct val="80000"/>
              </a:lnSpc>
              <a:buFontTx/>
              <a:buChar char="•"/>
            </a:pPr>
            <a:endParaRPr lang="en-US" sz="1600" smtClean="0">
              <a:latin typeface="Courier New" pitchFamily="49" charset="0"/>
            </a:endParaRPr>
          </a:p>
          <a:p>
            <a:pPr algn="l" eaLnBrk="1" hangingPunct="1">
              <a:lnSpc>
                <a:spcPct val="80000"/>
              </a:lnSpc>
              <a:buFontTx/>
              <a:buChar char="•"/>
            </a:pPr>
            <a:endParaRPr lang="en-US" sz="1600" smtClean="0">
              <a:latin typeface="Courier New" pitchFamily="49" charset="0"/>
            </a:endParaRPr>
          </a:p>
        </p:txBody>
      </p:sp>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24578"/>
                                        </p:tgtEl>
                                        <p:attrNameLst>
                                          <p:attrName>style.visibility</p:attrName>
                                        </p:attrNameLst>
                                      </p:cBhvr>
                                      <p:to>
                                        <p:strVal val="visible"/>
                                      </p:to>
                                    </p:set>
                                    <p:animEffect transition="in" filter="fade">
                                      <p:cBhvr>
                                        <p:cTn id="7" dur="800">
                                          <p:stCondLst>
                                            <p:cond delay="0"/>
                                          </p:stCondLst>
                                        </p:cTn>
                                        <p:tgtEl>
                                          <p:spTgt spid="24578"/>
                                        </p:tgtEl>
                                      </p:cBhvr>
                                    </p:animEffect>
                                    <p:anim calcmode="lin" valueType="num">
                                      <p:cBhvr>
                                        <p:cTn id="8" dur="800" fill="hold">
                                          <p:stCondLst>
                                            <p:cond delay="0"/>
                                          </p:stCondLst>
                                        </p:cTn>
                                        <p:tgtEl>
                                          <p:spTgt spid="24578"/>
                                        </p:tgtEl>
                                        <p:attrNameLst>
                                          <p:attrName>style.rotation</p:attrName>
                                        </p:attrNameLst>
                                      </p:cBhvr>
                                      <p:tavLst>
                                        <p:tav tm="0">
                                          <p:val>
                                            <p:fltVal val="720"/>
                                          </p:val>
                                        </p:tav>
                                        <p:tav tm="100000">
                                          <p:val>
                                            <p:fltVal val="0"/>
                                          </p:val>
                                        </p:tav>
                                      </p:tavLst>
                                    </p:anim>
                                    <p:anim calcmode="lin" valueType="num">
                                      <p:cBhvr>
                                        <p:cTn id="9" dur="800" fill="hold">
                                          <p:stCondLst>
                                            <p:cond delay="0"/>
                                          </p:stCondLst>
                                        </p:cTn>
                                        <p:tgtEl>
                                          <p:spTgt spid="24578"/>
                                        </p:tgtEl>
                                        <p:attrNameLst>
                                          <p:attrName>ppt_h</p:attrName>
                                        </p:attrNameLst>
                                      </p:cBhvr>
                                      <p:tavLst>
                                        <p:tav tm="0">
                                          <p:val>
                                            <p:fltVal val="0"/>
                                          </p:val>
                                        </p:tav>
                                        <p:tav tm="100000">
                                          <p:val>
                                            <p:strVal val="#ppt_h"/>
                                          </p:val>
                                        </p:tav>
                                      </p:tavLst>
                                    </p:anim>
                                    <p:anim calcmode="lin" valueType="num">
                                      <p:cBhvr>
                                        <p:cTn id="10" dur="800" fill="hold">
                                          <p:stCondLst>
                                            <p:cond delay="0"/>
                                          </p:stCondLst>
                                        </p:cTn>
                                        <p:tgtEl>
                                          <p:spTgt spid="24578"/>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24579">
                                            <p:txEl>
                                              <p:pRg st="0" end="0"/>
                                            </p:txEl>
                                          </p:spTgt>
                                        </p:tgtEl>
                                        <p:attrNameLst>
                                          <p:attrName>style.visibility</p:attrName>
                                        </p:attrNameLst>
                                      </p:cBhvr>
                                      <p:to>
                                        <p:strVal val="visible"/>
                                      </p:to>
                                    </p:set>
                                    <p:animEffect transition="in" filter="slide(fromBottom)">
                                      <p:cBhvr>
                                        <p:cTn id="15" dur="500">
                                          <p:stCondLst>
                                            <p:cond delay="0"/>
                                          </p:stCondLst>
                                        </p:cTn>
                                        <p:tgtEl>
                                          <p:spTgt spid="24579">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24579">
                                            <p:txEl>
                                              <p:pRg st="1" end="1"/>
                                            </p:txEl>
                                          </p:spTgt>
                                        </p:tgtEl>
                                        <p:attrNameLst>
                                          <p:attrName>style.visibility</p:attrName>
                                        </p:attrNameLst>
                                      </p:cBhvr>
                                      <p:to>
                                        <p:strVal val="visible"/>
                                      </p:to>
                                    </p:set>
                                    <p:animEffect transition="in" filter="slide(fromBottom)">
                                      <p:cBhvr>
                                        <p:cTn id="20" dur="500">
                                          <p:stCondLst>
                                            <p:cond delay="0"/>
                                          </p:stCondLst>
                                        </p:cTn>
                                        <p:tgtEl>
                                          <p:spTgt spid="24579">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24579">
                                            <p:txEl>
                                              <p:pRg st="2" end="2"/>
                                            </p:txEl>
                                          </p:spTgt>
                                        </p:tgtEl>
                                        <p:attrNameLst>
                                          <p:attrName>style.visibility</p:attrName>
                                        </p:attrNameLst>
                                      </p:cBhvr>
                                      <p:to>
                                        <p:strVal val="visible"/>
                                      </p:to>
                                    </p:set>
                                    <p:animEffect transition="in" filter="slide(fromBottom)">
                                      <p:cBhvr>
                                        <p:cTn id="25" dur="500">
                                          <p:stCondLst>
                                            <p:cond delay="0"/>
                                          </p:stCondLst>
                                        </p:cTn>
                                        <p:tgtEl>
                                          <p:spTgt spid="24579">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24579">
                                            <p:txEl>
                                              <p:pRg st="3" end="3"/>
                                            </p:txEl>
                                          </p:spTgt>
                                        </p:tgtEl>
                                        <p:attrNameLst>
                                          <p:attrName>style.visibility</p:attrName>
                                        </p:attrNameLst>
                                      </p:cBhvr>
                                      <p:to>
                                        <p:strVal val="visible"/>
                                      </p:to>
                                    </p:set>
                                    <p:animEffect transition="in" filter="slide(fromBottom)">
                                      <p:cBhvr>
                                        <p:cTn id="30" dur="500">
                                          <p:stCondLst>
                                            <p:cond delay="0"/>
                                          </p:stCondLst>
                                        </p:cTn>
                                        <p:tgtEl>
                                          <p:spTgt spid="24579">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24579">
                                            <p:txEl>
                                              <p:pRg st="4" end="4"/>
                                            </p:txEl>
                                          </p:spTgt>
                                        </p:tgtEl>
                                        <p:attrNameLst>
                                          <p:attrName>style.visibility</p:attrName>
                                        </p:attrNameLst>
                                      </p:cBhvr>
                                      <p:to>
                                        <p:strVal val="visible"/>
                                      </p:to>
                                    </p:set>
                                    <p:animEffect transition="in" filter="slide(fromBottom)">
                                      <p:cBhvr>
                                        <p:cTn id="35" dur="500">
                                          <p:stCondLst>
                                            <p:cond delay="0"/>
                                          </p:stCondLst>
                                        </p:cTn>
                                        <p:tgtEl>
                                          <p:spTgt spid="24579">
                                            <p:txEl>
                                              <p:pRg st="4" end="4"/>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2" presetClass="entr" presetSubtype="4" fill="hold" grpId="0" nodeType="clickEffect">
                                  <p:stCondLst>
                                    <p:cond delay="0"/>
                                  </p:stCondLst>
                                  <p:childTnLst>
                                    <p:set>
                                      <p:cBhvr>
                                        <p:cTn id="39" dur="1" fill="hold">
                                          <p:stCondLst>
                                            <p:cond delay="0"/>
                                          </p:stCondLst>
                                        </p:cTn>
                                        <p:tgtEl>
                                          <p:spTgt spid="24579">
                                            <p:txEl>
                                              <p:pRg st="5" end="5"/>
                                            </p:txEl>
                                          </p:spTgt>
                                        </p:tgtEl>
                                        <p:attrNameLst>
                                          <p:attrName>style.visibility</p:attrName>
                                        </p:attrNameLst>
                                      </p:cBhvr>
                                      <p:to>
                                        <p:strVal val="visible"/>
                                      </p:to>
                                    </p:set>
                                    <p:animEffect transition="in" filter="slide(fromBottom)">
                                      <p:cBhvr>
                                        <p:cTn id="40" dur="500">
                                          <p:stCondLst>
                                            <p:cond delay="0"/>
                                          </p:stCondLst>
                                        </p:cTn>
                                        <p:tgtEl>
                                          <p:spTgt spid="24579">
                                            <p:txEl>
                                              <p:pRg st="5" end="5"/>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2" presetClass="entr" presetSubtype="4" fill="hold" grpId="0" nodeType="clickEffect">
                                  <p:stCondLst>
                                    <p:cond delay="0"/>
                                  </p:stCondLst>
                                  <p:childTnLst>
                                    <p:set>
                                      <p:cBhvr>
                                        <p:cTn id="44" dur="1" fill="hold">
                                          <p:stCondLst>
                                            <p:cond delay="0"/>
                                          </p:stCondLst>
                                        </p:cTn>
                                        <p:tgtEl>
                                          <p:spTgt spid="24579">
                                            <p:txEl>
                                              <p:pRg st="6" end="6"/>
                                            </p:txEl>
                                          </p:spTgt>
                                        </p:tgtEl>
                                        <p:attrNameLst>
                                          <p:attrName>style.visibility</p:attrName>
                                        </p:attrNameLst>
                                      </p:cBhvr>
                                      <p:to>
                                        <p:strVal val="visible"/>
                                      </p:to>
                                    </p:set>
                                    <p:animEffect transition="in" filter="slide(fromBottom)">
                                      <p:cBhvr>
                                        <p:cTn id="45" dur="500">
                                          <p:stCondLst>
                                            <p:cond delay="0"/>
                                          </p:stCondLst>
                                        </p:cTn>
                                        <p:tgtEl>
                                          <p:spTgt spid="24579">
                                            <p:txEl>
                                              <p:pRg st="6" end="6"/>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2" presetClass="entr" presetSubtype="4" fill="hold" grpId="0" nodeType="clickEffect">
                                  <p:stCondLst>
                                    <p:cond delay="0"/>
                                  </p:stCondLst>
                                  <p:childTnLst>
                                    <p:set>
                                      <p:cBhvr>
                                        <p:cTn id="49" dur="1" fill="hold">
                                          <p:stCondLst>
                                            <p:cond delay="0"/>
                                          </p:stCondLst>
                                        </p:cTn>
                                        <p:tgtEl>
                                          <p:spTgt spid="24579">
                                            <p:txEl>
                                              <p:pRg st="7" end="7"/>
                                            </p:txEl>
                                          </p:spTgt>
                                        </p:tgtEl>
                                        <p:attrNameLst>
                                          <p:attrName>style.visibility</p:attrName>
                                        </p:attrNameLst>
                                      </p:cBhvr>
                                      <p:to>
                                        <p:strVal val="visible"/>
                                      </p:to>
                                    </p:set>
                                    <p:animEffect transition="in" filter="slide(fromBottom)">
                                      <p:cBhvr>
                                        <p:cTn id="50" dur="500">
                                          <p:stCondLst>
                                            <p:cond delay="0"/>
                                          </p:stCondLst>
                                        </p:cTn>
                                        <p:tgtEl>
                                          <p:spTgt spid="24579">
                                            <p:txEl>
                                              <p:pRg st="7" end="7"/>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2" presetClass="entr" presetSubtype="4" fill="hold" grpId="0" nodeType="clickEffect">
                                  <p:stCondLst>
                                    <p:cond delay="0"/>
                                  </p:stCondLst>
                                  <p:childTnLst>
                                    <p:set>
                                      <p:cBhvr>
                                        <p:cTn id="54" dur="1" fill="hold">
                                          <p:stCondLst>
                                            <p:cond delay="0"/>
                                          </p:stCondLst>
                                        </p:cTn>
                                        <p:tgtEl>
                                          <p:spTgt spid="24579">
                                            <p:txEl>
                                              <p:pRg st="8" end="8"/>
                                            </p:txEl>
                                          </p:spTgt>
                                        </p:tgtEl>
                                        <p:attrNameLst>
                                          <p:attrName>style.visibility</p:attrName>
                                        </p:attrNameLst>
                                      </p:cBhvr>
                                      <p:to>
                                        <p:strVal val="visible"/>
                                      </p:to>
                                    </p:set>
                                    <p:animEffect transition="in" filter="slide(fromBottom)">
                                      <p:cBhvr>
                                        <p:cTn id="55" dur="500">
                                          <p:stCondLst>
                                            <p:cond delay="0"/>
                                          </p:stCondLst>
                                        </p:cTn>
                                        <p:tgtEl>
                                          <p:spTgt spid="245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P spid="24579"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4876800" y="609600"/>
            <a:ext cx="3657600" cy="5791200"/>
          </a:xfrm>
        </p:spPr>
        <p:txBody>
          <a:bodyPr/>
          <a:lstStyle/>
          <a:p>
            <a:pPr eaLnBrk="1" hangingPunct="1"/>
            <a:r>
              <a:rPr lang="en-US" smtClean="0"/>
              <a:t>Everyone faces conflict in their lives on a daily basis.  It is an accepted and expected part of life. </a:t>
            </a:r>
          </a:p>
        </p:txBody>
      </p:sp>
      <p:pic>
        <p:nvPicPr>
          <p:cNvPr id="4099" name="Picture 5" descr="mb0207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0"/>
            <a:ext cx="4648200"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1506"/>
                                        </p:tgtEl>
                                        <p:attrNameLst>
                                          <p:attrName>style.visibility</p:attrName>
                                        </p:attrNameLst>
                                      </p:cBhvr>
                                      <p:to>
                                        <p:strVal val="visible"/>
                                      </p:to>
                                    </p:set>
                                    <p:anim calcmode="lin" valueType="num">
                                      <p:cBhvr>
                                        <p:cTn id="7" dur="1000" fill="hold"/>
                                        <p:tgtEl>
                                          <p:spTgt spid="21506"/>
                                        </p:tgtEl>
                                        <p:attrNameLst>
                                          <p:attrName>ppt_x</p:attrName>
                                        </p:attrNameLst>
                                      </p:cBhvr>
                                      <p:tavLst>
                                        <p:tav tm="0">
                                          <p:val>
                                            <p:strVal val="#ppt_x-.2"/>
                                          </p:val>
                                        </p:tav>
                                        <p:tav tm="100000">
                                          <p:val>
                                            <p:strVal val="#ppt_x"/>
                                          </p:val>
                                        </p:tav>
                                      </p:tavLst>
                                    </p:anim>
                                    <p:anim calcmode="lin" valueType="num">
                                      <p:cBhvr>
                                        <p:cTn id="8" dur="1000" fill="hold"/>
                                        <p:tgtEl>
                                          <p:spTgt spid="21506"/>
                                        </p:tgtEl>
                                        <p:attrNameLst>
                                          <p:attrName>ppt_y</p:attrName>
                                        </p:attrNameLst>
                                      </p:cBhvr>
                                      <p:tavLst>
                                        <p:tav tm="0">
                                          <p:val>
                                            <p:strVal val="#ppt_y"/>
                                          </p:val>
                                        </p:tav>
                                        <p:tav tm="100000">
                                          <p:val>
                                            <p:strVal val="#ppt_y"/>
                                          </p:val>
                                        </p:tav>
                                      </p:tavLst>
                                    </p:anim>
                                    <p:animEffect transition="in" filter="wipe(right)" prLst="gradientSize: 0.1">
                                      <p:cBhvr>
                                        <p:cTn id="9" dur="1000"/>
                                        <p:tgtEl>
                                          <p:spTgt spid="215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685800" y="457200"/>
            <a:ext cx="7772400" cy="1470025"/>
          </a:xfrm>
        </p:spPr>
        <p:txBody>
          <a:bodyPr/>
          <a:lstStyle/>
          <a:p>
            <a:pPr eaLnBrk="1" hangingPunct="1"/>
            <a:r>
              <a:rPr lang="en-US" smtClean="0">
                <a:solidFill>
                  <a:srgbClr val="99FF66"/>
                </a:solidFill>
              </a:rPr>
              <a:t>Strategies to apply CR in the School for Students</a:t>
            </a:r>
          </a:p>
        </p:txBody>
      </p:sp>
      <p:sp>
        <p:nvSpPr>
          <p:cNvPr id="29699" name="Rectangle 3"/>
          <p:cNvSpPr>
            <a:spLocks noGrp="1" noChangeArrowheads="1"/>
          </p:cNvSpPr>
          <p:nvPr>
            <p:ph type="subTitle" idx="1"/>
          </p:nvPr>
        </p:nvSpPr>
        <p:spPr>
          <a:xfrm>
            <a:off x="1295400" y="2362200"/>
            <a:ext cx="6629400" cy="3733800"/>
          </a:xfrm>
        </p:spPr>
        <p:txBody>
          <a:bodyPr/>
          <a:lstStyle/>
          <a:p>
            <a:pPr algn="l" eaLnBrk="1" hangingPunct="1">
              <a:lnSpc>
                <a:spcPct val="80000"/>
              </a:lnSpc>
              <a:buFontTx/>
              <a:buChar char="•"/>
            </a:pPr>
            <a:r>
              <a:rPr lang="en-US" sz="1600" smtClean="0"/>
              <a:t>Involve all staff members: teachers, administrators,  secretaries, 	custodians, Cafeteria workers, and bus drivers</a:t>
            </a:r>
          </a:p>
          <a:p>
            <a:pPr algn="l" eaLnBrk="1" hangingPunct="1">
              <a:lnSpc>
                <a:spcPct val="80000"/>
              </a:lnSpc>
              <a:buFontTx/>
              <a:buChar char="•"/>
            </a:pPr>
            <a:r>
              <a:rPr lang="en-US" sz="1600" smtClean="0"/>
              <a:t>Bulletin board showing students caught being polite</a:t>
            </a:r>
          </a:p>
          <a:p>
            <a:pPr algn="l" eaLnBrk="1" hangingPunct="1">
              <a:lnSpc>
                <a:spcPct val="80000"/>
              </a:lnSpc>
              <a:buFontTx/>
              <a:buChar char="•"/>
            </a:pPr>
            <a:r>
              <a:rPr lang="en-US" sz="1600" smtClean="0"/>
              <a:t>Cultural Awareness Programs</a:t>
            </a:r>
          </a:p>
          <a:p>
            <a:pPr algn="l" eaLnBrk="1" hangingPunct="1">
              <a:lnSpc>
                <a:spcPct val="80000"/>
              </a:lnSpc>
              <a:buFontTx/>
              <a:buChar char="•"/>
            </a:pPr>
            <a:r>
              <a:rPr lang="en-US" sz="1600" smtClean="0"/>
              <a:t>Peer Mediation</a:t>
            </a:r>
          </a:p>
          <a:p>
            <a:pPr algn="l" eaLnBrk="1" hangingPunct="1">
              <a:lnSpc>
                <a:spcPct val="80000"/>
              </a:lnSpc>
              <a:buFontTx/>
              <a:buChar char="•"/>
            </a:pPr>
            <a:r>
              <a:rPr lang="en-US" sz="1600" smtClean="0"/>
              <a:t>Alternatives to suspension</a:t>
            </a:r>
          </a:p>
          <a:p>
            <a:pPr algn="l" eaLnBrk="1" hangingPunct="1">
              <a:lnSpc>
                <a:spcPct val="80000"/>
              </a:lnSpc>
              <a:buFontTx/>
              <a:buChar char="•"/>
            </a:pPr>
            <a:r>
              <a:rPr lang="en-US" sz="1600" smtClean="0"/>
              <a:t>Healing circles</a:t>
            </a:r>
          </a:p>
          <a:p>
            <a:pPr algn="l" eaLnBrk="1" hangingPunct="1">
              <a:lnSpc>
                <a:spcPct val="80000"/>
              </a:lnSpc>
              <a:buFontTx/>
              <a:buChar char="•"/>
            </a:pPr>
            <a:r>
              <a:rPr lang="en-US" sz="1600" smtClean="0"/>
              <a:t>Cooperative Grouping</a:t>
            </a:r>
          </a:p>
          <a:p>
            <a:pPr algn="l" eaLnBrk="1" hangingPunct="1">
              <a:lnSpc>
                <a:spcPct val="80000"/>
              </a:lnSpc>
              <a:buFontTx/>
              <a:buChar char="•"/>
            </a:pPr>
            <a:r>
              <a:rPr lang="en-US" sz="1600" smtClean="0"/>
              <a:t>Journaling</a:t>
            </a:r>
          </a:p>
          <a:p>
            <a:pPr algn="l" eaLnBrk="1" hangingPunct="1">
              <a:lnSpc>
                <a:spcPct val="80000"/>
              </a:lnSpc>
              <a:buFontTx/>
              <a:buChar char="•"/>
            </a:pPr>
            <a:r>
              <a:rPr lang="en-US" sz="1600" smtClean="0"/>
              <a:t>Paired sharing</a:t>
            </a:r>
          </a:p>
          <a:p>
            <a:pPr algn="l" eaLnBrk="1" hangingPunct="1">
              <a:lnSpc>
                <a:spcPct val="80000"/>
              </a:lnSpc>
              <a:buFontTx/>
              <a:buChar char="•"/>
            </a:pPr>
            <a:r>
              <a:rPr lang="en-US" sz="1600" smtClean="0"/>
              <a:t>Role-playing</a:t>
            </a:r>
          </a:p>
          <a:p>
            <a:pPr algn="l" eaLnBrk="1" hangingPunct="1">
              <a:lnSpc>
                <a:spcPct val="80000"/>
              </a:lnSpc>
              <a:buFontTx/>
              <a:buChar char="•"/>
            </a:pPr>
            <a:r>
              <a:rPr lang="en-US" sz="1600" smtClean="0"/>
              <a:t>Creative controversy</a:t>
            </a:r>
          </a:p>
          <a:p>
            <a:pPr algn="l" eaLnBrk="1" hangingPunct="1">
              <a:lnSpc>
                <a:spcPct val="80000"/>
              </a:lnSpc>
              <a:buFontTx/>
              <a:buChar char="•"/>
            </a:pPr>
            <a:r>
              <a:rPr lang="en-US" sz="1600" smtClean="0"/>
              <a:t>Service learning projects</a:t>
            </a:r>
          </a:p>
          <a:p>
            <a:pPr algn="l" eaLnBrk="1" hangingPunct="1">
              <a:lnSpc>
                <a:spcPct val="80000"/>
              </a:lnSpc>
              <a:buFontTx/>
              <a:buChar char="•"/>
            </a:pPr>
            <a:r>
              <a:rPr lang="en-US" sz="1600" smtClean="0"/>
              <a:t>Case studies</a:t>
            </a:r>
          </a:p>
          <a:p>
            <a:pPr algn="l" eaLnBrk="1" hangingPunct="1">
              <a:lnSpc>
                <a:spcPct val="80000"/>
              </a:lnSpc>
              <a:buFontTx/>
              <a:buChar char="•"/>
            </a:pPr>
            <a:r>
              <a:rPr lang="en-US" sz="1600" smtClean="0"/>
              <a:t>Community Service Programs</a:t>
            </a:r>
          </a:p>
          <a:p>
            <a:pPr eaLnBrk="1" hangingPunct="1">
              <a:lnSpc>
                <a:spcPct val="80000"/>
              </a:lnSpc>
            </a:pPr>
            <a:endParaRPr lang="en-US" sz="1600" smtClean="0"/>
          </a:p>
        </p:txBody>
      </p:sp>
      <p:pic>
        <p:nvPicPr>
          <p:cNvPr id="21508" name="Picture 4" descr="reading a bo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3276600"/>
            <a:ext cx="3657600" cy="322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p:cTn id="7" dur="2000" fill="hold"/>
                                        <p:tgtEl>
                                          <p:spTgt spid="29698"/>
                                        </p:tgtEl>
                                        <p:attrNameLst>
                                          <p:attrName>ppt_w</p:attrName>
                                        </p:attrNameLst>
                                      </p:cBhvr>
                                      <p:tavLst>
                                        <p:tav tm="0">
                                          <p:val>
                                            <p:strVal val="#ppt_w"/>
                                          </p:val>
                                        </p:tav>
                                        <p:tav tm="100000">
                                          <p:val>
                                            <p:strVal val="#ppt_w"/>
                                          </p:val>
                                        </p:tav>
                                      </p:tavLst>
                                    </p:anim>
                                    <p:anim calcmode="lin" valueType="num">
                                      <p:cBhvr>
                                        <p:cTn id="8" dur="2000" fill="hold"/>
                                        <p:tgtEl>
                                          <p:spTgt spid="29698"/>
                                        </p:tgtEl>
                                        <p:attrNameLst>
                                          <p:attrName>ppt_h</p:attrName>
                                        </p:attrNameLst>
                                      </p:cBhvr>
                                      <p:tavLst>
                                        <p:tav tm="0">
                                          <p:val>
                                            <p:strVal val="#ppt_h"/>
                                          </p:val>
                                        </p:tav>
                                        <p:tav tm="30000">
                                          <p:val>
                                            <p:strVal val="#ppt_h/2"/>
                                          </p:val>
                                        </p:tav>
                                        <p:tav tm="40000">
                                          <p:val>
                                            <p:strVal val="#ppt_h"/>
                                          </p:val>
                                        </p:tav>
                                        <p:tav tm="50000">
                                          <p:val>
                                            <p:strVal val="#ppt_h/2"/>
                                          </p:val>
                                        </p:tav>
                                        <p:tav tm="60000">
                                          <p:val>
                                            <p:strVal val="#ppt_h"/>
                                          </p:val>
                                        </p:tav>
                                        <p:tav tm="69900">
                                          <p:val>
                                            <p:strVal val="#ppt_h/2"/>
                                          </p:val>
                                        </p:tav>
                                        <p:tav tm="80000">
                                          <p:val>
                                            <p:strVal val="#ppt_h"/>
                                          </p:val>
                                        </p:tav>
                                        <p:tav tm="100000">
                                          <p:val>
                                            <p:strVal val="#ppt_h"/>
                                          </p:val>
                                        </p:tav>
                                      </p:tavLst>
                                    </p:anim>
                                    <p:anim calcmode="lin" valueType="num">
                                      <p:cBhvr>
                                        <p:cTn id="9" dur="2000" fill="hold"/>
                                        <p:tgtEl>
                                          <p:spTgt spid="29698"/>
                                        </p:tgtEl>
                                        <p:attrNameLst>
                                          <p:attrName>ppt_x</p:attrName>
                                        </p:attrNameLst>
                                      </p:cBhvr>
                                      <p:tavLst>
                                        <p:tav tm="0">
                                          <p:val>
                                            <p:strVal val="#ppt_x-.4"/>
                                          </p:val>
                                        </p:tav>
                                        <p:tav tm="100000">
                                          <p:val>
                                            <p:strVal val="#ppt_x"/>
                                          </p:val>
                                        </p:tav>
                                      </p:tavLst>
                                    </p:anim>
                                    <p:anim calcmode="lin" valueType="num">
                                      <p:cBhvr>
                                        <p:cTn id="10" dur="2000" fill="hold"/>
                                        <p:tgtEl>
                                          <p:spTgt spid="29698"/>
                                        </p:tgtEl>
                                        <p:attrNameLst>
                                          <p:attrName>ppt_y</p:attrName>
                                        </p:attrNameLst>
                                      </p:cBhvr>
                                      <p:tavLst>
                                        <p:tav tm="0">
                                          <p:val>
                                            <p:strVal val="#ppt_y-.5"/>
                                          </p:val>
                                        </p:tav>
                                        <p:tav tm="20000">
                                          <p:val>
                                            <p:strVal val="#ppt_y-.2"/>
                                          </p:val>
                                        </p:tav>
                                        <p:tav tm="30000">
                                          <p:val>
                                            <p:strVal val="#ppt_y"/>
                                          </p:val>
                                        </p:tav>
                                        <p:tav tm="40000">
                                          <p:val>
                                            <p:strVal val="#ppt_y-.15"/>
                                          </p:val>
                                        </p:tav>
                                        <p:tav tm="50000">
                                          <p:val>
                                            <p:strVal val="#ppt_y"/>
                                          </p:val>
                                        </p:tav>
                                        <p:tav tm="60000">
                                          <p:val>
                                            <p:strVal val="#ppt_y-.1"/>
                                          </p:val>
                                        </p:tav>
                                        <p:tav tm="69900">
                                          <p:val>
                                            <p:strVal val="#ppt_y"/>
                                          </p:val>
                                        </p:tav>
                                        <p:tav tm="80000">
                                          <p:val>
                                            <p:strVal val="#ppt_y-.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0" presetClass="entr" presetSubtype="0" fill="hold" grpId="0" nodeType="clickEffect">
                                  <p:stCondLst>
                                    <p:cond delay="0"/>
                                  </p:stCondLst>
                                  <p:iterate type="lt">
                                    <p:tmPct val="10000"/>
                                  </p:iterate>
                                  <p:childTnLst>
                                    <p:set>
                                      <p:cBhvr>
                                        <p:cTn id="14" dur="1" fill="hold">
                                          <p:stCondLst>
                                            <p:cond delay="0"/>
                                          </p:stCondLst>
                                        </p:cTn>
                                        <p:tgtEl>
                                          <p:spTgt spid="29699">
                                            <p:txEl>
                                              <p:pRg st="0" end="0"/>
                                            </p:txEl>
                                          </p:spTgt>
                                        </p:tgtEl>
                                        <p:attrNameLst>
                                          <p:attrName>style.visibility</p:attrName>
                                        </p:attrNameLst>
                                      </p:cBhvr>
                                      <p:to>
                                        <p:strVal val="visible"/>
                                      </p:to>
                                    </p:set>
                                    <p:animEffect transition="in" filter="fade">
                                      <p:cBhvr>
                                        <p:cTn id="15" dur="500">
                                          <p:stCondLst>
                                            <p:cond delay="0"/>
                                          </p:stCondLst>
                                        </p:cTn>
                                        <p:tgtEl>
                                          <p:spTgt spid="29699">
                                            <p:txEl>
                                              <p:pRg st="0" end="0"/>
                                            </p:txEl>
                                          </p:spTgt>
                                        </p:tgtEl>
                                      </p:cBhvr>
                                    </p:animEffect>
                                    <p:anim calcmode="lin" valueType="num">
                                      <p:cBhvr>
                                        <p:cTn id="16" dur="500" fill="hold">
                                          <p:stCondLst>
                                            <p:cond delay="0"/>
                                          </p:stCondLst>
                                        </p:cTn>
                                        <p:tgtEl>
                                          <p:spTgt spid="29699">
                                            <p:txEl>
                                              <p:pRg st="0" end="0"/>
                                            </p:txEl>
                                          </p:spTgt>
                                        </p:tgtEl>
                                        <p:attrNameLst>
                                          <p:attrName>ppt_x</p:attrName>
                                        </p:attrNameLst>
                                      </p:cBhvr>
                                      <p:tavLst>
                                        <p:tav tm="0">
                                          <p:val>
                                            <p:strVal val="#ppt_x-.1"/>
                                          </p:val>
                                        </p:tav>
                                        <p:tav tm="100000">
                                          <p:val>
                                            <p:strVal val="#ppt_x"/>
                                          </p:val>
                                        </p:tav>
                                      </p:tavLst>
                                    </p:anim>
                                    <p:anim calcmode="lin" valueType="num">
                                      <p:cBhvr>
                                        <p:cTn id="17" dur="500" fill="hold">
                                          <p:stCondLst>
                                            <p:cond delay="0"/>
                                          </p:stCondLst>
                                        </p:cTn>
                                        <p:tgtEl>
                                          <p:spTgt spid="296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40" presetClass="entr" presetSubtype="0" fill="hold" grpId="0" nodeType="clickEffect">
                                  <p:stCondLst>
                                    <p:cond delay="0"/>
                                  </p:stCondLst>
                                  <p:iterate type="lt">
                                    <p:tmPct val="10000"/>
                                  </p:iterate>
                                  <p:childTnLst>
                                    <p:set>
                                      <p:cBhvr>
                                        <p:cTn id="21" dur="1" fill="hold">
                                          <p:stCondLst>
                                            <p:cond delay="0"/>
                                          </p:stCondLst>
                                        </p:cTn>
                                        <p:tgtEl>
                                          <p:spTgt spid="29699">
                                            <p:txEl>
                                              <p:pRg st="1" end="1"/>
                                            </p:txEl>
                                          </p:spTgt>
                                        </p:tgtEl>
                                        <p:attrNameLst>
                                          <p:attrName>style.visibility</p:attrName>
                                        </p:attrNameLst>
                                      </p:cBhvr>
                                      <p:to>
                                        <p:strVal val="visible"/>
                                      </p:to>
                                    </p:set>
                                    <p:animEffect transition="in" filter="fade">
                                      <p:cBhvr>
                                        <p:cTn id="22" dur="500">
                                          <p:stCondLst>
                                            <p:cond delay="0"/>
                                          </p:stCondLst>
                                        </p:cTn>
                                        <p:tgtEl>
                                          <p:spTgt spid="29699">
                                            <p:txEl>
                                              <p:pRg st="1" end="1"/>
                                            </p:txEl>
                                          </p:spTgt>
                                        </p:tgtEl>
                                      </p:cBhvr>
                                    </p:animEffect>
                                    <p:anim calcmode="lin" valueType="num">
                                      <p:cBhvr>
                                        <p:cTn id="23" dur="500" fill="hold">
                                          <p:stCondLst>
                                            <p:cond delay="0"/>
                                          </p:stCondLst>
                                        </p:cTn>
                                        <p:tgtEl>
                                          <p:spTgt spid="29699">
                                            <p:txEl>
                                              <p:pRg st="1" end="1"/>
                                            </p:txEl>
                                          </p:spTgt>
                                        </p:tgtEl>
                                        <p:attrNameLst>
                                          <p:attrName>ppt_x</p:attrName>
                                        </p:attrNameLst>
                                      </p:cBhvr>
                                      <p:tavLst>
                                        <p:tav tm="0">
                                          <p:val>
                                            <p:strVal val="#ppt_x-.1"/>
                                          </p:val>
                                        </p:tav>
                                        <p:tav tm="100000">
                                          <p:val>
                                            <p:strVal val="#ppt_x"/>
                                          </p:val>
                                        </p:tav>
                                      </p:tavLst>
                                    </p:anim>
                                    <p:anim calcmode="lin" valueType="num">
                                      <p:cBhvr>
                                        <p:cTn id="24" dur="500" fill="hold">
                                          <p:stCondLst>
                                            <p:cond delay="0"/>
                                          </p:stCondLst>
                                        </p:cTn>
                                        <p:tgtEl>
                                          <p:spTgt spid="296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40" presetClass="entr" presetSubtype="0" fill="hold" grpId="0" nodeType="clickEffect">
                                  <p:stCondLst>
                                    <p:cond delay="0"/>
                                  </p:stCondLst>
                                  <p:iterate type="lt">
                                    <p:tmPct val="10000"/>
                                  </p:iterate>
                                  <p:childTnLst>
                                    <p:set>
                                      <p:cBhvr>
                                        <p:cTn id="28" dur="1" fill="hold">
                                          <p:stCondLst>
                                            <p:cond delay="0"/>
                                          </p:stCondLst>
                                        </p:cTn>
                                        <p:tgtEl>
                                          <p:spTgt spid="29699">
                                            <p:txEl>
                                              <p:pRg st="2" end="2"/>
                                            </p:txEl>
                                          </p:spTgt>
                                        </p:tgtEl>
                                        <p:attrNameLst>
                                          <p:attrName>style.visibility</p:attrName>
                                        </p:attrNameLst>
                                      </p:cBhvr>
                                      <p:to>
                                        <p:strVal val="visible"/>
                                      </p:to>
                                    </p:set>
                                    <p:animEffect transition="in" filter="fade">
                                      <p:cBhvr>
                                        <p:cTn id="29" dur="500">
                                          <p:stCondLst>
                                            <p:cond delay="0"/>
                                          </p:stCondLst>
                                        </p:cTn>
                                        <p:tgtEl>
                                          <p:spTgt spid="29699">
                                            <p:txEl>
                                              <p:pRg st="2" end="2"/>
                                            </p:txEl>
                                          </p:spTgt>
                                        </p:tgtEl>
                                      </p:cBhvr>
                                    </p:animEffect>
                                    <p:anim calcmode="lin" valueType="num">
                                      <p:cBhvr>
                                        <p:cTn id="30" dur="500" fill="hold">
                                          <p:stCondLst>
                                            <p:cond delay="0"/>
                                          </p:stCondLst>
                                        </p:cTn>
                                        <p:tgtEl>
                                          <p:spTgt spid="29699">
                                            <p:txEl>
                                              <p:pRg st="2" end="2"/>
                                            </p:txEl>
                                          </p:spTgt>
                                        </p:tgtEl>
                                        <p:attrNameLst>
                                          <p:attrName>ppt_x</p:attrName>
                                        </p:attrNameLst>
                                      </p:cBhvr>
                                      <p:tavLst>
                                        <p:tav tm="0">
                                          <p:val>
                                            <p:strVal val="#ppt_x-.1"/>
                                          </p:val>
                                        </p:tav>
                                        <p:tav tm="100000">
                                          <p:val>
                                            <p:strVal val="#ppt_x"/>
                                          </p:val>
                                        </p:tav>
                                      </p:tavLst>
                                    </p:anim>
                                    <p:anim calcmode="lin" valueType="num">
                                      <p:cBhvr>
                                        <p:cTn id="31" dur="500" fill="hold">
                                          <p:stCondLst>
                                            <p:cond delay="0"/>
                                          </p:stCondLst>
                                        </p:cTn>
                                        <p:tgtEl>
                                          <p:spTgt spid="296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40" presetClass="entr" presetSubtype="0" fill="hold" grpId="0" nodeType="clickEffect">
                                  <p:stCondLst>
                                    <p:cond delay="0"/>
                                  </p:stCondLst>
                                  <p:iterate type="lt">
                                    <p:tmPct val="10000"/>
                                  </p:iterate>
                                  <p:childTnLst>
                                    <p:set>
                                      <p:cBhvr>
                                        <p:cTn id="35" dur="1" fill="hold">
                                          <p:stCondLst>
                                            <p:cond delay="0"/>
                                          </p:stCondLst>
                                        </p:cTn>
                                        <p:tgtEl>
                                          <p:spTgt spid="29699">
                                            <p:txEl>
                                              <p:pRg st="3" end="3"/>
                                            </p:txEl>
                                          </p:spTgt>
                                        </p:tgtEl>
                                        <p:attrNameLst>
                                          <p:attrName>style.visibility</p:attrName>
                                        </p:attrNameLst>
                                      </p:cBhvr>
                                      <p:to>
                                        <p:strVal val="visible"/>
                                      </p:to>
                                    </p:set>
                                    <p:animEffect transition="in" filter="fade">
                                      <p:cBhvr>
                                        <p:cTn id="36" dur="500">
                                          <p:stCondLst>
                                            <p:cond delay="0"/>
                                          </p:stCondLst>
                                        </p:cTn>
                                        <p:tgtEl>
                                          <p:spTgt spid="29699">
                                            <p:txEl>
                                              <p:pRg st="3" end="3"/>
                                            </p:txEl>
                                          </p:spTgt>
                                        </p:tgtEl>
                                      </p:cBhvr>
                                    </p:animEffect>
                                    <p:anim calcmode="lin" valueType="num">
                                      <p:cBhvr>
                                        <p:cTn id="37" dur="500" fill="hold">
                                          <p:stCondLst>
                                            <p:cond delay="0"/>
                                          </p:stCondLst>
                                        </p:cTn>
                                        <p:tgtEl>
                                          <p:spTgt spid="29699">
                                            <p:txEl>
                                              <p:pRg st="3" end="3"/>
                                            </p:txEl>
                                          </p:spTgt>
                                        </p:tgtEl>
                                        <p:attrNameLst>
                                          <p:attrName>ppt_x</p:attrName>
                                        </p:attrNameLst>
                                      </p:cBhvr>
                                      <p:tavLst>
                                        <p:tav tm="0">
                                          <p:val>
                                            <p:strVal val="#ppt_x-.1"/>
                                          </p:val>
                                        </p:tav>
                                        <p:tav tm="100000">
                                          <p:val>
                                            <p:strVal val="#ppt_x"/>
                                          </p:val>
                                        </p:tav>
                                      </p:tavLst>
                                    </p:anim>
                                    <p:anim calcmode="lin" valueType="num">
                                      <p:cBhvr>
                                        <p:cTn id="38" dur="500" fill="hold">
                                          <p:stCondLst>
                                            <p:cond delay="0"/>
                                          </p:stCondLst>
                                        </p:cTn>
                                        <p:tgtEl>
                                          <p:spTgt spid="2969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40" presetClass="entr" presetSubtype="0" fill="hold" grpId="0" nodeType="clickEffect">
                                  <p:stCondLst>
                                    <p:cond delay="0"/>
                                  </p:stCondLst>
                                  <p:iterate type="lt">
                                    <p:tmPct val="10000"/>
                                  </p:iterate>
                                  <p:childTnLst>
                                    <p:set>
                                      <p:cBhvr>
                                        <p:cTn id="42" dur="1" fill="hold">
                                          <p:stCondLst>
                                            <p:cond delay="0"/>
                                          </p:stCondLst>
                                        </p:cTn>
                                        <p:tgtEl>
                                          <p:spTgt spid="29699">
                                            <p:txEl>
                                              <p:pRg st="4" end="4"/>
                                            </p:txEl>
                                          </p:spTgt>
                                        </p:tgtEl>
                                        <p:attrNameLst>
                                          <p:attrName>style.visibility</p:attrName>
                                        </p:attrNameLst>
                                      </p:cBhvr>
                                      <p:to>
                                        <p:strVal val="visible"/>
                                      </p:to>
                                    </p:set>
                                    <p:animEffect transition="in" filter="fade">
                                      <p:cBhvr>
                                        <p:cTn id="43" dur="500">
                                          <p:stCondLst>
                                            <p:cond delay="0"/>
                                          </p:stCondLst>
                                        </p:cTn>
                                        <p:tgtEl>
                                          <p:spTgt spid="29699">
                                            <p:txEl>
                                              <p:pRg st="4" end="4"/>
                                            </p:txEl>
                                          </p:spTgt>
                                        </p:tgtEl>
                                      </p:cBhvr>
                                    </p:animEffect>
                                    <p:anim calcmode="lin" valueType="num">
                                      <p:cBhvr>
                                        <p:cTn id="44" dur="500" fill="hold">
                                          <p:stCondLst>
                                            <p:cond delay="0"/>
                                          </p:stCondLst>
                                        </p:cTn>
                                        <p:tgtEl>
                                          <p:spTgt spid="29699">
                                            <p:txEl>
                                              <p:pRg st="4" end="4"/>
                                            </p:txEl>
                                          </p:spTgt>
                                        </p:tgtEl>
                                        <p:attrNameLst>
                                          <p:attrName>ppt_x</p:attrName>
                                        </p:attrNameLst>
                                      </p:cBhvr>
                                      <p:tavLst>
                                        <p:tav tm="0">
                                          <p:val>
                                            <p:strVal val="#ppt_x-.1"/>
                                          </p:val>
                                        </p:tav>
                                        <p:tav tm="100000">
                                          <p:val>
                                            <p:strVal val="#ppt_x"/>
                                          </p:val>
                                        </p:tav>
                                      </p:tavLst>
                                    </p:anim>
                                    <p:anim calcmode="lin" valueType="num">
                                      <p:cBhvr>
                                        <p:cTn id="45" dur="500" fill="hold">
                                          <p:stCondLst>
                                            <p:cond delay="0"/>
                                          </p:stCondLst>
                                        </p:cTn>
                                        <p:tgtEl>
                                          <p:spTgt spid="2969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40" presetClass="entr" presetSubtype="0" fill="hold" grpId="0" nodeType="clickEffect">
                                  <p:stCondLst>
                                    <p:cond delay="0"/>
                                  </p:stCondLst>
                                  <p:iterate type="lt">
                                    <p:tmPct val="10000"/>
                                  </p:iterate>
                                  <p:childTnLst>
                                    <p:set>
                                      <p:cBhvr>
                                        <p:cTn id="49" dur="1" fill="hold">
                                          <p:stCondLst>
                                            <p:cond delay="0"/>
                                          </p:stCondLst>
                                        </p:cTn>
                                        <p:tgtEl>
                                          <p:spTgt spid="29699">
                                            <p:txEl>
                                              <p:pRg st="5" end="5"/>
                                            </p:txEl>
                                          </p:spTgt>
                                        </p:tgtEl>
                                        <p:attrNameLst>
                                          <p:attrName>style.visibility</p:attrName>
                                        </p:attrNameLst>
                                      </p:cBhvr>
                                      <p:to>
                                        <p:strVal val="visible"/>
                                      </p:to>
                                    </p:set>
                                    <p:animEffect transition="in" filter="fade">
                                      <p:cBhvr>
                                        <p:cTn id="50" dur="500">
                                          <p:stCondLst>
                                            <p:cond delay="0"/>
                                          </p:stCondLst>
                                        </p:cTn>
                                        <p:tgtEl>
                                          <p:spTgt spid="29699">
                                            <p:txEl>
                                              <p:pRg st="5" end="5"/>
                                            </p:txEl>
                                          </p:spTgt>
                                        </p:tgtEl>
                                      </p:cBhvr>
                                    </p:animEffect>
                                    <p:anim calcmode="lin" valueType="num">
                                      <p:cBhvr>
                                        <p:cTn id="51" dur="500" fill="hold">
                                          <p:stCondLst>
                                            <p:cond delay="0"/>
                                          </p:stCondLst>
                                        </p:cTn>
                                        <p:tgtEl>
                                          <p:spTgt spid="29699">
                                            <p:txEl>
                                              <p:pRg st="5" end="5"/>
                                            </p:txEl>
                                          </p:spTgt>
                                        </p:tgtEl>
                                        <p:attrNameLst>
                                          <p:attrName>ppt_x</p:attrName>
                                        </p:attrNameLst>
                                      </p:cBhvr>
                                      <p:tavLst>
                                        <p:tav tm="0">
                                          <p:val>
                                            <p:strVal val="#ppt_x-.1"/>
                                          </p:val>
                                        </p:tav>
                                        <p:tav tm="100000">
                                          <p:val>
                                            <p:strVal val="#ppt_x"/>
                                          </p:val>
                                        </p:tav>
                                      </p:tavLst>
                                    </p:anim>
                                    <p:anim calcmode="lin" valueType="num">
                                      <p:cBhvr>
                                        <p:cTn id="52" dur="500" fill="hold">
                                          <p:stCondLst>
                                            <p:cond delay="0"/>
                                          </p:stCondLst>
                                        </p:cTn>
                                        <p:tgtEl>
                                          <p:spTgt spid="2969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40" presetClass="entr" presetSubtype="0" fill="hold" grpId="0" nodeType="clickEffect">
                                  <p:stCondLst>
                                    <p:cond delay="0"/>
                                  </p:stCondLst>
                                  <p:iterate type="lt">
                                    <p:tmPct val="10000"/>
                                  </p:iterate>
                                  <p:childTnLst>
                                    <p:set>
                                      <p:cBhvr>
                                        <p:cTn id="56" dur="1" fill="hold">
                                          <p:stCondLst>
                                            <p:cond delay="0"/>
                                          </p:stCondLst>
                                        </p:cTn>
                                        <p:tgtEl>
                                          <p:spTgt spid="29699">
                                            <p:txEl>
                                              <p:pRg st="6" end="6"/>
                                            </p:txEl>
                                          </p:spTgt>
                                        </p:tgtEl>
                                        <p:attrNameLst>
                                          <p:attrName>style.visibility</p:attrName>
                                        </p:attrNameLst>
                                      </p:cBhvr>
                                      <p:to>
                                        <p:strVal val="visible"/>
                                      </p:to>
                                    </p:set>
                                    <p:animEffect transition="in" filter="fade">
                                      <p:cBhvr>
                                        <p:cTn id="57" dur="500">
                                          <p:stCondLst>
                                            <p:cond delay="0"/>
                                          </p:stCondLst>
                                        </p:cTn>
                                        <p:tgtEl>
                                          <p:spTgt spid="29699">
                                            <p:txEl>
                                              <p:pRg st="6" end="6"/>
                                            </p:txEl>
                                          </p:spTgt>
                                        </p:tgtEl>
                                      </p:cBhvr>
                                    </p:animEffect>
                                    <p:anim calcmode="lin" valueType="num">
                                      <p:cBhvr>
                                        <p:cTn id="58" dur="500" fill="hold">
                                          <p:stCondLst>
                                            <p:cond delay="0"/>
                                          </p:stCondLst>
                                        </p:cTn>
                                        <p:tgtEl>
                                          <p:spTgt spid="29699">
                                            <p:txEl>
                                              <p:pRg st="6" end="6"/>
                                            </p:txEl>
                                          </p:spTgt>
                                        </p:tgtEl>
                                        <p:attrNameLst>
                                          <p:attrName>ppt_x</p:attrName>
                                        </p:attrNameLst>
                                      </p:cBhvr>
                                      <p:tavLst>
                                        <p:tav tm="0">
                                          <p:val>
                                            <p:strVal val="#ppt_x-.1"/>
                                          </p:val>
                                        </p:tav>
                                        <p:tav tm="100000">
                                          <p:val>
                                            <p:strVal val="#ppt_x"/>
                                          </p:val>
                                        </p:tav>
                                      </p:tavLst>
                                    </p:anim>
                                    <p:anim calcmode="lin" valueType="num">
                                      <p:cBhvr>
                                        <p:cTn id="59" dur="500" fill="hold">
                                          <p:stCondLst>
                                            <p:cond delay="0"/>
                                          </p:stCondLst>
                                        </p:cTn>
                                        <p:tgtEl>
                                          <p:spTgt spid="2969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60" fill="hold" nodeType="clickPar">
                      <p:stCondLst>
                        <p:cond delay="indefinite"/>
                      </p:stCondLst>
                      <p:childTnLst>
                        <p:par>
                          <p:cTn id="61" fill="hold" nodeType="withGroup">
                            <p:stCondLst>
                              <p:cond delay="0"/>
                            </p:stCondLst>
                            <p:childTnLst>
                              <p:par>
                                <p:cTn id="62" presetID="40" presetClass="entr" presetSubtype="0" fill="hold" grpId="0" nodeType="clickEffect">
                                  <p:stCondLst>
                                    <p:cond delay="0"/>
                                  </p:stCondLst>
                                  <p:iterate type="lt">
                                    <p:tmPct val="10000"/>
                                  </p:iterate>
                                  <p:childTnLst>
                                    <p:set>
                                      <p:cBhvr>
                                        <p:cTn id="63" dur="1" fill="hold">
                                          <p:stCondLst>
                                            <p:cond delay="0"/>
                                          </p:stCondLst>
                                        </p:cTn>
                                        <p:tgtEl>
                                          <p:spTgt spid="29699">
                                            <p:txEl>
                                              <p:pRg st="7" end="7"/>
                                            </p:txEl>
                                          </p:spTgt>
                                        </p:tgtEl>
                                        <p:attrNameLst>
                                          <p:attrName>style.visibility</p:attrName>
                                        </p:attrNameLst>
                                      </p:cBhvr>
                                      <p:to>
                                        <p:strVal val="visible"/>
                                      </p:to>
                                    </p:set>
                                    <p:animEffect transition="in" filter="fade">
                                      <p:cBhvr>
                                        <p:cTn id="64" dur="500">
                                          <p:stCondLst>
                                            <p:cond delay="0"/>
                                          </p:stCondLst>
                                        </p:cTn>
                                        <p:tgtEl>
                                          <p:spTgt spid="29699">
                                            <p:txEl>
                                              <p:pRg st="7" end="7"/>
                                            </p:txEl>
                                          </p:spTgt>
                                        </p:tgtEl>
                                      </p:cBhvr>
                                    </p:animEffect>
                                    <p:anim calcmode="lin" valueType="num">
                                      <p:cBhvr>
                                        <p:cTn id="65" dur="500" fill="hold">
                                          <p:stCondLst>
                                            <p:cond delay="0"/>
                                          </p:stCondLst>
                                        </p:cTn>
                                        <p:tgtEl>
                                          <p:spTgt spid="29699">
                                            <p:txEl>
                                              <p:pRg st="7" end="7"/>
                                            </p:txEl>
                                          </p:spTgt>
                                        </p:tgtEl>
                                        <p:attrNameLst>
                                          <p:attrName>ppt_x</p:attrName>
                                        </p:attrNameLst>
                                      </p:cBhvr>
                                      <p:tavLst>
                                        <p:tav tm="0">
                                          <p:val>
                                            <p:strVal val="#ppt_x-.1"/>
                                          </p:val>
                                        </p:tav>
                                        <p:tav tm="100000">
                                          <p:val>
                                            <p:strVal val="#ppt_x"/>
                                          </p:val>
                                        </p:tav>
                                      </p:tavLst>
                                    </p:anim>
                                    <p:anim calcmode="lin" valueType="num">
                                      <p:cBhvr>
                                        <p:cTn id="66" dur="500" fill="hold">
                                          <p:stCondLst>
                                            <p:cond delay="0"/>
                                          </p:stCondLst>
                                        </p:cTn>
                                        <p:tgtEl>
                                          <p:spTgt spid="2969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40" presetClass="entr" presetSubtype="0" fill="hold" grpId="0" nodeType="clickEffect">
                                  <p:stCondLst>
                                    <p:cond delay="0"/>
                                  </p:stCondLst>
                                  <p:iterate type="lt">
                                    <p:tmPct val="10000"/>
                                  </p:iterate>
                                  <p:childTnLst>
                                    <p:set>
                                      <p:cBhvr>
                                        <p:cTn id="70" dur="1" fill="hold">
                                          <p:stCondLst>
                                            <p:cond delay="0"/>
                                          </p:stCondLst>
                                        </p:cTn>
                                        <p:tgtEl>
                                          <p:spTgt spid="29699">
                                            <p:txEl>
                                              <p:pRg st="8" end="8"/>
                                            </p:txEl>
                                          </p:spTgt>
                                        </p:tgtEl>
                                        <p:attrNameLst>
                                          <p:attrName>style.visibility</p:attrName>
                                        </p:attrNameLst>
                                      </p:cBhvr>
                                      <p:to>
                                        <p:strVal val="visible"/>
                                      </p:to>
                                    </p:set>
                                    <p:animEffect transition="in" filter="fade">
                                      <p:cBhvr>
                                        <p:cTn id="71" dur="500">
                                          <p:stCondLst>
                                            <p:cond delay="0"/>
                                          </p:stCondLst>
                                        </p:cTn>
                                        <p:tgtEl>
                                          <p:spTgt spid="29699">
                                            <p:txEl>
                                              <p:pRg st="8" end="8"/>
                                            </p:txEl>
                                          </p:spTgt>
                                        </p:tgtEl>
                                      </p:cBhvr>
                                    </p:animEffect>
                                    <p:anim calcmode="lin" valueType="num">
                                      <p:cBhvr>
                                        <p:cTn id="72" dur="500" fill="hold">
                                          <p:stCondLst>
                                            <p:cond delay="0"/>
                                          </p:stCondLst>
                                        </p:cTn>
                                        <p:tgtEl>
                                          <p:spTgt spid="29699">
                                            <p:txEl>
                                              <p:pRg st="8" end="8"/>
                                            </p:txEl>
                                          </p:spTgt>
                                        </p:tgtEl>
                                        <p:attrNameLst>
                                          <p:attrName>ppt_x</p:attrName>
                                        </p:attrNameLst>
                                      </p:cBhvr>
                                      <p:tavLst>
                                        <p:tav tm="0">
                                          <p:val>
                                            <p:strVal val="#ppt_x-.1"/>
                                          </p:val>
                                        </p:tav>
                                        <p:tav tm="100000">
                                          <p:val>
                                            <p:strVal val="#ppt_x"/>
                                          </p:val>
                                        </p:tav>
                                      </p:tavLst>
                                    </p:anim>
                                    <p:anim calcmode="lin" valueType="num">
                                      <p:cBhvr>
                                        <p:cTn id="73" dur="500" fill="hold">
                                          <p:stCondLst>
                                            <p:cond delay="0"/>
                                          </p:stCondLst>
                                        </p:cTn>
                                        <p:tgtEl>
                                          <p:spTgt spid="29699">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74" fill="hold" nodeType="clickPar">
                      <p:stCondLst>
                        <p:cond delay="indefinite"/>
                      </p:stCondLst>
                      <p:childTnLst>
                        <p:par>
                          <p:cTn id="75" fill="hold" nodeType="withGroup">
                            <p:stCondLst>
                              <p:cond delay="0"/>
                            </p:stCondLst>
                            <p:childTnLst>
                              <p:par>
                                <p:cTn id="76" presetID="40" presetClass="entr" presetSubtype="0" fill="hold" grpId="0" nodeType="clickEffect">
                                  <p:stCondLst>
                                    <p:cond delay="0"/>
                                  </p:stCondLst>
                                  <p:iterate type="lt">
                                    <p:tmPct val="10000"/>
                                  </p:iterate>
                                  <p:childTnLst>
                                    <p:set>
                                      <p:cBhvr>
                                        <p:cTn id="77" dur="1" fill="hold">
                                          <p:stCondLst>
                                            <p:cond delay="0"/>
                                          </p:stCondLst>
                                        </p:cTn>
                                        <p:tgtEl>
                                          <p:spTgt spid="29699">
                                            <p:txEl>
                                              <p:pRg st="9" end="9"/>
                                            </p:txEl>
                                          </p:spTgt>
                                        </p:tgtEl>
                                        <p:attrNameLst>
                                          <p:attrName>style.visibility</p:attrName>
                                        </p:attrNameLst>
                                      </p:cBhvr>
                                      <p:to>
                                        <p:strVal val="visible"/>
                                      </p:to>
                                    </p:set>
                                    <p:animEffect transition="in" filter="fade">
                                      <p:cBhvr>
                                        <p:cTn id="78" dur="500">
                                          <p:stCondLst>
                                            <p:cond delay="0"/>
                                          </p:stCondLst>
                                        </p:cTn>
                                        <p:tgtEl>
                                          <p:spTgt spid="29699">
                                            <p:txEl>
                                              <p:pRg st="9" end="9"/>
                                            </p:txEl>
                                          </p:spTgt>
                                        </p:tgtEl>
                                      </p:cBhvr>
                                    </p:animEffect>
                                    <p:anim calcmode="lin" valueType="num">
                                      <p:cBhvr>
                                        <p:cTn id="79" dur="500" fill="hold">
                                          <p:stCondLst>
                                            <p:cond delay="0"/>
                                          </p:stCondLst>
                                        </p:cTn>
                                        <p:tgtEl>
                                          <p:spTgt spid="29699">
                                            <p:txEl>
                                              <p:pRg st="9" end="9"/>
                                            </p:txEl>
                                          </p:spTgt>
                                        </p:tgtEl>
                                        <p:attrNameLst>
                                          <p:attrName>ppt_x</p:attrName>
                                        </p:attrNameLst>
                                      </p:cBhvr>
                                      <p:tavLst>
                                        <p:tav tm="0">
                                          <p:val>
                                            <p:strVal val="#ppt_x-.1"/>
                                          </p:val>
                                        </p:tav>
                                        <p:tav tm="100000">
                                          <p:val>
                                            <p:strVal val="#ppt_x"/>
                                          </p:val>
                                        </p:tav>
                                      </p:tavLst>
                                    </p:anim>
                                    <p:anim calcmode="lin" valueType="num">
                                      <p:cBhvr>
                                        <p:cTn id="80" dur="500" fill="hold">
                                          <p:stCondLst>
                                            <p:cond delay="0"/>
                                          </p:stCondLst>
                                        </p:cTn>
                                        <p:tgtEl>
                                          <p:spTgt spid="29699">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40" presetClass="entr" presetSubtype="0" fill="hold" grpId="0" nodeType="clickEffect">
                                  <p:stCondLst>
                                    <p:cond delay="0"/>
                                  </p:stCondLst>
                                  <p:iterate type="lt">
                                    <p:tmPct val="10000"/>
                                  </p:iterate>
                                  <p:childTnLst>
                                    <p:set>
                                      <p:cBhvr>
                                        <p:cTn id="84" dur="1" fill="hold">
                                          <p:stCondLst>
                                            <p:cond delay="0"/>
                                          </p:stCondLst>
                                        </p:cTn>
                                        <p:tgtEl>
                                          <p:spTgt spid="29699">
                                            <p:txEl>
                                              <p:pRg st="10" end="10"/>
                                            </p:txEl>
                                          </p:spTgt>
                                        </p:tgtEl>
                                        <p:attrNameLst>
                                          <p:attrName>style.visibility</p:attrName>
                                        </p:attrNameLst>
                                      </p:cBhvr>
                                      <p:to>
                                        <p:strVal val="visible"/>
                                      </p:to>
                                    </p:set>
                                    <p:animEffect transition="in" filter="fade">
                                      <p:cBhvr>
                                        <p:cTn id="85" dur="500">
                                          <p:stCondLst>
                                            <p:cond delay="0"/>
                                          </p:stCondLst>
                                        </p:cTn>
                                        <p:tgtEl>
                                          <p:spTgt spid="29699">
                                            <p:txEl>
                                              <p:pRg st="10" end="10"/>
                                            </p:txEl>
                                          </p:spTgt>
                                        </p:tgtEl>
                                      </p:cBhvr>
                                    </p:animEffect>
                                    <p:anim calcmode="lin" valueType="num">
                                      <p:cBhvr>
                                        <p:cTn id="86" dur="500" fill="hold">
                                          <p:stCondLst>
                                            <p:cond delay="0"/>
                                          </p:stCondLst>
                                        </p:cTn>
                                        <p:tgtEl>
                                          <p:spTgt spid="29699">
                                            <p:txEl>
                                              <p:pRg st="10" end="10"/>
                                            </p:txEl>
                                          </p:spTgt>
                                        </p:tgtEl>
                                        <p:attrNameLst>
                                          <p:attrName>ppt_x</p:attrName>
                                        </p:attrNameLst>
                                      </p:cBhvr>
                                      <p:tavLst>
                                        <p:tav tm="0">
                                          <p:val>
                                            <p:strVal val="#ppt_x-.1"/>
                                          </p:val>
                                        </p:tav>
                                        <p:tav tm="100000">
                                          <p:val>
                                            <p:strVal val="#ppt_x"/>
                                          </p:val>
                                        </p:tav>
                                      </p:tavLst>
                                    </p:anim>
                                    <p:anim calcmode="lin" valueType="num">
                                      <p:cBhvr>
                                        <p:cTn id="87" dur="500" fill="hold">
                                          <p:stCondLst>
                                            <p:cond delay="0"/>
                                          </p:stCondLst>
                                        </p:cTn>
                                        <p:tgtEl>
                                          <p:spTgt spid="29699">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88" fill="hold" nodeType="clickPar">
                      <p:stCondLst>
                        <p:cond delay="indefinite"/>
                      </p:stCondLst>
                      <p:childTnLst>
                        <p:par>
                          <p:cTn id="89" fill="hold" nodeType="withGroup">
                            <p:stCondLst>
                              <p:cond delay="0"/>
                            </p:stCondLst>
                            <p:childTnLst>
                              <p:par>
                                <p:cTn id="90" presetID="40" presetClass="entr" presetSubtype="0" fill="hold" grpId="0" nodeType="clickEffect">
                                  <p:stCondLst>
                                    <p:cond delay="0"/>
                                  </p:stCondLst>
                                  <p:iterate type="lt">
                                    <p:tmPct val="10000"/>
                                  </p:iterate>
                                  <p:childTnLst>
                                    <p:set>
                                      <p:cBhvr>
                                        <p:cTn id="91" dur="1" fill="hold">
                                          <p:stCondLst>
                                            <p:cond delay="0"/>
                                          </p:stCondLst>
                                        </p:cTn>
                                        <p:tgtEl>
                                          <p:spTgt spid="29699">
                                            <p:txEl>
                                              <p:pRg st="11" end="11"/>
                                            </p:txEl>
                                          </p:spTgt>
                                        </p:tgtEl>
                                        <p:attrNameLst>
                                          <p:attrName>style.visibility</p:attrName>
                                        </p:attrNameLst>
                                      </p:cBhvr>
                                      <p:to>
                                        <p:strVal val="visible"/>
                                      </p:to>
                                    </p:set>
                                    <p:animEffect transition="in" filter="fade">
                                      <p:cBhvr>
                                        <p:cTn id="92" dur="500">
                                          <p:stCondLst>
                                            <p:cond delay="0"/>
                                          </p:stCondLst>
                                        </p:cTn>
                                        <p:tgtEl>
                                          <p:spTgt spid="29699">
                                            <p:txEl>
                                              <p:pRg st="11" end="11"/>
                                            </p:txEl>
                                          </p:spTgt>
                                        </p:tgtEl>
                                      </p:cBhvr>
                                    </p:animEffect>
                                    <p:anim calcmode="lin" valueType="num">
                                      <p:cBhvr>
                                        <p:cTn id="93" dur="500" fill="hold">
                                          <p:stCondLst>
                                            <p:cond delay="0"/>
                                          </p:stCondLst>
                                        </p:cTn>
                                        <p:tgtEl>
                                          <p:spTgt spid="29699">
                                            <p:txEl>
                                              <p:pRg st="11" end="11"/>
                                            </p:txEl>
                                          </p:spTgt>
                                        </p:tgtEl>
                                        <p:attrNameLst>
                                          <p:attrName>ppt_x</p:attrName>
                                        </p:attrNameLst>
                                      </p:cBhvr>
                                      <p:tavLst>
                                        <p:tav tm="0">
                                          <p:val>
                                            <p:strVal val="#ppt_x-.1"/>
                                          </p:val>
                                        </p:tav>
                                        <p:tav tm="100000">
                                          <p:val>
                                            <p:strVal val="#ppt_x"/>
                                          </p:val>
                                        </p:tav>
                                      </p:tavLst>
                                    </p:anim>
                                    <p:anim calcmode="lin" valueType="num">
                                      <p:cBhvr>
                                        <p:cTn id="94" dur="500" fill="hold">
                                          <p:stCondLst>
                                            <p:cond delay="0"/>
                                          </p:stCondLst>
                                        </p:cTn>
                                        <p:tgtEl>
                                          <p:spTgt spid="29699">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95" fill="hold" nodeType="clickPar">
                      <p:stCondLst>
                        <p:cond delay="indefinite"/>
                      </p:stCondLst>
                      <p:childTnLst>
                        <p:par>
                          <p:cTn id="96" fill="hold" nodeType="withGroup">
                            <p:stCondLst>
                              <p:cond delay="0"/>
                            </p:stCondLst>
                            <p:childTnLst>
                              <p:par>
                                <p:cTn id="97" presetID="40" presetClass="entr" presetSubtype="0" fill="hold" grpId="0" nodeType="clickEffect">
                                  <p:stCondLst>
                                    <p:cond delay="0"/>
                                  </p:stCondLst>
                                  <p:iterate type="lt">
                                    <p:tmPct val="10000"/>
                                  </p:iterate>
                                  <p:childTnLst>
                                    <p:set>
                                      <p:cBhvr>
                                        <p:cTn id="98" dur="1" fill="hold">
                                          <p:stCondLst>
                                            <p:cond delay="0"/>
                                          </p:stCondLst>
                                        </p:cTn>
                                        <p:tgtEl>
                                          <p:spTgt spid="29699">
                                            <p:txEl>
                                              <p:pRg st="12" end="12"/>
                                            </p:txEl>
                                          </p:spTgt>
                                        </p:tgtEl>
                                        <p:attrNameLst>
                                          <p:attrName>style.visibility</p:attrName>
                                        </p:attrNameLst>
                                      </p:cBhvr>
                                      <p:to>
                                        <p:strVal val="visible"/>
                                      </p:to>
                                    </p:set>
                                    <p:animEffect transition="in" filter="fade">
                                      <p:cBhvr>
                                        <p:cTn id="99" dur="500">
                                          <p:stCondLst>
                                            <p:cond delay="0"/>
                                          </p:stCondLst>
                                        </p:cTn>
                                        <p:tgtEl>
                                          <p:spTgt spid="29699">
                                            <p:txEl>
                                              <p:pRg st="12" end="12"/>
                                            </p:txEl>
                                          </p:spTgt>
                                        </p:tgtEl>
                                      </p:cBhvr>
                                    </p:animEffect>
                                    <p:anim calcmode="lin" valueType="num">
                                      <p:cBhvr>
                                        <p:cTn id="100" dur="500" fill="hold">
                                          <p:stCondLst>
                                            <p:cond delay="0"/>
                                          </p:stCondLst>
                                        </p:cTn>
                                        <p:tgtEl>
                                          <p:spTgt spid="29699">
                                            <p:txEl>
                                              <p:pRg st="12" end="12"/>
                                            </p:txEl>
                                          </p:spTgt>
                                        </p:tgtEl>
                                        <p:attrNameLst>
                                          <p:attrName>ppt_x</p:attrName>
                                        </p:attrNameLst>
                                      </p:cBhvr>
                                      <p:tavLst>
                                        <p:tav tm="0">
                                          <p:val>
                                            <p:strVal val="#ppt_x-.1"/>
                                          </p:val>
                                        </p:tav>
                                        <p:tav tm="100000">
                                          <p:val>
                                            <p:strVal val="#ppt_x"/>
                                          </p:val>
                                        </p:tav>
                                      </p:tavLst>
                                    </p:anim>
                                    <p:anim calcmode="lin" valueType="num">
                                      <p:cBhvr>
                                        <p:cTn id="101" dur="500" fill="hold">
                                          <p:stCondLst>
                                            <p:cond delay="0"/>
                                          </p:stCondLst>
                                        </p:cTn>
                                        <p:tgtEl>
                                          <p:spTgt spid="29699">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102" fill="hold" nodeType="clickPar">
                      <p:stCondLst>
                        <p:cond delay="indefinite"/>
                      </p:stCondLst>
                      <p:childTnLst>
                        <p:par>
                          <p:cTn id="103" fill="hold" nodeType="withGroup">
                            <p:stCondLst>
                              <p:cond delay="0"/>
                            </p:stCondLst>
                            <p:childTnLst>
                              <p:par>
                                <p:cTn id="104" presetID="40" presetClass="entr" presetSubtype="0" fill="hold" grpId="0" nodeType="clickEffect">
                                  <p:stCondLst>
                                    <p:cond delay="0"/>
                                  </p:stCondLst>
                                  <p:iterate type="lt">
                                    <p:tmPct val="10000"/>
                                  </p:iterate>
                                  <p:childTnLst>
                                    <p:set>
                                      <p:cBhvr>
                                        <p:cTn id="105" dur="1" fill="hold">
                                          <p:stCondLst>
                                            <p:cond delay="0"/>
                                          </p:stCondLst>
                                        </p:cTn>
                                        <p:tgtEl>
                                          <p:spTgt spid="29699">
                                            <p:txEl>
                                              <p:pRg st="13" end="13"/>
                                            </p:txEl>
                                          </p:spTgt>
                                        </p:tgtEl>
                                        <p:attrNameLst>
                                          <p:attrName>style.visibility</p:attrName>
                                        </p:attrNameLst>
                                      </p:cBhvr>
                                      <p:to>
                                        <p:strVal val="visible"/>
                                      </p:to>
                                    </p:set>
                                    <p:animEffect transition="in" filter="fade">
                                      <p:cBhvr>
                                        <p:cTn id="106" dur="500">
                                          <p:stCondLst>
                                            <p:cond delay="0"/>
                                          </p:stCondLst>
                                        </p:cTn>
                                        <p:tgtEl>
                                          <p:spTgt spid="29699">
                                            <p:txEl>
                                              <p:pRg st="13" end="13"/>
                                            </p:txEl>
                                          </p:spTgt>
                                        </p:tgtEl>
                                      </p:cBhvr>
                                    </p:animEffect>
                                    <p:anim calcmode="lin" valueType="num">
                                      <p:cBhvr>
                                        <p:cTn id="107" dur="500" fill="hold">
                                          <p:stCondLst>
                                            <p:cond delay="0"/>
                                          </p:stCondLst>
                                        </p:cTn>
                                        <p:tgtEl>
                                          <p:spTgt spid="29699">
                                            <p:txEl>
                                              <p:pRg st="13" end="13"/>
                                            </p:txEl>
                                          </p:spTgt>
                                        </p:tgtEl>
                                        <p:attrNameLst>
                                          <p:attrName>ppt_x</p:attrName>
                                        </p:attrNameLst>
                                      </p:cBhvr>
                                      <p:tavLst>
                                        <p:tav tm="0">
                                          <p:val>
                                            <p:strVal val="#ppt_x-.1"/>
                                          </p:val>
                                        </p:tav>
                                        <p:tav tm="100000">
                                          <p:val>
                                            <p:strVal val="#ppt_x"/>
                                          </p:val>
                                        </p:tav>
                                      </p:tavLst>
                                    </p:anim>
                                    <p:anim calcmode="lin" valueType="num">
                                      <p:cBhvr>
                                        <p:cTn id="108" dur="500" fill="hold">
                                          <p:stCondLst>
                                            <p:cond delay="0"/>
                                          </p:stCondLst>
                                        </p:cTn>
                                        <p:tgtEl>
                                          <p:spTgt spid="29699">
                                            <p:txEl>
                                              <p:pRg st="13" end="1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P spid="29699"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a:xfrm>
            <a:off x="685800" y="3048000"/>
            <a:ext cx="7772400" cy="1470025"/>
          </a:xfrm>
        </p:spPr>
        <p:txBody>
          <a:bodyPr/>
          <a:lstStyle/>
          <a:p>
            <a:pPr eaLnBrk="1" hangingPunct="1"/>
            <a:r>
              <a:rPr lang="en-US" smtClean="0">
                <a:solidFill>
                  <a:srgbClr val="33CCFF"/>
                </a:solidFill>
              </a:rPr>
              <a:t>Strategies to apply CR in the Community</a:t>
            </a:r>
          </a:p>
        </p:txBody>
      </p:sp>
      <p:sp>
        <p:nvSpPr>
          <p:cNvPr id="26627" name="Rectangle 3"/>
          <p:cNvSpPr>
            <a:spLocks noGrp="1" noChangeArrowheads="1"/>
          </p:cNvSpPr>
          <p:nvPr>
            <p:ph type="subTitle" idx="1"/>
          </p:nvPr>
        </p:nvSpPr>
        <p:spPr>
          <a:xfrm>
            <a:off x="2514600" y="4724400"/>
            <a:ext cx="5181600" cy="1752600"/>
          </a:xfrm>
        </p:spPr>
        <p:txBody>
          <a:bodyPr/>
          <a:lstStyle/>
          <a:p>
            <a:pPr algn="l" eaLnBrk="1" hangingPunct="1">
              <a:lnSpc>
                <a:spcPct val="80000"/>
              </a:lnSpc>
              <a:buFontTx/>
              <a:buChar char="•"/>
            </a:pPr>
            <a:r>
              <a:rPr lang="en-US" sz="2000" smtClean="0"/>
              <a:t>Infuse Conflict Resolution principles into 	Mission Statement</a:t>
            </a:r>
          </a:p>
          <a:p>
            <a:pPr algn="l" eaLnBrk="1" hangingPunct="1">
              <a:lnSpc>
                <a:spcPct val="80000"/>
              </a:lnSpc>
              <a:buFontTx/>
              <a:buChar char="•"/>
            </a:pPr>
            <a:r>
              <a:rPr lang="en-US" sz="2000" smtClean="0"/>
              <a:t>Provide Speakers at P.T.O. Meetings </a:t>
            </a:r>
          </a:p>
          <a:p>
            <a:pPr algn="l" eaLnBrk="1" hangingPunct="1">
              <a:lnSpc>
                <a:spcPct val="80000"/>
              </a:lnSpc>
              <a:buFontTx/>
              <a:buChar char="•"/>
            </a:pPr>
            <a:r>
              <a:rPr lang="en-US" sz="2000" smtClean="0"/>
              <a:t>Organize a Peace Party</a:t>
            </a:r>
          </a:p>
          <a:p>
            <a:pPr algn="l" eaLnBrk="1" hangingPunct="1">
              <a:lnSpc>
                <a:spcPct val="80000"/>
              </a:lnSpc>
              <a:buFontTx/>
              <a:buChar char="•"/>
            </a:pPr>
            <a:r>
              <a:rPr lang="en-US" sz="2000" smtClean="0"/>
              <a:t>Train school volunteers</a:t>
            </a:r>
          </a:p>
          <a:p>
            <a:pPr algn="l" eaLnBrk="1" hangingPunct="1">
              <a:lnSpc>
                <a:spcPct val="80000"/>
              </a:lnSpc>
              <a:buFontTx/>
              <a:buChar char="•"/>
            </a:pPr>
            <a:r>
              <a:rPr lang="en-US" sz="2000" smtClean="0"/>
              <a:t>Parent training</a:t>
            </a:r>
          </a:p>
          <a:p>
            <a:pPr algn="l" eaLnBrk="1" hangingPunct="1">
              <a:lnSpc>
                <a:spcPct val="80000"/>
              </a:lnSpc>
            </a:pPr>
            <a:endParaRPr lang="en-US" sz="2000" smtClean="0"/>
          </a:p>
          <a:p>
            <a:pPr eaLnBrk="1" hangingPunct="1">
              <a:lnSpc>
                <a:spcPct val="80000"/>
              </a:lnSpc>
            </a:pPr>
            <a:endParaRPr lang="en-US" sz="1800" smtClean="0"/>
          </a:p>
        </p:txBody>
      </p:sp>
      <p:pic>
        <p:nvPicPr>
          <p:cNvPr id="22532" name="Picture 4" descr="schoolhouse animation"/>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457200"/>
            <a:ext cx="43434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grpId="0" nodeType="withEffect">
                                  <p:stCondLst>
                                    <p:cond delay="0"/>
                                  </p:stCondLst>
                                  <p:childTnLst>
                                    <p:set>
                                      <p:cBhvr>
                                        <p:cTn id="6" dur="1" fill="hold">
                                          <p:stCondLst>
                                            <p:cond delay="0"/>
                                          </p:stCondLst>
                                        </p:cTn>
                                        <p:tgtEl>
                                          <p:spTgt spid="26626"/>
                                        </p:tgtEl>
                                        <p:attrNameLst>
                                          <p:attrName>style.visibility</p:attrName>
                                        </p:attrNameLst>
                                      </p:cBhvr>
                                      <p:to>
                                        <p:strVal val="visible"/>
                                      </p:to>
                                    </p:set>
                                    <p:anim calcmode="lin" valueType="num">
                                      <p:cBhvr>
                                        <p:cTn id="7" dur="500" fill="hold"/>
                                        <p:tgtEl>
                                          <p:spTgt spid="26626"/>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6626"/>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6626"/>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6626"/>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6" presetClass="emph" presetSubtype="0" autoRev="1" fill="hold" grpId="1" nodeType="clickEffect">
                                  <p:stCondLst>
                                    <p:cond delay="0"/>
                                  </p:stCondLst>
                                  <p:childTnLst>
                                    <p:animScale>
                                      <p:cBhvr>
                                        <p:cTn id="14" dur="449" fill="hold">
                                          <p:stCondLst>
                                            <p:cond delay="0"/>
                                          </p:stCondLst>
                                        </p:cTn>
                                        <p:tgtEl>
                                          <p:spTgt spid="26626"/>
                                        </p:tgtEl>
                                      </p:cBhvr>
                                      <p:to x="150000" y="150000"/>
                                    </p:animScale>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6627">
                                            <p:txEl>
                                              <p:pRg st="0" end="0"/>
                                            </p:txEl>
                                          </p:spTgt>
                                        </p:tgtEl>
                                        <p:attrNameLst>
                                          <p:attrName>style.visibility</p:attrName>
                                        </p:attrNameLst>
                                      </p:cBhvr>
                                      <p:to>
                                        <p:strVal val="visible"/>
                                      </p:to>
                                    </p:set>
                                    <p:anim calcmode="lin" valueType="num">
                                      <p:cBhvr>
                                        <p:cTn id="19" dur="500" fill="hold"/>
                                        <p:tgtEl>
                                          <p:spTgt spid="26627">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2662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6627">
                                            <p:txEl>
                                              <p:pRg st="1" end="1"/>
                                            </p:txEl>
                                          </p:spTgt>
                                        </p:tgtEl>
                                        <p:attrNameLst>
                                          <p:attrName>style.visibility</p:attrName>
                                        </p:attrNameLst>
                                      </p:cBhvr>
                                      <p:to>
                                        <p:strVal val="visible"/>
                                      </p:to>
                                    </p:set>
                                    <p:anim calcmode="lin" valueType="num">
                                      <p:cBhvr>
                                        <p:cTn id="25" dur="500" fill="hold"/>
                                        <p:tgtEl>
                                          <p:spTgt spid="26627">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2662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26627">
                                            <p:txEl>
                                              <p:pRg st="2" end="2"/>
                                            </p:txEl>
                                          </p:spTgt>
                                        </p:tgtEl>
                                        <p:attrNameLst>
                                          <p:attrName>style.visibility</p:attrName>
                                        </p:attrNameLst>
                                      </p:cBhvr>
                                      <p:to>
                                        <p:strVal val="visible"/>
                                      </p:to>
                                    </p:set>
                                    <p:anim calcmode="lin" valueType="num">
                                      <p:cBhvr>
                                        <p:cTn id="31" dur="500" fill="hold"/>
                                        <p:tgtEl>
                                          <p:spTgt spid="26627">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26627">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26627">
                                            <p:txEl>
                                              <p:pRg st="3" end="3"/>
                                            </p:txEl>
                                          </p:spTgt>
                                        </p:tgtEl>
                                        <p:attrNameLst>
                                          <p:attrName>style.visibility</p:attrName>
                                        </p:attrNameLst>
                                      </p:cBhvr>
                                      <p:to>
                                        <p:strVal val="visible"/>
                                      </p:to>
                                    </p:set>
                                    <p:anim calcmode="lin" valueType="num">
                                      <p:cBhvr>
                                        <p:cTn id="37" dur="500" fill="hold"/>
                                        <p:tgtEl>
                                          <p:spTgt spid="26627">
                                            <p:txEl>
                                              <p:pRg st="3" end="3"/>
                                            </p:txEl>
                                          </p:spTgt>
                                        </p:tgtEl>
                                        <p:attrNameLst>
                                          <p:attrName>ppt_w</p:attrName>
                                        </p:attrNameLst>
                                      </p:cBhvr>
                                      <p:tavLst>
                                        <p:tav tm="0">
                                          <p:val>
                                            <p:fltVal val="0"/>
                                          </p:val>
                                        </p:tav>
                                        <p:tav tm="100000">
                                          <p:val>
                                            <p:strVal val="#ppt_w"/>
                                          </p:val>
                                        </p:tav>
                                      </p:tavLst>
                                    </p:anim>
                                    <p:anim calcmode="lin" valueType="num">
                                      <p:cBhvr>
                                        <p:cTn id="38" dur="500" fill="hold"/>
                                        <p:tgtEl>
                                          <p:spTgt spid="26627">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26627">
                                            <p:txEl>
                                              <p:pRg st="4" end="4"/>
                                            </p:txEl>
                                          </p:spTgt>
                                        </p:tgtEl>
                                        <p:attrNameLst>
                                          <p:attrName>style.visibility</p:attrName>
                                        </p:attrNameLst>
                                      </p:cBhvr>
                                      <p:to>
                                        <p:strVal val="visible"/>
                                      </p:to>
                                    </p:set>
                                    <p:anim calcmode="lin" valueType="num">
                                      <p:cBhvr>
                                        <p:cTn id="43" dur="500" fill="hold"/>
                                        <p:tgtEl>
                                          <p:spTgt spid="26627">
                                            <p:txEl>
                                              <p:pRg st="4" end="4"/>
                                            </p:txEl>
                                          </p:spTgt>
                                        </p:tgtEl>
                                        <p:attrNameLst>
                                          <p:attrName>ppt_w</p:attrName>
                                        </p:attrNameLst>
                                      </p:cBhvr>
                                      <p:tavLst>
                                        <p:tav tm="0">
                                          <p:val>
                                            <p:fltVal val="0"/>
                                          </p:val>
                                        </p:tav>
                                        <p:tav tm="100000">
                                          <p:val>
                                            <p:strVal val="#ppt_w"/>
                                          </p:val>
                                        </p:tav>
                                      </p:tavLst>
                                    </p:anim>
                                    <p:anim calcmode="lin" valueType="num">
                                      <p:cBhvr>
                                        <p:cTn id="44" dur="500" fill="hold"/>
                                        <p:tgtEl>
                                          <p:spTgt spid="26627">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xit" presetSubtype="32" fill="hold" grpId="2" nodeType="clickEffect">
                                  <p:stCondLst>
                                    <p:cond delay="0"/>
                                  </p:stCondLst>
                                  <p:childTnLst>
                                    <p:anim calcmode="lin" valueType="num">
                                      <p:cBhvr>
                                        <p:cTn id="48" dur="500" fill="hold"/>
                                        <p:tgtEl>
                                          <p:spTgt spid="26626"/>
                                        </p:tgtEl>
                                        <p:attrNameLst>
                                          <p:attrName>ppt_w</p:attrName>
                                        </p:attrNameLst>
                                      </p:cBhvr>
                                      <p:tavLst>
                                        <p:tav tm="0">
                                          <p:val>
                                            <p:strVal val="ppt_w"/>
                                          </p:val>
                                        </p:tav>
                                        <p:tav tm="100000">
                                          <p:val>
                                            <p:fltVal val="0"/>
                                          </p:val>
                                        </p:tav>
                                      </p:tavLst>
                                    </p:anim>
                                    <p:anim calcmode="lin" valueType="num">
                                      <p:cBhvr>
                                        <p:cTn id="49" dur="500" fill="hold"/>
                                        <p:tgtEl>
                                          <p:spTgt spid="26626"/>
                                        </p:tgtEl>
                                        <p:attrNameLst>
                                          <p:attrName>ppt_h</p:attrName>
                                        </p:attrNameLst>
                                      </p:cBhvr>
                                      <p:tavLst>
                                        <p:tav tm="0">
                                          <p:val>
                                            <p:strVal val="ppt_h"/>
                                          </p:val>
                                        </p:tav>
                                        <p:tav tm="100000">
                                          <p:val>
                                            <p:fltVal val="0"/>
                                          </p:val>
                                        </p:tav>
                                      </p:tavLst>
                                    </p:anim>
                                    <p:set>
                                      <p:cBhvr>
                                        <p:cTn id="50" dur="1" fill="hold">
                                          <p:stCondLst>
                                            <p:cond delay="499"/>
                                          </p:stCondLst>
                                        </p:cTn>
                                        <p:tgtEl>
                                          <p:spTgt spid="26626"/>
                                        </p:tgtEl>
                                        <p:attrNameLst>
                                          <p:attrName>style.visibility</p:attrName>
                                        </p:attrNameLst>
                                      </p:cBhvr>
                                      <p:to>
                                        <p:strVal val="hidden"/>
                                      </p:to>
                                    </p:set>
                                  </p:childTnLst>
                                </p:cTn>
                              </p:par>
                              <p:par>
                                <p:cTn id="51" presetID="23" presetClass="exit" presetSubtype="32" fill="hold" grpId="1" nodeType="withEffect">
                                  <p:stCondLst>
                                    <p:cond delay="0"/>
                                  </p:stCondLst>
                                  <p:childTnLst>
                                    <p:anim calcmode="lin" valueType="num">
                                      <p:cBhvr>
                                        <p:cTn id="52" dur="500" fill="hold"/>
                                        <p:tgtEl>
                                          <p:spTgt spid="26627">
                                            <p:txEl>
                                              <p:pRg st="0" end="0"/>
                                            </p:txEl>
                                          </p:spTgt>
                                        </p:tgtEl>
                                        <p:attrNameLst>
                                          <p:attrName>ppt_w</p:attrName>
                                        </p:attrNameLst>
                                      </p:cBhvr>
                                      <p:tavLst>
                                        <p:tav tm="0">
                                          <p:val>
                                            <p:strVal val="ppt_w"/>
                                          </p:val>
                                        </p:tav>
                                        <p:tav tm="100000">
                                          <p:val>
                                            <p:fltVal val="0"/>
                                          </p:val>
                                        </p:tav>
                                      </p:tavLst>
                                    </p:anim>
                                    <p:anim calcmode="lin" valueType="num">
                                      <p:cBhvr>
                                        <p:cTn id="53" dur="500" fill="hold"/>
                                        <p:tgtEl>
                                          <p:spTgt spid="26627">
                                            <p:txEl>
                                              <p:pRg st="0" end="0"/>
                                            </p:txEl>
                                          </p:spTgt>
                                        </p:tgtEl>
                                        <p:attrNameLst>
                                          <p:attrName>ppt_h</p:attrName>
                                        </p:attrNameLst>
                                      </p:cBhvr>
                                      <p:tavLst>
                                        <p:tav tm="0">
                                          <p:val>
                                            <p:strVal val="ppt_h"/>
                                          </p:val>
                                        </p:tav>
                                        <p:tav tm="100000">
                                          <p:val>
                                            <p:fltVal val="0"/>
                                          </p:val>
                                        </p:tav>
                                      </p:tavLst>
                                    </p:anim>
                                    <p:set>
                                      <p:cBhvr>
                                        <p:cTn id="54" dur="1" fill="hold">
                                          <p:stCondLst>
                                            <p:cond delay="499"/>
                                          </p:stCondLst>
                                        </p:cTn>
                                        <p:tgtEl>
                                          <p:spTgt spid="26627">
                                            <p:txEl>
                                              <p:pRg st="0" end="0"/>
                                            </p:txEl>
                                          </p:spTgt>
                                        </p:tgtEl>
                                        <p:attrNameLst>
                                          <p:attrName>style.visibility</p:attrName>
                                        </p:attrNameLst>
                                      </p:cBhvr>
                                      <p:to>
                                        <p:strVal val="hidden"/>
                                      </p:to>
                                    </p:set>
                                  </p:childTnLst>
                                </p:cTn>
                              </p:par>
                              <p:par>
                                <p:cTn id="55" presetID="23" presetClass="exit" presetSubtype="32" fill="hold" grpId="1" nodeType="withEffect">
                                  <p:stCondLst>
                                    <p:cond delay="0"/>
                                  </p:stCondLst>
                                  <p:childTnLst>
                                    <p:anim calcmode="lin" valueType="num">
                                      <p:cBhvr>
                                        <p:cTn id="56" dur="500" fill="hold"/>
                                        <p:tgtEl>
                                          <p:spTgt spid="26627">
                                            <p:txEl>
                                              <p:pRg st="1" end="1"/>
                                            </p:txEl>
                                          </p:spTgt>
                                        </p:tgtEl>
                                        <p:attrNameLst>
                                          <p:attrName>ppt_w</p:attrName>
                                        </p:attrNameLst>
                                      </p:cBhvr>
                                      <p:tavLst>
                                        <p:tav tm="0">
                                          <p:val>
                                            <p:strVal val="ppt_w"/>
                                          </p:val>
                                        </p:tav>
                                        <p:tav tm="100000">
                                          <p:val>
                                            <p:fltVal val="0"/>
                                          </p:val>
                                        </p:tav>
                                      </p:tavLst>
                                    </p:anim>
                                    <p:anim calcmode="lin" valueType="num">
                                      <p:cBhvr>
                                        <p:cTn id="57" dur="500" fill="hold"/>
                                        <p:tgtEl>
                                          <p:spTgt spid="26627">
                                            <p:txEl>
                                              <p:pRg st="1" end="1"/>
                                            </p:txEl>
                                          </p:spTgt>
                                        </p:tgtEl>
                                        <p:attrNameLst>
                                          <p:attrName>ppt_h</p:attrName>
                                        </p:attrNameLst>
                                      </p:cBhvr>
                                      <p:tavLst>
                                        <p:tav tm="0">
                                          <p:val>
                                            <p:strVal val="ppt_h"/>
                                          </p:val>
                                        </p:tav>
                                        <p:tav tm="100000">
                                          <p:val>
                                            <p:fltVal val="0"/>
                                          </p:val>
                                        </p:tav>
                                      </p:tavLst>
                                    </p:anim>
                                    <p:set>
                                      <p:cBhvr>
                                        <p:cTn id="58" dur="1" fill="hold">
                                          <p:stCondLst>
                                            <p:cond delay="499"/>
                                          </p:stCondLst>
                                        </p:cTn>
                                        <p:tgtEl>
                                          <p:spTgt spid="26627">
                                            <p:txEl>
                                              <p:pRg st="1" end="1"/>
                                            </p:txEl>
                                          </p:spTgt>
                                        </p:tgtEl>
                                        <p:attrNameLst>
                                          <p:attrName>style.visibility</p:attrName>
                                        </p:attrNameLst>
                                      </p:cBhvr>
                                      <p:to>
                                        <p:strVal val="hidden"/>
                                      </p:to>
                                    </p:set>
                                  </p:childTnLst>
                                </p:cTn>
                              </p:par>
                              <p:par>
                                <p:cTn id="59" presetID="23" presetClass="exit" presetSubtype="32" fill="hold" grpId="1" nodeType="withEffect">
                                  <p:stCondLst>
                                    <p:cond delay="0"/>
                                  </p:stCondLst>
                                  <p:childTnLst>
                                    <p:anim calcmode="lin" valueType="num">
                                      <p:cBhvr>
                                        <p:cTn id="60" dur="500" fill="hold"/>
                                        <p:tgtEl>
                                          <p:spTgt spid="26627">
                                            <p:txEl>
                                              <p:pRg st="2" end="2"/>
                                            </p:txEl>
                                          </p:spTgt>
                                        </p:tgtEl>
                                        <p:attrNameLst>
                                          <p:attrName>ppt_w</p:attrName>
                                        </p:attrNameLst>
                                      </p:cBhvr>
                                      <p:tavLst>
                                        <p:tav tm="0">
                                          <p:val>
                                            <p:strVal val="ppt_w"/>
                                          </p:val>
                                        </p:tav>
                                        <p:tav tm="100000">
                                          <p:val>
                                            <p:fltVal val="0"/>
                                          </p:val>
                                        </p:tav>
                                      </p:tavLst>
                                    </p:anim>
                                    <p:anim calcmode="lin" valueType="num">
                                      <p:cBhvr>
                                        <p:cTn id="61" dur="500" fill="hold"/>
                                        <p:tgtEl>
                                          <p:spTgt spid="26627">
                                            <p:txEl>
                                              <p:pRg st="2" end="2"/>
                                            </p:txEl>
                                          </p:spTgt>
                                        </p:tgtEl>
                                        <p:attrNameLst>
                                          <p:attrName>ppt_h</p:attrName>
                                        </p:attrNameLst>
                                      </p:cBhvr>
                                      <p:tavLst>
                                        <p:tav tm="0">
                                          <p:val>
                                            <p:strVal val="ppt_h"/>
                                          </p:val>
                                        </p:tav>
                                        <p:tav tm="100000">
                                          <p:val>
                                            <p:fltVal val="0"/>
                                          </p:val>
                                        </p:tav>
                                      </p:tavLst>
                                    </p:anim>
                                    <p:set>
                                      <p:cBhvr>
                                        <p:cTn id="62" dur="1" fill="hold">
                                          <p:stCondLst>
                                            <p:cond delay="499"/>
                                          </p:stCondLst>
                                        </p:cTn>
                                        <p:tgtEl>
                                          <p:spTgt spid="26627">
                                            <p:txEl>
                                              <p:pRg st="2" end="2"/>
                                            </p:txEl>
                                          </p:spTgt>
                                        </p:tgtEl>
                                        <p:attrNameLst>
                                          <p:attrName>style.visibility</p:attrName>
                                        </p:attrNameLst>
                                      </p:cBhvr>
                                      <p:to>
                                        <p:strVal val="hidden"/>
                                      </p:to>
                                    </p:set>
                                  </p:childTnLst>
                                </p:cTn>
                              </p:par>
                              <p:par>
                                <p:cTn id="63" presetID="23" presetClass="exit" presetSubtype="32" fill="hold" grpId="1" nodeType="withEffect">
                                  <p:stCondLst>
                                    <p:cond delay="0"/>
                                  </p:stCondLst>
                                  <p:childTnLst>
                                    <p:anim calcmode="lin" valueType="num">
                                      <p:cBhvr>
                                        <p:cTn id="64" dur="500" fill="hold"/>
                                        <p:tgtEl>
                                          <p:spTgt spid="26627">
                                            <p:txEl>
                                              <p:pRg st="3" end="3"/>
                                            </p:txEl>
                                          </p:spTgt>
                                        </p:tgtEl>
                                        <p:attrNameLst>
                                          <p:attrName>ppt_w</p:attrName>
                                        </p:attrNameLst>
                                      </p:cBhvr>
                                      <p:tavLst>
                                        <p:tav tm="0">
                                          <p:val>
                                            <p:strVal val="ppt_w"/>
                                          </p:val>
                                        </p:tav>
                                        <p:tav tm="100000">
                                          <p:val>
                                            <p:fltVal val="0"/>
                                          </p:val>
                                        </p:tav>
                                      </p:tavLst>
                                    </p:anim>
                                    <p:anim calcmode="lin" valueType="num">
                                      <p:cBhvr>
                                        <p:cTn id="65" dur="500" fill="hold"/>
                                        <p:tgtEl>
                                          <p:spTgt spid="26627">
                                            <p:txEl>
                                              <p:pRg st="3" end="3"/>
                                            </p:txEl>
                                          </p:spTgt>
                                        </p:tgtEl>
                                        <p:attrNameLst>
                                          <p:attrName>ppt_h</p:attrName>
                                        </p:attrNameLst>
                                      </p:cBhvr>
                                      <p:tavLst>
                                        <p:tav tm="0">
                                          <p:val>
                                            <p:strVal val="ppt_h"/>
                                          </p:val>
                                        </p:tav>
                                        <p:tav tm="100000">
                                          <p:val>
                                            <p:fltVal val="0"/>
                                          </p:val>
                                        </p:tav>
                                      </p:tavLst>
                                    </p:anim>
                                    <p:set>
                                      <p:cBhvr>
                                        <p:cTn id="66" dur="1" fill="hold">
                                          <p:stCondLst>
                                            <p:cond delay="499"/>
                                          </p:stCondLst>
                                        </p:cTn>
                                        <p:tgtEl>
                                          <p:spTgt spid="26627">
                                            <p:txEl>
                                              <p:pRg st="3" end="3"/>
                                            </p:txEl>
                                          </p:spTgt>
                                        </p:tgtEl>
                                        <p:attrNameLst>
                                          <p:attrName>style.visibility</p:attrName>
                                        </p:attrNameLst>
                                      </p:cBhvr>
                                      <p:to>
                                        <p:strVal val="hidden"/>
                                      </p:to>
                                    </p:set>
                                  </p:childTnLst>
                                </p:cTn>
                              </p:par>
                              <p:par>
                                <p:cTn id="67" presetID="23" presetClass="exit" presetSubtype="32" fill="hold" grpId="1" nodeType="withEffect">
                                  <p:stCondLst>
                                    <p:cond delay="0"/>
                                  </p:stCondLst>
                                  <p:childTnLst>
                                    <p:anim calcmode="lin" valueType="num">
                                      <p:cBhvr>
                                        <p:cTn id="68" dur="500" fill="hold"/>
                                        <p:tgtEl>
                                          <p:spTgt spid="26627">
                                            <p:txEl>
                                              <p:pRg st="4" end="4"/>
                                            </p:txEl>
                                          </p:spTgt>
                                        </p:tgtEl>
                                        <p:attrNameLst>
                                          <p:attrName>ppt_w</p:attrName>
                                        </p:attrNameLst>
                                      </p:cBhvr>
                                      <p:tavLst>
                                        <p:tav tm="0">
                                          <p:val>
                                            <p:strVal val="ppt_w"/>
                                          </p:val>
                                        </p:tav>
                                        <p:tav tm="100000">
                                          <p:val>
                                            <p:fltVal val="0"/>
                                          </p:val>
                                        </p:tav>
                                      </p:tavLst>
                                    </p:anim>
                                    <p:anim calcmode="lin" valueType="num">
                                      <p:cBhvr>
                                        <p:cTn id="69" dur="500" fill="hold"/>
                                        <p:tgtEl>
                                          <p:spTgt spid="26627">
                                            <p:txEl>
                                              <p:pRg st="4" end="4"/>
                                            </p:txEl>
                                          </p:spTgt>
                                        </p:tgtEl>
                                        <p:attrNameLst>
                                          <p:attrName>ppt_h</p:attrName>
                                        </p:attrNameLst>
                                      </p:cBhvr>
                                      <p:tavLst>
                                        <p:tav tm="0">
                                          <p:val>
                                            <p:strVal val="ppt_h"/>
                                          </p:val>
                                        </p:tav>
                                        <p:tav tm="100000">
                                          <p:val>
                                            <p:fltVal val="0"/>
                                          </p:val>
                                        </p:tav>
                                      </p:tavLst>
                                    </p:anim>
                                    <p:set>
                                      <p:cBhvr>
                                        <p:cTn id="70" dur="1" fill="hold">
                                          <p:stCondLst>
                                            <p:cond delay="499"/>
                                          </p:stCondLst>
                                        </p:cTn>
                                        <p:tgtEl>
                                          <p:spTgt spid="26627">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6" grpId="1"/>
      <p:bldP spid="26626" grpId="2"/>
      <p:bldP spid="26627" grpId="0" build="p"/>
      <p:bldP spid="26627" grpId="1" build="allAtOnce"/>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685800" y="457200"/>
            <a:ext cx="7772400" cy="5715000"/>
          </a:xfrm>
        </p:spPr>
        <p:txBody>
          <a:bodyPr/>
          <a:lstStyle/>
          <a:p>
            <a:pPr algn="l" eaLnBrk="1" hangingPunct="1"/>
            <a:r>
              <a:rPr lang="en-US" sz="3600" smtClean="0">
                <a:latin typeface="Comic Sans MS" pitchFamily="66" charset="0"/>
              </a:rPr>
              <a:t>It can take years for students 	and teachers to fully 	understand and integrate  	conflict resolution 	strategies on a daily basis.  	The time and effort put 	into 	such a program, 	enables 	teachers to, “empower children 	to use problem solving skills.”</a:t>
            </a:r>
            <a:br>
              <a:rPr lang="en-US" sz="3600" smtClean="0">
                <a:latin typeface="Comic Sans MS" pitchFamily="66" charset="0"/>
              </a:rPr>
            </a:br>
            <a:r>
              <a:rPr lang="en-US" sz="1600" smtClean="0">
                <a:latin typeface="Comic Sans MS" pitchFamily="66" charset="0"/>
              </a:rPr>
              <a:t>							(Colorado)</a:t>
            </a:r>
            <a:endParaRPr lang="en-US" sz="3600" smtClean="0">
              <a:latin typeface="Comic Sans MS" pitchFamily="66" charset="0"/>
            </a:endParaRPr>
          </a:p>
        </p:txBody>
      </p:sp>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fade">
                                      <p:cBhvr>
                                        <p:cTn id="7" dur="2000"/>
                                        <p:tgtEl>
                                          <p:spTgt spid="22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274638"/>
            <a:ext cx="8001000" cy="5973762"/>
          </a:xfrm>
        </p:spPr>
        <p:txBody>
          <a:bodyPr/>
          <a:lstStyle/>
          <a:p>
            <a:pPr eaLnBrk="1" hangingPunct="1"/>
            <a:r>
              <a:rPr lang="en-US" sz="4000" i="1" smtClean="0"/>
              <a:t>"</a:t>
            </a:r>
            <a:r>
              <a:rPr lang="en-US" sz="4000" i="1" smtClean="0">
                <a:solidFill>
                  <a:srgbClr val="33CCFF"/>
                </a:solidFill>
              </a:rPr>
              <a:t>Conflict</a:t>
            </a:r>
            <a:r>
              <a:rPr lang="en-US" sz="4000" i="1" smtClean="0"/>
              <a:t> is the gadfly of thought. It stirs us to observation and memory. It instigates invention. It shocks us out of sheep-like passivity, and sets us at noting and contriving conflict is a 'sine qua non' of reflection and ingenuity."</a:t>
            </a:r>
            <a:r>
              <a:rPr lang="en-US" sz="4000" b="1" smtClean="0"/>
              <a:t/>
            </a:r>
            <a:br>
              <a:rPr lang="en-US" sz="4000" b="1" smtClean="0"/>
            </a:br>
            <a:r>
              <a:rPr lang="en-US" sz="4000" b="1" smtClean="0"/>
              <a:t>John Dewey</a:t>
            </a:r>
          </a:p>
        </p:txBody>
      </p:sp>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withEffect">
                                  <p:stCondLst>
                                    <p:cond delay="0"/>
                                  </p:stCondLst>
                                  <p:iterate type="lt">
                                    <p:tmPct val="10000"/>
                                  </p:iterate>
                                  <p:childTnLst>
                                    <p:set>
                                      <p:cBhvr>
                                        <p:cTn id="6" dur="1" fill="hold">
                                          <p:stCondLst>
                                            <p:cond delay="0"/>
                                          </p:stCondLst>
                                        </p:cTn>
                                        <p:tgtEl>
                                          <p:spTgt spid="6146"/>
                                        </p:tgtEl>
                                        <p:attrNameLst>
                                          <p:attrName>style.visibility</p:attrName>
                                        </p:attrNameLst>
                                      </p:cBhvr>
                                      <p:to>
                                        <p:strVal val="visible"/>
                                      </p:to>
                                    </p:set>
                                    <p:anim calcmode="lin" valueType="num">
                                      <p:cBhvr additive="base">
                                        <p:cTn id="7" dur="800" fill="hold">
                                          <p:stCondLst>
                                            <p:cond delay="0"/>
                                          </p:stCondLst>
                                        </p:cTn>
                                        <p:tgtEl>
                                          <p:spTgt spid="6146"/>
                                        </p:tgtEl>
                                        <p:attrNameLst>
                                          <p:attrName>ppt_x</p:attrName>
                                        </p:attrNameLst>
                                      </p:cBhvr>
                                      <p:tavLst>
                                        <p:tav tm="0">
                                          <p:val>
                                            <p:strVal val="0-#ppt_w/2"/>
                                          </p:val>
                                        </p:tav>
                                        <p:tav tm="100000">
                                          <p:val>
                                            <p:strVal val="#ppt_x"/>
                                          </p:val>
                                        </p:tav>
                                      </p:tavLst>
                                    </p:anim>
                                    <p:anim calcmode="lin" valueType="num">
                                      <p:cBhvr additive="base">
                                        <p:cTn id="8" dur="800" fill="hold">
                                          <p:stCondLst>
                                            <p:cond delay="0"/>
                                          </p:stCondLst>
                                        </p:cTn>
                                        <p:tgtEl>
                                          <p:spTgt spid="614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a:xfrm>
            <a:off x="609600" y="762000"/>
            <a:ext cx="7848600" cy="2838450"/>
          </a:xfrm>
        </p:spPr>
        <p:txBody>
          <a:bodyPr/>
          <a:lstStyle/>
          <a:p>
            <a:pPr eaLnBrk="1" hangingPunct="1"/>
            <a:r>
              <a:rPr lang="en-US" smtClean="0">
                <a:solidFill>
                  <a:srgbClr val="CC00CC"/>
                </a:solidFill>
              </a:rPr>
              <a:t>Remember</a:t>
            </a:r>
            <a:r>
              <a:rPr lang="en-US" smtClean="0"/>
              <a:t>, results from the Conflict Resolution Program can be seen immediately or over a period of time.  </a:t>
            </a:r>
          </a:p>
        </p:txBody>
      </p:sp>
      <p:pic>
        <p:nvPicPr>
          <p:cNvPr id="25603" name="Picture 4" descr="classroom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3505200"/>
            <a:ext cx="5715000" cy="29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grpId="0" nodeType="withEffect">
                                  <p:stCondLst>
                                    <p:cond delay="0"/>
                                  </p:stCondLst>
                                  <p:childTnLst>
                                    <p:set>
                                      <p:cBhvr>
                                        <p:cTn id="6" dur="1" fill="hold">
                                          <p:stCondLst>
                                            <p:cond delay="0"/>
                                          </p:stCondLst>
                                        </p:cTn>
                                        <p:tgtEl>
                                          <p:spTgt spid="31746"/>
                                        </p:tgtEl>
                                        <p:attrNameLst>
                                          <p:attrName>style.visibility</p:attrName>
                                        </p:attrNameLst>
                                      </p:cBhvr>
                                      <p:to>
                                        <p:strVal val="visible"/>
                                      </p:to>
                                    </p:set>
                                    <p:anim calcmode="lin" valueType="num">
                                      <p:cBhvr>
                                        <p:cTn id="7" dur="2000" fill="hold"/>
                                        <p:tgtEl>
                                          <p:spTgt spid="31746"/>
                                        </p:tgtEl>
                                        <p:attrNameLst>
                                          <p:attrName>ppt_w</p:attrName>
                                        </p:attrNameLst>
                                      </p:cBhvr>
                                      <p:tavLst>
                                        <p:tav tm="0">
                                          <p:val>
                                            <p:strVal val="#ppt_w*2.5"/>
                                          </p:val>
                                        </p:tav>
                                        <p:tav tm="100000">
                                          <p:val>
                                            <p:strVal val="#ppt_w"/>
                                          </p:val>
                                        </p:tav>
                                      </p:tavLst>
                                    </p:anim>
                                    <p:anim calcmode="lin" valueType="num">
                                      <p:cBhvr>
                                        <p:cTn id="8" dur="2000" fill="hold"/>
                                        <p:tgtEl>
                                          <p:spTgt spid="31746"/>
                                        </p:tgtEl>
                                        <p:attrNameLst>
                                          <p:attrName>ppt_h</p:attrName>
                                        </p:attrNameLst>
                                      </p:cBhvr>
                                      <p:tavLst>
                                        <p:tav tm="0">
                                          <p:val>
                                            <p:strVal val="#ppt_h"/>
                                          </p:val>
                                        </p:tav>
                                        <p:tav tm="100000">
                                          <p:val>
                                            <p:strVal val="#ppt_h"/>
                                          </p:val>
                                        </p:tav>
                                      </p:tavLst>
                                    </p:anim>
                                    <p:anim calcmode="lin" valueType="num">
                                      <p:cBhvr>
                                        <p:cTn id="9" dur="2000" fill="hold"/>
                                        <p:tgtEl>
                                          <p:spTgt spid="31746"/>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31746"/>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317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609600" y="609600"/>
            <a:ext cx="7772400" cy="1470025"/>
          </a:xfrm>
        </p:spPr>
        <p:txBody>
          <a:bodyPr/>
          <a:lstStyle/>
          <a:p>
            <a:pPr eaLnBrk="1" hangingPunct="1"/>
            <a:r>
              <a:rPr lang="en-US" smtClean="0">
                <a:solidFill>
                  <a:srgbClr val="CC00CC"/>
                </a:solidFill>
              </a:rPr>
              <a:t>Final Thought</a:t>
            </a:r>
            <a:r>
              <a:rPr lang="en-US" smtClean="0"/>
              <a:t>:</a:t>
            </a:r>
          </a:p>
        </p:txBody>
      </p:sp>
      <p:sp>
        <p:nvSpPr>
          <p:cNvPr id="32771" name="Rectangle 3"/>
          <p:cNvSpPr>
            <a:spLocks noGrp="1" noChangeArrowheads="1"/>
          </p:cNvSpPr>
          <p:nvPr>
            <p:ph type="subTitle" idx="1"/>
          </p:nvPr>
        </p:nvSpPr>
        <p:spPr>
          <a:xfrm>
            <a:off x="1371600" y="2362200"/>
            <a:ext cx="6400800" cy="1752600"/>
          </a:xfrm>
        </p:spPr>
        <p:txBody>
          <a:bodyPr/>
          <a:lstStyle/>
          <a:p>
            <a:pPr algn="l" eaLnBrk="1" hangingPunct="1">
              <a:lnSpc>
                <a:spcPct val="80000"/>
              </a:lnSpc>
            </a:pPr>
            <a:r>
              <a:rPr lang="en-US" sz="2000" smtClean="0"/>
              <a:t>At a time on our country where violence, either at school or in the workplace, is seen as a national problem, why are more schools not adopting Conflict Resolution Programs?  What other strategies, if any, are they employing?  How do alternate programs compare to the Conflict Resolution strategies?   </a:t>
            </a:r>
          </a:p>
        </p:txBody>
      </p:sp>
      <p:pic>
        <p:nvPicPr>
          <p:cNvPr id="26628" name="Picture 4" descr="1182159_200X1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4495800"/>
            <a:ext cx="2540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6" descr="classroom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4495800"/>
            <a:ext cx="2514600" cy="193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fade">
                                      <p:cBhvr>
                                        <p:cTn id="7" dur="768" decel="100000"/>
                                        <p:tgtEl>
                                          <p:spTgt spid="32770"/>
                                        </p:tgtEl>
                                      </p:cBhvr>
                                    </p:animEffect>
                                    <p:animScale>
                                      <p:cBhvr>
                                        <p:cTn id="8" dur="768" decel="100000"/>
                                        <p:tgtEl>
                                          <p:spTgt spid="32770"/>
                                        </p:tgtEl>
                                      </p:cBhvr>
                                      <p:from x="10000" y="10000"/>
                                      <p:to x="200000" y="450000"/>
                                    </p:animScale>
                                    <p:animScale>
                                      <p:cBhvr>
                                        <p:cTn id="9" dur="1230" accel="100000" fill="hold">
                                          <p:stCondLst>
                                            <p:cond delay="768"/>
                                          </p:stCondLst>
                                        </p:cTn>
                                        <p:tgtEl>
                                          <p:spTgt spid="32770"/>
                                        </p:tgtEl>
                                      </p:cBhvr>
                                      <p:from x="200000" y="450000"/>
                                      <p:to x="100000" y="100000"/>
                                    </p:animScale>
                                    <p:set>
                                      <p:cBhvr>
                                        <p:cTn id="10" dur="768" fill="hold"/>
                                        <p:tgtEl>
                                          <p:spTgt spid="32770"/>
                                        </p:tgtEl>
                                        <p:attrNameLst>
                                          <p:attrName>ppt_x</p:attrName>
                                        </p:attrNameLst>
                                      </p:cBhvr>
                                      <p:to>
                                        <p:strVal val="(0.5)"/>
                                      </p:to>
                                    </p:set>
                                    <p:anim from="(0.5)" to="(#ppt_x)" calcmode="lin" valueType="num">
                                      <p:cBhvr>
                                        <p:cTn id="11" dur="1230" accel="100000" fill="hold">
                                          <p:stCondLst>
                                            <p:cond delay="768"/>
                                          </p:stCondLst>
                                        </p:cTn>
                                        <p:tgtEl>
                                          <p:spTgt spid="32770"/>
                                        </p:tgtEl>
                                        <p:attrNameLst>
                                          <p:attrName>ppt_x</p:attrName>
                                        </p:attrNameLst>
                                      </p:cBhvr>
                                    </p:anim>
                                    <p:set>
                                      <p:cBhvr>
                                        <p:cTn id="12" dur="768" fill="hold"/>
                                        <p:tgtEl>
                                          <p:spTgt spid="32770"/>
                                        </p:tgtEl>
                                        <p:attrNameLst>
                                          <p:attrName>ppt_y</p:attrName>
                                        </p:attrNameLst>
                                      </p:cBhvr>
                                      <p:to>
                                        <p:strVal val="(#ppt_y+0.4)"/>
                                      </p:to>
                                    </p:set>
                                    <p:anim from="(#ppt_y+0.4)" to="(#ppt_y)" calcmode="lin" valueType="num">
                                      <p:cBhvr>
                                        <p:cTn id="13" dur="1230" accel="100000" fill="hold">
                                          <p:stCondLst>
                                            <p:cond delay="768"/>
                                          </p:stCondLst>
                                        </p:cTn>
                                        <p:tgtEl>
                                          <p:spTgt spid="32770"/>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32771">
                                            <p:txEl>
                                              <p:pRg st="0" end="0"/>
                                            </p:txEl>
                                          </p:spTgt>
                                        </p:tgtEl>
                                        <p:attrNameLst>
                                          <p:attrName>style.visibility</p:attrName>
                                        </p:attrNameLst>
                                      </p:cBhvr>
                                      <p:to>
                                        <p:strVal val="visible"/>
                                      </p:to>
                                    </p:set>
                                    <p:anim calcmode="lin" valueType="num">
                                      <p:cBhvr>
                                        <p:cTn id="18" dur="500" fill="hold"/>
                                        <p:tgtEl>
                                          <p:spTgt spid="32771">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32771">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327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2771"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762000" y="381000"/>
            <a:ext cx="7772400" cy="1219200"/>
          </a:xfrm>
        </p:spPr>
        <p:txBody>
          <a:bodyPr/>
          <a:lstStyle/>
          <a:p>
            <a:pPr eaLnBrk="1" hangingPunct="1"/>
            <a:r>
              <a:rPr lang="en-US" u="sng" smtClean="0"/>
              <a:t>BIBLIOGRAPHY</a:t>
            </a:r>
          </a:p>
        </p:txBody>
      </p:sp>
      <p:sp>
        <p:nvSpPr>
          <p:cNvPr id="34819" name="Rectangle 3"/>
          <p:cNvSpPr>
            <a:spLocks noGrp="1" noChangeArrowheads="1"/>
          </p:cNvSpPr>
          <p:nvPr>
            <p:ph type="subTitle" idx="1"/>
          </p:nvPr>
        </p:nvSpPr>
        <p:spPr>
          <a:xfrm>
            <a:off x="609600" y="1600200"/>
            <a:ext cx="7239000" cy="4800600"/>
          </a:xfrm>
        </p:spPr>
        <p:txBody>
          <a:bodyPr/>
          <a:lstStyle/>
          <a:p>
            <a:pPr algn="l" eaLnBrk="1" hangingPunct="1">
              <a:lnSpc>
                <a:spcPct val="80000"/>
              </a:lnSpc>
            </a:pPr>
            <a:r>
              <a:rPr lang="en-US" sz="1200" smtClean="0">
                <a:latin typeface="Times New Roman" pitchFamily="18" charset="0"/>
              </a:rPr>
              <a:t>American Nurses Association. 600 Maryland Avenue, SW Suite 100 West Washington, D.C. 20024. 1-800-274-4ANA.</a:t>
            </a:r>
          </a:p>
          <a:p>
            <a:pPr algn="l" eaLnBrk="1" hangingPunct="1">
              <a:lnSpc>
                <a:spcPct val="80000"/>
              </a:lnSpc>
            </a:pPr>
            <a:endParaRPr lang="en-US" sz="1200" smtClean="0">
              <a:latin typeface="Times New Roman" pitchFamily="18" charset="0"/>
            </a:endParaRPr>
          </a:p>
          <a:p>
            <a:pPr algn="l" eaLnBrk="1" hangingPunct="1">
              <a:lnSpc>
                <a:spcPct val="80000"/>
              </a:lnSpc>
            </a:pPr>
            <a:r>
              <a:rPr lang="en-US" sz="1200" smtClean="0">
                <a:latin typeface="Times New Roman" pitchFamily="18" charset="0"/>
              </a:rPr>
              <a:t>Ashwill, Jean Weiler &amp; Droske, Susan Colvert. (1997). Nursing</a:t>
            </a:r>
            <a:r>
              <a:rPr lang="en-US" sz="1200" u="sng" smtClean="0">
                <a:latin typeface="Times New Roman" pitchFamily="18" charset="0"/>
              </a:rPr>
              <a:t> Care of Children Principles and Practice</a:t>
            </a:r>
            <a:r>
              <a:rPr lang="en-US" sz="1200" smtClean="0">
                <a:latin typeface="Times New Roman" pitchFamily="18" charset="0"/>
              </a:rPr>
              <a:t>.  Philadelphia: W.B. Saunders Company.</a:t>
            </a:r>
          </a:p>
          <a:p>
            <a:pPr algn="l" eaLnBrk="1" hangingPunct="1">
              <a:lnSpc>
                <a:spcPct val="80000"/>
              </a:lnSpc>
            </a:pPr>
            <a:endParaRPr lang="en-US" sz="1200" smtClean="0">
              <a:latin typeface="Times New Roman" pitchFamily="18" charset="0"/>
            </a:endParaRPr>
          </a:p>
          <a:p>
            <a:pPr algn="l" eaLnBrk="1" hangingPunct="1">
              <a:lnSpc>
                <a:spcPct val="80000"/>
              </a:lnSpc>
            </a:pPr>
            <a:r>
              <a:rPr lang="en-US" sz="1200" smtClean="0">
                <a:latin typeface="Times New Roman" pitchFamily="18" charset="0"/>
              </a:rPr>
              <a:t>Association for Conflict Resolution.  1527 New Hampshire Ave., NW Washington D.C. 20036. (202) 667-9700.</a:t>
            </a:r>
          </a:p>
          <a:p>
            <a:pPr algn="l" eaLnBrk="1" hangingPunct="1">
              <a:lnSpc>
                <a:spcPct val="80000"/>
              </a:lnSpc>
            </a:pPr>
            <a:endParaRPr lang="en-US" sz="1200" smtClean="0">
              <a:latin typeface="Times New Roman" pitchFamily="18" charset="0"/>
            </a:endParaRPr>
          </a:p>
          <a:p>
            <a:pPr algn="l" eaLnBrk="1" hangingPunct="1">
              <a:lnSpc>
                <a:spcPct val="80000"/>
              </a:lnSpc>
            </a:pPr>
            <a:r>
              <a:rPr lang="en-US" sz="1200" smtClean="0">
                <a:latin typeface="Times New Roman" pitchFamily="18" charset="0"/>
              </a:rPr>
              <a:t>Bettmann, E.H., &amp; Moore, P. (1994). Conflict Resolution Programs and Social Justice.  Education and Urban Society, 27 (1), 11-21.  </a:t>
            </a:r>
          </a:p>
          <a:p>
            <a:pPr algn="l" eaLnBrk="1" hangingPunct="1">
              <a:lnSpc>
                <a:spcPct val="80000"/>
              </a:lnSpc>
            </a:pPr>
            <a:endParaRPr lang="en-US" sz="1200" smtClean="0">
              <a:latin typeface="Times New Roman" pitchFamily="18" charset="0"/>
            </a:endParaRPr>
          </a:p>
          <a:p>
            <a:pPr algn="l" eaLnBrk="1" hangingPunct="1">
              <a:lnSpc>
                <a:spcPct val="80000"/>
              </a:lnSpc>
            </a:pPr>
            <a:r>
              <a:rPr lang="en-US" sz="1200" smtClean="0">
                <a:latin typeface="Times New Roman" pitchFamily="18" charset="0"/>
              </a:rPr>
              <a:t>Carter, Artemus, &amp; et al.  Recommended Guidelines for Effective Conflict Resolution Education Programs in K-12 Classrooms, Schools, and School Districts.  Acre Solutions.  </a:t>
            </a:r>
            <a:r>
              <a:rPr lang="en-US" sz="1200" smtClean="0">
                <a:latin typeface="Times New Roman" pitchFamily="18" charset="0"/>
                <a:hlinkClick r:id="rId2"/>
              </a:rPr>
              <a:t>www.acresolution.org</a:t>
            </a:r>
            <a:endParaRPr lang="en-US" sz="1200" smtClean="0">
              <a:latin typeface="Times New Roman" pitchFamily="18" charset="0"/>
            </a:endParaRPr>
          </a:p>
          <a:p>
            <a:pPr algn="l" eaLnBrk="1" hangingPunct="1">
              <a:lnSpc>
                <a:spcPct val="80000"/>
              </a:lnSpc>
            </a:pPr>
            <a:endParaRPr lang="en-US" sz="1200" smtClean="0">
              <a:latin typeface="Times New Roman" pitchFamily="18" charset="0"/>
            </a:endParaRPr>
          </a:p>
          <a:p>
            <a:pPr algn="l" eaLnBrk="1" hangingPunct="1">
              <a:lnSpc>
                <a:spcPct val="80000"/>
              </a:lnSpc>
            </a:pPr>
            <a:r>
              <a:rPr lang="en-US" sz="1200" smtClean="0">
                <a:latin typeface="Times New Roman" pitchFamily="18" charset="0"/>
              </a:rPr>
              <a:t>Compton, Randy.  Infusing and Integrating Conflict Resolution into the School Curriculum and Culture.  Acre Solutions.  </a:t>
            </a:r>
            <a:r>
              <a:rPr lang="en-US" sz="1200" smtClean="0">
                <a:latin typeface="Times New Roman" pitchFamily="18" charset="0"/>
                <a:hlinkClick r:id="rId3"/>
              </a:rPr>
              <a:t>www.acresolution.org/research.nsf/articles</a:t>
            </a:r>
            <a:endParaRPr lang="en-US" sz="1200" smtClean="0">
              <a:latin typeface="Times New Roman" pitchFamily="18" charset="0"/>
            </a:endParaRPr>
          </a:p>
          <a:p>
            <a:pPr algn="l" eaLnBrk="1" hangingPunct="1">
              <a:lnSpc>
                <a:spcPct val="80000"/>
              </a:lnSpc>
            </a:pPr>
            <a:endParaRPr lang="en-US" sz="1200" smtClean="0">
              <a:latin typeface="Times New Roman" pitchFamily="18" charset="0"/>
            </a:endParaRPr>
          </a:p>
          <a:p>
            <a:pPr algn="l" eaLnBrk="1" hangingPunct="1">
              <a:lnSpc>
                <a:spcPct val="80000"/>
              </a:lnSpc>
            </a:pPr>
            <a:r>
              <a:rPr lang="en-US" sz="1200" smtClean="0">
                <a:latin typeface="Times New Roman" pitchFamily="18" charset="0"/>
              </a:rPr>
              <a:t>Conflict Resolution. (1996).  Creating Safe and Drug-Free Schools: An Action Guide,  (97).</a:t>
            </a:r>
          </a:p>
          <a:p>
            <a:pPr algn="l" eaLnBrk="1" hangingPunct="1">
              <a:lnSpc>
                <a:spcPct val="80000"/>
              </a:lnSpc>
            </a:pPr>
            <a:endParaRPr lang="en-US" sz="1200" smtClean="0">
              <a:latin typeface="Times New Roman" pitchFamily="18" charset="0"/>
            </a:endParaRPr>
          </a:p>
          <a:p>
            <a:pPr algn="l" eaLnBrk="1" hangingPunct="1">
              <a:lnSpc>
                <a:spcPct val="80000"/>
              </a:lnSpc>
            </a:pPr>
            <a:r>
              <a:rPr lang="en-US" sz="1200" smtClean="0">
                <a:latin typeface="Times New Roman" pitchFamily="18" charset="0"/>
              </a:rPr>
              <a:t>Conflict Resolution Education Network. Recommended Standards.  </a:t>
            </a:r>
            <a:r>
              <a:rPr lang="en-US" sz="1200" smtClean="0">
                <a:latin typeface="Times New Roman" pitchFamily="18" charset="0"/>
                <a:hlinkClick r:id="rId4"/>
              </a:rPr>
              <a:t>www.crenet.org</a:t>
            </a:r>
            <a:endParaRPr lang="en-US" sz="1200" smtClean="0">
              <a:latin typeface="Times New Roman" pitchFamily="18" charset="0"/>
            </a:endParaRPr>
          </a:p>
          <a:p>
            <a:pPr algn="l" eaLnBrk="1" hangingPunct="1">
              <a:lnSpc>
                <a:spcPct val="80000"/>
              </a:lnSpc>
            </a:pPr>
            <a:endParaRPr lang="en-US" sz="1200" smtClean="0">
              <a:latin typeface="Times New Roman" pitchFamily="18" charset="0"/>
            </a:endParaRPr>
          </a:p>
          <a:p>
            <a:pPr algn="l" eaLnBrk="1" hangingPunct="1">
              <a:lnSpc>
                <a:spcPct val="80000"/>
              </a:lnSpc>
            </a:pPr>
            <a:r>
              <a:rPr lang="en-US" sz="1200" smtClean="0">
                <a:latin typeface="Times New Roman" pitchFamily="18" charset="0"/>
              </a:rPr>
              <a:t>Education World.  Education World Executive Headquarters. 1062 Barnes Road</a:t>
            </a:r>
          </a:p>
          <a:p>
            <a:pPr algn="l" eaLnBrk="1" hangingPunct="1">
              <a:lnSpc>
                <a:spcPct val="80000"/>
              </a:lnSpc>
            </a:pPr>
            <a:r>
              <a:rPr lang="en-US" sz="1200" smtClean="0">
                <a:latin typeface="Times New Roman" pitchFamily="18" charset="0"/>
              </a:rPr>
              <a:t>Suite 301 Wallingford, CT. 06492. </a:t>
            </a:r>
            <a:r>
              <a:rPr lang="en-US" sz="1200" smtClean="0">
                <a:latin typeface="Times New Roman" pitchFamily="18" charset="0"/>
                <a:hlinkClick r:id="rId5"/>
              </a:rPr>
              <a:t>www.education-world.com</a:t>
            </a:r>
            <a:endParaRPr lang="en-US" sz="1200" smtClean="0">
              <a:latin typeface="Times New Roman" pitchFamily="18" charset="0"/>
            </a:endParaRPr>
          </a:p>
          <a:p>
            <a:pPr algn="l" eaLnBrk="1" hangingPunct="1">
              <a:lnSpc>
                <a:spcPct val="80000"/>
              </a:lnSpc>
            </a:pPr>
            <a:endParaRPr lang="en-US" sz="1200" smtClean="0">
              <a:latin typeface="Times New Roman" pitchFamily="18" charset="0"/>
            </a:endParaRPr>
          </a:p>
        </p:txBody>
      </p:sp>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fade">
                                      <p:cBhvr>
                                        <p:cTn id="7" dur="768" decel="100000"/>
                                        <p:tgtEl>
                                          <p:spTgt spid="34818"/>
                                        </p:tgtEl>
                                      </p:cBhvr>
                                    </p:animEffect>
                                    <p:animScale>
                                      <p:cBhvr>
                                        <p:cTn id="8" dur="768" decel="100000"/>
                                        <p:tgtEl>
                                          <p:spTgt spid="34818"/>
                                        </p:tgtEl>
                                      </p:cBhvr>
                                      <p:from x="10000" y="10000"/>
                                      <p:to x="200000" y="450000"/>
                                    </p:animScale>
                                    <p:animScale>
                                      <p:cBhvr>
                                        <p:cTn id="9" dur="1230" accel="100000" fill="hold">
                                          <p:stCondLst>
                                            <p:cond delay="768"/>
                                          </p:stCondLst>
                                        </p:cTn>
                                        <p:tgtEl>
                                          <p:spTgt spid="34818"/>
                                        </p:tgtEl>
                                      </p:cBhvr>
                                      <p:from x="200000" y="450000"/>
                                      <p:to x="100000" y="100000"/>
                                    </p:animScale>
                                    <p:set>
                                      <p:cBhvr>
                                        <p:cTn id="10" dur="768" fill="hold"/>
                                        <p:tgtEl>
                                          <p:spTgt spid="34818"/>
                                        </p:tgtEl>
                                        <p:attrNameLst>
                                          <p:attrName>ppt_x</p:attrName>
                                        </p:attrNameLst>
                                      </p:cBhvr>
                                      <p:to>
                                        <p:strVal val="(0.5)"/>
                                      </p:to>
                                    </p:set>
                                    <p:anim from="(0.5)" to="(#ppt_x)" calcmode="lin" valueType="num">
                                      <p:cBhvr>
                                        <p:cTn id="11" dur="1230" accel="100000" fill="hold">
                                          <p:stCondLst>
                                            <p:cond delay="768"/>
                                          </p:stCondLst>
                                        </p:cTn>
                                        <p:tgtEl>
                                          <p:spTgt spid="34818"/>
                                        </p:tgtEl>
                                        <p:attrNameLst>
                                          <p:attrName>ppt_x</p:attrName>
                                        </p:attrNameLst>
                                      </p:cBhvr>
                                    </p:anim>
                                    <p:set>
                                      <p:cBhvr>
                                        <p:cTn id="12" dur="768" fill="hold"/>
                                        <p:tgtEl>
                                          <p:spTgt spid="34818"/>
                                        </p:tgtEl>
                                        <p:attrNameLst>
                                          <p:attrName>ppt_y</p:attrName>
                                        </p:attrNameLst>
                                      </p:cBhvr>
                                      <p:to>
                                        <p:strVal val="(#ppt_y+0.4)"/>
                                      </p:to>
                                    </p:set>
                                    <p:anim from="(#ppt_y+0.4)" to="(#ppt_y)" calcmode="lin" valueType="num">
                                      <p:cBhvr>
                                        <p:cTn id="13" dur="1230" accel="100000" fill="hold">
                                          <p:stCondLst>
                                            <p:cond delay="768"/>
                                          </p:stCondLst>
                                        </p:cTn>
                                        <p:tgtEl>
                                          <p:spTgt spid="34818"/>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34819">
                                            <p:txEl>
                                              <p:pRg st="0" end="0"/>
                                            </p:txEl>
                                          </p:spTgt>
                                        </p:tgtEl>
                                        <p:attrNameLst>
                                          <p:attrName>style.visibility</p:attrName>
                                        </p:attrNameLst>
                                      </p:cBhvr>
                                      <p:to>
                                        <p:strVal val="visible"/>
                                      </p:to>
                                    </p:set>
                                    <p:anim calcmode="lin" valueType="num">
                                      <p:cBhvr>
                                        <p:cTn id="18" dur="500" fill="hold"/>
                                        <p:tgtEl>
                                          <p:spTgt spid="34819">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34819">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34819">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34819">
                                            <p:txEl>
                                              <p:pRg st="2" end="2"/>
                                            </p:txEl>
                                          </p:spTgt>
                                        </p:tgtEl>
                                        <p:attrNameLst>
                                          <p:attrName>style.visibility</p:attrName>
                                        </p:attrNameLst>
                                      </p:cBhvr>
                                      <p:to>
                                        <p:strVal val="visible"/>
                                      </p:to>
                                    </p:set>
                                    <p:anim calcmode="lin" valueType="num">
                                      <p:cBhvr>
                                        <p:cTn id="25" dur="500" fill="hold"/>
                                        <p:tgtEl>
                                          <p:spTgt spid="34819">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4819">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34819">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34819">
                                            <p:txEl>
                                              <p:pRg st="4" end="4"/>
                                            </p:txEl>
                                          </p:spTgt>
                                        </p:tgtEl>
                                        <p:attrNameLst>
                                          <p:attrName>style.visibility</p:attrName>
                                        </p:attrNameLst>
                                      </p:cBhvr>
                                      <p:to>
                                        <p:strVal val="visible"/>
                                      </p:to>
                                    </p:set>
                                    <p:anim calcmode="lin" valueType="num">
                                      <p:cBhvr>
                                        <p:cTn id="32" dur="500" fill="hold"/>
                                        <p:tgtEl>
                                          <p:spTgt spid="34819">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34819">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34819">
                                            <p:txEl>
                                              <p:pRg st="4" end="4"/>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3" presetClass="entr" presetSubtype="0" fill="hold" grpId="0" nodeType="clickEffect">
                                  <p:stCondLst>
                                    <p:cond delay="0"/>
                                  </p:stCondLst>
                                  <p:childTnLst>
                                    <p:set>
                                      <p:cBhvr>
                                        <p:cTn id="38" dur="1" fill="hold">
                                          <p:stCondLst>
                                            <p:cond delay="0"/>
                                          </p:stCondLst>
                                        </p:cTn>
                                        <p:tgtEl>
                                          <p:spTgt spid="34819">
                                            <p:txEl>
                                              <p:pRg st="6" end="6"/>
                                            </p:txEl>
                                          </p:spTgt>
                                        </p:tgtEl>
                                        <p:attrNameLst>
                                          <p:attrName>style.visibility</p:attrName>
                                        </p:attrNameLst>
                                      </p:cBhvr>
                                      <p:to>
                                        <p:strVal val="visible"/>
                                      </p:to>
                                    </p:set>
                                    <p:anim calcmode="lin" valueType="num">
                                      <p:cBhvr>
                                        <p:cTn id="39" dur="500" fill="hold"/>
                                        <p:tgtEl>
                                          <p:spTgt spid="34819">
                                            <p:txEl>
                                              <p:pRg st="6" end="6"/>
                                            </p:txEl>
                                          </p:spTgt>
                                        </p:tgtEl>
                                        <p:attrNameLst>
                                          <p:attrName>ppt_w</p:attrName>
                                        </p:attrNameLst>
                                      </p:cBhvr>
                                      <p:tavLst>
                                        <p:tav tm="0">
                                          <p:val>
                                            <p:fltVal val="0"/>
                                          </p:val>
                                        </p:tav>
                                        <p:tav tm="100000">
                                          <p:val>
                                            <p:strVal val="#ppt_w"/>
                                          </p:val>
                                        </p:tav>
                                      </p:tavLst>
                                    </p:anim>
                                    <p:anim calcmode="lin" valueType="num">
                                      <p:cBhvr>
                                        <p:cTn id="40" dur="500" fill="hold"/>
                                        <p:tgtEl>
                                          <p:spTgt spid="34819">
                                            <p:txEl>
                                              <p:pRg st="6" end="6"/>
                                            </p:txEl>
                                          </p:spTgt>
                                        </p:tgtEl>
                                        <p:attrNameLst>
                                          <p:attrName>ppt_h</p:attrName>
                                        </p:attrNameLst>
                                      </p:cBhvr>
                                      <p:tavLst>
                                        <p:tav tm="0">
                                          <p:val>
                                            <p:fltVal val="0"/>
                                          </p:val>
                                        </p:tav>
                                        <p:tav tm="100000">
                                          <p:val>
                                            <p:strVal val="#ppt_h"/>
                                          </p:val>
                                        </p:tav>
                                      </p:tavLst>
                                    </p:anim>
                                    <p:animEffect transition="in" filter="fade">
                                      <p:cBhvr>
                                        <p:cTn id="41" dur="500"/>
                                        <p:tgtEl>
                                          <p:spTgt spid="34819">
                                            <p:txEl>
                                              <p:pRg st="6" end="6"/>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3" presetClass="entr" presetSubtype="0" fill="hold" grpId="0" nodeType="clickEffect">
                                  <p:stCondLst>
                                    <p:cond delay="0"/>
                                  </p:stCondLst>
                                  <p:childTnLst>
                                    <p:set>
                                      <p:cBhvr>
                                        <p:cTn id="45" dur="1" fill="hold">
                                          <p:stCondLst>
                                            <p:cond delay="0"/>
                                          </p:stCondLst>
                                        </p:cTn>
                                        <p:tgtEl>
                                          <p:spTgt spid="34819">
                                            <p:txEl>
                                              <p:pRg st="8" end="8"/>
                                            </p:txEl>
                                          </p:spTgt>
                                        </p:tgtEl>
                                        <p:attrNameLst>
                                          <p:attrName>style.visibility</p:attrName>
                                        </p:attrNameLst>
                                      </p:cBhvr>
                                      <p:to>
                                        <p:strVal val="visible"/>
                                      </p:to>
                                    </p:set>
                                    <p:anim calcmode="lin" valueType="num">
                                      <p:cBhvr>
                                        <p:cTn id="46" dur="500" fill="hold"/>
                                        <p:tgtEl>
                                          <p:spTgt spid="34819">
                                            <p:txEl>
                                              <p:pRg st="8" end="8"/>
                                            </p:txEl>
                                          </p:spTgt>
                                        </p:tgtEl>
                                        <p:attrNameLst>
                                          <p:attrName>ppt_w</p:attrName>
                                        </p:attrNameLst>
                                      </p:cBhvr>
                                      <p:tavLst>
                                        <p:tav tm="0">
                                          <p:val>
                                            <p:fltVal val="0"/>
                                          </p:val>
                                        </p:tav>
                                        <p:tav tm="100000">
                                          <p:val>
                                            <p:strVal val="#ppt_w"/>
                                          </p:val>
                                        </p:tav>
                                      </p:tavLst>
                                    </p:anim>
                                    <p:anim calcmode="lin" valueType="num">
                                      <p:cBhvr>
                                        <p:cTn id="47" dur="500" fill="hold"/>
                                        <p:tgtEl>
                                          <p:spTgt spid="34819">
                                            <p:txEl>
                                              <p:pRg st="8" end="8"/>
                                            </p:txEl>
                                          </p:spTgt>
                                        </p:tgtEl>
                                        <p:attrNameLst>
                                          <p:attrName>ppt_h</p:attrName>
                                        </p:attrNameLst>
                                      </p:cBhvr>
                                      <p:tavLst>
                                        <p:tav tm="0">
                                          <p:val>
                                            <p:fltVal val="0"/>
                                          </p:val>
                                        </p:tav>
                                        <p:tav tm="100000">
                                          <p:val>
                                            <p:strVal val="#ppt_h"/>
                                          </p:val>
                                        </p:tav>
                                      </p:tavLst>
                                    </p:anim>
                                    <p:animEffect transition="in" filter="fade">
                                      <p:cBhvr>
                                        <p:cTn id="48" dur="500"/>
                                        <p:tgtEl>
                                          <p:spTgt spid="34819">
                                            <p:txEl>
                                              <p:pRg st="8" end="8"/>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3" presetClass="entr" presetSubtype="0" fill="hold" grpId="0" nodeType="clickEffect">
                                  <p:stCondLst>
                                    <p:cond delay="0"/>
                                  </p:stCondLst>
                                  <p:childTnLst>
                                    <p:set>
                                      <p:cBhvr>
                                        <p:cTn id="52" dur="1" fill="hold">
                                          <p:stCondLst>
                                            <p:cond delay="0"/>
                                          </p:stCondLst>
                                        </p:cTn>
                                        <p:tgtEl>
                                          <p:spTgt spid="34819">
                                            <p:txEl>
                                              <p:pRg st="10" end="10"/>
                                            </p:txEl>
                                          </p:spTgt>
                                        </p:tgtEl>
                                        <p:attrNameLst>
                                          <p:attrName>style.visibility</p:attrName>
                                        </p:attrNameLst>
                                      </p:cBhvr>
                                      <p:to>
                                        <p:strVal val="visible"/>
                                      </p:to>
                                    </p:set>
                                    <p:anim calcmode="lin" valueType="num">
                                      <p:cBhvr>
                                        <p:cTn id="53" dur="500" fill="hold"/>
                                        <p:tgtEl>
                                          <p:spTgt spid="34819">
                                            <p:txEl>
                                              <p:pRg st="10" end="10"/>
                                            </p:txEl>
                                          </p:spTgt>
                                        </p:tgtEl>
                                        <p:attrNameLst>
                                          <p:attrName>ppt_w</p:attrName>
                                        </p:attrNameLst>
                                      </p:cBhvr>
                                      <p:tavLst>
                                        <p:tav tm="0">
                                          <p:val>
                                            <p:fltVal val="0"/>
                                          </p:val>
                                        </p:tav>
                                        <p:tav tm="100000">
                                          <p:val>
                                            <p:strVal val="#ppt_w"/>
                                          </p:val>
                                        </p:tav>
                                      </p:tavLst>
                                    </p:anim>
                                    <p:anim calcmode="lin" valueType="num">
                                      <p:cBhvr>
                                        <p:cTn id="54" dur="500" fill="hold"/>
                                        <p:tgtEl>
                                          <p:spTgt spid="34819">
                                            <p:txEl>
                                              <p:pRg st="10" end="10"/>
                                            </p:txEl>
                                          </p:spTgt>
                                        </p:tgtEl>
                                        <p:attrNameLst>
                                          <p:attrName>ppt_h</p:attrName>
                                        </p:attrNameLst>
                                      </p:cBhvr>
                                      <p:tavLst>
                                        <p:tav tm="0">
                                          <p:val>
                                            <p:fltVal val="0"/>
                                          </p:val>
                                        </p:tav>
                                        <p:tav tm="100000">
                                          <p:val>
                                            <p:strVal val="#ppt_h"/>
                                          </p:val>
                                        </p:tav>
                                      </p:tavLst>
                                    </p:anim>
                                    <p:animEffect transition="in" filter="fade">
                                      <p:cBhvr>
                                        <p:cTn id="55" dur="500"/>
                                        <p:tgtEl>
                                          <p:spTgt spid="34819">
                                            <p:txEl>
                                              <p:pRg st="10" end="10"/>
                                            </p:txEl>
                                          </p:spTgt>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53" presetClass="entr" presetSubtype="0" fill="hold" grpId="0" nodeType="clickEffect">
                                  <p:stCondLst>
                                    <p:cond delay="0"/>
                                  </p:stCondLst>
                                  <p:childTnLst>
                                    <p:set>
                                      <p:cBhvr>
                                        <p:cTn id="59" dur="1" fill="hold">
                                          <p:stCondLst>
                                            <p:cond delay="0"/>
                                          </p:stCondLst>
                                        </p:cTn>
                                        <p:tgtEl>
                                          <p:spTgt spid="34819">
                                            <p:txEl>
                                              <p:pRg st="12" end="12"/>
                                            </p:txEl>
                                          </p:spTgt>
                                        </p:tgtEl>
                                        <p:attrNameLst>
                                          <p:attrName>style.visibility</p:attrName>
                                        </p:attrNameLst>
                                      </p:cBhvr>
                                      <p:to>
                                        <p:strVal val="visible"/>
                                      </p:to>
                                    </p:set>
                                    <p:anim calcmode="lin" valueType="num">
                                      <p:cBhvr>
                                        <p:cTn id="60" dur="500" fill="hold"/>
                                        <p:tgtEl>
                                          <p:spTgt spid="34819">
                                            <p:txEl>
                                              <p:pRg st="12" end="12"/>
                                            </p:txEl>
                                          </p:spTgt>
                                        </p:tgtEl>
                                        <p:attrNameLst>
                                          <p:attrName>ppt_w</p:attrName>
                                        </p:attrNameLst>
                                      </p:cBhvr>
                                      <p:tavLst>
                                        <p:tav tm="0">
                                          <p:val>
                                            <p:fltVal val="0"/>
                                          </p:val>
                                        </p:tav>
                                        <p:tav tm="100000">
                                          <p:val>
                                            <p:strVal val="#ppt_w"/>
                                          </p:val>
                                        </p:tav>
                                      </p:tavLst>
                                    </p:anim>
                                    <p:anim calcmode="lin" valueType="num">
                                      <p:cBhvr>
                                        <p:cTn id="61" dur="500" fill="hold"/>
                                        <p:tgtEl>
                                          <p:spTgt spid="34819">
                                            <p:txEl>
                                              <p:pRg st="12" end="12"/>
                                            </p:txEl>
                                          </p:spTgt>
                                        </p:tgtEl>
                                        <p:attrNameLst>
                                          <p:attrName>ppt_h</p:attrName>
                                        </p:attrNameLst>
                                      </p:cBhvr>
                                      <p:tavLst>
                                        <p:tav tm="0">
                                          <p:val>
                                            <p:fltVal val="0"/>
                                          </p:val>
                                        </p:tav>
                                        <p:tav tm="100000">
                                          <p:val>
                                            <p:strVal val="#ppt_h"/>
                                          </p:val>
                                        </p:tav>
                                      </p:tavLst>
                                    </p:anim>
                                    <p:animEffect transition="in" filter="fade">
                                      <p:cBhvr>
                                        <p:cTn id="62" dur="500"/>
                                        <p:tgtEl>
                                          <p:spTgt spid="34819">
                                            <p:txEl>
                                              <p:pRg st="12" end="12"/>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53" presetClass="entr" presetSubtype="0" fill="hold" grpId="0" nodeType="clickEffect">
                                  <p:stCondLst>
                                    <p:cond delay="0"/>
                                  </p:stCondLst>
                                  <p:childTnLst>
                                    <p:set>
                                      <p:cBhvr>
                                        <p:cTn id="66" dur="1" fill="hold">
                                          <p:stCondLst>
                                            <p:cond delay="0"/>
                                          </p:stCondLst>
                                        </p:cTn>
                                        <p:tgtEl>
                                          <p:spTgt spid="34819">
                                            <p:txEl>
                                              <p:pRg st="14" end="14"/>
                                            </p:txEl>
                                          </p:spTgt>
                                        </p:tgtEl>
                                        <p:attrNameLst>
                                          <p:attrName>style.visibility</p:attrName>
                                        </p:attrNameLst>
                                      </p:cBhvr>
                                      <p:to>
                                        <p:strVal val="visible"/>
                                      </p:to>
                                    </p:set>
                                    <p:anim calcmode="lin" valueType="num">
                                      <p:cBhvr>
                                        <p:cTn id="67" dur="500" fill="hold"/>
                                        <p:tgtEl>
                                          <p:spTgt spid="34819">
                                            <p:txEl>
                                              <p:pRg st="14" end="14"/>
                                            </p:txEl>
                                          </p:spTgt>
                                        </p:tgtEl>
                                        <p:attrNameLst>
                                          <p:attrName>ppt_w</p:attrName>
                                        </p:attrNameLst>
                                      </p:cBhvr>
                                      <p:tavLst>
                                        <p:tav tm="0">
                                          <p:val>
                                            <p:fltVal val="0"/>
                                          </p:val>
                                        </p:tav>
                                        <p:tav tm="100000">
                                          <p:val>
                                            <p:strVal val="#ppt_w"/>
                                          </p:val>
                                        </p:tav>
                                      </p:tavLst>
                                    </p:anim>
                                    <p:anim calcmode="lin" valueType="num">
                                      <p:cBhvr>
                                        <p:cTn id="68" dur="500" fill="hold"/>
                                        <p:tgtEl>
                                          <p:spTgt spid="34819">
                                            <p:txEl>
                                              <p:pRg st="14" end="14"/>
                                            </p:txEl>
                                          </p:spTgt>
                                        </p:tgtEl>
                                        <p:attrNameLst>
                                          <p:attrName>ppt_h</p:attrName>
                                        </p:attrNameLst>
                                      </p:cBhvr>
                                      <p:tavLst>
                                        <p:tav tm="0">
                                          <p:val>
                                            <p:fltVal val="0"/>
                                          </p:val>
                                        </p:tav>
                                        <p:tav tm="100000">
                                          <p:val>
                                            <p:strVal val="#ppt_h"/>
                                          </p:val>
                                        </p:tav>
                                      </p:tavLst>
                                    </p:anim>
                                    <p:animEffect transition="in" filter="fade">
                                      <p:cBhvr>
                                        <p:cTn id="69" dur="500"/>
                                        <p:tgtEl>
                                          <p:spTgt spid="34819">
                                            <p:txEl>
                                              <p:pRg st="14" end="14"/>
                                            </p:txEl>
                                          </p:spTgt>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53" presetClass="entr" presetSubtype="0" fill="hold" grpId="0" nodeType="clickEffect">
                                  <p:stCondLst>
                                    <p:cond delay="0"/>
                                  </p:stCondLst>
                                  <p:childTnLst>
                                    <p:set>
                                      <p:cBhvr>
                                        <p:cTn id="73" dur="1" fill="hold">
                                          <p:stCondLst>
                                            <p:cond delay="0"/>
                                          </p:stCondLst>
                                        </p:cTn>
                                        <p:tgtEl>
                                          <p:spTgt spid="34819">
                                            <p:txEl>
                                              <p:pRg st="16" end="16"/>
                                            </p:txEl>
                                          </p:spTgt>
                                        </p:tgtEl>
                                        <p:attrNameLst>
                                          <p:attrName>style.visibility</p:attrName>
                                        </p:attrNameLst>
                                      </p:cBhvr>
                                      <p:to>
                                        <p:strVal val="visible"/>
                                      </p:to>
                                    </p:set>
                                    <p:anim calcmode="lin" valueType="num">
                                      <p:cBhvr>
                                        <p:cTn id="74" dur="500" fill="hold"/>
                                        <p:tgtEl>
                                          <p:spTgt spid="34819">
                                            <p:txEl>
                                              <p:pRg st="16" end="16"/>
                                            </p:txEl>
                                          </p:spTgt>
                                        </p:tgtEl>
                                        <p:attrNameLst>
                                          <p:attrName>ppt_w</p:attrName>
                                        </p:attrNameLst>
                                      </p:cBhvr>
                                      <p:tavLst>
                                        <p:tav tm="0">
                                          <p:val>
                                            <p:fltVal val="0"/>
                                          </p:val>
                                        </p:tav>
                                        <p:tav tm="100000">
                                          <p:val>
                                            <p:strVal val="#ppt_w"/>
                                          </p:val>
                                        </p:tav>
                                      </p:tavLst>
                                    </p:anim>
                                    <p:anim calcmode="lin" valueType="num">
                                      <p:cBhvr>
                                        <p:cTn id="75" dur="500" fill="hold"/>
                                        <p:tgtEl>
                                          <p:spTgt spid="34819">
                                            <p:txEl>
                                              <p:pRg st="16" end="16"/>
                                            </p:txEl>
                                          </p:spTgt>
                                        </p:tgtEl>
                                        <p:attrNameLst>
                                          <p:attrName>ppt_h</p:attrName>
                                        </p:attrNameLst>
                                      </p:cBhvr>
                                      <p:tavLst>
                                        <p:tav tm="0">
                                          <p:val>
                                            <p:fltVal val="0"/>
                                          </p:val>
                                        </p:tav>
                                        <p:tav tm="100000">
                                          <p:val>
                                            <p:strVal val="#ppt_h"/>
                                          </p:val>
                                        </p:tav>
                                      </p:tavLst>
                                    </p:anim>
                                    <p:animEffect transition="in" filter="fade">
                                      <p:cBhvr>
                                        <p:cTn id="76" dur="500"/>
                                        <p:tgtEl>
                                          <p:spTgt spid="34819">
                                            <p:txEl>
                                              <p:pRg st="16" end="16"/>
                                            </p:txEl>
                                          </p:spTgt>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53" presetClass="entr" presetSubtype="0" fill="hold" grpId="0" nodeType="clickEffect">
                                  <p:stCondLst>
                                    <p:cond delay="0"/>
                                  </p:stCondLst>
                                  <p:childTnLst>
                                    <p:set>
                                      <p:cBhvr>
                                        <p:cTn id="80" dur="1" fill="hold">
                                          <p:stCondLst>
                                            <p:cond delay="0"/>
                                          </p:stCondLst>
                                        </p:cTn>
                                        <p:tgtEl>
                                          <p:spTgt spid="34819">
                                            <p:txEl>
                                              <p:pRg st="17" end="17"/>
                                            </p:txEl>
                                          </p:spTgt>
                                        </p:tgtEl>
                                        <p:attrNameLst>
                                          <p:attrName>style.visibility</p:attrName>
                                        </p:attrNameLst>
                                      </p:cBhvr>
                                      <p:to>
                                        <p:strVal val="visible"/>
                                      </p:to>
                                    </p:set>
                                    <p:anim calcmode="lin" valueType="num">
                                      <p:cBhvr>
                                        <p:cTn id="81" dur="500" fill="hold"/>
                                        <p:tgtEl>
                                          <p:spTgt spid="34819">
                                            <p:txEl>
                                              <p:pRg st="17" end="17"/>
                                            </p:txEl>
                                          </p:spTgt>
                                        </p:tgtEl>
                                        <p:attrNameLst>
                                          <p:attrName>ppt_w</p:attrName>
                                        </p:attrNameLst>
                                      </p:cBhvr>
                                      <p:tavLst>
                                        <p:tav tm="0">
                                          <p:val>
                                            <p:fltVal val="0"/>
                                          </p:val>
                                        </p:tav>
                                        <p:tav tm="100000">
                                          <p:val>
                                            <p:strVal val="#ppt_w"/>
                                          </p:val>
                                        </p:tav>
                                      </p:tavLst>
                                    </p:anim>
                                    <p:anim calcmode="lin" valueType="num">
                                      <p:cBhvr>
                                        <p:cTn id="82" dur="500" fill="hold"/>
                                        <p:tgtEl>
                                          <p:spTgt spid="34819">
                                            <p:txEl>
                                              <p:pRg st="17" end="17"/>
                                            </p:txEl>
                                          </p:spTgt>
                                        </p:tgtEl>
                                        <p:attrNameLst>
                                          <p:attrName>ppt_h</p:attrName>
                                        </p:attrNameLst>
                                      </p:cBhvr>
                                      <p:tavLst>
                                        <p:tav tm="0">
                                          <p:val>
                                            <p:fltVal val="0"/>
                                          </p:val>
                                        </p:tav>
                                        <p:tav tm="100000">
                                          <p:val>
                                            <p:strVal val="#ppt_h"/>
                                          </p:val>
                                        </p:tav>
                                      </p:tavLst>
                                    </p:anim>
                                    <p:animEffect transition="in" filter="fade">
                                      <p:cBhvr>
                                        <p:cTn id="83" dur="500"/>
                                        <p:tgtEl>
                                          <p:spTgt spid="34819">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P spid="34819"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81000" y="274638"/>
            <a:ext cx="8305800" cy="6354762"/>
          </a:xfrm>
        </p:spPr>
        <p:txBody>
          <a:bodyPr/>
          <a:lstStyle/>
          <a:p>
            <a:pPr algn="l" eaLnBrk="1" hangingPunct="1"/>
            <a:r>
              <a:rPr lang="en-US" sz="1200" smtClean="0">
                <a:latin typeface="Times New Roman" pitchFamily="18" charset="0"/>
              </a:rPr>
              <a:t>Importance of Teaching Conflict Resolution.  </a:t>
            </a:r>
            <a:r>
              <a:rPr lang="en-US" sz="1200" smtClean="0">
                <a:latin typeface="Times New Roman" pitchFamily="18" charset="0"/>
                <a:hlinkClick r:id="rId2"/>
              </a:rPr>
              <a:t>www.csmp.org</a:t>
            </a:r>
            <a:r>
              <a:rPr lang="en-US" sz="1200" smtClean="0">
                <a:latin typeface="Times New Roman" pitchFamily="18" charset="0"/>
              </a:rPr>
              <a:t/>
            </a:r>
            <a:br>
              <a:rPr lang="en-US" sz="1200" smtClean="0">
                <a:latin typeface="Times New Roman" pitchFamily="18" charset="0"/>
              </a:rPr>
            </a:br>
            <a:r>
              <a:rPr lang="en-US" sz="1200" smtClean="0">
                <a:latin typeface="Times New Roman" pitchFamily="18" charset="0"/>
              </a:rPr>
              <a:t/>
            </a:r>
            <a:br>
              <a:rPr lang="en-US" sz="1200" smtClean="0">
                <a:latin typeface="Times New Roman" pitchFamily="18" charset="0"/>
              </a:rPr>
            </a:br>
            <a:r>
              <a:rPr lang="en-US" sz="1200" smtClean="0">
                <a:latin typeface="Times New Roman" pitchFamily="18" charset="0"/>
              </a:rPr>
              <a:t>Larivee, Barbara. (1999). </a:t>
            </a:r>
            <a:r>
              <a:rPr lang="en-US" sz="1200" u="sng" smtClean="0">
                <a:latin typeface="Times New Roman" pitchFamily="18" charset="0"/>
              </a:rPr>
              <a:t>Authentic Classroom Management: Creating a Community of Learners</a:t>
            </a:r>
            <a:r>
              <a:rPr lang="en-US" sz="1200" smtClean="0">
                <a:latin typeface="Times New Roman" pitchFamily="18" charset="0"/>
              </a:rPr>
              <a:t>.  Needham Heights, MA: Allyn and Bacon.</a:t>
            </a:r>
            <a:br>
              <a:rPr lang="en-US" sz="1200" smtClean="0">
                <a:latin typeface="Times New Roman" pitchFamily="18" charset="0"/>
              </a:rPr>
            </a:br>
            <a:r>
              <a:rPr lang="en-US" sz="1200" smtClean="0">
                <a:latin typeface="Times New Roman" pitchFamily="18" charset="0"/>
              </a:rPr>
              <a:t/>
            </a:r>
            <a:br>
              <a:rPr lang="en-US" sz="1200" smtClean="0">
                <a:latin typeface="Times New Roman" pitchFamily="18" charset="0"/>
              </a:rPr>
            </a:br>
            <a:r>
              <a:rPr lang="en-US" sz="1200" smtClean="0">
                <a:latin typeface="Times New Roman" pitchFamily="18" charset="0"/>
              </a:rPr>
              <a:t>“National Curriculum Integration Project.”  The Colorado School Mediation Project. 2885 Aurora Ave. Suite 13 Boulder Co. 80303.  (303) 444-7671.</a:t>
            </a:r>
            <a:br>
              <a:rPr lang="en-US" sz="1200" smtClean="0">
                <a:latin typeface="Times New Roman" pitchFamily="18" charset="0"/>
              </a:rPr>
            </a:br>
            <a:r>
              <a:rPr lang="en-US" sz="1200" smtClean="0">
                <a:latin typeface="Times New Roman" pitchFamily="18" charset="0"/>
              </a:rPr>
              <a:t/>
            </a:r>
            <a:br>
              <a:rPr lang="en-US" sz="1200" smtClean="0">
                <a:latin typeface="Times New Roman" pitchFamily="18" charset="0"/>
              </a:rPr>
            </a:br>
            <a:r>
              <a:rPr lang="en-US" sz="1200" smtClean="0">
                <a:latin typeface="Times New Roman" pitchFamily="18" charset="0"/>
              </a:rPr>
              <a:t>NCIP.  Mission, Goals and Beliefs.  </a:t>
            </a:r>
            <a:r>
              <a:rPr lang="en-US" sz="1200" smtClean="0">
                <a:latin typeface="Times New Roman" pitchFamily="18" charset="0"/>
                <a:hlinkClick r:id="rId3"/>
              </a:rPr>
              <a:t>www.NCIP.org</a:t>
            </a:r>
            <a:r>
              <a:rPr lang="en-US" sz="1200" smtClean="0">
                <a:latin typeface="Times New Roman" pitchFamily="18" charset="0"/>
              </a:rPr>
              <a:t/>
            </a:r>
            <a:br>
              <a:rPr lang="en-US" sz="1200" smtClean="0">
                <a:latin typeface="Times New Roman" pitchFamily="18" charset="0"/>
              </a:rPr>
            </a:br>
            <a:r>
              <a:rPr lang="en-US" sz="1200" smtClean="0">
                <a:latin typeface="Times New Roman" pitchFamily="18" charset="0"/>
              </a:rPr>
              <a:t/>
            </a:r>
            <a:br>
              <a:rPr lang="en-US" sz="1200" smtClean="0">
                <a:latin typeface="Times New Roman" pitchFamily="18" charset="0"/>
              </a:rPr>
            </a:br>
            <a:r>
              <a:rPr lang="en-US" sz="1200" smtClean="0">
                <a:latin typeface="Times New Roman" pitchFamily="18" charset="0"/>
              </a:rPr>
              <a:t>Ohio Commission on Dispute Resolution &amp; Conflict Management.  </a:t>
            </a:r>
            <a:r>
              <a:rPr lang="en-US" sz="1200" smtClean="0">
                <a:latin typeface="Times New Roman" pitchFamily="18" charset="0"/>
                <a:hlinkClick r:id="rId4"/>
              </a:rPr>
              <a:t>www.state.oh.us/cdr/schools/smgranteeupdate2001.htm</a:t>
            </a:r>
            <a:r>
              <a:rPr lang="en-US" sz="1200" smtClean="0">
                <a:latin typeface="Times New Roman" pitchFamily="18" charset="0"/>
              </a:rPr>
              <a:t/>
            </a:r>
            <a:br>
              <a:rPr lang="en-US" sz="1200" smtClean="0">
                <a:latin typeface="Times New Roman" pitchFamily="18" charset="0"/>
              </a:rPr>
            </a:br>
            <a:r>
              <a:rPr lang="en-US" sz="1200" smtClean="0">
                <a:latin typeface="Times New Roman" pitchFamily="18" charset="0"/>
              </a:rPr>
              <a:t/>
            </a:r>
            <a:br>
              <a:rPr lang="en-US" sz="1200" smtClean="0">
                <a:latin typeface="Times New Roman" pitchFamily="18" charset="0"/>
              </a:rPr>
            </a:br>
            <a:r>
              <a:rPr lang="en-US" sz="1200" smtClean="0">
                <a:latin typeface="Times New Roman" pitchFamily="18" charset="0"/>
              </a:rPr>
              <a:t>Porro, Barbara.  (1996).  </a:t>
            </a:r>
            <a:r>
              <a:rPr lang="en-US" sz="1200" u="sng" smtClean="0">
                <a:latin typeface="Times New Roman" pitchFamily="18" charset="0"/>
              </a:rPr>
              <a:t>Talk it out: Conflict Resolution in the Elementary Classroom</a:t>
            </a:r>
            <a:r>
              <a:rPr lang="en-US" sz="1200" smtClean="0">
                <a:latin typeface="Times New Roman" pitchFamily="18" charset="0"/>
              </a:rPr>
              <a:t>.  Alexandria, VA: Association for Supervision and Curriculum Development.  </a:t>
            </a:r>
            <a:br>
              <a:rPr lang="en-US" sz="1200" smtClean="0">
                <a:latin typeface="Times New Roman" pitchFamily="18" charset="0"/>
              </a:rPr>
            </a:br>
            <a:r>
              <a:rPr lang="en-US" sz="1200" smtClean="0">
                <a:latin typeface="Times New Roman" pitchFamily="18" charset="0"/>
              </a:rPr>
              <a:t/>
            </a:r>
            <a:br>
              <a:rPr lang="en-US" sz="1200" smtClean="0">
                <a:latin typeface="Times New Roman" pitchFamily="18" charset="0"/>
              </a:rPr>
            </a:br>
            <a:r>
              <a:rPr lang="en-US" sz="1200" smtClean="0">
                <a:latin typeface="Times New Roman" pitchFamily="18" charset="0"/>
              </a:rPr>
              <a:t>RCCP Evaluation Results. </a:t>
            </a:r>
            <a:r>
              <a:rPr lang="en-US" sz="1200" smtClean="0">
                <a:latin typeface="Times New Roman" pitchFamily="18" charset="0"/>
                <a:hlinkClick r:id="rId5"/>
              </a:rPr>
              <a:t>www.esrnational.org/about-rccp.html</a:t>
            </a:r>
            <a:r>
              <a:rPr lang="en-US" sz="1200" smtClean="0">
                <a:latin typeface="Times New Roman" pitchFamily="18" charset="0"/>
              </a:rPr>
              <a:t/>
            </a:r>
            <a:br>
              <a:rPr lang="en-US" sz="1200" smtClean="0">
                <a:latin typeface="Times New Roman" pitchFamily="18" charset="0"/>
              </a:rPr>
            </a:br>
            <a:r>
              <a:rPr lang="en-US" sz="1200" smtClean="0">
                <a:latin typeface="Times New Roman" pitchFamily="18" charset="0"/>
              </a:rPr>
              <a:t/>
            </a:r>
            <a:br>
              <a:rPr lang="en-US" sz="1200" smtClean="0">
                <a:latin typeface="Times New Roman" pitchFamily="18" charset="0"/>
              </a:rPr>
            </a:br>
            <a:r>
              <a:rPr lang="en-US" sz="1200" smtClean="0">
                <a:latin typeface="Times New Roman" pitchFamily="18" charset="0"/>
              </a:rPr>
              <a:t>Savage, Tom V. (1999). </a:t>
            </a:r>
            <a:r>
              <a:rPr lang="en-US" sz="1200" u="sng" smtClean="0">
                <a:latin typeface="Times New Roman" pitchFamily="18" charset="0"/>
              </a:rPr>
              <a:t>Teaching Self-Control through Management and Discipline</a:t>
            </a:r>
            <a:r>
              <a:rPr lang="en-US" sz="1200" smtClean="0">
                <a:latin typeface="Times New Roman" pitchFamily="18" charset="0"/>
              </a:rPr>
              <a:t>.  Needham Heights, MA: Prentice Hall</a:t>
            </a:r>
            <a:br>
              <a:rPr lang="en-US" sz="1200" smtClean="0">
                <a:latin typeface="Times New Roman" pitchFamily="18" charset="0"/>
              </a:rPr>
            </a:br>
            <a:r>
              <a:rPr lang="en-US" sz="1200" smtClean="0">
                <a:latin typeface="Times New Roman" pitchFamily="18" charset="0"/>
              </a:rPr>
              <a:t/>
            </a:r>
            <a:br>
              <a:rPr lang="en-US" sz="1200" smtClean="0">
                <a:latin typeface="Times New Roman" pitchFamily="18" charset="0"/>
              </a:rPr>
            </a:br>
            <a:r>
              <a:rPr lang="en-US" sz="1200" smtClean="0">
                <a:latin typeface="Times New Roman" pitchFamily="18" charset="0"/>
              </a:rPr>
              <a:t>Tappen, Ruth &amp; et al. (2001). </a:t>
            </a:r>
            <a:r>
              <a:rPr lang="en-US" sz="1200" u="sng" smtClean="0">
                <a:latin typeface="Times New Roman" pitchFamily="18" charset="0"/>
              </a:rPr>
              <a:t>Essentials of Nursing Leadership and Management</a:t>
            </a:r>
            <a:r>
              <a:rPr lang="en-US" sz="1200" smtClean="0">
                <a:latin typeface="Times New Roman" pitchFamily="18" charset="0"/>
              </a:rPr>
              <a:t>.  Philadelphia: F.A. Davis Company.</a:t>
            </a:r>
            <a:br>
              <a:rPr lang="en-US" sz="1200" smtClean="0">
                <a:latin typeface="Times New Roman" pitchFamily="18" charset="0"/>
              </a:rPr>
            </a:br>
            <a:r>
              <a:rPr lang="en-US" sz="1200" smtClean="0">
                <a:latin typeface="Times New Roman" pitchFamily="18" charset="0"/>
              </a:rPr>
              <a:t/>
            </a:r>
            <a:br>
              <a:rPr lang="en-US" sz="1200" smtClean="0">
                <a:latin typeface="Times New Roman" pitchFamily="18" charset="0"/>
              </a:rPr>
            </a:br>
            <a:r>
              <a:rPr lang="en-US" sz="1200" smtClean="0">
                <a:latin typeface="Times New Roman" pitchFamily="18" charset="0"/>
              </a:rPr>
              <a:t>The Promise of Integrating Conflict Resolution into the Classroom.  (1998). The Forum, National Institute for Dispute Resolution, (35).</a:t>
            </a:r>
            <a:br>
              <a:rPr lang="en-US" sz="1200" smtClean="0">
                <a:latin typeface="Times New Roman" pitchFamily="18" charset="0"/>
              </a:rPr>
            </a:br>
            <a:endParaRPr lang="en-US" sz="1200" smtClean="0">
              <a:latin typeface="Times New Roman" pitchFamily="18" charset="0"/>
            </a:endParaRPr>
          </a:p>
        </p:txBody>
      </p:sp>
    </p:spTree>
  </p:cSld>
  <p:clrMapOvr>
    <a:masterClrMapping/>
  </p:clrMapOvr>
  <p:transition advTm="30000">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p:cNvSpPr>
            <a:spLocks noGrp="1" noChangeArrowheads="1"/>
          </p:cNvSpPr>
          <p:nvPr>
            <p:ph type="subTitle" idx="1"/>
          </p:nvPr>
        </p:nvSpPr>
        <p:spPr>
          <a:xfrm>
            <a:off x="609600" y="990600"/>
            <a:ext cx="7772400" cy="5257800"/>
          </a:xfrm>
        </p:spPr>
        <p:txBody>
          <a:bodyPr/>
          <a:lstStyle/>
          <a:p>
            <a:pPr eaLnBrk="1" hangingPunct="1"/>
            <a:r>
              <a:rPr lang="en-US" sz="4000" smtClean="0">
                <a:solidFill>
                  <a:schemeClr val="accent2"/>
                </a:solidFill>
                <a:latin typeface="Comic Sans MS" pitchFamily="66" charset="0"/>
              </a:rPr>
              <a:t>In the words of William Kreidler, well-known author of </a:t>
            </a:r>
            <a:r>
              <a:rPr lang="en-US" sz="4000" i="1" smtClean="0">
                <a:solidFill>
                  <a:schemeClr val="accent2"/>
                </a:solidFill>
                <a:latin typeface="Comic Sans MS" pitchFamily="66" charset="0"/>
              </a:rPr>
              <a:t>Creative Conflict Resolution</a:t>
            </a:r>
            <a:r>
              <a:rPr lang="en-US" sz="4000" smtClean="0">
                <a:solidFill>
                  <a:schemeClr val="accent2"/>
                </a:solidFill>
                <a:latin typeface="Comic Sans MS" pitchFamily="66" charset="0"/>
              </a:rPr>
              <a:t>, “If you take time to teach conflict resolution, you’ll eventually have more time to teach.” </a:t>
            </a:r>
          </a:p>
          <a:p>
            <a:pPr eaLnBrk="1" hangingPunct="1"/>
            <a:r>
              <a:rPr lang="en-US" sz="4000" smtClean="0">
                <a:solidFill>
                  <a:schemeClr val="accent2"/>
                </a:solidFill>
                <a:latin typeface="Comic Sans MS" pitchFamily="66" charset="0"/>
              </a:rPr>
              <a:t>					</a:t>
            </a:r>
            <a:r>
              <a:rPr lang="en-US" sz="2000" smtClean="0">
                <a:solidFill>
                  <a:schemeClr val="accent2"/>
                </a:solidFill>
                <a:latin typeface="Comic Sans MS" pitchFamily="66" charset="0"/>
              </a:rPr>
              <a:t>(Porro)</a:t>
            </a:r>
          </a:p>
        </p:txBody>
      </p:sp>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p:cTn id="7" dur="1000" fill="hold"/>
                                        <p:tgtEl>
                                          <p:spTgt spid="1536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1536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536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5363">
                                            <p:txEl>
                                              <p:pRg st="1" end="1"/>
                                            </p:txEl>
                                          </p:spTgt>
                                        </p:tgtEl>
                                        <p:attrNameLst>
                                          <p:attrName>style.visibility</p:attrName>
                                        </p:attrNameLst>
                                      </p:cBhvr>
                                      <p:to>
                                        <p:strVal val="visible"/>
                                      </p:to>
                                    </p:set>
                                    <p:anim calcmode="lin" valueType="num">
                                      <p:cBhvr>
                                        <p:cTn id="14" dur="1000" fill="hold"/>
                                        <p:tgtEl>
                                          <p:spTgt spid="1536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1536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1536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85800" y="457200"/>
            <a:ext cx="7620000" cy="5562600"/>
          </a:xfrm>
        </p:spPr>
        <p:txBody>
          <a:bodyPr/>
          <a:lstStyle/>
          <a:p>
            <a:pPr eaLnBrk="1" hangingPunct="1"/>
            <a:r>
              <a:rPr lang="en-US" sz="3800" smtClean="0">
                <a:latin typeface="Comic Sans MS" pitchFamily="66" charset="0"/>
              </a:rPr>
              <a:t>Students are arriving at school </a:t>
            </a:r>
            <a:r>
              <a:rPr lang="en-US" sz="3800" smtClean="0">
                <a:solidFill>
                  <a:srgbClr val="FF0000"/>
                </a:solidFill>
                <a:latin typeface="Comic Sans MS" pitchFamily="66" charset="0"/>
              </a:rPr>
              <a:t>less prepared</a:t>
            </a:r>
            <a:r>
              <a:rPr lang="en-US" sz="3800" smtClean="0">
                <a:latin typeface="Comic Sans MS" pitchFamily="66" charset="0"/>
              </a:rPr>
              <a:t> to meet the daily social challenges they must face in the classroom.  Teachers, from Kindergarten through Twelfth Grade, have reported an increase in the amount of time they spend dealing with behavior problems on a daily basis.</a:t>
            </a:r>
            <a:r>
              <a:rPr lang="en-US" sz="4000" smtClean="0"/>
              <a:t>    </a:t>
            </a:r>
          </a:p>
        </p:txBody>
      </p:sp>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p:cTn id="7" dur="2000" fill="hold"/>
                                        <p:tgtEl>
                                          <p:spTgt spid="7170"/>
                                        </p:tgtEl>
                                        <p:attrNameLst>
                                          <p:attrName>ppt_w</p:attrName>
                                        </p:attrNameLst>
                                      </p:cBhvr>
                                      <p:tavLst>
                                        <p:tav tm="0">
                                          <p:val>
                                            <p:strVal val="#ppt_w*2.5"/>
                                          </p:val>
                                        </p:tav>
                                        <p:tav tm="100000">
                                          <p:val>
                                            <p:strVal val="#ppt_w"/>
                                          </p:val>
                                        </p:tav>
                                      </p:tavLst>
                                    </p:anim>
                                    <p:anim calcmode="lin" valueType="num">
                                      <p:cBhvr>
                                        <p:cTn id="8" dur="2000" fill="hold"/>
                                        <p:tgtEl>
                                          <p:spTgt spid="7170"/>
                                        </p:tgtEl>
                                        <p:attrNameLst>
                                          <p:attrName>ppt_h</p:attrName>
                                        </p:attrNameLst>
                                      </p:cBhvr>
                                      <p:tavLst>
                                        <p:tav tm="0">
                                          <p:val>
                                            <p:strVal val="#ppt_h"/>
                                          </p:val>
                                        </p:tav>
                                        <p:tav tm="100000">
                                          <p:val>
                                            <p:strVal val="#ppt_h"/>
                                          </p:val>
                                        </p:tav>
                                      </p:tavLst>
                                    </p:anim>
                                    <p:anim calcmode="lin" valueType="num">
                                      <p:cBhvr>
                                        <p:cTn id="9" dur="2000" fill="hold"/>
                                        <p:tgtEl>
                                          <p:spTgt spid="7170"/>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7170"/>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685800" y="381000"/>
            <a:ext cx="7772400" cy="1470025"/>
          </a:xfrm>
        </p:spPr>
        <p:txBody>
          <a:bodyPr/>
          <a:lstStyle/>
          <a:p>
            <a:pPr eaLnBrk="1" hangingPunct="1"/>
            <a:r>
              <a:rPr lang="en-US" u="sng" smtClean="0"/>
              <a:t>SOCIAL BEHAVIOR PROBLEMS</a:t>
            </a:r>
          </a:p>
        </p:txBody>
      </p:sp>
      <p:sp>
        <p:nvSpPr>
          <p:cNvPr id="14339" name="Rectangle 3"/>
          <p:cNvSpPr>
            <a:spLocks noGrp="1" noChangeArrowheads="1"/>
          </p:cNvSpPr>
          <p:nvPr>
            <p:ph type="subTitle" idx="1"/>
          </p:nvPr>
        </p:nvSpPr>
        <p:spPr>
          <a:xfrm>
            <a:off x="1371600" y="2133600"/>
            <a:ext cx="6400800" cy="3886200"/>
          </a:xfrm>
        </p:spPr>
        <p:txBody>
          <a:bodyPr/>
          <a:lstStyle/>
          <a:p>
            <a:pPr algn="l" eaLnBrk="1" hangingPunct="1">
              <a:buFontTx/>
              <a:buChar char="•"/>
            </a:pPr>
            <a:r>
              <a:rPr lang="en-US" smtClean="0">
                <a:solidFill>
                  <a:srgbClr val="FF0000"/>
                </a:solidFill>
              </a:rPr>
              <a:t>Impulse control</a:t>
            </a:r>
          </a:p>
          <a:p>
            <a:pPr lvl="1" algn="l" eaLnBrk="1" hangingPunct="1">
              <a:buFontTx/>
              <a:buChar char="–"/>
            </a:pPr>
            <a:r>
              <a:rPr lang="en-US" smtClean="0">
                <a:solidFill>
                  <a:srgbClr val="FF0000"/>
                </a:solidFill>
              </a:rPr>
              <a:t>Shouting out answers</a:t>
            </a:r>
          </a:p>
          <a:p>
            <a:pPr lvl="1" algn="l" eaLnBrk="1" hangingPunct="1">
              <a:buFontTx/>
              <a:buChar char="–"/>
            </a:pPr>
            <a:r>
              <a:rPr lang="en-US" smtClean="0">
                <a:solidFill>
                  <a:srgbClr val="FF0000"/>
                </a:solidFill>
              </a:rPr>
              <a:t>Grabbing items</a:t>
            </a:r>
          </a:p>
          <a:p>
            <a:pPr lvl="1" algn="l" eaLnBrk="1" hangingPunct="1">
              <a:buFontTx/>
              <a:buChar char="–"/>
            </a:pPr>
            <a:r>
              <a:rPr lang="en-US" smtClean="0">
                <a:solidFill>
                  <a:srgbClr val="FF0000"/>
                </a:solidFill>
              </a:rPr>
              <a:t>Assaulting other students</a:t>
            </a:r>
          </a:p>
          <a:p>
            <a:pPr algn="l" eaLnBrk="1" hangingPunct="1">
              <a:buFontTx/>
              <a:buChar char="•"/>
            </a:pPr>
            <a:r>
              <a:rPr lang="en-US" smtClean="0">
                <a:solidFill>
                  <a:srgbClr val="00FFFF"/>
                </a:solidFill>
              </a:rPr>
              <a:t>Communication skills</a:t>
            </a:r>
          </a:p>
          <a:p>
            <a:pPr lvl="1" algn="l" eaLnBrk="1" hangingPunct="1">
              <a:buFontTx/>
              <a:buChar char="–"/>
            </a:pPr>
            <a:r>
              <a:rPr lang="en-US" smtClean="0">
                <a:solidFill>
                  <a:srgbClr val="00FFFF"/>
                </a:solidFill>
              </a:rPr>
              <a:t>Expressing needs</a:t>
            </a:r>
          </a:p>
          <a:p>
            <a:pPr lvl="1" algn="l" eaLnBrk="1" hangingPunct="1">
              <a:buFontTx/>
              <a:buChar char="–"/>
            </a:pPr>
            <a:r>
              <a:rPr lang="en-US" smtClean="0">
                <a:solidFill>
                  <a:srgbClr val="00FFFF"/>
                </a:solidFill>
              </a:rPr>
              <a:t>Expressing wants</a:t>
            </a:r>
          </a:p>
          <a:p>
            <a:pPr algn="l" eaLnBrk="1" hangingPunct="1"/>
            <a:endParaRPr lang="en-US" smtClean="0">
              <a:solidFill>
                <a:srgbClr val="00FFFF"/>
              </a:solidFill>
            </a:endParaRPr>
          </a:p>
          <a:p>
            <a:pPr algn="l" eaLnBrk="1" hangingPunct="1">
              <a:buFontTx/>
              <a:buChar char="•"/>
            </a:pPr>
            <a:endParaRPr lang="en-US" smtClean="0">
              <a:solidFill>
                <a:srgbClr val="00FFFF"/>
              </a:solidFill>
            </a:endParaRPr>
          </a:p>
        </p:txBody>
      </p:sp>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dissolve">
                                      <p:cBhvr>
                                        <p:cTn id="7" dur="500"/>
                                        <p:tgtEl>
                                          <p:spTgt spid="143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Effect transition="in" filter="dissolve">
                                      <p:cBhvr>
                                        <p:cTn id="12" dur="500"/>
                                        <p:tgtEl>
                                          <p:spTgt spid="14339">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4339">
                                            <p:txEl>
                                              <p:pRg st="1" end="1"/>
                                            </p:txEl>
                                          </p:spTgt>
                                        </p:tgtEl>
                                        <p:attrNameLst>
                                          <p:attrName>style.visibility</p:attrName>
                                        </p:attrNameLst>
                                      </p:cBhvr>
                                      <p:to>
                                        <p:strVal val="visible"/>
                                      </p:to>
                                    </p:set>
                                    <p:animEffect transition="in" filter="dissolve">
                                      <p:cBhvr>
                                        <p:cTn id="15" dur="500"/>
                                        <p:tgtEl>
                                          <p:spTgt spid="14339">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4339">
                                            <p:txEl>
                                              <p:pRg st="2" end="2"/>
                                            </p:txEl>
                                          </p:spTgt>
                                        </p:tgtEl>
                                        <p:attrNameLst>
                                          <p:attrName>style.visibility</p:attrName>
                                        </p:attrNameLst>
                                      </p:cBhvr>
                                      <p:to>
                                        <p:strVal val="visible"/>
                                      </p:to>
                                    </p:set>
                                    <p:animEffect transition="in" filter="dissolve">
                                      <p:cBhvr>
                                        <p:cTn id="18" dur="500"/>
                                        <p:tgtEl>
                                          <p:spTgt spid="14339">
                                            <p:txEl>
                                              <p:pRg st="2" end="2"/>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4339">
                                            <p:txEl>
                                              <p:pRg st="3" end="3"/>
                                            </p:txEl>
                                          </p:spTgt>
                                        </p:tgtEl>
                                        <p:attrNameLst>
                                          <p:attrName>style.visibility</p:attrName>
                                        </p:attrNameLst>
                                      </p:cBhvr>
                                      <p:to>
                                        <p:strVal val="visible"/>
                                      </p:to>
                                    </p:set>
                                    <p:animEffect transition="in" filter="dissolve">
                                      <p:cBhvr>
                                        <p:cTn id="21" dur="500"/>
                                        <p:tgtEl>
                                          <p:spTgt spid="14339">
                                            <p:txEl>
                                              <p:pRg st="3" end="3"/>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14339">
                                            <p:txEl>
                                              <p:pRg st="4" end="4"/>
                                            </p:txEl>
                                          </p:spTgt>
                                        </p:tgtEl>
                                        <p:attrNameLst>
                                          <p:attrName>style.visibility</p:attrName>
                                        </p:attrNameLst>
                                      </p:cBhvr>
                                      <p:to>
                                        <p:strVal val="visible"/>
                                      </p:to>
                                    </p:set>
                                    <p:animEffect transition="in" filter="dissolve">
                                      <p:cBhvr>
                                        <p:cTn id="26" dur="500"/>
                                        <p:tgtEl>
                                          <p:spTgt spid="14339">
                                            <p:txEl>
                                              <p:pRg st="4" end="4"/>
                                            </p:txEl>
                                          </p:spTgt>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14339">
                                            <p:txEl>
                                              <p:pRg st="5" end="5"/>
                                            </p:txEl>
                                          </p:spTgt>
                                        </p:tgtEl>
                                        <p:attrNameLst>
                                          <p:attrName>style.visibility</p:attrName>
                                        </p:attrNameLst>
                                      </p:cBhvr>
                                      <p:to>
                                        <p:strVal val="visible"/>
                                      </p:to>
                                    </p:set>
                                    <p:animEffect transition="in" filter="dissolve">
                                      <p:cBhvr>
                                        <p:cTn id="29" dur="500"/>
                                        <p:tgtEl>
                                          <p:spTgt spid="14339">
                                            <p:txEl>
                                              <p:pRg st="5" end="5"/>
                                            </p:txEl>
                                          </p:spTgt>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14339">
                                            <p:txEl>
                                              <p:pRg st="6" end="6"/>
                                            </p:txEl>
                                          </p:spTgt>
                                        </p:tgtEl>
                                        <p:attrNameLst>
                                          <p:attrName>style.visibility</p:attrName>
                                        </p:attrNameLst>
                                      </p:cBhvr>
                                      <p:to>
                                        <p:strVal val="visible"/>
                                      </p:to>
                                    </p:set>
                                    <p:animEffect transition="in" filter="dissolve">
                                      <p:cBhvr>
                                        <p:cTn id="32" dur="500"/>
                                        <p:tgtEl>
                                          <p:spTgt spid="1433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39"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8" name="Rectangle 4"/>
          <p:cNvSpPr>
            <a:spLocks noGrp="1" noChangeArrowheads="1"/>
          </p:cNvSpPr>
          <p:nvPr>
            <p:ph type="ctrTitle"/>
          </p:nvPr>
        </p:nvSpPr>
        <p:spPr>
          <a:xfrm>
            <a:off x="304800" y="1143000"/>
            <a:ext cx="4114800" cy="1470025"/>
          </a:xfrm>
        </p:spPr>
        <p:txBody>
          <a:bodyPr/>
          <a:lstStyle/>
          <a:p>
            <a:pPr eaLnBrk="1" hangingPunct="1"/>
            <a:r>
              <a:rPr lang="en-US" smtClean="0">
                <a:solidFill>
                  <a:srgbClr val="00FF00"/>
                </a:solidFill>
                <a:latin typeface="Brushwood" pitchFamily="2" charset="0"/>
              </a:rPr>
              <a:t>NEEDS</a:t>
            </a:r>
          </a:p>
        </p:txBody>
      </p:sp>
      <p:sp>
        <p:nvSpPr>
          <p:cNvPr id="16389" name="Rectangle 5"/>
          <p:cNvSpPr>
            <a:spLocks noGrp="1" noChangeArrowheads="1"/>
          </p:cNvSpPr>
          <p:nvPr>
            <p:ph type="subTitle" idx="1"/>
          </p:nvPr>
        </p:nvSpPr>
        <p:spPr>
          <a:xfrm>
            <a:off x="762000" y="3429000"/>
            <a:ext cx="6400800" cy="2362200"/>
          </a:xfrm>
        </p:spPr>
        <p:txBody>
          <a:bodyPr/>
          <a:lstStyle/>
          <a:p>
            <a:pPr algn="l" eaLnBrk="1" hangingPunct="1">
              <a:lnSpc>
                <a:spcPct val="80000"/>
              </a:lnSpc>
              <a:buFontTx/>
              <a:buChar char="•"/>
            </a:pPr>
            <a:r>
              <a:rPr lang="en-US" sz="2000" smtClean="0"/>
              <a:t>Student</a:t>
            </a:r>
          </a:p>
          <a:p>
            <a:pPr lvl="1" algn="l" eaLnBrk="1" hangingPunct="1">
              <a:lnSpc>
                <a:spcPct val="80000"/>
              </a:lnSpc>
              <a:buFontTx/>
              <a:buChar char="–"/>
            </a:pPr>
            <a:r>
              <a:rPr lang="en-US" sz="2000" smtClean="0"/>
              <a:t>Develop interpersonal skills</a:t>
            </a:r>
          </a:p>
          <a:p>
            <a:pPr lvl="1" algn="l" eaLnBrk="1" hangingPunct="1">
              <a:lnSpc>
                <a:spcPct val="80000"/>
              </a:lnSpc>
              <a:buFontTx/>
              <a:buChar char="–"/>
            </a:pPr>
            <a:r>
              <a:rPr lang="en-US" sz="2000" smtClean="0"/>
              <a:t>Techniques to foster communication</a:t>
            </a:r>
          </a:p>
          <a:p>
            <a:pPr lvl="1" algn="l" eaLnBrk="1" hangingPunct="1">
              <a:lnSpc>
                <a:spcPct val="80000"/>
              </a:lnSpc>
              <a:buFontTx/>
              <a:buChar char="–"/>
            </a:pPr>
            <a:r>
              <a:rPr lang="en-US" sz="2000" smtClean="0"/>
              <a:t>Reinforcement of social skills </a:t>
            </a:r>
          </a:p>
          <a:p>
            <a:pPr lvl="1" algn="l" eaLnBrk="1" hangingPunct="1">
              <a:lnSpc>
                <a:spcPct val="80000"/>
              </a:lnSpc>
              <a:buFontTx/>
              <a:buChar char="–"/>
            </a:pPr>
            <a:r>
              <a:rPr lang="en-US" sz="2000" smtClean="0"/>
              <a:t>Safe Environment</a:t>
            </a:r>
          </a:p>
          <a:p>
            <a:pPr algn="l" eaLnBrk="1" hangingPunct="1">
              <a:lnSpc>
                <a:spcPct val="80000"/>
              </a:lnSpc>
              <a:buFontTx/>
              <a:buChar char="•"/>
            </a:pPr>
            <a:r>
              <a:rPr lang="en-US" sz="2000" smtClean="0"/>
              <a:t>Teacher</a:t>
            </a:r>
          </a:p>
          <a:p>
            <a:pPr lvl="1" algn="l" eaLnBrk="1" hangingPunct="1">
              <a:lnSpc>
                <a:spcPct val="80000"/>
              </a:lnSpc>
              <a:buFontTx/>
              <a:buChar char="–"/>
            </a:pPr>
            <a:r>
              <a:rPr lang="en-US" sz="2000" smtClean="0"/>
              <a:t>Class on task and orderly</a:t>
            </a:r>
          </a:p>
        </p:txBody>
      </p:sp>
      <p:pic>
        <p:nvPicPr>
          <p:cNvPr id="8196" name="Picture 6" descr="classro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914400"/>
            <a:ext cx="40386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withEffect">
                                  <p:stCondLst>
                                    <p:cond delay="0"/>
                                  </p:stCondLst>
                                  <p:iterate type="lt">
                                    <p:tmPct val="10000"/>
                                  </p:iterate>
                                  <p:childTnLst>
                                    <p:set>
                                      <p:cBhvr>
                                        <p:cTn id="6" dur="1" fill="hold">
                                          <p:stCondLst>
                                            <p:cond delay="0"/>
                                          </p:stCondLst>
                                        </p:cTn>
                                        <p:tgtEl>
                                          <p:spTgt spid="16388"/>
                                        </p:tgtEl>
                                        <p:attrNameLst>
                                          <p:attrName>style.visibility</p:attrName>
                                        </p:attrNameLst>
                                      </p:cBhvr>
                                      <p:to>
                                        <p:strVal val="visible"/>
                                      </p:to>
                                    </p:set>
                                    <p:anim calcmode="lin" valueType="num">
                                      <p:cBhvr additive="base">
                                        <p:cTn id="7" dur="500" fill="hold">
                                          <p:stCondLst>
                                            <p:cond delay="0"/>
                                          </p:stCondLst>
                                        </p:cTn>
                                        <p:tgtEl>
                                          <p:spTgt spid="16388"/>
                                        </p:tgtEl>
                                        <p:attrNameLst>
                                          <p:attrName>ppt_x</p:attrName>
                                        </p:attrNameLst>
                                      </p:cBhvr>
                                      <p:tavLst>
                                        <p:tav tm="0">
                                          <p:val>
                                            <p:strVal val="0-#ppt_w/2"/>
                                          </p:val>
                                        </p:tav>
                                        <p:tav tm="100000">
                                          <p:val>
                                            <p:strVal val="#ppt_x"/>
                                          </p:val>
                                        </p:tav>
                                      </p:tavLst>
                                    </p:anim>
                                    <p:anim calcmode="lin" valueType="num">
                                      <p:cBhvr additive="base">
                                        <p:cTn id="8" dur="500" fill="hold">
                                          <p:stCondLst>
                                            <p:cond delay="0"/>
                                          </p:stCondLst>
                                        </p:cTn>
                                        <p:tgtEl>
                                          <p:spTgt spid="16388"/>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0" presetClass="entr" presetSubtype="0" fill="hold" grpId="0" nodeType="clickEffect">
                                  <p:stCondLst>
                                    <p:cond delay="0"/>
                                  </p:stCondLst>
                                  <p:iterate type="lt">
                                    <p:tmPct val="10000"/>
                                  </p:iterate>
                                  <p:childTnLst>
                                    <p:set>
                                      <p:cBhvr>
                                        <p:cTn id="12" dur="1" fill="hold">
                                          <p:stCondLst>
                                            <p:cond delay="0"/>
                                          </p:stCondLst>
                                        </p:cTn>
                                        <p:tgtEl>
                                          <p:spTgt spid="16389">
                                            <p:txEl>
                                              <p:pRg st="0" end="0"/>
                                            </p:txEl>
                                          </p:spTgt>
                                        </p:tgtEl>
                                        <p:attrNameLst>
                                          <p:attrName>style.visibility</p:attrName>
                                        </p:attrNameLst>
                                      </p:cBhvr>
                                      <p:to>
                                        <p:strVal val="visible"/>
                                      </p:to>
                                    </p:set>
                                    <p:animEffect transition="in" filter="fade">
                                      <p:cBhvr>
                                        <p:cTn id="13" dur="1000"/>
                                        <p:tgtEl>
                                          <p:spTgt spid="16389">
                                            <p:txEl>
                                              <p:pRg st="0" end="0"/>
                                            </p:txEl>
                                          </p:spTgt>
                                        </p:tgtEl>
                                      </p:cBhvr>
                                    </p:animEffect>
                                    <p:anim calcmode="lin" valueType="num">
                                      <p:cBhvr>
                                        <p:cTn id="14" dur="1000" fill="hold"/>
                                        <p:tgtEl>
                                          <p:spTgt spid="16389">
                                            <p:txEl>
                                              <p:pRg st="0" end="0"/>
                                            </p:txEl>
                                          </p:spTgt>
                                        </p:tgtEl>
                                        <p:attrNameLst>
                                          <p:attrName>ppt_x</p:attrName>
                                        </p:attrNameLst>
                                      </p:cBhvr>
                                      <p:tavLst>
                                        <p:tav tm="0">
                                          <p:val>
                                            <p:strVal val="#ppt_x-.1"/>
                                          </p:val>
                                        </p:tav>
                                        <p:tav tm="100000">
                                          <p:val>
                                            <p:strVal val="#ppt_x"/>
                                          </p:val>
                                        </p:tav>
                                      </p:tavLst>
                                    </p:anim>
                                    <p:anim calcmode="lin" valueType="num">
                                      <p:cBhvr>
                                        <p:cTn id="15" dur="1000" fill="hold"/>
                                        <p:tgtEl>
                                          <p:spTgt spid="16389">
                                            <p:txEl>
                                              <p:pRg st="0" end="0"/>
                                            </p:txEl>
                                          </p:spTgt>
                                        </p:tgtEl>
                                        <p:attrNameLst>
                                          <p:attrName>ppt_y</p:attrName>
                                        </p:attrNameLst>
                                      </p:cBhvr>
                                      <p:tavLst>
                                        <p:tav tm="0">
                                          <p:val>
                                            <p:strVal val="#ppt_y"/>
                                          </p:val>
                                        </p:tav>
                                        <p:tav tm="100000">
                                          <p:val>
                                            <p:strVal val="#ppt_y"/>
                                          </p:val>
                                        </p:tav>
                                      </p:tavLst>
                                    </p:anim>
                                  </p:childTnLst>
                                </p:cTn>
                              </p:par>
                              <p:par>
                                <p:cTn id="16" presetID="40" presetClass="entr" presetSubtype="0" fill="hold" grpId="0" nodeType="withEffect">
                                  <p:stCondLst>
                                    <p:cond delay="0"/>
                                  </p:stCondLst>
                                  <p:iterate type="lt">
                                    <p:tmPct val="10000"/>
                                  </p:iterate>
                                  <p:childTnLst>
                                    <p:set>
                                      <p:cBhvr>
                                        <p:cTn id="17" dur="1" fill="hold">
                                          <p:stCondLst>
                                            <p:cond delay="0"/>
                                          </p:stCondLst>
                                        </p:cTn>
                                        <p:tgtEl>
                                          <p:spTgt spid="16389">
                                            <p:txEl>
                                              <p:pRg st="1" end="1"/>
                                            </p:txEl>
                                          </p:spTgt>
                                        </p:tgtEl>
                                        <p:attrNameLst>
                                          <p:attrName>style.visibility</p:attrName>
                                        </p:attrNameLst>
                                      </p:cBhvr>
                                      <p:to>
                                        <p:strVal val="visible"/>
                                      </p:to>
                                    </p:set>
                                    <p:animEffect transition="in" filter="fade">
                                      <p:cBhvr>
                                        <p:cTn id="18" dur="1000"/>
                                        <p:tgtEl>
                                          <p:spTgt spid="16389">
                                            <p:txEl>
                                              <p:pRg st="1" end="1"/>
                                            </p:txEl>
                                          </p:spTgt>
                                        </p:tgtEl>
                                      </p:cBhvr>
                                    </p:animEffect>
                                    <p:anim calcmode="lin" valueType="num">
                                      <p:cBhvr>
                                        <p:cTn id="19" dur="1000" fill="hold"/>
                                        <p:tgtEl>
                                          <p:spTgt spid="16389">
                                            <p:txEl>
                                              <p:pRg st="1" end="1"/>
                                            </p:txEl>
                                          </p:spTgt>
                                        </p:tgtEl>
                                        <p:attrNameLst>
                                          <p:attrName>ppt_x</p:attrName>
                                        </p:attrNameLst>
                                      </p:cBhvr>
                                      <p:tavLst>
                                        <p:tav tm="0">
                                          <p:val>
                                            <p:strVal val="#ppt_x-.1"/>
                                          </p:val>
                                        </p:tav>
                                        <p:tav tm="100000">
                                          <p:val>
                                            <p:strVal val="#ppt_x"/>
                                          </p:val>
                                        </p:tav>
                                      </p:tavLst>
                                    </p:anim>
                                    <p:anim calcmode="lin" valueType="num">
                                      <p:cBhvr>
                                        <p:cTn id="20" dur="1000" fill="hold"/>
                                        <p:tgtEl>
                                          <p:spTgt spid="16389">
                                            <p:txEl>
                                              <p:pRg st="1" end="1"/>
                                            </p:txEl>
                                          </p:spTgt>
                                        </p:tgtEl>
                                        <p:attrNameLst>
                                          <p:attrName>ppt_y</p:attrName>
                                        </p:attrNameLst>
                                      </p:cBhvr>
                                      <p:tavLst>
                                        <p:tav tm="0">
                                          <p:val>
                                            <p:strVal val="#ppt_y"/>
                                          </p:val>
                                        </p:tav>
                                        <p:tav tm="100000">
                                          <p:val>
                                            <p:strVal val="#ppt_y"/>
                                          </p:val>
                                        </p:tav>
                                      </p:tavLst>
                                    </p:anim>
                                  </p:childTnLst>
                                </p:cTn>
                              </p:par>
                              <p:par>
                                <p:cTn id="21" presetID="40" presetClass="entr" presetSubtype="0" fill="hold" grpId="0" nodeType="withEffect">
                                  <p:stCondLst>
                                    <p:cond delay="0"/>
                                  </p:stCondLst>
                                  <p:iterate type="lt">
                                    <p:tmPct val="10000"/>
                                  </p:iterate>
                                  <p:childTnLst>
                                    <p:set>
                                      <p:cBhvr>
                                        <p:cTn id="22" dur="1" fill="hold">
                                          <p:stCondLst>
                                            <p:cond delay="0"/>
                                          </p:stCondLst>
                                        </p:cTn>
                                        <p:tgtEl>
                                          <p:spTgt spid="16389">
                                            <p:txEl>
                                              <p:pRg st="2" end="2"/>
                                            </p:txEl>
                                          </p:spTgt>
                                        </p:tgtEl>
                                        <p:attrNameLst>
                                          <p:attrName>style.visibility</p:attrName>
                                        </p:attrNameLst>
                                      </p:cBhvr>
                                      <p:to>
                                        <p:strVal val="visible"/>
                                      </p:to>
                                    </p:set>
                                    <p:animEffect transition="in" filter="fade">
                                      <p:cBhvr>
                                        <p:cTn id="23" dur="1000"/>
                                        <p:tgtEl>
                                          <p:spTgt spid="16389">
                                            <p:txEl>
                                              <p:pRg st="2" end="2"/>
                                            </p:txEl>
                                          </p:spTgt>
                                        </p:tgtEl>
                                      </p:cBhvr>
                                    </p:animEffect>
                                    <p:anim calcmode="lin" valueType="num">
                                      <p:cBhvr>
                                        <p:cTn id="24" dur="1000" fill="hold"/>
                                        <p:tgtEl>
                                          <p:spTgt spid="16389">
                                            <p:txEl>
                                              <p:pRg st="2" end="2"/>
                                            </p:txEl>
                                          </p:spTgt>
                                        </p:tgtEl>
                                        <p:attrNameLst>
                                          <p:attrName>ppt_x</p:attrName>
                                        </p:attrNameLst>
                                      </p:cBhvr>
                                      <p:tavLst>
                                        <p:tav tm="0">
                                          <p:val>
                                            <p:strVal val="#ppt_x-.1"/>
                                          </p:val>
                                        </p:tav>
                                        <p:tav tm="100000">
                                          <p:val>
                                            <p:strVal val="#ppt_x"/>
                                          </p:val>
                                        </p:tav>
                                      </p:tavLst>
                                    </p:anim>
                                    <p:anim calcmode="lin" valueType="num">
                                      <p:cBhvr>
                                        <p:cTn id="25" dur="1000" fill="hold"/>
                                        <p:tgtEl>
                                          <p:spTgt spid="16389">
                                            <p:txEl>
                                              <p:pRg st="2" end="2"/>
                                            </p:txEl>
                                          </p:spTgt>
                                        </p:tgtEl>
                                        <p:attrNameLst>
                                          <p:attrName>ppt_y</p:attrName>
                                        </p:attrNameLst>
                                      </p:cBhvr>
                                      <p:tavLst>
                                        <p:tav tm="0">
                                          <p:val>
                                            <p:strVal val="#ppt_y"/>
                                          </p:val>
                                        </p:tav>
                                        <p:tav tm="100000">
                                          <p:val>
                                            <p:strVal val="#ppt_y"/>
                                          </p:val>
                                        </p:tav>
                                      </p:tavLst>
                                    </p:anim>
                                  </p:childTnLst>
                                </p:cTn>
                              </p:par>
                              <p:par>
                                <p:cTn id="26" presetID="40" presetClass="entr" presetSubtype="0" fill="hold" grpId="0" nodeType="withEffect">
                                  <p:stCondLst>
                                    <p:cond delay="0"/>
                                  </p:stCondLst>
                                  <p:iterate type="lt">
                                    <p:tmPct val="10000"/>
                                  </p:iterate>
                                  <p:childTnLst>
                                    <p:set>
                                      <p:cBhvr>
                                        <p:cTn id="27" dur="1" fill="hold">
                                          <p:stCondLst>
                                            <p:cond delay="0"/>
                                          </p:stCondLst>
                                        </p:cTn>
                                        <p:tgtEl>
                                          <p:spTgt spid="16389">
                                            <p:txEl>
                                              <p:pRg st="3" end="3"/>
                                            </p:txEl>
                                          </p:spTgt>
                                        </p:tgtEl>
                                        <p:attrNameLst>
                                          <p:attrName>style.visibility</p:attrName>
                                        </p:attrNameLst>
                                      </p:cBhvr>
                                      <p:to>
                                        <p:strVal val="visible"/>
                                      </p:to>
                                    </p:set>
                                    <p:animEffect transition="in" filter="fade">
                                      <p:cBhvr>
                                        <p:cTn id="28" dur="1000"/>
                                        <p:tgtEl>
                                          <p:spTgt spid="16389">
                                            <p:txEl>
                                              <p:pRg st="3" end="3"/>
                                            </p:txEl>
                                          </p:spTgt>
                                        </p:tgtEl>
                                      </p:cBhvr>
                                    </p:animEffect>
                                    <p:anim calcmode="lin" valueType="num">
                                      <p:cBhvr>
                                        <p:cTn id="29" dur="1000" fill="hold"/>
                                        <p:tgtEl>
                                          <p:spTgt spid="16389">
                                            <p:txEl>
                                              <p:pRg st="3" end="3"/>
                                            </p:txEl>
                                          </p:spTgt>
                                        </p:tgtEl>
                                        <p:attrNameLst>
                                          <p:attrName>ppt_x</p:attrName>
                                        </p:attrNameLst>
                                      </p:cBhvr>
                                      <p:tavLst>
                                        <p:tav tm="0">
                                          <p:val>
                                            <p:strVal val="#ppt_x-.1"/>
                                          </p:val>
                                        </p:tav>
                                        <p:tav tm="100000">
                                          <p:val>
                                            <p:strVal val="#ppt_x"/>
                                          </p:val>
                                        </p:tav>
                                      </p:tavLst>
                                    </p:anim>
                                    <p:anim calcmode="lin" valueType="num">
                                      <p:cBhvr>
                                        <p:cTn id="30" dur="1000" fill="hold"/>
                                        <p:tgtEl>
                                          <p:spTgt spid="16389">
                                            <p:txEl>
                                              <p:pRg st="3" end="3"/>
                                            </p:txEl>
                                          </p:spTgt>
                                        </p:tgtEl>
                                        <p:attrNameLst>
                                          <p:attrName>ppt_y</p:attrName>
                                        </p:attrNameLst>
                                      </p:cBhvr>
                                      <p:tavLst>
                                        <p:tav tm="0">
                                          <p:val>
                                            <p:strVal val="#ppt_y"/>
                                          </p:val>
                                        </p:tav>
                                        <p:tav tm="100000">
                                          <p:val>
                                            <p:strVal val="#ppt_y"/>
                                          </p:val>
                                        </p:tav>
                                      </p:tavLst>
                                    </p:anim>
                                  </p:childTnLst>
                                </p:cTn>
                              </p:par>
                              <p:par>
                                <p:cTn id="31" presetID="40" presetClass="entr" presetSubtype="0" fill="hold" grpId="0" nodeType="withEffect">
                                  <p:stCondLst>
                                    <p:cond delay="0"/>
                                  </p:stCondLst>
                                  <p:iterate type="lt">
                                    <p:tmPct val="10000"/>
                                  </p:iterate>
                                  <p:childTnLst>
                                    <p:set>
                                      <p:cBhvr>
                                        <p:cTn id="32" dur="1" fill="hold">
                                          <p:stCondLst>
                                            <p:cond delay="0"/>
                                          </p:stCondLst>
                                        </p:cTn>
                                        <p:tgtEl>
                                          <p:spTgt spid="16389">
                                            <p:txEl>
                                              <p:pRg st="4" end="4"/>
                                            </p:txEl>
                                          </p:spTgt>
                                        </p:tgtEl>
                                        <p:attrNameLst>
                                          <p:attrName>style.visibility</p:attrName>
                                        </p:attrNameLst>
                                      </p:cBhvr>
                                      <p:to>
                                        <p:strVal val="visible"/>
                                      </p:to>
                                    </p:set>
                                    <p:animEffect transition="in" filter="fade">
                                      <p:cBhvr>
                                        <p:cTn id="33" dur="1000"/>
                                        <p:tgtEl>
                                          <p:spTgt spid="16389">
                                            <p:txEl>
                                              <p:pRg st="4" end="4"/>
                                            </p:txEl>
                                          </p:spTgt>
                                        </p:tgtEl>
                                      </p:cBhvr>
                                    </p:animEffect>
                                    <p:anim calcmode="lin" valueType="num">
                                      <p:cBhvr>
                                        <p:cTn id="34" dur="1000" fill="hold"/>
                                        <p:tgtEl>
                                          <p:spTgt spid="16389">
                                            <p:txEl>
                                              <p:pRg st="4" end="4"/>
                                            </p:txEl>
                                          </p:spTgt>
                                        </p:tgtEl>
                                        <p:attrNameLst>
                                          <p:attrName>ppt_x</p:attrName>
                                        </p:attrNameLst>
                                      </p:cBhvr>
                                      <p:tavLst>
                                        <p:tav tm="0">
                                          <p:val>
                                            <p:strVal val="#ppt_x-.1"/>
                                          </p:val>
                                        </p:tav>
                                        <p:tav tm="100000">
                                          <p:val>
                                            <p:strVal val="#ppt_x"/>
                                          </p:val>
                                        </p:tav>
                                      </p:tavLst>
                                    </p:anim>
                                    <p:anim calcmode="lin" valueType="num">
                                      <p:cBhvr>
                                        <p:cTn id="35" dur="1000" fill="hold"/>
                                        <p:tgtEl>
                                          <p:spTgt spid="1638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0" presetClass="entr" presetSubtype="0" fill="hold" grpId="0" nodeType="clickEffect">
                                  <p:stCondLst>
                                    <p:cond delay="0"/>
                                  </p:stCondLst>
                                  <p:iterate type="lt">
                                    <p:tmPct val="10000"/>
                                  </p:iterate>
                                  <p:childTnLst>
                                    <p:set>
                                      <p:cBhvr>
                                        <p:cTn id="39" dur="1" fill="hold">
                                          <p:stCondLst>
                                            <p:cond delay="0"/>
                                          </p:stCondLst>
                                        </p:cTn>
                                        <p:tgtEl>
                                          <p:spTgt spid="16389">
                                            <p:txEl>
                                              <p:pRg st="5" end="5"/>
                                            </p:txEl>
                                          </p:spTgt>
                                        </p:tgtEl>
                                        <p:attrNameLst>
                                          <p:attrName>style.visibility</p:attrName>
                                        </p:attrNameLst>
                                      </p:cBhvr>
                                      <p:to>
                                        <p:strVal val="visible"/>
                                      </p:to>
                                    </p:set>
                                    <p:animEffect transition="in" filter="fade">
                                      <p:cBhvr>
                                        <p:cTn id="40" dur="1000"/>
                                        <p:tgtEl>
                                          <p:spTgt spid="16389">
                                            <p:txEl>
                                              <p:pRg st="5" end="5"/>
                                            </p:txEl>
                                          </p:spTgt>
                                        </p:tgtEl>
                                      </p:cBhvr>
                                    </p:animEffect>
                                    <p:anim calcmode="lin" valueType="num">
                                      <p:cBhvr>
                                        <p:cTn id="41" dur="1000" fill="hold"/>
                                        <p:tgtEl>
                                          <p:spTgt spid="16389">
                                            <p:txEl>
                                              <p:pRg st="5" end="5"/>
                                            </p:txEl>
                                          </p:spTgt>
                                        </p:tgtEl>
                                        <p:attrNameLst>
                                          <p:attrName>ppt_x</p:attrName>
                                        </p:attrNameLst>
                                      </p:cBhvr>
                                      <p:tavLst>
                                        <p:tav tm="0">
                                          <p:val>
                                            <p:strVal val="#ppt_x-.1"/>
                                          </p:val>
                                        </p:tav>
                                        <p:tav tm="100000">
                                          <p:val>
                                            <p:strVal val="#ppt_x"/>
                                          </p:val>
                                        </p:tav>
                                      </p:tavLst>
                                    </p:anim>
                                    <p:anim calcmode="lin" valueType="num">
                                      <p:cBhvr>
                                        <p:cTn id="42" dur="1000" fill="hold"/>
                                        <p:tgtEl>
                                          <p:spTgt spid="16389">
                                            <p:txEl>
                                              <p:pRg st="5" end="5"/>
                                            </p:txEl>
                                          </p:spTgt>
                                        </p:tgtEl>
                                        <p:attrNameLst>
                                          <p:attrName>ppt_y</p:attrName>
                                        </p:attrNameLst>
                                      </p:cBhvr>
                                      <p:tavLst>
                                        <p:tav tm="0">
                                          <p:val>
                                            <p:strVal val="#ppt_y"/>
                                          </p:val>
                                        </p:tav>
                                        <p:tav tm="100000">
                                          <p:val>
                                            <p:strVal val="#ppt_y"/>
                                          </p:val>
                                        </p:tav>
                                      </p:tavLst>
                                    </p:anim>
                                  </p:childTnLst>
                                </p:cTn>
                              </p:par>
                              <p:par>
                                <p:cTn id="43" presetID="40" presetClass="entr" presetSubtype="0" fill="hold" grpId="0" nodeType="withEffect">
                                  <p:stCondLst>
                                    <p:cond delay="0"/>
                                  </p:stCondLst>
                                  <p:iterate type="lt">
                                    <p:tmPct val="10000"/>
                                  </p:iterate>
                                  <p:childTnLst>
                                    <p:set>
                                      <p:cBhvr>
                                        <p:cTn id="44" dur="1" fill="hold">
                                          <p:stCondLst>
                                            <p:cond delay="0"/>
                                          </p:stCondLst>
                                        </p:cTn>
                                        <p:tgtEl>
                                          <p:spTgt spid="16389">
                                            <p:txEl>
                                              <p:pRg st="6" end="6"/>
                                            </p:txEl>
                                          </p:spTgt>
                                        </p:tgtEl>
                                        <p:attrNameLst>
                                          <p:attrName>style.visibility</p:attrName>
                                        </p:attrNameLst>
                                      </p:cBhvr>
                                      <p:to>
                                        <p:strVal val="visible"/>
                                      </p:to>
                                    </p:set>
                                    <p:animEffect transition="in" filter="fade">
                                      <p:cBhvr>
                                        <p:cTn id="45" dur="1000"/>
                                        <p:tgtEl>
                                          <p:spTgt spid="16389">
                                            <p:txEl>
                                              <p:pRg st="6" end="6"/>
                                            </p:txEl>
                                          </p:spTgt>
                                        </p:tgtEl>
                                      </p:cBhvr>
                                    </p:animEffect>
                                    <p:anim calcmode="lin" valueType="num">
                                      <p:cBhvr>
                                        <p:cTn id="46" dur="1000" fill="hold"/>
                                        <p:tgtEl>
                                          <p:spTgt spid="16389">
                                            <p:txEl>
                                              <p:pRg st="6" end="6"/>
                                            </p:txEl>
                                          </p:spTgt>
                                        </p:tgtEl>
                                        <p:attrNameLst>
                                          <p:attrName>ppt_x</p:attrName>
                                        </p:attrNameLst>
                                      </p:cBhvr>
                                      <p:tavLst>
                                        <p:tav tm="0">
                                          <p:val>
                                            <p:strVal val="#ppt_x-.1"/>
                                          </p:val>
                                        </p:tav>
                                        <p:tav tm="100000">
                                          <p:val>
                                            <p:strVal val="#ppt_x"/>
                                          </p:val>
                                        </p:tav>
                                      </p:tavLst>
                                    </p:anim>
                                    <p:anim calcmode="lin" valueType="num">
                                      <p:cBhvr>
                                        <p:cTn id="47" dur="1000" fill="hold"/>
                                        <p:tgtEl>
                                          <p:spTgt spid="16389">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p:bldP spid="1638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762000" y="838200"/>
            <a:ext cx="7696200" cy="5334000"/>
          </a:xfrm>
        </p:spPr>
        <p:txBody>
          <a:bodyPr/>
          <a:lstStyle/>
          <a:p>
            <a:pPr eaLnBrk="1" hangingPunct="1"/>
            <a:r>
              <a:rPr lang="en-US" sz="4000" smtClean="0"/>
              <a:t>In the early to mid 1980s the concept of Conflict Resolution (CR) was developed.  It was initially designed to resolve conflicts in the workplace.  Over the years these theories were refined and implemented in the school setting. </a:t>
            </a:r>
          </a:p>
        </p:txBody>
      </p:sp>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p:cTn id="7" dur="500" fill="hold"/>
                                        <p:tgtEl>
                                          <p:spTgt spid="9218"/>
                                        </p:tgtEl>
                                        <p:attrNameLst>
                                          <p:attrName>ppt_w</p:attrName>
                                        </p:attrNameLst>
                                      </p:cBhvr>
                                      <p:tavLst>
                                        <p:tav tm="0">
                                          <p:val>
                                            <p:fltVal val="0"/>
                                          </p:val>
                                        </p:tav>
                                        <p:tav tm="100000">
                                          <p:val>
                                            <p:strVal val="#ppt_w"/>
                                          </p:val>
                                        </p:tav>
                                      </p:tavLst>
                                    </p:anim>
                                    <p:anim calcmode="lin" valueType="num">
                                      <p:cBhvr>
                                        <p:cTn id="8" dur="500" fill="hold"/>
                                        <p:tgtEl>
                                          <p:spTgt spid="9218"/>
                                        </p:tgtEl>
                                        <p:attrNameLst>
                                          <p:attrName>ppt_h</p:attrName>
                                        </p:attrNameLst>
                                      </p:cBhvr>
                                      <p:tavLst>
                                        <p:tav tm="0">
                                          <p:val>
                                            <p:fltVal val="0"/>
                                          </p:val>
                                        </p:tav>
                                        <p:tav tm="100000">
                                          <p:val>
                                            <p:strVal val="#ppt_h"/>
                                          </p:val>
                                        </p:tav>
                                      </p:tavLst>
                                    </p:anim>
                                    <p:anim calcmode="lin" valueType="num">
                                      <p:cBhvr>
                                        <p:cTn id="9" dur="500" fill="hold"/>
                                        <p:tgtEl>
                                          <p:spTgt spid="9218"/>
                                        </p:tgtEl>
                                        <p:attrNameLst>
                                          <p:attrName>style.rotation</p:attrName>
                                        </p:attrNameLst>
                                      </p:cBhvr>
                                      <p:tavLst>
                                        <p:tav tm="0">
                                          <p:val>
                                            <p:fltVal val="360"/>
                                          </p:val>
                                        </p:tav>
                                        <p:tav tm="100000">
                                          <p:val>
                                            <p:fltVal val="0"/>
                                          </p:val>
                                        </p:tav>
                                      </p:tavLst>
                                    </p:anim>
                                    <p:animEffect transition="in" filter="fade">
                                      <p:cBhvr>
                                        <p:cTn id="10" dur="5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81000" y="0"/>
            <a:ext cx="8229600" cy="6705600"/>
          </a:xfrm>
        </p:spPr>
        <p:txBody>
          <a:bodyPr/>
          <a:lstStyle/>
          <a:p>
            <a:pPr algn="l" eaLnBrk="1" hangingPunct="1"/>
            <a:r>
              <a:rPr lang="en-US" sz="2800" smtClean="0">
                <a:latin typeface="Comic Sans MS" pitchFamily="66" charset="0"/>
              </a:rPr>
              <a:t>Conflict Resolution education models and 	teaches, in developmentally relevant and 	culturally 	appropriate ways, a variety of 	processes, practices, and skills designed 	to address individual, interpersonal, and 	institutional conflicts, and to create 	safe and welcoming learning environments.  	These skills, concepts, and values help 	individuals to understand conflict 	dynamics, and empower them to use 	communication and creative thinking to 	build 	healthy relationships and manage 	and resolve conflicts fairly and 	nonviolently.  </a:t>
            </a:r>
            <a:br>
              <a:rPr lang="en-US" sz="2800" smtClean="0">
                <a:latin typeface="Comic Sans MS" pitchFamily="66" charset="0"/>
              </a:rPr>
            </a:br>
            <a:r>
              <a:rPr lang="en-US" sz="2800" smtClean="0">
                <a:latin typeface="Comic Sans MS" pitchFamily="66" charset="0"/>
              </a:rPr>
              <a:t>						(Carter)</a:t>
            </a:r>
            <a:r>
              <a:rPr lang="en-US" sz="2000" smtClean="0"/>
              <a:t>  </a:t>
            </a:r>
          </a:p>
        </p:txBody>
      </p:sp>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randombar(horizontal)">
                                      <p:cBhvr>
                                        <p:cTn id="7" dur="1000">
                                          <p:stCondLst>
                                            <p:cond delay="0"/>
                                          </p:stCondLst>
                                        </p:cTn>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838200" y="533400"/>
            <a:ext cx="7696200" cy="4191000"/>
          </a:xfrm>
        </p:spPr>
        <p:txBody>
          <a:bodyPr/>
          <a:lstStyle/>
          <a:p>
            <a:pPr eaLnBrk="1" hangingPunct="1"/>
            <a:r>
              <a:rPr lang="en-US" sz="4000" smtClean="0"/>
              <a:t>Conflict resolution is designed to provide students with a neutral, yet safe, environment where they can express their point of view and discuss issues in a mutually satisfactory manner.</a:t>
            </a:r>
          </a:p>
        </p:txBody>
      </p:sp>
      <p:pic>
        <p:nvPicPr>
          <p:cNvPr id="11267" name="Picture 4" descr="class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333875"/>
            <a:ext cx="6096000"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30000">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8194"/>
                                        </p:tgtEl>
                                        <p:attrNameLst>
                                          <p:attrName>style.visibility</p:attrName>
                                        </p:attrNameLst>
                                      </p:cBhvr>
                                      <p:to>
                                        <p:strVal val="visible"/>
                                      </p:to>
                                    </p:set>
                                    <p:animEffect transition="in" filter="fade">
                                      <p:cBhvr>
                                        <p:cTn id="7" dur="1000">
                                          <p:stCondLst>
                                            <p:cond delay="0"/>
                                          </p:stCondLst>
                                        </p:cTn>
                                        <p:tgtEl>
                                          <p:spTgt spid="8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1484</TotalTime>
  <Words>912</Words>
  <Application>Microsoft Office PowerPoint</Application>
  <PresentationFormat>On-screen Show (4:3)</PresentationFormat>
  <Paragraphs>144</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Comic Sans MS</vt:lpstr>
      <vt:lpstr>Brushwood</vt:lpstr>
      <vt:lpstr>Courier New</vt:lpstr>
      <vt:lpstr>Times New Roman</vt:lpstr>
      <vt:lpstr>Default Design</vt:lpstr>
      <vt:lpstr>CONFLICT RESOLUTION</vt:lpstr>
      <vt:lpstr>Everyone faces conflict in their lives on a daily basis.  It is an accepted and expected part of life. </vt:lpstr>
      <vt:lpstr>PowerPoint Presentation</vt:lpstr>
      <vt:lpstr>Students are arriving at school less prepared to meet the daily social challenges they must face in the classroom.  Teachers, from Kindergarten through Twelfth Grade, have reported an increase in the amount of time they spend dealing with behavior problems on a daily basis.    </vt:lpstr>
      <vt:lpstr>SOCIAL BEHAVIOR PROBLEMS</vt:lpstr>
      <vt:lpstr>NEEDS</vt:lpstr>
      <vt:lpstr>In the early to mid 1980s the concept of Conflict Resolution (CR) was developed.  It was initially designed to resolve conflicts in the workplace.  Over the years these theories were refined and implemented in the school setting. </vt:lpstr>
      <vt:lpstr>Conflict Resolution education models and  teaches, in developmentally relevant and  culturally  appropriate ways, a variety of  processes, practices, and skills designed  to address individual, interpersonal, and  institutional conflicts, and to create  safe and welcoming learning environments.   These skills, concepts, and values help  individuals to understand conflict  dynamics, and empower them to use  communication and creative thinking to  build  healthy relationships and manage  and resolve conflicts fairly and  nonviolently.         (Carter)  </vt:lpstr>
      <vt:lpstr>Conflict resolution is designed to provide students with a neutral, yet safe, environment where they can express their point of view and discuss issues in a mutually satisfactory manner.</vt:lpstr>
      <vt:lpstr>There are three levels involved in CR</vt:lpstr>
      <vt:lpstr>Over the last ten years there has been a significant increase in the number of schools that are implementing CR Programs.</vt:lpstr>
      <vt:lpstr>Said a fourth grade mediator from Wilmette, Illinois, “We help kids who are fighting talk about their problems.  Some people think kids can’t help other kids solve their problems.  But we can.”        (Education World)</vt:lpstr>
      <vt:lpstr>The goal of this program is to have students progress</vt:lpstr>
      <vt:lpstr>The facts are that CR </vt:lpstr>
      <vt:lpstr>In May of 1998, Metis Associates of Atlanta conducted a study of three elementary, one middle, and one high school to determine if CR was successful.  It was determined that: </vt:lpstr>
      <vt:lpstr>Ways to implement a Conflict Resolution Program </vt:lpstr>
      <vt:lpstr>Where does CR apply?</vt:lpstr>
      <vt:lpstr>Strategies to apply CR in the Classroom</vt:lpstr>
      <vt:lpstr>Strategies to apply CR in the School for Staff</vt:lpstr>
      <vt:lpstr>Strategies to apply CR in the School for Students</vt:lpstr>
      <vt:lpstr>Strategies to apply CR in the Community</vt:lpstr>
      <vt:lpstr>It can take years for students  and teachers to fully  understand and integrate   conflict resolution  strategies on a daily basis.   The time and effort put  into  such a program,  enables  teachers to, “empower children  to use problem solving skills.”        (Colorado)</vt:lpstr>
      <vt:lpstr>"Conflict is the gadfly of thought. It stirs us to observation and memory. It instigates invention. It shocks us out of sheep-like passivity, and sets us at noting and contriving conflict is a 'sine qua non' of reflection and ingenuity." John Dewey</vt:lpstr>
      <vt:lpstr>Remember, results from the Conflict Resolution Program can be seen immediately or over a period of time.  </vt:lpstr>
      <vt:lpstr>Final Thought:</vt:lpstr>
      <vt:lpstr>BIBLIOGRAPHY</vt:lpstr>
      <vt:lpstr>Importance of Teaching Conflict Resolution.  www.csmp.org  Larivee, Barbara. (1999). Authentic Classroom Management: Creating a Community of Learners.  Needham Heights, MA: Allyn and Bacon.  “National Curriculum Integration Project.”  The Colorado School Mediation Project. 2885 Aurora Ave. Suite 13 Boulder Co. 80303.  (303) 444-7671.  NCIP.  Mission, Goals and Beliefs.  www.NCIP.org  Ohio Commission on Dispute Resolution &amp; Conflict Management.  www.state.oh.us/cdr/schools/smgranteeupdate2001.htm  Porro, Barbara.  (1996).  Talk it out: Conflict Resolution in the Elementary Classroom.  Alexandria, VA: Association for Supervision and Curriculum Development.    RCCP Evaluation Results. www.esrnational.org/about-rccp.html  Savage, Tom V. (1999). Teaching Self-Control through Management and Discipline.  Needham Heights, MA: Prentice Hall  Tappen, Ruth &amp; et al. (2001). Essentials of Nursing Leadership and Management.  Philadelphia: F.A. Davis Company.  The Promise of Integrating Conflict Resolution into the Classroom.  (1998). The Forum, National Institute for Dispute Resolution, (35).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CONFLICT RESOLUTION</dc:title>
  <dc:creator>Jennifer Matlick</dc:creator>
  <cp:lastModifiedBy>Teacher E-Solutions</cp:lastModifiedBy>
  <cp:revision>181</cp:revision>
  <dcterms:created xsi:type="dcterms:W3CDTF">2002-07-26T21:52:29Z</dcterms:created>
  <dcterms:modified xsi:type="dcterms:W3CDTF">2019-01-18T15:52:54Z</dcterms:modified>
</cp:coreProperties>
</file>