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8" r:id="rId2"/>
    <p:sldId id="260" r:id="rId3"/>
    <p:sldId id="261" r:id="rId4"/>
    <p:sldId id="263" r:id="rId5"/>
    <p:sldId id="264" r:id="rId6"/>
    <p:sldId id="265" r:id="rId7"/>
    <p:sldId id="266" r:id="rId8"/>
    <p:sldId id="267" r:id="rId9"/>
    <p:sldId id="281" r:id="rId10"/>
    <p:sldId id="283" r:id="rId11"/>
    <p:sldId id="285" r:id="rId12"/>
    <p:sldId id="269" r:id="rId13"/>
    <p:sldId id="282" r:id="rId14"/>
    <p:sldId id="271" r:id="rId15"/>
    <p:sldId id="273" r:id="rId16"/>
    <p:sldId id="274" r:id="rId17"/>
    <p:sldId id="275" r:id="rId18"/>
    <p:sldId id="276" r:id="rId19"/>
    <p:sldId id="279" r:id="rId20"/>
    <p:sldId id="277" r:id="rId21"/>
    <p:sldId id="280" r:id="rId22"/>
    <p:sldId id="25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9D3D5"/>
    <a:srgbClr val="E7D9B7"/>
    <a:srgbClr val="FFFF99"/>
    <a:srgbClr val="669900"/>
    <a:srgbClr val="3333FF"/>
    <a:srgbClr val="0000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CE95FB-225B-4C1D-BACD-8237972D5F5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2200BF7D-44B5-48F9-A508-61E68D9329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NATIONAL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CO-OPS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E.G.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KCC, KPCU,COBK</a:t>
          </a:r>
          <a:endParaRPr kumimoji="0" lang="en-US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90BF72ED-3005-4209-9BE4-AA31C8AD5413}" type="parTrans" cxnId="{4D03C011-53E5-4C15-98F5-0AD92ECB2B7B}">
      <dgm:prSet/>
      <dgm:spPr/>
    </dgm:pt>
    <dgm:pt modelId="{ABA5ED8D-7DE8-42EF-A86F-97EC5C9F41E7}" type="sibTrans" cxnId="{4D03C011-53E5-4C15-98F5-0AD92ECB2B7B}">
      <dgm:prSet/>
      <dgm:spPr/>
    </dgm:pt>
    <dgm:pt modelId="{291C348E-F5A1-457A-B8C5-5B6DF5B1E1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FFFF99"/>
              </a:solidFill>
              <a:effectLst/>
              <a:latin typeface="Tahoma" pitchFamily="34" charset="0"/>
            </a:rPr>
            <a:t>MARKETING CO-OPS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FFFF99"/>
              </a:solidFill>
              <a:effectLst/>
              <a:latin typeface="Tahoma" pitchFamily="34" charset="0"/>
            </a:rPr>
            <a:t>E.G COFFEE, DAIRY ETC</a:t>
          </a:r>
          <a:endParaRPr kumimoji="0" lang="en-US" b="1" i="0" u="none" strike="noStrike" cap="none" normalizeH="0" baseline="0" smtClean="0">
            <a:ln>
              <a:noFill/>
            </a:ln>
            <a:solidFill>
              <a:srgbClr val="FFFF99"/>
            </a:solidFill>
            <a:effectLst/>
            <a:latin typeface="Tahoma" pitchFamily="34" charset="0"/>
          </a:endParaRPr>
        </a:p>
      </dgm:t>
    </dgm:pt>
    <dgm:pt modelId="{92E0EE02-389C-4264-851B-92205D79320E}" type="parTrans" cxnId="{E83923B8-9B05-4D08-A4CE-F0248223888B}">
      <dgm:prSet/>
      <dgm:spPr/>
    </dgm:pt>
    <dgm:pt modelId="{1CF45C37-36C2-4117-A6BF-1735CA1A76DE}" type="sibTrans" cxnId="{E83923B8-9B05-4D08-A4CE-F0248223888B}">
      <dgm:prSet/>
      <dgm:spPr/>
    </dgm:pt>
    <dgm:pt modelId="{99E1BAAA-2370-461A-B7A6-DB3A450321B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FARMERS/MEMBERS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AA20F2DD-69EC-4C8B-8D5B-4915A655FD94}" type="parTrans" cxnId="{7B4CFFF8-745A-45C6-A1CC-2484E5F34F41}">
      <dgm:prSet/>
      <dgm:spPr/>
    </dgm:pt>
    <dgm:pt modelId="{F9830A82-C65B-4E28-BCB5-A2EC8B0A5DBE}" type="sibTrans" cxnId="{7B4CFFF8-745A-45C6-A1CC-2484E5F34F41}">
      <dgm:prSet/>
      <dgm:spPr/>
    </dgm:pt>
    <dgm:pt modelId="{85037BE7-977C-4191-BBB3-D95E9B3002CB}" type="pres">
      <dgm:prSet presAssocID="{53CE95FB-225B-4C1D-BACD-8237972D5F52}" presName="Name0" presStyleCnt="0">
        <dgm:presLayoutVars>
          <dgm:dir/>
          <dgm:animLvl val="lvl"/>
          <dgm:resizeHandles val="exact"/>
        </dgm:presLayoutVars>
      </dgm:prSet>
      <dgm:spPr/>
    </dgm:pt>
    <dgm:pt modelId="{7815A6B7-53CD-4070-A588-168265B946F3}" type="pres">
      <dgm:prSet presAssocID="{2200BF7D-44B5-48F9-A508-61E68D932908}" presName="Name8" presStyleCnt="0"/>
      <dgm:spPr/>
    </dgm:pt>
    <dgm:pt modelId="{54315F4B-82E5-498B-8A64-B8093C2F3C9E}" type="pres">
      <dgm:prSet presAssocID="{2200BF7D-44B5-48F9-A508-61E68D932908}" presName="level" presStyleLbl="node1" presStyleIdx="0" presStyleCnt="3">
        <dgm:presLayoutVars>
          <dgm:chMax val="1"/>
          <dgm:bulletEnabled val="1"/>
        </dgm:presLayoutVars>
      </dgm:prSet>
      <dgm:spPr/>
    </dgm:pt>
    <dgm:pt modelId="{469C46DC-15CE-4573-96C8-27D075116BE4}" type="pres">
      <dgm:prSet presAssocID="{2200BF7D-44B5-48F9-A508-61E68D93290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C080005-595C-43D8-A6C8-84DE07F7A6F4}" type="pres">
      <dgm:prSet presAssocID="{291C348E-F5A1-457A-B8C5-5B6DF5B1E1C1}" presName="Name8" presStyleCnt="0"/>
      <dgm:spPr/>
    </dgm:pt>
    <dgm:pt modelId="{58674323-5BDD-4419-9ACA-1545B4454D2C}" type="pres">
      <dgm:prSet presAssocID="{291C348E-F5A1-457A-B8C5-5B6DF5B1E1C1}" presName="level" presStyleLbl="node1" presStyleIdx="1" presStyleCnt="3">
        <dgm:presLayoutVars>
          <dgm:chMax val="1"/>
          <dgm:bulletEnabled val="1"/>
        </dgm:presLayoutVars>
      </dgm:prSet>
      <dgm:spPr/>
    </dgm:pt>
    <dgm:pt modelId="{72DE5538-CBC0-413A-A5A5-73E327C50864}" type="pres">
      <dgm:prSet presAssocID="{291C348E-F5A1-457A-B8C5-5B6DF5B1E1C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45552AB-AB18-422C-9331-D901D1631CA9}" type="pres">
      <dgm:prSet presAssocID="{99E1BAAA-2370-461A-B7A6-DB3A450321B5}" presName="Name8" presStyleCnt="0"/>
      <dgm:spPr/>
    </dgm:pt>
    <dgm:pt modelId="{E64E84A0-C305-4E61-B23E-FC22434E0F11}" type="pres">
      <dgm:prSet presAssocID="{99E1BAAA-2370-461A-B7A6-DB3A450321B5}" presName="level" presStyleLbl="node1" presStyleIdx="2" presStyleCnt="3">
        <dgm:presLayoutVars>
          <dgm:chMax val="1"/>
          <dgm:bulletEnabled val="1"/>
        </dgm:presLayoutVars>
      </dgm:prSet>
      <dgm:spPr/>
    </dgm:pt>
    <dgm:pt modelId="{279E0842-64C7-4659-9021-6130FCE02B54}" type="pres">
      <dgm:prSet presAssocID="{99E1BAAA-2370-461A-B7A6-DB3A450321B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B4CFFF8-745A-45C6-A1CC-2484E5F34F41}" srcId="{53CE95FB-225B-4C1D-BACD-8237972D5F52}" destId="{99E1BAAA-2370-461A-B7A6-DB3A450321B5}" srcOrd="2" destOrd="0" parTransId="{AA20F2DD-69EC-4C8B-8D5B-4915A655FD94}" sibTransId="{F9830A82-C65B-4E28-BCB5-A2EC8B0A5DBE}"/>
    <dgm:cxn modelId="{67D64AA6-4C4C-452A-B88D-EC8A5C42DB63}" type="presOf" srcId="{291C348E-F5A1-457A-B8C5-5B6DF5B1E1C1}" destId="{72DE5538-CBC0-413A-A5A5-73E327C50864}" srcOrd="1" destOrd="0" presId="urn:microsoft.com/office/officeart/2005/8/layout/pyramid1"/>
    <dgm:cxn modelId="{09849268-165A-43A8-9DC7-BBC5FE21AFBE}" type="presOf" srcId="{2200BF7D-44B5-48F9-A508-61E68D932908}" destId="{469C46DC-15CE-4573-96C8-27D075116BE4}" srcOrd="1" destOrd="0" presId="urn:microsoft.com/office/officeart/2005/8/layout/pyramid1"/>
    <dgm:cxn modelId="{A840D596-EBFA-4F2E-8035-B0E404F4338B}" type="presOf" srcId="{291C348E-F5A1-457A-B8C5-5B6DF5B1E1C1}" destId="{58674323-5BDD-4419-9ACA-1545B4454D2C}" srcOrd="0" destOrd="0" presId="urn:microsoft.com/office/officeart/2005/8/layout/pyramid1"/>
    <dgm:cxn modelId="{F5DDFC04-604C-4A17-B22B-EFCA1E6BC04E}" type="presOf" srcId="{53CE95FB-225B-4C1D-BACD-8237972D5F52}" destId="{85037BE7-977C-4191-BBB3-D95E9B3002CB}" srcOrd="0" destOrd="0" presId="urn:microsoft.com/office/officeart/2005/8/layout/pyramid1"/>
    <dgm:cxn modelId="{4D03C011-53E5-4C15-98F5-0AD92ECB2B7B}" srcId="{53CE95FB-225B-4C1D-BACD-8237972D5F52}" destId="{2200BF7D-44B5-48F9-A508-61E68D932908}" srcOrd="0" destOrd="0" parTransId="{90BF72ED-3005-4209-9BE4-AA31C8AD5413}" sibTransId="{ABA5ED8D-7DE8-42EF-A86F-97EC5C9F41E7}"/>
    <dgm:cxn modelId="{871386B5-DBAA-45CF-91FC-8B1D18D4BA6D}" type="presOf" srcId="{99E1BAAA-2370-461A-B7A6-DB3A450321B5}" destId="{279E0842-64C7-4659-9021-6130FCE02B54}" srcOrd="1" destOrd="0" presId="urn:microsoft.com/office/officeart/2005/8/layout/pyramid1"/>
    <dgm:cxn modelId="{E83923B8-9B05-4D08-A4CE-F0248223888B}" srcId="{53CE95FB-225B-4C1D-BACD-8237972D5F52}" destId="{291C348E-F5A1-457A-B8C5-5B6DF5B1E1C1}" srcOrd="1" destOrd="0" parTransId="{92E0EE02-389C-4264-851B-92205D79320E}" sibTransId="{1CF45C37-36C2-4117-A6BF-1735CA1A76DE}"/>
    <dgm:cxn modelId="{7BF608E2-4532-4995-9420-1F9FD0B08714}" type="presOf" srcId="{2200BF7D-44B5-48F9-A508-61E68D932908}" destId="{54315F4B-82E5-498B-8A64-B8093C2F3C9E}" srcOrd="0" destOrd="0" presId="urn:microsoft.com/office/officeart/2005/8/layout/pyramid1"/>
    <dgm:cxn modelId="{34DEE1EB-DF3E-4278-9E48-23CF43B33AB4}" type="presOf" srcId="{99E1BAAA-2370-461A-B7A6-DB3A450321B5}" destId="{E64E84A0-C305-4E61-B23E-FC22434E0F11}" srcOrd="0" destOrd="0" presId="urn:microsoft.com/office/officeart/2005/8/layout/pyramid1"/>
    <dgm:cxn modelId="{1ED0D4A8-DB1E-4800-A733-BD081C68B0E8}" type="presParOf" srcId="{85037BE7-977C-4191-BBB3-D95E9B3002CB}" destId="{7815A6B7-53CD-4070-A588-168265B946F3}" srcOrd="0" destOrd="0" presId="urn:microsoft.com/office/officeart/2005/8/layout/pyramid1"/>
    <dgm:cxn modelId="{E6B6A74A-CE73-4D68-91B5-867CEE6409C7}" type="presParOf" srcId="{7815A6B7-53CD-4070-A588-168265B946F3}" destId="{54315F4B-82E5-498B-8A64-B8093C2F3C9E}" srcOrd="0" destOrd="0" presId="urn:microsoft.com/office/officeart/2005/8/layout/pyramid1"/>
    <dgm:cxn modelId="{107E2F44-6299-40EC-BDDB-8682612798EC}" type="presParOf" srcId="{7815A6B7-53CD-4070-A588-168265B946F3}" destId="{469C46DC-15CE-4573-96C8-27D075116BE4}" srcOrd="1" destOrd="0" presId="urn:microsoft.com/office/officeart/2005/8/layout/pyramid1"/>
    <dgm:cxn modelId="{62C113DE-3998-4022-BD04-B4BBFEC9CFB1}" type="presParOf" srcId="{85037BE7-977C-4191-BBB3-D95E9B3002CB}" destId="{BC080005-595C-43D8-A6C8-84DE07F7A6F4}" srcOrd="1" destOrd="0" presId="urn:microsoft.com/office/officeart/2005/8/layout/pyramid1"/>
    <dgm:cxn modelId="{150911BB-3AE3-4A29-B9F8-E335CD8CB9F6}" type="presParOf" srcId="{BC080005-595C-43D8-A6C8-84DE07F7A6F4}" destId="{58674323-5BDD-4419-9ACA-1545B4454D2C}" srcOrd="0" destOrd="0" presId="urn:microsoft.com/office/officeart/2005/8/layout/pyramid1"/>
    <dgm:cxn modelId="{7D17AEAB-AAF1-48E5-ADAE-BD9BA204445A}" type="presParOf" srcId="{BC080005-595C-43D8-A6C8-84DE07F7A6F4}" destId="{72DE5538-CBC0-413A-A5A5-73E327C50864}" srcOrd="1" destOrd="0" presId="urn:microsoft.com/office/officeart/2005/8/layout/pyramid1"/>
    <dgm:cxn modelId="{F3C45DD3-DB94-4FEC-9952-8030789032C3}" type="presParOf" srcId="{85037BE7-977C-4191-BBB3-D95E9B3002CB}" destId="{945552AB-AB18-422C-9331-D901D1631CA9}" srcOrd="2" destOrd="0" presId="urn:microsoft.com/office/officeart/2005/8/layout/pyramid1"/>
    <dgm:cxn modelId="{FB164E41-C1D8-427D-9E2B-0A97FBB6796F}" type="presParOf" srcId="{945552AB-AB18-422C-9331-D901D1631CA9}" destId="{E64E84A0-C305-4E61-B23E-FC22434E0F11}" srcOrd="0" destOrd="0" presId="urn:microsoft.com/office/officeart/2005/8/layout/pyramid1"/>
    <dgm:cxn modelId="{EF939076-4316-4B3A-A3D5-9365CD9B775A}" type="presParOf" srcId="{945552AB-AB18-422C-9331-D901D1631CA9}" destId="{279E0842-64C7-4659-9021-6130FCE02B5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34810B-61A5-4EC9-A25C-6A663F2C533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/>
      <dgm:spPr/>
    </dgm:pt>
    <dgm:pt modelId="{964C8810-5141-4EAD-A7A6-B9DC5149CF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Tahoma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 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NATIONAL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CO-OPS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E.G.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COBK,KUSCCO</a:t>
          </a: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,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endParaRPr>
        </a:p>
      </dgm:t>
    </dgm:pt>
    <dgm:pt modelId="{83C4F773-19C1-4E99-82D5-F583C3BD2C86}" type="parTrans" cxnId="{1EDA61B6-62FE-4FE7-9F47-72077DC49B3A}">
      <dgm:prSet/>
      <dgm:spPr/>
    </dgm:pt>
    <dgm:pt modelId="{D1A71840-150B-4F50-AB1A-C78B7D964CB2}" type="sibTrans" cxnId="{1EDA61B6-62FE-4FE7-9F47-72077DC49B3A}">
      <dgm:prSet/>
      <dgm:spPr/>
    </dgm:pt>
    <dgm:pt modelId="{95683969-B531-4134-8C13-FE8F2F823F9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Saccos &amp; Fosa’s,</a:t>
          </a:r>
          <a:endParaRPr kumimoji="0" lang="en-US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Tahoma" pitchFamily="34" charset="0"/>
          </a:endParaRPr>
        </a:p>
      </dgm:t>
    </dgm:pt>
    <dgm:pt modelId="{006ADD8F-2CD6-4847-A6C8-3D4F01D0AE20}" type="parTrans" cxnId="{C67214F6-8A00-4464-9EE3-3F426AB70C70}">
      <dgm:prSet/>
      <dgm:spPr/>
    </dgm:pt>
    <dgm:pt modelId="{D9A9B55D-6651-4E68-8DC5-58660CE662CE}" type="sibTrans" cxnId="{C67214F6-8A00-4464-9EE3-3F426AB70C70}">
      <dgm:prSet/>
      <dgm:spPr/>
    </dgm:pt>
    <dgm:pt modelId="{B466E794-2E5B-42FB-83C3-692B936C951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rgbClr val="3333FF"/>
              </a:solidFill>
              <a:effectLst/>
              <a:latin typeface="Tahoma" pitchFamily="34" charset="0"/>
            </a:rPr>
            <a:t>Members</a:t>
          </a:r>
          <a:endParaRPr kumimoji="0" lang="en-US" b="0" i="0" u="none" strike="noStrike" cap="none" normalizeH="0" baseline="0" smtClean="0">
            <a:ln>
              <a:noFill/>
            </a:ln>
            <a:solidFill>
              <a:srgbClr val="3333FF"/>
            </a:solidFill>
            <a:effectLst/>
            <a:latin typeface="Tahoma" pitchFamily="34" charset="0"/>
          </a:endParaRPr>
        </a:p>
      </dgm:t>
    </dgm:pt>
    <dgm:pt modelId="{91928E31-4B31-4682-A945-9D9437871D26}" type="parTrans" cxnId="{C17D3F97-C28C-4C75-9EA8-054663B1A344}">
      <dgm:prSet/>
      <dgm:spPr/>
    </dgm:pt>
    <dgm:pt modelId="{0C4D19BE-D624-4BD1-AF10-51C96341C598}" type="sibTrans" cxnId="{C17D3F97-C28C-4C75-9EA8-054663B1A344}">
      <dgm:prSet/>
      <dgm:spPr/>
    </dgm:pt>
    <dgm:pt modelId="{196D4744-425F-407D-8AFC-B1FC768B5FBA}" type="pres">
      <dgm:prSet presAssocID="{E934810B-61A5-4EC9-A25C-6A663F2C533B}" presName="Name0" presStyleCnt="0">
        <dgm:presLayoutVars>
          <dgm:dir/>
          <dgm:animLvl val="lvl"/>
          <dgm:resizeHandles val="exact"/>
        </dgm:presLayoutVars>
      </dgm:prSet>
      <dgm:spPr/>
    </dgm:pt>
    <dgm:pt modelId="{82F66758-DB60-42C5-8CBE-50DFB715FD8E}" type="pres">
      <dgm:prSet presAssocID="{964C8810-5141-4EAD-A7A6-B9DC5149CFA8}" presName="Name8" presStyleCnt="0"/>
      <dgm:spPr/>
    </dgm:pt>
    <dgm:pt modelId="{F35C2751-89BB-4F37-A2DF-8F8762517206}" type="pres">
      <dgm:prSet presAssocID="{964C8810-5141-4EAD-A7A6-B9DC5149CFA8}" presName="level" presStyleLbl="node1" presStyleIdx="0" presStyleCnt="3">
        <dgm:presLayoutVars>
          <dgm:chMax val="1"/>
          <dgm:bulletEnabled val="1"/>
        </dgm:presLayoutVars>
      </dgm:prSet>
      <dgm:spPr/>
    </dgm:pt>
    <dgm:pt modelId="{4A32F5AF-DD7F-4B6B-A862-206A768E9A93}" type="pres">
      <dgm:prSet presAssocID="{964C8810-5141-4EAD-A7A6-B9DC5149CFA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5296D11-9330-4B21-B94A-C0E2BC290F95}" type="pres">
      <dgm:prSet presAssocID="{95683969-B531-4134-8C13-FE8F2F823F96}" presName="Name8" presStyleCnt="0"/>
      <dgm:spPr/>
    </dgm:pt>
    <dgm:pt modelId="{F1FA8109-851E-4E64-A92D-FA893FBB295A}" type="pres">
      <dgm:prSet presAssocID="{95683969-B531-4134-8C13-FE8F2F823F96}" presName="level" presStyleLbl="node1" presStyleIdx="1" presStyleCnt="3">
        <dgm:presLayoutVars>
          <dgm:chMax val="1"/>
          <dgm:bulletEnabled val="1"/>
        </dgm:presLayoutVars>
      </dgm:prSet>
      <dgm:spPr/>
    </dgm:pt>
    <dgm:pt modelId="{7DB56602-B3D9-47BF-811B-67B1E050B58F}" type="pres">
      <dgm:prSet presAssocID="{95683969-B531-4134-8C13-FE8F2F823F9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50FEEDF-5C66-4DAA-8CA8-D1CDE137CCD1}" type="pres">
      <dgm:prSet presAssocID="{B466E794-2E5B-42FB-83C3-692B936C9515}" presName="Name8" presStyleCnt="0"/>
      <dgm:spPr/>
    </dgm:pt>
    <dgm:pt modelId="{01641880-7B1E-4493-B0A2-679EDB9EC254}" type="pres">
      <dgm:prSet presAssocID="{B466E794-2E5B-42FB-83C3-692B936C9515}" presName="level" presStyleLbl="node1" presStyleIdx="2" presStyleCnt="3">
        <dgm:presLayoutVars>
          <dgm:chMax val="1"/>
          <dgm:bulletEnabled val="1"/>
        </dgm:presLayoutVars>
      </dgm:prSet>
      <dgm:spPr/>
    </dgm:pt>
    <dgm:pt modelId="{2A593FF3-7EE9-42CE-A382-8000C1DAEEDD}" type="pres">
      <dgm:prSet presAssocID="{B466E794-2E5B-42FB-83C3-692B936C951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CBC3A68-B36E-4ABD-AC64-82DA335C46DF}" type="presOf" srcId="{B466E794-2E5B-42FB-83C3-692B936C9515}" destId="{01641880-7B1E-4493-B0A2-679EDB9EC254}" srcOrd="0" destOrd="0" presId="urn:microsoft.com/office/officeart/2005/8/layout/pyramid1"/>
    <dgm:cxn modelId="{C17D3F97-C28C-4C75-9EA8-054663B1A344}" srcId="{E934810B-61A5-4EC9-A25C-6A663F2C533B}" destId="{B466E794-2E5B-42FB-83C3-692B936C9515}" srcOrd="2" destOrd="0" parTransId="{91928E31-4B31-4682-A945-9D9437871D26}" sibTransId="{0C4D19BE-D624-4BD1-AF10-51C96341C598}"/>
    <dgm:cxn modelId="{1EDA61B6-62FE-4FE7-9F47-72077DC49B3A}" srcId="{E934810B-61A5-4EC9-A25C-6A663F2C533B}" destId="{964C8810-5141-4EAD-A7A6-B9DC5149CFA8}" srcOrd="0" destOrd="0" parTransId="{83C4F773-19C1-4E99-82D5-F583C3BD2C86}" sibTransId="{D1A71840-150B-4F50-AB1A-C78B7D964CB2}"/>
    <dgm:cxn modelId="{E18F4A42-1756-4DD2-BFE1-33673EDDE488}" type="presOf" srcId="{95683969-B531-4134-8C13-FE8F2F823F96}" destId="{F1FA8109-851E-4E64-A92D-FA893FBB295A}" srcOrd="0" destOrd="0" presId="urn:microsoft.com/office/officeart/2005/8/layout/pyramid1"/>
    <dgm:cxn modelId="{C67214F6-8A00-4464-9EE3-3F426AB70C70}" srcId="{E934810B-61A5-4EC9-A25C-6A663F2C533B}" destId="{95683969-B531-4134-8C13-FE8F2F823F96}" srcOrd="1" destOrd="0" parTransId="{006ADD8F-2CD6-4847-A6C8-3D4F01D0AE20}" sibTransId="{D9A9B55D-6651-4E68-8DC5-58660CE662CE}"/>
    <dgm:cxn modelId="{181526AB-F4C0-4FB0-B8C5-B8E1B0216D7F}" type="presOf" srcId="{B466E794-2E5B-42FB-83C3-692B936C9515}" destId="{2A593FF3-7EE9-42CE-A382-8000C1DAEEDD}" srcOrd="1" destOrd="0" presId="urn:microsoft.com/office/officeart/2005/8/layout/pyramid1"/>
    <dgm:cxn modelId="{AE5FB2C2-7B14-488E-BF64-7171AF8EA347}" type="presOf" srcId="{964C8810-5141-4EAD-A7A6-B9DC5149CFA8}" destId="{4A32F5AF-DD7F-4B6B-A862-206A768E9A93}" srcOrd="1" destOrd="0" presId="urn:microsoft.com/office/officeart/2005/8/layout/pyramid1"/>
    <dgm:cxn modelId="{19F9C697-C2A0-40D8-B027-9C4792261B7A}" type="presOf" srcId="{E934810B-61A5-4EC9-A25C-6A663F2C533B}" destId="{196D4744-425F-407D-8AFC-B1FC768B5FBA}" srcOrd="0" destOrd="0" presId="urn:microsoft.com/office/officeart/2005/8/layout/pyramid1"/>
    <dgm:cxn modelId="{043C6EDF-AFF0-4BE2-9D6B-99FDDE1FE4B6}" type="presOf" srcId="{964C8810-5141-4EAD-A7A6-B9DC5149CFA8}" destId="{F35C2751-89BB-4F37-A2DF-8F8762517206}" srcOrd="0" destOrd="0" presId="urn:microsoft.com/office/officeart/2005/8/layout/pyramid1"/>
    <dgm:cxn modelId="{1D6C0FAC-0AE2-4E6C-93EF-6874FF05179B}" type="presOf" srcId="{95683969-B531-4134-8C13-FE8F2F823F96}" destId="{7DB56602-B3D9-47BF-811B-67B1E050B58F}" srcOrd="1" destOrd="0" presId="urn:microsoft.com/office/officeart/2005/8/layout/pyramid1"/>
    <dgm:cxn modelId="{DA87A6BF-9A03-495F-A8D6-444D24DD79B8}" type="presParOf" srcId="{196D4744-425F-407D-8AFC-B1FC768B5FBA}" destId="{82F66758-DB60-42C5-8CBE-50DFB715FD8E}" srcOrd="0" destOrd="0" presId="urn:microsoft.com/office/officeart/2005/8/layout/pyramid1"/>
    <dgm:cxn modelId="{AD46D4B6-B2F7-4388-AD28-06AE8952CC84}" type="presParOf" srcId="{82F66758-DB60-42C5-8CBE-50DFB715FD8E}" destId="{F35C2751-89BB-4F37-A2DF-8F8762517206}" srcOrd="0" destOrd="0" presId="urn:microsoft.com/office/officeart/2005/8/layout/pyramid1"/>
    <dgm:cxn modelId="{C7F0117D-F9E3-486F-B476-0EA81E4B4516}" type="presParOf" srcId="{82F66758-DB60-42C5-8CBE-50DFB715FD8E}" destId="{4A32F5AF-DD7F-4B6B-A862-206A768E9A93}" srcOrd="1" destOrd="0" presId="urn:microsoft.com/office/officeart/2005/8/layout/pyramid1"/>
    <dgm:cxn modelId="{B444DFCD-6269-4AA2-888B-DCF6DC6E1798}" type="presParOf" srcId="{196D4744-425F-407D-8AFC-B1FC768B5FBA}" destId="{D5296D11-9330-4B21-B94A-C0E2BC290F95}" srcOrd="1" destOrd="0" presId="urn:microsoft.com/office/officeart/2005/8/layout/pyramid1"/>
    <dgm:cxn modelId="{751C5195-D1ED-4B58-BF97-54A2E7C94078}" type="presParOf" srcId="{D5296D11-9330-4B21-B94A-C0E2BC290F95}" destId="{F1FA8109-851E-4E64-A92D-FA893FBB295A}" srcOrd="0" destOrd="0" presId="urn:microsoft.com/office/officeart/2005/8/layout/pyramid1"/>
    <dgm:cxn modelId="{C3CF32E2-68DD-4858-9838-FAFBF9FB1C10}" type="presParOf" srcId="{D5296D11-9330-4B21-B94A-C0E2BC290F95}" destId="{7DB56602-B3D9-47BF-811B-67B1E050B58F}" srcOrd="1" destOrd="0" presId="urn:microsoft.com/office/officeart/2005/8/layout/pyramid1"/>
    <dgm:cxn modelId="{C844BDA3-5355-46A3-A8EF-AC69FD80C788}" type="presParOf" srcId="{196D4744-425F-407D-8AFC-B1FC768B5FBA}" destId="{B50FEEDF-5C66-4DAA-8CA8-D1CDE137CCD1}" srcOrd="2" destOrd="0" presId="urn:microsoft.com/office/officeart/2005/8/layout/pyramid1"/>
    <dgm:cxn modelId="{2BD6A715-9628-4B38-B478-FF35D9B9A61C}" type="presParOf" srcId="{B50FEEDF-5C66-4DAA-8CA8-D1CDE137CCD1}" destId="{01641880-7B1E-4493-B0A2-679EDB9EC254}" srcOrd="0" destOrd="0" presId="urn:microsoft.com/office/officeart/2005/8/layout/pyramid1"/>
    <dgm:cxn modelId="{6B9F02E5-FD16-4171-BFC0-3E4C32864DAE}" type="presParOf" srcId="{B50FEEDF-5C66-4DAA-8CA8-D1CDE137CCD1}" destId="{2A593FF3-7EE9-42CE-A382-8000C1DAEED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05988E3-BE16-4B29-A94C-21A34C2EB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88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34887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39249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45363" y="115888"/>
            <a:ext cx="1690687" cy="6254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8538" y="115888"/>
            <a:ext cx="4924425" cy="6254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09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91249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3771854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8538" y="1844675"/>
            <a:ext cx="33067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27700" y="1844675"/>
            <a:ext cx="33083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88235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81325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212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83465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9856781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8816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5" descr="insid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115888"/>
            <a:ext cx="58324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68538" y="1844675"/>
            <a:ext cx="67675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Baskerville Old Face" pitchFamily="18" charset="0"/>
        </a:defRPr>
      </a:lvl9pPr>
    </p:titleStyle>
    <p:bodyStyle>
      <a:lvl1pPr marL="625475" indent="-625475" algn="l" rtl="0" eaLnBrk="0" fontAlgn="base" hangingPunct="0">
        <a:spcBef>
          <a:spcPct val="60000"/>
        </a:spcBef>
        <a:spcAft>
          <a:spcPct val="0"/>
        </a:spcAft>
        <a:buSzPct val="12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439863" indent="-458788" algn="l" rtl="0" eaLnBrk="0" fontAlgn="base" hangingPunct="0">
        <a:spcBef>
          <a:spcPct val="60000"/>
        </a:spcBef>
        <a:spcAft>
          <a:spcPct val="0"/>
        </a:spcAft>
        <a:buSzPct val="150000"/>
        <a:buFont typeface="Wingdings" pitchFamily="2" charset="2"/>
        <a:buChar char="F"/>
        <a:defRPr sz="2800">
          <a:solidFill>
            <a:schemeClr val="tx1"/>
          </a:solidFill>
          <a:latin typeface="+mn-lt"/>
        </a:defRPr>
      </a:lvl2pPr>
      <a:lvl3pPr marL="2063750" indent="-355600" algn="l" rtl="0" eaLnBrk="0" fontAlgn="base" hangingPunct="0">
        <a:spcBef>
          <a:spcPct val="60000"/>
        </a:spcBef>
        <a:spcAft>
          <a:spcPct val="0"/>
        </a:spcAft>
        <a:buSzPct val="150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3pPr>
      <a:lvl4pPr marL="2471738" indent="-228600" algn="l" rtl="0" eaLnBrk="0" fontAlgn="base" hangingPunct="0">
        <a:spcBef>
          <a:spcPct val="6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879725" indent="-228600" algn="l" rtl="0" eaLnBrk="0" fontAlgn="base" hangingPunct="0">
        <a:spcBef>
          <a:spcPct val="6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336925" indent="-228600" algn="l" rtl="0" fontAlgn="base">
        <a:spcBef>
          <a:spcPct val="6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794125" indent="-228600" algn="l" rtl="0" fontAlgn="base">
        <a:spcBef>
          <a:spcPct val="6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4251325" indent="-228600" algn="l" rtl="0" fontAlgn="base">
        <a:spcBef>
          <a:spcPct val="6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708525" indent="-228600" algn="l" rtl="0" fontAlgn="base">
        <a:spcBef>
          <a:spcPct val="6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5288" y="4724400"/>
            <a:ext cx="7777162" cy="1008063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sz="3600" smtClean="0">
                <a:solidFill>
                  <a:schemeClr val="tx1"/>
                </a:solidFill>
                <a:latin typeface="Tahoma" pitchFamily="34" charset="0"/>
              </a:rPr>
            </a:br>
            <a:r>
              <a:rPr lang="en-US" sz="3600" smtClean="0">
                <a:solidFill>
                  <a:schemeClr val="tx1"/>
                </a:solidFill>
                <a:latin typeface="Tahoma" pitchFamily="34" charset="0"/>
              </a:rPr>
              <a:t>  </a:t>
            </a:r>
            <a:r>
              <a:rPr lang="en-US" sz="3200" smtClean="0">
                <a:solidFill>
                  <a:schemeClr val="tx1"/>
                </a:solidFill>
                <a:latin typeface="Tahoma" pitchFamily="34" charset="0"/>
              </a:rPr>
              <a:t>ROLE OF SACCO NETWORKS         IN VALUE CHAIN FINANCING</a:t>
            </a:r>
            <a:endParaRPr lang="en-GB" sz="3200" smtClean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5949950"/>
            <a:ext cx="5903912" cy="722313"/>
          </a:xfrm>
        </p:spPr>
        <p:txBody>
          <a:bodyPr/>
          <a:lstStyle/>
          <a:p>
            <a:pPr eaLnBrk="1" hangingPunct="1"/>
            <a:r>
              <a:rPr lang="en-US" sz="2000" b="1" smtClean="0"/>
              <a:t>C.N.MUNYIRI </a:t>
            </a:r>
          </a:p>
          <a:p>
            <a:pPr eaLnBrk="1" hangingPunct="1"/>
            <a:r>
              <a:rPr lang="en-US" sz="2000" b="1" smtClean="0"/>
              <a:t>THE CO-OPERATIVE BANK OF KENYA</a:t>
            </a:r>
            <a:endParaRPr lang="en-GB" sz="2000" b="1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049963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 </a:t>
            </a:r>
            <a:r>
              <a:rPr lang="en-GB" sz="2800" smtClean="0">
                <a:latin typeface="Tahoma" pitchFamily="34" charset="0"/>
              </a:rPr>
              <a:t>ROLE OF SACCO NETWORKS</a:t>
            </a:r>
            <a:br>
              <a:rPr lang="en-GB" sz="2800" smtClean="0">
                <a:latin typeface="Tahoma" pitchFamily="34" charset="0"/>
              </a:rPr>
            </a:br>
            <a:r>
              <a:rPr lang="en-GB" sz="2800" smtClean="0">
                <a:latin typeface="Tahoma" pitchFamily="34" charset="0"/>
              </a:rPr>
              <a:t>  IN VALUE CHAIN FINANCING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Mobilization of member savings 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Intermediation of external funds to meet member demands from Commercial Banks, Development organizations, Government schemes etc.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049963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 </a:t>
            </a:r>
            <a:r>
              <a:rPr lang="en-GB" sz="2800" smtClean="0">
                <a:latin typeface="Tahoma" pitchFamily="34" charset="0"/>
              </a:rPr>
              <a:t>ROLE OF SACCO NETWORKS</a:t>
            </a:r>
            <a:br>
              <a:rPr lang="en-GB" sz="2800" smtClean="0">
                <a:latin typeface="Tahoma" pitchFamily="34" charset="0"/>
              </a:rPr>
            </a:br>
            <a:r>
              <a:rPr lang="en-GB" sz="2800" smtClean="0">
                <a:latin typeface="Tahoma" pitchFamily="34" charset="0"/>
              </a:rPr>
              <a:t>  IN VALUE CHAIN FINANCING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Giving loans and advances to members for various needs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Offer basic financial services at close proximity to the members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Vehicles of economic empowerment</a:t>
            </a:r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115888"/>
            <a:ext cx="5903912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 </a:t>
            </a:r>
            <a:r>
              <a:rPr lang="en-GB" sz="2800" smtClean="0">
                <a:latin typeface="Tahoma" pitchFamily="34" charset="0"/>
              </a:rPr>
              <a:t>ROLE OF SACCO NETWORKS IN VALUE CHAIN FINANCING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In Kenya rural saccos were formed to succeed the Union Banking sections in the 70s and 80s. There are over 120 rural saccos offering short to medium term financing.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There are saccos serving specific sectors like dairy, tea, rice, sugarcane, coffee, horticulture, fishing, multi-purpose and more recently community based.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 </a:t>
            </a:r>
            <a:r>
              <a:rPr lang="en-GB" sz="2800" smtClean="0">
                <a:latin typeface="Tahoma" pitchFamily="34" charset="0"/>
              </a:rPr>
              <a:t>ROLE OF SACCO NETWORKS IN VALUE CHAIN FINANCING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/>
            <a:r>
              <a:rPr lang="en-GB" smtClean="0"/>
              <a:t>Kenyans are enterprising and multi-tasked; members of urban saccos are also investors in the rural areas</a:t>
            </a:r>
          </a:p>
          <a:p>
            <a:pPr eaLnBrk="1" hangingPunct="1"/>
            <a:r>
              <a:rPr lang="en-GB" smtClean="0"/>
              <a:t>Saccos give development loans to members most of which end up in rural areas.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800" smtClean="0">
                <a:latin typeface="Tahoma" pitchFamily="34" charset="0"/>
              </a:rPr>
              <a:t>THE VALUE CHAIN MODEL IN  MARKETING CO-OPERATIVES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612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  <p:graphicFrame>
        <p:nvGraphicFramePr>
          <p:cNvPr id="2" name="Diagram 1"/>
          <p:cNvGraphicFramePr/>
          <p:nvPr/>
        </p:nvGraphicFramePr>
        <p:xfrm>
          <a:off x="1260475" y="1270000"/>
          <a:ext cx="7883525" cy="558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33" name="Line 10"/>
          <p:cNvSpPr>
            <a:spLocks noChangeShapeType="1"/>
          </p:cNvSpPr>
          <p:nvPr/>
        </p:nvSpPr>
        <p:spPr bwMode="auto">
          <a:xfrm flipH="1">
            <a:off x="4356100" y="27813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1763713" y="2276475"/>
            <a:ext cx="2570162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Working Capital</a:t>
            </a:r>
          </a:p>
          <a:p>
            <a:pPr algn="ctr"/>
            <a:r>
              <a:rPr lang="en-US"/>
              <a:t>Advance Credit</a:t>
            </a:r>
          </a:p>
          <a:p>
            <a:pPr algn="ctr"/>
            <a:r>
              <a:rPr lang="en-US"/>
              <a:t>Trade Finance </a:t>
            </a:r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 flipH="1">
            <a:off x="3851275" y="37893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1547813" y="3429000"/>
            <a:ext cx="2354262" cy="1130300"/>
          </a:xfrm>
          <a:prstGeom prst="rect">
            <a:avLst/>
          </a:prstGeom>
          <a:solidFill>
            <a:srgbClr val="E7D9B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Development Loans </a:t>
            </a:r>
          </a:p>
          <a:p>
            <a:pPr algn="ctr"/>
            <a:r>
              <a:rPr lang="en-US"/>
              <a:t>Seasonal Credit</a:t>
            </a:r>
          </a:p>
          <a:p>
            <a:pPr algn="ctr"/>
            <a:r>
              <a:rPr lang="en-US"/>
              <a:t>Farm Inputs</a:t>
            </a:r>
          </a:p>
          <a:p>
            <a:pPr algn="ctr"/>
            <a:r>
              <a:rPr lang="en-US"/>
              <a:t>Processing </a:t>
            </a:r>
          </a:p>
        </p:txBody>
      </p:sp>
      <p:sp>
        <p:nvSpPr>
          <p:cNvPr id="1037" name="Line 14"/>
          <p:cNvSpPr>
            <a:spLocks noChangeShapeType="1"/>
          </p:cNvSpPr>
          <p:nvPr/>
        </p:nvSpPr>
        <p:spPr bwMode="auto">
          <a:xfrm flipH="1">
            <a:off x="3132138" y="515778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Rectangle 15"/>
          <p:cNvSpPr>
            <a:spLocks noChangeArrowheads="1"/>
          </p:cNvSpPr>
          <p:nvPr/>
        </p:nvSpPr>
        <p:spPr bwMode="auto">
          <a:xfrm>
            <a:off x="1476375" y="4724400"/>
            <a:ext cx="1706563" cy="1201738"/>
          </a:xfrm>
          <a:prstGeom prst="rect">
            <a:avLst/>
          </a:prstGeom>
          <a:solidFill>
            <a:srgbClr val="C9D3D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/>
              <a:t>Production &amp;</a:t>
            </a:r>
          </a:p>
          <a:p>
            <a:pPr algn="ctr"/>
            <a:r>
              <a:rPr lang="en-US"/>
              <a:t>Consumption </a:t>
            </a:r>
          </a:p>
          <a:p>
            <a:pPr algn="ctr"/>
            <a:r>
              <a:rPr lang="en-US"/>
              <a:t>credit </a:t>
            </a:r>
          </a:p>
          <a:p>
            <a:pPr algn="ctr"/>
            <a:endParaRPr lang="en-US"/>
          </a:p>
          <a:p>
            <a:pPr algn="ctr"/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66FF"/>
          </a:solidFill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FF00"/>
                </a:solidFill>
                <a:latin typeface="Tahoma" pitchFamily="34" charset="0"/>
              </a:rPr>
              <a:t>THE VALUE CHAIN MODEL IN SACCOS</a:t>
            </a: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6125" y="1557338"/>
            <a:ext cx="7127875" cy="5111750"/>
          </a:xfrm>
          <a:solidFill>
            <a:srgbClr val="0066FF"/>
          </a:solidFill>
        </p:spPr>
        <p:txBody>
          <a:bodyPr/>
          <a:lstStyle/>
          <a:p>
            <a:pPr eaLnBrk="1" hangingPunct="1">
              <a:lnSpc>
                <a:spcPct val="120000"/>
              </a:lnSpc>
            </a:pPr>
            <a:endParaRPr lang="en-US" smtClean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mtClean="0">
              <a:solidFill>
                <a:srgbClr val="FFFF00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1619250" y="1557338"/>
          <a:ext cx="7416800" cy="5300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57" name="Line 9"/>
          <p:cNvSpPr>
            <a:spLocks noChangeShapeType="1"/>
          </p:cNvSpPr>
          <p:nvPr/>
        </p:nvSpPr>
        <p:spPr bwMode="auto">
          <a:xfrm flipH="1">
            <a:off x="4140200" y="2781300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763713" y="2276475"/>
            <a:ext cx="2570162" cy="9144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Wholesale financing 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H="1">
            <a:off x="3924300" y="40767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547813" y="3429000"/>
            <a:ext cx="2354262" cy="11303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Retail credit for school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Fees, development, 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Advances and working 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capital</a:t>
            </a: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 flipH="1">
            <a:off x="3203575" y="55165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476375" y="4724400"/>
            <a:ext cx="1706563" cy="1201738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  <a:p>
            <a:pPr algn="ctr"/>
            <a:r>
              <a:rPr lang="en-US">
                <a:solidFill>
                  <a:srgbClr val="FFFF00"/>
                </a:solidFill>
              </a:rPr>
              <a:t>Production &amp;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Consumption 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credit </a:t>
            </a:r>
          </a:p>
          <a:p>
            <a:pPr algn="ctr"/>
            <a:endParaRPr lang="en-US">
              <a:solidFill>
                <a:srgbClr val="FFFF00"/>
              </a:solidFill>
            </a:endParaRPr>
          </a:p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115888"/>
            <a:ext cx="5688012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THE VALUE CHAIN MODEL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u="sng" smtClean="0"/>
              <a:t>Processing</a:t>
            </a:r>
            <a:r>
              <a:rPr lang="en-GB" smtClean="0"/>
              <a:t> – Most co-operatives in Kenya are involved in primary processing and value addition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They offer asset financing for e.g.. coffee factories, equipment for dairy and advances for rice and coffee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Financial institutions offer structured finance tied to the end buyer e.g.. Dairy financing.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15888"/>
            <a:ext cx="5761037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THE VALUE CHAIN MODEL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End Consumer – The co-operative movement has 6.3 mln members and impacts directly on 72% of the total population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The sacco sub-sector offer various financial services targeted at consumption and investment e.g. advances, school fees, emergencies and development loans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CHALLENGES IN VALUE CHAIN FINANCING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/>
            <a:r>
              <a:rPr lang="en-GB" smtClean="0"/>
              <a:t>Lack of long-term funding for agriculture</a:t>
            </a:r>
          </a:p>
          <a:p>
            <a:pPr eaLnBrk="1" hangingPunct="1"/>
            <a:r>
              <a:rPr lang="en-GB" smtClean="0"/>
              <a:t>Lack of insurance cover for lending to agriculture</a:t>
            </a:r>
          </a:p>
          <a:p>
            <a:pPr eaLnBrk="1" hangingPunct="1"/>
            <a:r>
              <a:rPr lang="en-GB" smtClean="0"/>
              <a:t>Lack of financial instruments to hedge against risks associated with agricultural credit</a:t>
            </a:r>
          </a:p>
          <a:p>
            <a:pPr eaLnBrk="1" hangingPunct="1"/>
            <a:r>
              <a:rPr lang="en-GB" smtClean="0"/>
              <a:t>Limited product range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CHALLENGES IN VALUE CHAIN FINANCING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/>
            <a:r>
              <a:rPr lang="en-US" sz="2800" smtClean="0"/>
              <a:t>Poor infrastructure in rural areas</a:t>
            </a:r>
          </a:p>
          <a:p>
            <a:pPr eaLnBrk="1" hangingPunct="1"/>
            <a:r>
              <a:rPr lang="en-US" sz="2800" smtClean="0"/>
              <a:t>Poor economic performance in some sectors</a:t>
            </a:r>
          </a:p>
          <a:p>
            <a:pPr eaLnBrk="1" hangingPunct="1"/>
            <a:r>
              <a:rPr lang="en-US" sz="2800" smtClean="0"/>
              <a:t>Inadequate market information</a:t>
            </a:r>
          </a:p>
          <a:p>
            <a:pPr eaLnBrk="1" hangingPunct="1"/>
            <a:r>
              <a:rPr lang="en-US" sz="2800" smtClean="0"/>
              <a:t>Exploitative middlemen</a:t>
            </a:r>
          </a:p>
          <a:p>
            <a:pPr eaLnBrk="1" hangingPunct="1"/>
            <a:r>
              <a:rPr lang="en-US" sz="2800" smtClean="0"/>
              <a:t>Vagaries of the weather cause fluctuations in production and prices – affecting ability to repay loans.</a:t>
            </a:r>
            <a:endParaRPr lang="en-GB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CONTENTS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The Co-operative Movement in Kenya</a:t>
            </a:r>
          </a:p>
          <a:p>
            <a:pPr eaLnBrk="1" hangingPunct="1"/>
            <a:r>
              <a:rPr lang="en-GB" sz="2800" smtClean="0"/>
              <a:t>The Co-operative Bank of Kenya</a:t>
            </a:r>
          </a:p>
          <a:p>
            <a:pPr eaLnBrk="1" hangingPunct="1"/>
            <a:r>
              <a:rPr lang="en-GB" sz="2800" smtClean="0"/>
              <a:t>The Role of Sacco Networks in value chain financing</a:t>
            </a:r>
          </a:p>
          <a:p>
            <a:pPr eaLnBrk="1" hangingPunct="1"/>
            <a:r>
              <a:rPr lang="en-GB" sz="2800" smtClean="0"/>
              <a:t>Challenges in Value Chain Financing</a:t>
            </a:r>
          </a:p>
          <a:p>
            <a:pPr eaLnBrk="1" hangingPunct="1"/>
            <a:r>
              <a:rPr lang="en-GB" sz="2800" smtClean="0"/>
              <a:t>Way forward</a:t>
            </a:r>
          </a:p>
          <a:p>
            <a:pPr eaLnBrk="1" hangingPunct="1">
              <a:buFont typeface="Wingdings" pitchFamily="2" charset="2"/>
              <a:buNone/>
            </a:pPr>
            <a:endParaRPr lang="en-GB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WAY FORWARD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Infrastructure development especially in rural areas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Explore new markets e.g.. coffee to China and other Asian markets.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Promote local consumption e.g. coffee</a:t>
            </a:r>
            <a:endParaRPr lang="en-GB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Increase value addition to target new markets and increased incomes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  <a:p>
            <a:pPr eaLnBrk="1" hangingPunct="1">
              <a:lnSpc>
                <a:spcPct val="90000"/>
              </a:lnSpc>
            </a:pPr>
            <a:endParaRPr lang="en-GB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WAY FORWARD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/>
            <a:r>
              <a:rPr lang="en-GB" smtClean="0"/>
              <a:t>Develop new financial products/models with less stringent collateral requirements.</a:t>
            </a:r>
            <a:endParaRPr lang="en-US" smtClean="0"/>
          </a:p>
          <a:p>
            <a:pPr eaLnBrk="1" hangingPunct="1"/>
            <a:r>
              <a:rPr lang="en-US" smtClean="0"/>
              <a:t>Development of suitable financial linkage model e.g. Group lending.</a:t>
            </a:r>
          </a:p>
          <a:p>
            <a:pPr eaLnBrk="1" hangingPunct="1"/>
            <a:r>
              <a:rPr lang="en-US" smtClean="0"/>
              <a:t>Direct marketing by Co-ops to cut off middlemen and maximize profits.</a:t>
            </a:r>
            <a:endParaRPr lang="en-GB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8" descr="end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9144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3563938" y="3141663"/>
            <a:ext cx="51117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</a:rPr>
              <a:t>Thank You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</a:rPr>
              <a:t>Ahsante</a:t>
            </a:r>
            <a:endParaRPr lang="en-US" sz="3600" b="1">
              <a:solidFill>
                <a:schemeClr val="bg1"/>
              </a:solidFill>
              <a:latin typeface="Rage Italic LET" pitchFamily="2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THE CO-OPERATIVE MOVEMENT IN KENYA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28775"/>
            <a:ext cx="7127875" cy="50403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Co-operative movement in Kenya has evolved over the last 40 years into a formidable force for the social and economic transformation of the Kenyan people.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Kenya has  over 10,000 registered co-operatives and 5,000 active Saccos presenting the most developed co-operative movement in Africa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With over 6.3 mln registered members, the sector directly or indirectly impacts the livelihood of over 25.2 mln Kenyans i.e. 72% of the total population.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movement has mobilized over Kes 150 billion in savings representing about 25% of the total Domestic Savings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THE CO-OPERATIVE MOVEMENT IN KENYA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28775"/>
            <a:ext cx="7127875" cy="50403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163 out of the 5,000 registered saccos are operating the Front Office Service Activity (FOSA) which offers basic banking services to its members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163 Fosa’s serve over 2.3 mln members or 34% of all customers served by various financial institutions country wide.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co-operative societies in Kenya cut across various sectors and activities such agriculture marketing co-operatives, teachers, tea, employee based and lately community based.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 CO-OPERATIVE BANK OF KENYA</a:t>
            </a:r>
            <a:br>
              <a:rPr lang="en-GB" sz="3200" smtClean="0"/>
            </a:br>
            <a:r>
              <a:rPr lang="en-GB" sz="2400" smtClean="0"/>
              <a:t>FOUNDING OBJECTIVES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28775"/>
            <a:ext cx="7127875" cy="5040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The Co-operative Bank of Kenya was formed by co-operators through their Co-operative Societies in 1965 to deliver financial services to the Co-operative Movement in general for the maximum benefit of the societies’ members</a:t>
            </a:r>
            <a:endParaRPr lang="en-GB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 CO-OPERATIVE BANK OF KENYA</a:t>
            </a:r>
            <a:br>
              <a:rPr lang="en-GB" sz="3200" smtClean="0"/>
            </a:br>
            <a:r>
              <a:rPr lang="en-GB" sz="2400" smtClean="0"/>
              <a:t>FOUNDING OBJECTIVES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28775"/>
            <a:ext cx="7740650" cy="5040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To generate funds to loan to members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To channel available funds of the movement through the Bank where they can be utilised to the best advantage of the members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To provide funds for crop and other agricultural development ventures.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To solicit and provide funds from external sources for long-term development projects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To provide complete and efficient banking services for the benefit of its members and public at large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 CO-OPERATIVE BANK OF KENYA</a:t>
            </a:r>
            <a:br>
              <a:rPr lang="en-GB" sz="3200" smtClean="0"/>
            </a:br>
            <a:endParaRPr lang="en-GB" sz="2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28775"/>
            <a:ext cx="7127875" cy="5040313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800" u="sng" smtClean="0"/>
              <a:t>KEY STRATEGIC OBJECTIVE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/>
              <a:t>To establish innovative, value added linkages with the Co-operative movement thus becoming the leading Kenyan Bank offering affordable financial services to the over 6.3million members of the Co-operative movement particularly those currently unable to access financial services.</a:t>
            </a:r>
            <a:endParaRPr lang="en-GB" sz="28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THE CO-OPERATIVE BANK OF KENYA</a:t>
            </a:r>
            <a:br>
              <a:rPr lang="en-GB" sz="3200" smtClean="0"/>
            </a:br>
            <a:r>
              <a:rPr lang="en-GB" sz="2400" smtClean="0"/>
              <a:t>KEY FACTS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28775"/>
            <a:ext cx="7127875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Owned 100% by the Co-operative movement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4</a:t>
            </a:r>
            <a:r>
              <a:rPr lang="en-US" sz="2400" baseline="30000" smtClean="0"/>
              <a:t>th</a:t>
            </a:r>
            <a:r>
              <a:rPr lang="en-US" sz="2400" smtClean="0"/>
              <a:t> largest bank in Kenya in terms of assets and liabilities with  43 branches distributed countrywide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The bank also has 137 ATMs countrywide with 20 more to be commissioned by the end of the year to make a total of 157 ATMS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2000 became the second bank to offer fully centralized, online, real-time banking throughout the entire bank network.</a:t>
            </a:r>
            <a:endParaRPr lang="en-GB" sz="240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049963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 </a:t>
            </a:r>
            <a:r>
              <a:rPr lang="en-GB" sz="2800" smtClean="0">
                <a:latin typeface="Tahoma" pitchFamily="34" charset="0"/>
              </a:rPr>
              <a:t>ROLE OF SACCO NETWORKS</a:t>
            </a:r>
            <a:br>
              <a:rPr lang="en-GB" sz="2800" smtClean="0">
                <a:latin typeface="Tahoma" pitchFamily="34" charset="0"/>
              </a:rPr>
            </a:br>
            <a:r>
              <a:rPr lang="en-GB" sz="2800" smtClean="0">
                <a:latin typeface="Tahoma" pitchFamily="34" charset="0"/>
              </a:rPr>
              <a:t>  IN VALUE CHAIN FINANCING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557338"/>
            <a:ext cx="7127875" cy="51117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Value chain financing is the provision of financial services cutting across each stage in the value chain from production, processing, to the final  consumption.</a:t>
            </a:r>
          </a:p>
          <a:p>
            <a:pPr eaLnBrk="1" hangingPunct="1">
              <a:lnSpc>
                <a:spcPct val="120000"/>
              </a:lnSpc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Baskerville Old Face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964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Tahoma</vt:lpstr>
      <vt:lpstr>Arial</vt:lpstr>
      <vt:lpstr>Baskerville Old Face</vt:lpstr>
      <vt:lpstr>Wingdings</vt:lpstr>
      <vt:lpstr>Verdana</vt:lpstr>
      <vt:lpstr>Rage Italic LET</vt:lpstr>
      <vt:lpstr>Default Design</vt:lpstr>
      <vt:lpstr>   ROLE OF SACCO NETWORKS         IN VALUE CHAIN FINANCING</vt:lpstr>
      <vt:lpstr>CONTENTS</vt:lpstr>
      <vt:lpstr>THE CO-OPERATIVE MOVEMENT IN KENYA</vt:lpstr>
      <vt:lpstr>THE CO-OPERATIVE MOVEMENT IN KENYA</vt:lpstr>
      <vt:lpstr>THE CO-OPERATIVE BANK OF KENYA FOUNDING OBJECTIVES</vt:lpstr>
      <vt:lpstr>THE CO-OPERATIVE BANK OF KENYA FOUNDING OBJECTIVES</vt:lpstr>
      <vt:lpstr>THE CO-OPERATIVE BANK OF KENYA </vt:lpstr>
      <vt:lpstr>THE CO-OPERATIVE BANK OF KENYA KEY FACTS</vt:lpstr>
      <vt:lpstr> ROLE OF SACCO NETWORKS   IN VALUE CHAIN FINANCING</vt:lpstr>
      <vt:lpstr> ROLE OF SACCO NETWORKS   IN VALUE CHAIN FINANCING</vt:lpstr>
      <vt:lpstr> ROLE OF SACCO NETWORKS   IN VALUE CHAIN FINANCING</vt:lpstr>
      <vt:lpstr> ROLE OF SACCO NETWORKS IN VALUE CHAIN FINANCING</vt:lpstr>
      <vt:lpstr> ROLE OF SACCO NETWORKS IN VALUE CHAIN FINANCING</vt:lpstr>
      <vt:lpstr>THE VALUE CHAIN MODEL IN  MARKETING CO-OPERATIVES</vt:lpstr>
      <vt:lpstr>THE VALUE CHAIN MODEL IN SACCOS</vt:lpstr>
      <vt:lpstr>THE VALUE CHAIN MODEL</vt:lpstr>
      <vt:lpstr>THE VALUE CHAIN MODEL</vt:lpstr>
      <vt:lpstr>CHALLENGES IN VALUE CHAIN FINANCING</vt:lpstr>
      <vt:lpstr>CHALLENGES IN VALUE CHAIN FINANCING</vt:lpstr>
      <vt:lpstr>WAY FORWARD</vt:lpstr>
      <vt:lpstr>WAY FORWARD</vt:lpstr>
      <vt:lpstr>PowerPoint Presentation</vt:lpstr>
    </vt:vector>
  </TitlesOfParts>
  <Company>Joyfreto Creative Solutions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JCS</dc:creator>
  <cp:lastModifiedBy>Teacher E-Solutions</cp:lastModifiedBy>
  <cp:revision>70</cp:revision>
  <dcterms:created xsi:type="dcterms:W3CDTF">2003-06-12T04:38:14Z</dcterms:created>
  <dcterms:modified xsi:type="dcterms:W3CDTF">2019-01-15T12:43:01Z</dcterms:modified>
</cp:coreProperties>
</file>