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 id="2147483786" r:id="rId2"/>
  </p:sldMasterIdLst>
  <p:notesMasterIdLst>
    <p:notesMasterId r:id="rId34"/>
  </p:notesMasterIdLst>
  <p:sldIdLst>
    <p:sldId id="256" r:id="rId3"/>
    <p:sldId id="279" r:id="rId4"/>
    <p:sldId id="280" r:id="rId5"/>
    <p:sldId id="282" r:id="rId6"/>
    <p:sldId id="281" r:id="rId7"/>
    <p:sldId id="314" r:id="rId8"/>
    <p:sldId id="316" r:id="rId9"/>
    <p:sldId id="317" r:id="rId10"/>
    <p:sldId id="319" r:id="rId11"/>
    <p:sldId id="272" r:id="rId12"/>
    <p:sldId id="283" r:id="rId13"/>
    <p:sldId id="284" r:id="rId14"/>
    <p:sldId id="285" r:id="rId15"/>
    <p:sldId id="257" r:id="rId16"/>
    <p:sldId id="259" r:id="rId17"/>
    <p:sldId id="268" r:id="rId18"/>
    <p:sldId id="265" r:id="rId19"/>
    <p:sldId id="273" r:id="rId20"/>
    <p:sldId id="269" r:id="rId21"/>
    <p:sldId id="322" r:id="rId22"/>
    <p:sldId id="321" r:id="rId23"/>
    <p:sldId id="289" r:id="rId24"/>
    <p:sldId id="290" r:id="rId25"/>
    <p:sldId id="325" r:id="rId26"/>
    <p:sldId id="307" r:id="rId27"/>
    <p:sldId id="309" r:id="rId28"/>
    <p:sldId id="308" r:id="rId29"/>
    <p:sldId id="310" r:id="rId30"/>
    <p:sldId id="312" r:id="rId31"/>
    <p:sldId id="311" r:id="rId32"/>
    <p:sldId id="295" r:id="rId33"/>
  </p:sldIdLst>
  <p:sldSz cx="9144000" cy="6858000" type="screen4x3"/>
  <p:notesSz cx="6858000" cy="9144000"/>
  <p:defaultTextStyle>
    <a:defPPr>
      <a:defRPr lang="en-US"/>
    </a:defPPr>
    <a:lvl1pPr algn="l" rtl="0" fontAlgn="base">
      <a:spcBef>
        <a:spcPct val="0"/>
      </a:spcBef>
      <a:spcAft>
        <a:spcPct val="0"/>
      </a:spcAft>
      <a:defRPr sz="4400" kern="1200">
        <a:solidFill>
          <a:schemeClr val="tx1"/>
        </a:solidFill>
        <a:latin typeface="Arial" pitchFamily="34" charset="0"/>
        <a:ea typeface="ＭＳ Ｐゴシック" charset="-128"/>
        <a:cs typeface="+mn-cs"/>
      </a:defRPr>
    </a:lvl1pPr>
    <a:lvl2pPr marL="457200" algn="l" rtl="0" fontAlgn="base">
      <a:spcBef>
        <a:spcPct val="0"/>
      </a:spcBef>
      <a:spcAft>
        <a:spcPct val="0"/>
      </a:spcAft>
      <a:defRPr sz="4400" kern="1200">
        <a:solidFill>
          <a:schemeClr val="tx1"/>
        </a:solidFill>
        <a:latin typeface="Arial" pitchFamily="34" charset="0"/>
        <a:ea typeface="ＭＳ Ｐゴシック" charset="-128"/>
        <a:cs typeface="+mn-cs"/>
      </a:defRPr>
    </a:lvl2pPr>
    <a:lvl3pPr marL="914400" algn="l" rtl="0" fontAlgn="base">
      <a:spcBef>
        <a:spcPct val="0"/>
      </a:spcBef>
      <a:spcAft>
        <a:spcPct val="0"/>
      </a:spcAft>
      <a:defRPr sz="4400" kern="1200">
        <a:solidFill>
          <a:schemeClr val="tx1"/>
        </a:solidFill>
        <a:latin typeface="Arial" pitchFamily="34" charset="0"/>
        <a:ea typeface="ＭＳ Ｐゴシック" charset="-128"/>
        <a:cs typeface="+mn-cs"/>
      </a:defRPr>
    </a:lvl3pPr>
    <a:lvl4pPr marL="1371600" algn="l" rtl="0" fontAlgn="base">
      <a:spcBef>
        <a:spcPct val="0"/>
      </a:spcBef>
      <a:spcAft>
        <a:spcPct val="0"/>
      </a:spcAft>
      <a:defRPr sz="4400" kern="1200">
        <a:solidFill>
          <a:schemeClr val="tx1"/>
        </a:solidFill>
        <a:latin typeface="Arial" pitchFamily="34" charset="0"/>
        <a:ea typeface="ＭＳ Ｐゴシック" charset="-128"/>
        <a:cs typeface="+mn-cs"/>
      </a:defRPr>
    </a:lvl4pPr>
    <a:lvl5pPr marL="1828800" algn="l" rtl="0" fontAlgn="base">
      <a:spcBef>
        <a:spcPct val="0"/>
      </a:spcBef>
      <a:spcAft>
        <a:spcPct val="0"/>
      </a:spcAft>
      <a:defRPr sz="4400" kern="1200">
        <a:solidFill>
          <a:schemeClr val="tx1"/>
        </a:solidFill>
        <a:latin typeface="Arial" pitchFamily="34" charset="0"/>
        <a:ea typeface="ＭＳ Ｐゴシック" charset="-128"/>
        <a:cs typeface="+mn-cs"/>
      </a:defRPr>
    </a:lvl5pPr>
    <a:lvl6pPr marL="2286000" algn="l" defTabSz="914400" rtl="0" eaLnBrk="1" latinLnBrk="0" hangingPunct="1">
      <a:defRPr sz="4400" kern="1200">
        <a:solidFill>
          <a:schemeClr val="tx1"/>
        </a:solidFill>
        <a:latin typeface="Arial" pitchFamily="34" charset="0"/>
        <a:ea typeface="ＭＳ Ｐゴシック" charset="-128"/>
        <a:cs typeface="+mn-cs"/>
      </a:defRPr>
    </a:lvl6pPr>
    <a:lvl7pPr marL="2743200" algn="l" defTabSz="914400" rtl="0" eaLnBrk="1" latinLnBrk="0" hangingPunct="1">
      <a:defRPr sz="4400" kern="1200">
        <a:solidFill>
          <a:schemeClr val="tx1"/>
        </a:solidFill>
        <a:latin typeface="Arial" pitchFamily="34" charset="0"/>
        <a:ea typeface="ＭＳ Ｐゴシック" charset="-128"/>
        <a:cs typeface="+mn-cs"/>
      </a:defRPr>
    </a:lvl7pPr>
    <a:lvl8pPr marL="3200400" algn="l" defTabSz="914400" rtl="0" eaLnBrk="1" latinLnBrk="0" hangingPunct="1">
      <a:defRPr sz="4400" kern="1200">
        <a:solidFill>
          <a:schemeClr val="tx1"/>
        </a:solidFill>
        <a:latin typeface="Arial" pitchFamily="34" charset="0"/>
        <a:ea typeface="ＭＳ Ｐゴシック" charset="-128"/>
        <a:cs typeface="+mn-cs"/>
      </a:defRPr>
    </a:lvl8pPr>
    <a:lvl9pPr marL="3657600" algn="l" defTabSz="914400" rtl="0" eaLnBrk="1" latinLnBrk="0" hangingPunct="1">
      <a:defRPr sz="4400" kern="1200">
        <a:solidFill>
          <a:schemeClr val="tx1"/>
        </a:solidFill>
        <a:latin typeface="Arial"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ea typeface="+mn-ea"/>
              </a:defRPr>
            </a:lvl1pPr>
          </a:lstStyle>
          <a:p>
            <a:pPr>
              <a:defRPr/>
            </a:pPr>
            <a:endParaRPr lang="en-US"/>
          </a:p>
        </p:txBody>
      </p:sp>
      <p:sp>
        <p:nvSpPr>
          <p:cNvPr id="174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ea typeface="+mn-ea"/>
              </a:defRPr>
            </a:lvl1pPr>
          </a:lstStyle>
          <a:p>
            <a:pPr>
              <a:defRPr/>
            </a:pPr>
            <a:endParaRPr lang="en-US"/>
          </a:p>
        </p:txBody>
      </p:sp>
      <p:sp>
        <p:nvSpPr>
          <p:cNvPr id="4710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ea typeface="+mn-ea"/>
              </a:defRPr>
            </a:lvl1pPr>
          </a:lstStyle>
          <a:p>
            <a:pPr>
              <a:defRPr/>
            </a:pPr>
            <a:endParaRPr lang="en-US"/>
          </a:p>
        </p:txBody>
      </p:sp>
      <p:sp>
        <p:nvSpPr>
          <p:cNvPr id="174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D0375FB1-4775-4389-8FDB-88DB1954F7E8}" type="slidenum">
              <a:rPr lang="en-US"/>
              <a:pPr>
                <a:defRPr/>
              </a:pPr>
              <a:t>‹#›</a:t>
            </a:fld>
            <a:endParaRPr lang="en-US"/>
          </a:p>
        </p:txBody>
      </p:sp>
    </p:spTree>
    <p:extLst>
      <p:ext uri="{BB962C8B-B14F-4D97-AF65-F5344CB8AC3E}">
        <p14:creationId xmlns:p14="http://schemas.microsoft.com/office/powerpoint/2010/main" val="10808694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ＭＳ Ｐゴシック" pitchFamily="1" charset="-128"/>
        <a:cs typeface="ＭＳ Ｐゴシック" pitchFamily="1" charset="-128"/>
      </a:defRPr>
    </a:lvl1pPr>
    <a:lvl2pPr marL="457200" algn="l"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7E5369A2-E229-40F0-AF88-F33212040825}" type="slidenum">
              <a:rPr lang="en-US" sz="1200"/>
              <a:pPr eaLnBrk="1" hangingPunct="1"/>
              <a:t>1</a:t>
            </a:fld>
            <a:endParaRPr lang="en-US" sz="1200"/>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latin typeface="Times New Roman" pitchFamily="18" charset="0"/>
                <a:ea typeface="ＭＳ Ｐゴシック" charset="-128"/>
              </a:rPr>
              <a:t>Go through each trial</a:t>
            </a:r>
          </a:p>
          <a:p>
            <a:pPr>
              <a:buFontTx/>
              <a:buChar char="-"/>
            </a:pPr>
            <a:r>
              <a:rPr lang="en-US" smtClean="0">
                <a:latin typeface="Times New Roman" pitchFamily="18" charset="0"/>
                <a:ea typeface="ＭＳ Ｐゴシック" charset="-128"/>
              </a:rPr>
              <a:t>The evidence suggests that this treatment is quite effective, with around 60-70% of youth improving following treatment. A very recent study suggests that combination CBT and SSRI (in this case Zoloft) was the most efficacious with 81% of youth improving. </a:t>
            </a:r>
          </a:p>
          <a:p>
            <a:pPr>
              <a:buFontTx/>
              <a:buChar char="-"/>
            </a:pPr>
            <a:r>
              <a:rPr lang="en-US" smtClean="0">
                <a:latin typeface="Times New Roman" pitchFamily="18" charset="0"/>
                <a:ea typeface="ＭＳ Ｐゴシック" charset="-128"/>
              </a:rPr>
              <a:t>I would be happy to provide anyone with a copy of these outcome papers for your reading pleasure. </a:t>
            </a: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823FB07B-6846-4C2B-9094-BC20E2BE4CA4}" type="slidenum">
              <a:rPr lang="en-US" sz="1200"/>
              <a:pPr eaLnBrk="1" hangingPunct="1"/>
              <a:t>20</a:t>
            </a:fld>
            <a:endParaRPr 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E0A68A01-F7FC-45F8-9A54-036D5B5AA7E7}" type="slidenum">
              <a:rPr lang="en-US" sz="1200"/>
              <a:pPr eaLnBrk="1" hangingPunct="1"/>
              <a:t>21</a:t>
            </a:fld>
            <a:endParaRPr lang="en-US" sz="1200"/>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New Roman" pitchFamily="18" charset="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charset="-128"/>
              </a:rPr>
              <a:t>Meets the criteria set forth by Chambless and Hollon (1998) </a:t>
            </a:r>
          </a:p>
          <a:p>
            <a:r>
              <a:rPr lang="en-US" smtClean="0">
                <a:ea typeface="ＭＳ Ｐゴシック" charset="-128"/>
              </a:rPr>
              <a:t>An examination of existing studies on implementation of cognitive-behavioral interventions in schools indicates that five factors have been found most frequently to influence implementation success: school organizational structure; program characteristics; fit with school goals, policies, and programs; training/technical assistance; and administrator support.</a:t>
            </a:r>
          </a:p>
          <a:p>
            <a:endParaRPr lang="en-US" smtClean="0">
              <a:ea typeface="ＭＳ Ｐゴシック" charset="-128"/>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8EB183D9-FD2B-4DB3-B8E1-36FC42626040}" type="slidenum">
              <a:rPr lang="en-US" sz="1200"/>
              <a:pPr eaLnBrk="1" hangingPunct="1"/>
              <a:t>22</a:t>
            </a:fld>
            <a:endParaRPr 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charset="-128"/>
              </a:rPr>
              <a:t>Among children identified with mental health problems, only 20%–50% access services, a large portion of which are provided by schools (Farmer, Burns, Phillips, Angold, &amp; Costello, 2003).</a:t>
            </a: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2D475527-AC52-455D-BBED-79B6D09D0295}" type="slidenum">
              <a:rPr lang="en-US" sz="1200"/>
              <a:pPr eaLnBrk="1" hangingPunct="1"/>
              <a:t>23</a:t>
            </a:fld>
            <a:endParaRPr 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ea typeface="ＭＳ Ｐゴシック" charset="-128"/>
            </a:endParaRPr>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C3690D53-C4D0-4323-8C94-D87057E682FF}" type="slidenum">
              <a:rPr lang="en-US" sz="1200"/>
              <a:pPr eaLnBrk="1" hangingPunct="1"/>
              <a:t>25</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charset="-128"/>
              </a:rPr>
              <a:t>This differs from care in traditional mental health settings, and allows school-based services to have a potentially greater impact on the everyday lives of children and adolescents. In addition, school systems located in economically deprived areas are usually much more affordable than those at traditional outpatient private practices or hospitals.</a:t>
            </a: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7DA7EF12-242A-4A32-BB58-642DC54AD039}" type="slidenum">
              <a:rPr lang="en-US" sz="1200"/>
              <a:pPr eaLnBrk="1" hangingPunct="1"/>
              <a:t>26</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ea typeface="ＭＳ Ｐゴシック" charset="-128"/>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93399481-3831-4873-8A04-AF41F5B28C71}" type="slidenum">
              <a:rPr lang="en-US" sz="1200"/>
              <a:pPr eaLnBrk="1" hangingPunct="1"/>
              <a:t>27</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charset="-128"/>
              </a:rPr>
              <a:t>Perhaps due to the covert nature of symptoms, as well as not enough trained clinicians, etc.</a:t>
            </a:r>
          </a:p>
          <a:p>
            <a:r>
              <a:rPr lang="en-US" smtClean="0">
                <a:ea typeface="ＭＳ Ｐゴシック" charset="-128"/>
              </a:rPr>
              <a:t>High levels of comorbidity with mood disorders (my dissertation). Evidence indicates that anxiety typically occurs before the mood disorder. Important research question- can depression be prevented if anxiety is treated early??</a:t>
            </a: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21B93B30-59D8-4DD9-B6DE-23EAB5E25CB9}" type="slidenum">
              <a:rPr lang="en-US" sz="1200"/>
              <a:pPr eaLnBrk="1" hangingPunct="1"/>
              <a:t>3</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mtClean="0">
                <a:ea typeface="ＭＳ Ｐゴシック" charset="-128"/>
              </a:rPr>
              <a:t>We focus on the first three, also the most common</a:t>
            </a:r>
          </a:p>
          <a:p>
            <a:r>
              <a:rPr lang="en-US" smtClean="0">
                <a:ea typeface="ＭＳ Ｐゴシック" charset="-128"/>
              </a:rPr>
              <a:t>SAD is characterized by inappropriate and excessive anxiety regarding separation from home and/or caretakers. GAD is characterized by excessive and persistent anxiety and worry across a number of domains (e.g., school, health of loved ones) that is difficult to control and is associated with physical symptoms (e.g., muscle tension). SoP is characterized by a marked and persistent fear of performance or social situations due to social evaluation.</a:t>
            </a: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CCA8FA8C-E2DB-4E58-A1FC-39B54478B92D}" type="slidenum">
              <a:rPr lang="en-US" sz="1200"/>
              <a:pPr eaLnBrk="1" hangingPunct="1"/>
              <a:t>5</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739ACD60-5AAB-4D38-AACF-26D7AABA8063}" type="slidenum">
              <a:rPr lang="en-US" sz="1200"/>
              <a:pPr eaLnBrk="1" hangingPunct="1"/>
              <a:t>10</a:t>
            </a:fld>
            <a:endParaRPr lang="en-US" sz="1200"/>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ea typeface="ＭＳ Ｐゴシック" charset="-128"/>
              </a:rPr>
              <a:t>Each affects the other and essentially by understanidng the relatiionship between each, you can intervene at each level</a:t>
            </a:r>
          </a:p>
          <a:p>
            <a:pPr eaLnBrk="1" hangingPunct="1"/>
            <a:r>
              <a:rPr lang="en-US" smtClean="0">
                <a:ea typeface="ＭＳ Ｐゴシック" charset="-128"/>
              </a:rPr>
              <a:t>distorted or dysfunctional thinking patterns are important components of developing and maintaining psychological disorders.  Further, I have found behavioral models useful in conceptualizing childhood problems and replacing maladaptive behaviors with healthy, adaptive behaviors. </a:t>
            </a:r>
          </a:p>
          <a:p>
            <a:pPr eaLnBrk="1" hangingPunct="1"/>
            <a:endParaRPr lang="en-US" smtClean="0">
              <a:ea typeface="ＭＳ Ｐゴシック" charset="-128"/>
            </a:endParaRPr>
          </a:p>
          <a:p>
            <a:pPr eaLnBrk="1" hangingPunct="1"/>
            <a:endParaRPr lang="en-US"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ea typeface="ＭＳ Ｐゴシック" charset="-128"/>
            </a:endParaRPr>
          </a:p>
          <a:p>
            <a:r>
              <a:rPr lang="en-US" smtClean="0">
                <a:ea typeface="ＭＳ Ｐゴシック" charset="-128"/>
              </a:rPr>
              <a:t>Parents may reduce demands on the child (e.g. school refusing child may not be forced to go to school; may be reinforcing in itself)</a:t>
            </a: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50DA5F90-DC41-40E7-B2A2-3385DEC61402}" type="slidenum">
              <a:rPr lang="en-US" sz="1200"/>
              <a:pPr eaLnBrk="1" hangingPunct="1"/>
              <a:t>11</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BA7674D1-40B9-45DD-9F44-FC6C041A254D}" type="slidenum">
              <a:rPr lang="en-US" sz="1200"/>
              <a:pPr eaLnBrk="1" hangingPunct="1"/>
              <a:t>14</a:t>
            </a:fld>
            <a:endParaRPr lang="en-US" sz="1200"/>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ea typeface="ＭＳ Ｐゴシック" charset="-128"/>
              </a:rPr>
              <a:t>-- First 8 sessions child learns when anxious, what to do about it, and learns series of coping skills that are used in FEAR acronym</a:t>
            </a:r>
          </a:p>
          <a:p>
            <a:pPr eaLnBrk="1" hangingPunct="1"/>
            <a:r>
              <a:rPr lang="en-US" smtClean="0">
                <a:ea typeface="ＭＳ Ｐゴシック" charset="-128"/>
              </a:rPr>
              <a:t>-- Psychoeducation is an important component: </a:t>
            </a:r>
          </a:p>
          <a:p>
            <a:pPr eaLnBrk="1" hangingPunct="1"/>
            <a:r>
              <a:rPr lang="en-US" smtClean="0">
                <a:ea typeface="ＭＳ Ｐゴシック" charset="-128"/>
              </a:rPr>
              <a:t>	anxiety is a natural and adaptive emotion</a:t>
            </a:r>
          </a:p>
          <a:p>
            <a:pPr eaLnBrk="1" hangingPunct="1"/>
            <a:r>
              <a:rPr lang="en-US" smtClean="0">
                <a:ea typeface="ＭＳ Ｐゴシック" charset="-128"/>
              </a:rPr>
              <a:t>	treatment goals include the management of anxiety (not its elimination)</a:t>
            </a:r>
          </a:p>
          <a:p>
            <a:pPr eaLnBrk="1" hangingPunct="1"/>
            <a:r>
              <a:rPr lang="en-US" smtClean="0">
                <a:ea typeface="ＭＳ Ｐゴシック" charset="-128"/>
              </a:rPr>
              <a:t>	anxiety represents times when the alarm is triggered by situations that are misperceived as dangerous (actually non-threatening)</a:t>
            </a:r>
          </a:p>
          <a:p>
            <a:pPr eaLnBrk="1" hangingPunct="1"/>
            <a:r>
              <a:rPr lang="en-US" smtClean="0">
                <a:ea typeface="ＭＳ Ｐゴシック" charset="-128"/>
              </a:rPr>
              <a:t>-- Exposures/ practices … challenges</a:t>
            </a:r>
          </a:p>
          <a:p>
            <a:pPr eaLnBrk="1" hangingPunct="1"/>
            <a:endParaRPr lang="en-US" smtClean="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C0364D42-292F-4C64-8626-7394C23776F9}" type="slidenum">
              <a:rPr lang="en-US" sz="1200"/>
              <a:pPr eaLnBrk="1" hangingPunct="1"/>
              <a:t>15</a:t>
            </a:fld>
            <a:endParaRPr lang="en-US" sz="1200"/>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ea typeface="ＭＳ Ｐゴシック" charset="-128"/>
              </a:rPr>
              <a:t>-- Thinking about therapy from client’s persecpective …</a:t>
            </a:r>
          </a:p>
          <a:p>
            <a:pPr eaLnBrk="1" hangingPunct="1"/>
            <a:r>
              <a:rPr lang="en-US" smtClean="0">
                <a:ea typeface="ＭＳ Ｐゴシック" charset="-128"/>
              </a:rPr>
              <a:t>-- The ungame</a:t>
            </a:r>
          </a:p>
          <a:p>
            <a:pPr eaLnBrk="1" hangingPunct="1"/>
            <a:r>
              <a:rPr lang="en-US" smtClean="0">
                <a:ea typeface="ＭＳ Ｐゴシック" charset="-128"/>
              </a:rPr>
              <a:t>-- Workbook (in and out of task)</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E47B1DB6-6E35-4A51-94B1-6267AA8FB749}" type="slidenum">
              <a:rPr lang="en-US" sz="1200"/>
              <a:pPr eaLnBrk="1" hangingPunct="1"/>
              <a:t>16</a:t>
            </a:fld>
            <a:endParaRPr lang="en-US" sz="1200"/>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fld id="{DABA4912-C33A-441A-8630-DECCA7A10A49}" type="slidenum">
              <a:rPr lang="en-US" sz="1200"/>
              <a:pPr eaLnBrk="1" hangingPunct="1"/>
              <a:t>17</a:t>
            </a:fld>
            <a:endParaRPr lang="en-US" sz="1200"/>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ea typeface="ＭＳ Ｐゴシック" charset="-128"/>
              </a:rPr>
              <a:t>Fine tunr hieraech</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smtClean="0">
                <a:solidFill>
                  <a:srgbClr val="D1EAEE"/>
                </a:solidFill>
              </a:defRPr>
            </a:lvl1pPr>
          </a:lstStyle>
          <a:p>
            <a:pPr>
              <a:defRPr/>
            </a:pPr>
            <a:fld id="{5713FBDA-D4B7-41EA-AC19-761C5CE67122}" type="slidenum">
              <a:rPr lang="en-US"/>
              <a:pPr>
                <a:defRPr/>
              </a:pPr>
              <a:t>‹#›</a:t>
            </a:fld>
            <a:endParaRPr lang="en-US"/>
          </a:p>
        </p:txBody>
      </p:sp>
    </p:spTree>
    <p:extLst>
      <p:ext uri="{BB962C8B-B14F-4D97-AF65-F5344CB8AC3E}">
        <p14:creationId xmlns:p14="http://schemas.microsoft.com/office/powerpoint/2010/main" val="39848966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28E910D-321E-4A1B-A545-40D22453F06D}" type="slidenum">
              <a:rPr lang="en-US"/>
              <a:pPr>
                <a:defRPr/>
              </a:pPr>
              <a:t>‹#›</a:t>
            </a:fld>
            <a:endParaRPr lang="en-US"/>
          </a:p>
        </p:txBody>
      </p:sp>
    </p:spTree>
    <p:extLst>
      <p:ext uri="{BB962C8B-B14F-4D97-AF65-F5344CB8AC3E}">
        <p14:creationId xmlns:p14="http://schemas.microsoft.com/office/powerpoint/2010/main" val="2203814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E3E876C-4D6E-4FB8-B5E4-4A469B17F983}" type="slidenum">
              <a:rPr lang="en-US"/>
              <a:pPr>
                <a:defRPr/>
              </a:pPr>
              <a:t>‹#›</a:t>
            </a:fld>
            <a:endParaRPr lang="en-US"/>
          </a:p>
        </p:txBody>
      </p:sp>
    </p:spTree>
    <p:extLst>
      <p:ext uri="{BB962C8B-B14F-4D97-AF65-F5344CB8AC3E}">
        <p14:creationId xmlns:p14="http://schemas.microsoft.com/office/powerpoint/2010/main" val="40485396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latin typeface="Garamond" pitchFamily="18" charset="0"/>
              <a:ea typeface="+mn-ea"/>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endParaRPr lang="en-US" altLang="en-US"/>
          </a:p>
        </p:txBody>
      </p:sp>
      <p:sp>
        <p:nvSpPr>
          <p:cNvPr id="16" name="Footer Placeholder 16"/>
          <p:cNvSpPr>
            <a:spLocks noGrp="1"/>
          </p:cNvSpPr>
          <p:nvPr>
            <p:ph type="ftr" sz="quarter" idx="11"/>
          </p:nvPr>
        </p:nvSpPr>
        <p:spPr/>
        <p:txBody>
          <a:bodyPr/>
          <a:lstStyle>
            <a:lvl1pPr>
              <a:defRPr/>
            </a:lvl1pPr>
          </a:lstStyle>
          <a:p>
            <a:pPr>
              <a:defRPr/>
            </a:pPr>
            <a:endParaRPr lang="en-US" altLang="en-US"/>
          </a:p>
        </p:txBody>
      </p:sp>
      <p:sp>
        <p:nvSpPr>
          <p:cNvPr id="17" name="Slide Number Placeholder 28"/>
          <p:cNvSpPr>
            <a:spLocks noGrp="1"/>
          </p:cNvSpPr>
          <p:nvPr>
            <p:ph type="sldNum" sz="quarter" idx="12"/>
          </p:nvPr>
        </p:nvSpPr>
        <p:spPr>
          <a:xfrm>
            <a:off x="4343400" y="2198688"/>
            <a:ext cx="457200" cy="441325"/>
          </a:xfrm>
        </p:spPr>
        <p:txBody>
          <a:bodyPr/>
          <a:lstStyle>
            <a:lvl1pPr>
              <a:defRPr smtClean="0"/>
            </a:lvl1pPr>
          </a:lstStyle>
          <a:p>
            <a:pPr>
              <a:defRPr/>
            </a:pPr>
            <a:fld id="{38219899-CF68-4FD3-87AC-52A11140D033}" type="slidenum">
              <a:rPr lang="en-US"/>
              <a:pPr>
                <a:defRPr/>
              </a:pPr>
              <a:t>‹#›</a:t>
            </a:fld>
            <a:endParaRPr lang="en-US"/>
          </a:p>
        </p:txBody>
      </p:sp>
    </p:spTree>
    <p:extLst>
      <p:ext uri="{BB962C8B-B14F-4D97-AF65-F5344CB8AC3E}">
        <p14:creationId xmlns:p14="http://schemas.microsoft.com/office/powerpoint/2010/main" val="117495319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latin typeface="Garamond" pitchFamily="18" charset="0"/>
              <a:ea typeface="+mn-ea"/>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ltLang="en-US"/>
          </a:p>
        </p:txBody>
      </p:sp>
      <p:sp>
        <p:nvSpPr>
          <p:cNvPr id="16" name="Date Placeholder 3"/>
          <p:cNvSpPr>
            <a:spLocks noGrp="1"/>
          </p:cNvSpPr>
          <p:nvPr>
            <p:ph type="dt" sz="half" idx="11"/>
          </p:nvPr>
        </p:nvSpPr>
        <p:spPr/>
        <p:txBody>
          <a:bodyPr/>
          <a:lstStyle>
            <a:lvl1pPr>
              <a:defRPr/>
            </a:lvl1pPr>
          </a:lstStyle>
          <a:p>
            <a:pPr>
              <a:defRPr/>
            </a:pPr>
            <a:endParaRPr lang="en-US" altLang="en-US"/>
          </a:p>
        </p:txBody>
      </p:sp>
      <p:sp>
        <p:nvSpPr>
          <p:cNvPr id="17" name="Slide Number Placeholder 5"/>
          <p:cNvSpPr>
            <a:spLocks noGrp="1"/>
          </p:cNvSpPr>
          <p:nvPr>
            <p:ph type="sldNum" sz="quarter" idx="12"/>
          </p:nvPr>
        </p:nvSpPr>
        <p:spPr>
          <a:xfrm>
            <a:off x="4343400" y="2198688"/>
            <a:ext cx="457200" cy="441325"/>
          </a:xfrm>
        </p:spPr>
        <p:txBody>
          <a:bodyPr/>
          <a:lstStyle>
            <a:lvl1pPr>
              <a:defRPr smtClean="0"/>
            </a:lvl1pPr>
          </a:lstStyle>
          <a:p>
            <a:pPr>
              <a:defRPr/>
            </a:pPr>
            <a:fld id="{AD3D22A5-A830-4D55-9305-D8D5A9B40AEE}" type="slidenum">
              <a:rPr lang="en-US"/>
              <a:pPr>
                <a:defRPr/>
              </a:pPr>
              <a:t>‹#›</a:t>
            </a:fld>
            <a:endParaRPr lang="en-US"/>
          </a:p>
        </p:txBody>
      </p:sp>
    </p:spTree>
    <p:extLst>
      <p:ext uri="{BB962C8B-B14F-4D97-AF65-F5344CB8AC3E}">
        <p14:creationId xmlns:p14="http://schemas.microsoft.com/office/powerpoint/2010/main" val="210353994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US" altLang="en-US"/>
          </a:p>
        </p:txBody>
      </p:sp>
      <p:sp>
        <p:nvSpPr>
          <p:cNvPr id="7" name="Footer Placeholder 5"/>
          <p:cNvSpPr>
            <a:spLocks noGrp="1"/>
          </p:cNvSpPr>
          <p:nvPr>
            <p:ph type="ftr" sz="quarter" idx="11"/>
          </p:nvPr>
        </p:nvSpPr>
        <p:spPr/>
        <p:txBody>
          <a:bodyPr/>
          <a:lstStyle>
            <a:lvl1pPr>
              <a:defRPr/>
            </a:lvl1pPr>
          </a:lstStyle>
          <a:p>
            <a:pPr>
              <a:defRPr/>
            </a:pPr>
            <a:endParaRPr lang="en-US" altLang="en-US"/>
          </a:p>
        </p:txBody>
      </p:sp>
      <p:sp>
        <p:nvSpPr>
          <p:cNvPr id="8" name="Slide Number Placeholder 6"/>
          <p:cNvSpPr>
            <a:spLocks noGrp="1"/>
          </p:cNvSpPr>
          <p:nvPr>
            <p:ph type="sldNum" sz="quarter" idx="12"/>
          </p:nvPr>
        </p:nvSpPr>
        <p:spPr/>
        <p:txBody>
          <a:bodyPr/>
          <a:lstStyle>
            <a:lvl1pPr>
              <a:defRPr smtClean="0"/>
            </a:lvl1pPr>
          </a:lstStyle>
          <a:p>
            <a:pPr>
              <a:defRPr/>
            </a:pPr>
            <a:fld id="{42D34E4A-9E79-45DD-B868-84C0F0C2AA69}" type="slidenum">
              <a:rPr lang="en-US"/>
              <a:pPr>
                <a:defRPr/>
              </a:pPr>
              <a:t>‹#›</a:t>
            </a:fld>
            <a:endParaRPr lang="en-US"/>
          </a:p>
        </p:txBody>
      </p:sp>
    </p:spTree>
    <p:extLst>
      <p:ext uri="{BB962C8B-B14F-4D97-AF65-F5344CB8AC3E}">
        <p14:creationId xmlns:p14="http://schemas.microsoft.com/office/powerpoint/2010/main" val="394383851"/>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latin typeface="Garamond" pitchFamily="18" charset="0"/>
              <a:ea typeface="+mn-ea"/>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endParaRPr lang="en-US" alt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ltLang="en-US"/>
          </a:p>
        </p:txBody>
      </p:sp>
      <p:sp>
        <p:nvSpPr>
          <p:cNvPr id="20" name="Slide Number Placeholder 8"/>
          <p:cNvSpPr>
            <a:spLocks noGrp="1"/>
          </p:cNvSpPr>
          <p:nvPr>
            <p:ph type="sldNum" sz="quarter" idx="12"/>
          </p:nvPr>
        </p:nvSpPr>
        <p:spPr>
          <a:xfrm>
            <a:off x="4343400" y="1042988"/>
            <a:ext cx="457200" cy="441325"/>
          </a:xfrm>
        </p:spPr>
        <p:txBody>
          <a:bodyPr/>
          <a:lstStyle>
            <a:lvl1pPr>
              <a:defRPr smtClean="0"/>
            </a:lvl1pPr>
          </a:lstStyle>
          <a:p>
            <a:pPr>
              <a:defRPr/>
            </a:pPr>
            <a:fld id="{10B7EFFB-2ED4-49A2-8182-23F7BEC8F345}" type="slidenum">
              <a:rPr lang="en-US"/>
              <a:pPr>
                <a:defRPr/>
              </a:pPr>
              <a:t>‹#›</a:t>
            </a:fld>
            <a:endParaRPr lang="en-US"/>
          </a:p>
        </p:txBody>
      </p:sp>
    </p:spTree>
    <p:extLst>
      <p:ext uri="{BB962C8B-B14F-4D97-AF65-F5344CB8AC3E}">
        <p14:creationId xmlns:p14="http://schemas.microsoft.com/office/powerpoint/2010/main" val="92952279"/>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ltLang="en-US"/>
          </a:p>
        </p:txBody>
      </p:sp>
      <p:sp>
        <p:nvSpPr>
          <p:cNvPr id="4" name="Footer Placeholder 3"/>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a:xfrm>
            <a:off x="4343400" y="1036638"/>
            <a:ext cx="457200" cy="441325"/>
          </a:xfrm>
        </p:spPr>
        <p:txBody>
          <a:bodyPr/>
          <a:lstStyle>
            <a:lvl1pPr>
              <a:defRPr smtClean="0"/>
            </a:lvl1pPr>
          </a:lstStyle>
          <a:p>
            <a:pPr>
              <a:defRPr/>
            </a:pPr>
            <a:fld id="{48EA1411-1EF3-4447-86E8-87AF46B37B4C}" type="slidenum">
              <a:rPr lang="en-US"/>
              <a:pPr>
                <a:defRPr/>
              </a:pPr>
              <a:t>‹#›</a:t>
            </a:fld>
            <a:endParaRPr lang="en-US"/>
          </a:p>
        </p:txBody>
      </p:sp>
    </p:spTree>
    <p:extLst>
      <p:ext uri="{BB962C8B-B14F-4D97-AF65-F5344CB8AC3E}">
        <p14:creationId xmlns:p14="http://schemas.microsoft.com/office/powerpoint/2010/main" val="34487765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latin typeface="Garamond" pitchFamily="18" charset="0"/>
              <a:ea typeface="+mn-ea"/>
            </a:endParaRPr>
          </a:p>
        </p:txBody>
      </p:sp>
      <p:sp>
        <p:nvSpPr>
          <p:cNvPr id="8" name="Date Placeholder 1"/>
          <p:cNvSpPr>
            <a:spLocks noGrp="1"/>
          </p:cNvSpPr>
          <p:nvPr>
            <p:ph type="dt" sz="half" idx="10"/>
          </p:nvPr>
        </p:nvSpPr>
        <p:spPr/>
        <p:txBody>
          <a:bodyPr/>
          <a:lstStyle>
            <a:lvl1pPr>
              <a:defRPr/>
            </a:lvl1pPr>
          </a:lstStyle>
          <a:p>
            <a:pPr>
              <a:defRPr/>
            </a:pPr>
            <a:endParaRPr lang="en-US" altLang="en-US"/>
          </a:p>
        </p:txBody>
      </p:sp>
      <p:sp>
        <p:nvSpPr>
          <p:cNvPr id="9" name="Footer Placeholder 2"/>
          <p:cNvSpPr>
            <a:spLocks noGrp="1"/>
          </p:cNvSpPr>
          <p:nvPr>
            <p:ph type="ftr" sz="quarter" idx="11"/>
          </p:nvPr>
        </p:nvSpPr>
        <p:spPr/>
        <p:txBody>
          <a:bodyPr/>
          <a:lstStyle>
            <a:lvl1pPr>
              <a:defRPr/>
            </a:lvl1pPr>
          </a:lstStyle>
          <a:p>
            <a:pPr>
              <a:defRPr/>
            </a:pPr>
            <a:endParaRPr lang="en-US" altLang="en-US"/>
          </a:p>
        </p:txBody>
      </p:sp>
      <p:sp>
        <p:nvSpPr>
          <p:cNvPr id="10" name="Slide Number Placeholder 3"/>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3970C528-CE41-4F70-B57D-DB6AD261B850}" type="slidenum">
              <a:rPr lang="en-US"/>
              <a:pPr>
                <a:defRPr/>
              </a:pPr>
              <a:t>‹#›</a:t>
            </a:fld>
            <a:endParaRPr lang="en-US"/>
          </a:p>
        </p:txBody>
      </p:sp>
    </p:spTree>
    <p:extLst>
      <p:ext uri="{BB962C8B-B14F-4D97-AF65-F5344CB8AC3E}">
        <p14:creationId xmlns:p14="http://schemas.microsoft.com/office/powerpoint/2010/main" val="8975295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latin typeface="Garamond" pitchFamily="18" charset="0"/>
              <a:ea typeface="+mn-ea"/>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smtClean="0"/>
            </a:lvl1pPr>
          </a:lstStyle>
          <a:p>
            <a:pPr>
              <a:defRPr/>
            </a:pPr>
            <a:fld id="{F018772B-F5C5-4228-AA30-F2544FB6F829}"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endParaRPr lang="en-US" alt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ltLang="en-US"/>
          </a:p>
        </p:txBody>
      </p:sp>
    </p:spTree>
    <p:extLst>
      <p:ext uri="{BB962C8B-B14F-4D97-AF65-F5344CB8AC3E}">
        <p14:creationId xmlns:p14="http://schemas.microsoft.com/office/powerpoint/2010/main" val="2676273996"/>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smtClean="0"/>
            </a:lvl1pPr>
          </a:lstStyle>
          <a:p>
            <a:pPr>
              <a:defRPr/>
            </a:pPr>
            <a:fld id="{897C19D0-BAB2-4064-B501-2A1F7BBA4E4A}" type="slidenum">
              <a:rPr lang="en-US"/>
              <a:pPr>
                <a:defRPr/>
              </a:pPr>
              <a:t>‹#›</a:t>
            </a:fld>
            <a:endParaRPr lang="en-US"/>
          </a:p>
        </p:txBody>
      </p:sp>
    </p:spTree>
    <p:extLst>
      <p:ext uri="{BB962C8B-B14F-4D97-AF65-F5344CB8AC3E}">
        <p14:creationId xmlns:p14="http://schemas.microsoft.com/office/powerpoint/2010/main" val="314835440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C111E2E-EED7-4C42-A951-3B8A418020A5}" type="slidenum">
              <a:rPr lang="en-US"/>
              <a:pPr>
                <a:defRPr/>
              </a:pPr>
              <a:t>‹#›</a:t>
            </a:fld>
            <a:endParaRPr lang="en-US"/>
          </a:p>
        </p:txBody>
      </p:sp>
    </p:spTree>
    <p:extLst>
      <p:ext uri="{BB962C8B-B14F-4D97-AF65-F5344CB8AC3E}">
        <p14:creationId xmlns:p14="http://schemas.microsoft.com/office/powerpoint/2010/main" val="23626265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latin typeface="Garamond" pitchFamily="18" charset="0"/>
              <a:ea typeface="+mn-ea"/>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smtClean="0"/>
            </a:lvl1pPr>
          </a:lstStyle>
          <a:p>
            <a:pPr>
              <a:defRPr/>
            </a:pPr>
            <a:fld id="{0896E260-D3EA-4198-8172-621FCFB5669A}"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endParaRPr lang="en-US" altLang="en-US"/>
          </a:p>
        </p:txBody>
      </p:sp>
      <p:sp>
        <p:nvSpPr>
          <p:cNvPr id="15" name="Footer Placeholder 4"/>
          <p:cNvSpPr>
            <a:spLocks noGrp="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25631635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solidFill>
                  <a:srgbClr val="D1EAEE"/>
                </a:solidFill>
              </a:defRPr>
            </a:lvl1pPr>
          </a:lstStyle>
          <a:p>
            <a:pPr>
              <a:defRPr/>
            </a:pPr>
            <a:fld id="{616A17B1-CC00-4DA5-A91C-63D1AC0781F0}" type="slidenum">
              <a:rPr lang="en-US"/>
              <a:pPr>
                <a:defRPr/>
              </a:pPr>
              <a:t>‹#›</a:t>
            </a:fld>
            <a:endParaRPr lang="en-US"/>
          </a:p>
        </p:txBody>
      </p:sp>
    </p:spTree>
    <p:extLst>
      <p:ext uri="{BB962C8B-B14F-4D97-AF65-F5344CB8AC3E}">
        <p14:creationId xmlns:p14="http://schemas.microsoft.com/office/powerpoint/2010/main" val="16738231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7B217DB-5043-4961-92F5-750166638D66}" type="slidenum">
              <a:rPr lang="en-US"/>
              <a:pPr>
                <a:defRPr/>
              </a:pPr>
              <a:t>‹#›</a:t>
            </a:fld>
            <a:endParaRPr lang="en-US"/>
          </a:p>
        </p:txBody>
      </p:sp>
    </p:spTree>
    <p:extLst>
      <p:ext uri="{BB962C8B-B14F-4D97-AF65-F5344CB8AC3E}">
        <p14:creationId xmlns:p14="http://schemas.microsoft.com/office/powerpoint/2010/main" val="1695024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F94AC45A-D70E-4C82-853F-EB226A543061}" type="slidenum">
              <a:rPr lang="en-US"/>
              <a:pPr>
                <a:defRPr/>
              </a:pPr>
              <a:t>‹#›</a:t>
            </a:fld>
            <a:endParaRPr lang="en-US"/>
          </a:p>
        </p:txBody>
      </p:sp>
    </p:spTree>
    <p:extLst>
      <p:ext uri="{BB962C8B-B14F-4D97-AF65-F5344CB8AC3E}">
        <p14:creationId xmlns:p14="http://schemas.microsoft.com/office/powerpoint/2010/main" val="4050677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EAE06C61-6A94-4A7B-82AC-B0CE9BED66FF}" type="slidenum">
              <a:rPr lang="en-US"/>
              <a:pPr>
                <a:defRPr/>
              </a:pPr>
              <a:t>‹#›</a:t>
            </a:fld>
            <a:endParaRPr lang="en-US"/>
          </a:p>
        </p:txBody>
      </p:sp>
    </p:spTree>
    <p:extLst>
      <p:ext uri="{BB962C8B-B14F-4D97-AF65-F5344CB8AC3E}">
        <p14:creationId xmlns:p14="http://schemas.microsoft.com/office/powerpoint/2010/main" val="1952660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ABC6F038-0AC5-4DD8-8A06-15FF2742592B}" type="slidenum">
              <a:rPr lang="en-US"/>
              <a:pPr>
                <a:defRPr/>
              </a:pPr>
              <a:t>‹#›</a:t>
            </a:fld>
            <a:endParaRPr lang="en-US"/>
          </a:p>
        </p:txBody>
      </p:sp>
    </p:spTree>
    <p:extLst>
      <p:ext uri="{BB962C8B-B14F-4D97-AF65-F5344CB8AC3E}">
        <p14:creationId xmlns:p14="http://schemas.microsoft.com/office/powerpoint/2010/main" val="327271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D3202C93-A949-47A1-BA44-083B9E84982A}" type="slidenum">
              <a:rPr lang="en-US"/>
              <a:pPr>
                <a:defRPr/>
              </a:pPr>
              <a:t>‹#›</a:t>
            </a:fld>
            <a:endParaRPr lang="en-US"/>
          </a:p>
        </p:txBody>
      </p:sp>
    </p:spTree>
    <p:extLst>
      <p:ext uri="{BB962C8B-B14F-4D97-AF65-F5344CB8AC3E}">
        <p14:creationId xmlns:p14="http://schemas.microsoft.com/office/powerpoint/2010/main" val="126874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a:spLocks noChangeArrowheads="1"/>
          </p:cNvSpPr>
          <p:nvPr/>
        </p:nvSpPr>
        <p:spPr bwMode="auto">
          <a:xfrm rot="420000" flipV="1">
            <a:off x="8004175" y="5359400"/>
            <a:ext cx="155575" cy="155575"/>
          </a:xfrm>
          <a:prstGeom prst="rtTriangle">
            <a:avLst/>
          </a:prstGeom>
          <a:solidFill>
            <a:srgbClr val="FFFFFF"/>
          </a:solidFill>
          <a:ln w="12700">
            <a:solidFill>
              <a:srgbClr val="FFFFFF"/>
            </a:solidFill>
            <a:bevel/>
            <a:headEnd/>
            <a:tailEnd/>
          </a:ln>
          <a:effectLst>
            <a:outerShdw blurRad="19685" dist="6350" dir="12899787" algn="tl" rotWithShape="0">
              <a:srgbClr val="808080">
                <a:alpha val="46999"/>
              </a:srgbClr>
            </a:outerShdw>
          </a:effectLst>
        </p:spPr>
        <p:txBody>
          <a:bodyPr anchor="ctr"/>
          <a:lstStyle/>
          <a:p>
            <a:pPr algn="ctr">
              <a:defRPr/>
            </a:pPr>
            <a:endParaRPr lang="en-US">
              <a:solidFill>
                <a:schemeClr val="lt1"/>
              </a:solidFill>
              <a:latin typeface="+mn-lt"/>
              <a:ea typeface="+mn-ea"/>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smtClean="0"/>
            </a:lvl1pPr>
          </a:lstStyle>
          <a:p>
            <a:pPr>
              <a:defRPr/>
            </a:pPr>
            <a:fld id="{26627646-4778-42F1-9D8A-D1558F5BF2BD}" type="slidenum">
              <a:rPr lang="en-US"/>
              <a:pPr>
                <a:defRPr/>
              </a:pPr>
              <a:t>‹#›</a:t>
            </a:fld>
            <a:endParaRPr lang="en-US"/>
          </a:p>
        </p:txBody>
      </p:sp>
    </p:spTree>
    <p:extLst>
      <p:ext uri="{BB962C8B-B14F-4D97-AF65-F5344CB8AC3E}">
        <p14:creationId xmlns:p14="http://schemas.microsoft.com/office/powerpoint/2010/main" val="1501929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a typeface="+mn-ea"/>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ea typeface="+mn-ea"/>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ea typeface="+mn-ea"/>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smtClean="0">
                <a:solidFill>
                  <a:srgbClr val="045C75"/>
                </a:solidFill>
                <a:latin typeface="Arial" charset="0"/>
              </a:defRPr>
            </a:lvl1pPr>
          </a:lstStyle>
          <a:p>
            <a:pPr>
              <a:defRPr/>
            </a:pPr>
            <a:fld id="{4AF33962-C331-444B-B5AF-F2654F73FA69}"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a typeface="+mn-e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ea typeface="+mn-ea"/>
              </a:endParaRPr>
            </a:p>
          </p:txBody>
        </p:sp>
      </p:grpSp>
    </p:spTree>
  </p:cSld>
  <p:clrMap bg1="lt1" tx1="dk1" bg2="lt2" tx2="dk2" accent1="accent1" accent2="accent2" accent3="accent3" accent4="accent4" accent5="accent5" accent6="accent6" hlink="hlink" folHlink="folHlink"/>
  <p:sldLayoutIdLst>
    <p:sldLayoutId id="2147483996" r:id="rId1"/>
    <p:sldLayoutId id="2147483988" r:id="rId2"/>
    <p:sldLayoutId id="2147483997" r:id="rId3"/>
    <p:sldLayoutId id="2147483989" r:id="rId4"/>
    <p:sldLayoutId id="2147483990" r:id="rId5"/>
    <p:sldLayoutId id="2147483991" r:id="rId6"/>
    <p:sldLayoutId id="2147483992" r:id="rId7"/>
    <p:sldLayoutId id="2147483993" r:id="rId8"/>
    <p:sldLayoutId id="2147483998" r:id="rId9"/>
    <p:sldLayoutId id="2147483994" r:id="rId10"/>
    <p:sldLayoutId id="2147483995" r:id="rId11"/>
  </p:sldLayoutIdLst>
  <p:txStyles>
    <p:titleStyle>
      <a:lvl1pPr algn="l" rtl="0" eaLnBrk="0" fontAlgn="base" hangingPunct="0">
        <a:spcBef>
          <a:spcPct val="0"/>
        </a:spcBef>
        <a:spcAft>
          <a:spcPct val="0"/>
        </a:spcAft>
        <a:defRPr sz="5000" kern="12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2pPr>
      <a:lvl3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3pPr>
      <a:lvl4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4pPr>
      <a:lvl5pPr algn="l" rtl="0" eaLnBrk="0" fontAlgn="base" hangingPunct="0">
        <a:spcBef>
          <a:spcPct val="0"/>
        </a:spcBef>
        <a:spcAft>
          <a:spcPct val="0"/>
        </a:spcAft>
        <a:defRPr sz="5000">
          <a:solidFill>
            <a:schemeClr val="tx2"/>
          </a:solidFill>
          <a:latin typeface="Calibri" charset="0"/>
          <a:ea typeface="ＭＳ Ｐゴシック" charset="-128"/>
          <a:cs typeface="ＭＳ Ｐゴシック" charset="-128"/>
        </a:defRPr>
      </a:lvl5pPr>
      <a:lvl6pPr marL="457200" algn="l" rtl="0" fontAlgn="base">
        <a:spcBef>
          <a:spcPct val="0"/>
        </a:spcBef>
        <a:spcAft>
          <a:spcPct val="0"/>
        </a:spcAft>
        <a:defRPr sz="5000">
          <a:solidFill>
            <a:schemeClr val="tx2"/>
          </a:solidFill>
          <a:latin typeface="Calibri" charset="0"/>
          <a:ea typeface="ＭＳ Ｐゴシック" charset="-128"/>
          <a:cs typeface="ＭＳ Ｐゴシック" charset="-128"/>
        </a:defRPr>
      </a:lvl6pPr>
      <a:lvl7pPr marL="914400" algn="l" rtl="0" fontAlgn="base">
        <a:spcBef>
          <a:spcPct val="0"/>
        </a:spcBef>
        <a:spcAft>
          <a:spcPct val="0"/>
        </a:spcAft>
        <a:defRPr sz="5000">
          <a:solidFill>
            <a:schemeClr val="tx2"/>
          </a:solidFill>
          <a:latin typeface="Calibri" charset="0"/>
          <a:ea typeface="ＭＳ Ｐゴシック" charset="-128"/>
          <a:cs typeface="ＭＳ Ｐゴシック" charset="-128"/>
        </a:defRPr>
      </a:lvl7pPr>
      <a:lvl8pPr marL="1371600" algn="l" rtl="0" fontAlgn="base">
        <a:spcBef>
          <a:spcPct val="0"/>
        </a:spcBef>
        <a:spcAft>
          <a:spcPct val="0"/>
        </a:spcAft>
        <a:defRPr sz="5000">
          <a:solidFill>
            <a:schemeClr val="tx2"/>
          </a:solidFill>
          <a:latin typeface="Calibri" charset="0"/>
          <a:ea typeface="ＭＳ Ｐゴシック" charset="-128"/>
          <a:cs typeface="ＭＳ Ｐゴシック" charset="-128"/>
        </a:defRPr>
      </a:lvl8pPr>
      <a:lvl9pPr marL="1828800" algn="l" rtl="0" fontAlgn="base">
        <a:spcBef>
          <a:spcPct val="0"/>
        </a:spcBef>
        <a:spcAft>
          <a:spcPct val="0"/>
        </a:spcAft>
        <a:defRPr sz="5000">
          <a:solidFill>
            <a:schemeClr val="tx2"/>
          </a:solidFill>
          <a:latin typeface="Calibri" charset="0"/>
          <a:ea typeface="ＭＳ Ｐゴシック" charset="-128"/>
          <a:cs typeface="ＭＳ Ｐゴシック" charset="-128"/>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ＭＳ Ｐゴシック" charset="-128"/>
          <a:cs typeface="ＭＳ Ｐゴシック" charset="-128"/>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ＭＳ Ｐゴシック" charset="-128"/>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ＭＳ Ｐゴシック" charset="-128"/>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ＭＳ Ｐゴシック" charset="-128"/>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ＭＳ Ｐゴシック"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2051"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2052"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2053"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a:latin typeface="Garamond"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Garamond" pitchFamily="18" charset="0"/>
                <a:ea typeface="+mn-ea"/>
              </a:defRPr>
            </a:lvl1pPr>
          </a:lstStyle>
          <a:p>
            <a:pPr>
              <a:defRPr/>
            </a:pPr>
            <a:endParaRPr lang="en-US" alt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Garamond" pitchFamily="18" charset="0"/>
                <a:ea typeface="+mn-ea"/>
              </a:defRPr>
            </a:lvl1pPr>
          </a:lstStyle>
          <a:p>
            <a:pPr>
              <a:defRPr/>
            </a:pPr>
            <a:endParaRPr lang="en-US" alt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latin typeface="Garamond" pitchFamily="18" charset="0"/>
              <a:ea typeface="+mn-ea"/>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latin typeface="Garamond" pitchFamily="18" charset="0"/>
              <a:ea typeface="+mn-ea"/>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smtClean="0">
                <a:solidFill>
                  <a:srgbClr val="88A44D"/>
                </a:solidFill>
                <a:latin typeface="Arial" charset="0"/>
              </a:defRPr>
            </a:lvl1pPr>
          </a:lstStyle>
          <a:p>
            <a:pPr>
              <a:defRPr/>
            </a:pPr>
            <a:fld id="{1FEF8E17-8289-4474-9FF7-A645E96F882F}" type="slidenum">
              <a:rPr lang="en-US"/>
              <a:pPr>
                <a:defRPr/>
              </a:pPr>
              <a:t>‹#›</a:t>
            </a:fld>
            <a:endParaRPr lang="en-US"/>
          </a:p>
        </p:txBody>
      </p:sp>
      <p:sp>
        <p:nvSpPr>
          <p:cNvPr id="2062"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63"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Lst>
  <p:txStyles>
    <p:titleStyle>
      <a:lvl1pPr algn="ctr" rtl="0" eaLnBrk="0" fontAlgn="base" hangingPunct="0">
        <a:spcBef>
          <a:spcPct val="0"/>
        </a:spcBef>
        <a:spcAft>
          <a:spcPct val="0"/>
        </a:spcAft>
        <a:defRPr sz="3300" kern="1200">
          <a:solidFill>
            <a:srgbClr val="88A44D"/>
          </a:solidFill>
          <a:latin typeface="+mj-lt"/>
          <a:ea typeface="ＭＳ Ｐゴシック" charset="-128"/>
          <a:cs typeface="ＭＳ Ｐゴシック" charset="-128"/>
        </a:defRPr>
      </a:lvl1pPr>
      <a:lvl2pPr algn="ctr" rtl="0" eaLnBrk="0" fontAlgn="base" hangingPunct="0">
        <a:spcBef>
          <a:spcPct val="0"/>
        </a:spcBef>
        <a:spcAft>
          <a:spcPct val="0"/>
        </a:spcAft>
        <a:defRPr sz="3300">
          <a:solidFill>
            <a:srgbClr val="88A44D"/>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3300">
          <a:solidFill>
            <a:srgbClr val="88A44D"/>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3300">
          <a:solidFill>
            <a:srgbClr val="88A44D"/>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3300">
          <a:solidFill>
            <a:srgbClr val="88A44D"/>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3300">
          <a:solidFill>
            <a:srgbClr val="88A44D"/>
          </a:solidFill>
          <a:latin typeface="Calibri" pitchFamily="34" charset="0"/>
        </a:defRPr>
      </a:lvl6pPr>
      <a:lvl7pPr marL="914400" algn="ctr" rtl="0" fontAlgn="base">
        <a:spcBef>
          <a:spcPct val="0"/>
        </a:spcBef>
        <a:spcAft>
          <a:spcPct val="0"/>
        </a:spcAft>
        <a:defRPr sz="3300">
          <a:solidFill>
            <a:srgbClr val="88A44D"/>
          </a:solidFill>
          <a:latin typeface="Calibri" pitchFamily="34" charset="0"/>
        </a:defRPr>
      </a:lvl7pPr>
      <a:lvl8pPr marL="1371600" algn="ctr" rtl="0" fontAlgn="base">
        <a:spcBef>
          <a:spcPct val="0"/>
        </a:spcBef>
        <a:spcAft>
          <a:spcPct val="0"/>
        </a:spcAft>
        <a:defRPr sz="3300">
          <a:solidFill>
            <a:srgbClr val="88A44D"/>
          </a:solidFill>
          <a:latin typeface="Calibri" pitchFamily="34" charset="0"/>
        </a:defRPr>
      </a:lvl8pPr>
      <a:lvl9pPr marL="1828800" algn="ctr" rtl="0" fontAlgn="base">
        <a:spcBef>
          <a:spcPct val="0"/>
        </a:spcBef>
        <a:spcAft>
          <a:spcPct val="0"/>
        </a:spcAft>
        <a:defRPr sz="3300">
          <a:solidFill>
            <a:srgbClr val="88A44D"/>
          </a:solidFill>
          <a:latin typeface="Calibri" pitchFamily="34"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ＭＳ Ｐゴシック" charset="-128"/>
          <a:cs typeface="ＭＳ Ｐゴシック" charset="-128"/>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ＭＳ Ｐゴシック" charset="-128"/>
          <a:cs typeface="+mn-cs"/>
        </a:defRPr>
      </a:lvl2pPr>
      <a:lvl3pPr marL="822325" indent="-228600" algn="l" rtl="0" eaLnBrk="0" fontAlgn="base" hangingPunct="0">
        <a:spcBef>
          <a:spcPct val="20000"/>
        </a:spcBef>
        <a:spcAft>
          <a:spcPct val="0"/>
        </a:spcAft>
        <a:buClr>
          <a:srgbClr val="9BBB59"/>
        </a:buClr>
        <a:buSzPct val="75000"/>
        <a:buFont typeface="Wingdings 2" pitchFamily="18" charset="2"/>
        <a:buChar char=""/>
        <a:defRPr sz="2000" kern="1200">
          <a:solidFill>
            <a:schemeClr val="tx1"/>
          </a:solidFill>
          <a:latin typeface="+mn-lt"/>
          <a:ea typeface="ＭＳ Ｐゴシック" charset="-128"/>
          <a:cs typeface="+mn-cs"/>
        </a:defRPr>
      </a:lvl3pPr>
      <a:lvl4pPr marL="1096963" indent="-228600" algn="l" rtl="0" eaLnBrk="0" fontAlgn="base" hangingPunct="0">
        <a:spcBef>
          <a:spcPct val="20000"/>
        </a:spcBef>
        <a:spcAft>
          <a:spcPct val="0"/>
        </a:spcAft>
        <a:buClr>
          <a:srgbClr val="8064A2"/>
        </a:buClr>
        <a:buSzPct val="70000"/>
        <a:buFont typeface="Wingdings" pitchFamily="2" charset="2"/>
        <a:buChar char=""/>
        <a:defRPr sz="2000" kern="1200">
          <a:solidFill>
            <a:schemeClr val="tx2"/>
          </a:solidFill>
          <a:latin typeface="+mn-lt"/>
          <a:ea typeface="ＭＳ Ｐゴシック" charset="-128"/>
          <a:cs typeface="+mn-cs"/>
        </a:defRPr>
      </a:lvl4pPr>
      <a:lvl5pPr marL="1371600" indent="-228600" algn="l" rtl="0" eaLnBrk="0" fontAlgn="base" hangingPunct="0">
        <a:spcBef>
          <a:spcPct val="20000"/>
        </a:spcBef>
        <a:spcAft>
          <a:spcPct val="0"/>
        </a:spcAft>
        <a:buClr>
          <a:srgbClr val="4BACC6"/>
        </a:buClr>
        <a:buChar char="•"/>
        <a:defRPr kern="1200">
          <a:solidFill>
            <a:schemeClr val="tx1"/>
          </a:solidFill>
          <a:latin typeface="+mn-lt"/>
          <a:ea typeface="ＭＳ Ｐゴシック"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WorkbookPublishing.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ln>
            <a:miter lim="800000"/>
            <a:headEnd/>
            <a:tailEnd/>
          </a:ln>
          <a:extLst/>
        </p:spPr>
        <p:txBody>
          <a:bodyPr>
            <a:normAutofit fontScale="90000"/>
          </a:bodyPr>
          <a:lstStyle/>
          <a:p>
            <a:pPr eaLnBrk="1" fontAlgn="auto" hangingPunct="1">
              <a:spcAft>
                <a:spcPts val="0"/>
              </a:spcAft>
              <a:defRPr/>
            </a:pPr>
            <a:r>
              <a:rPr lang="en-US" dirty="0" smtClean="0"/>
              <a:t>Indicative Interventions for Anxious Youth in Schools</a:t>
            </a:r>
            <a:endParaRPr lang="en-US" dirty="0"/>
          </a:p>
        </p:txBody>
      </p:sp>
      <p:sp>
        <p:nvSpPr>
          <p:cNvPr id="15363" name="Rectangle 3"/>
          <p:cNvSpPr>
            <a:spLocks noGrp="1" noChangeArrowheads="1"/>
          </p:cNvSpPr>
          <p:nvPr>
            <p:ph type="subTitle" idx="1"/>
          </p:nvPr>
        </p:nvSpPr>
        <p:spPr>
          <a:xfrm>
            <a:off x="533400" y="3228975"/>
            <a:ext cx="8382000" cy="2790825"/>
          </a:xfrm>
        </p:spPr>
        <p:txBody>
          <a:bodyPr/>
          <a:lstStyle/>
          <a:p>
            <a:pPr marR="0" eaLnBrk="1" hangingPunct="1">
              <a:lnSpc>
                <a:spcPct val="90000"/>
              </a:lnSpc>
            </a:pPr>
            <a:endParaRPr lang="en-US" smtClean="0"/>
          </a:p>
          <a:p>
            <a:pPr marR="0" eaLnBrk="1" hangingPunct="1">
              <a:lnSpc>
                <a:spcPct val="90000"/>
              </a:lnSpc>
            </a:pPr>
            <a:endParaRPr lang="en-US" smtClean="0"/>
          </a:p>
          <a:p>
            <a:pPr marR="0" eaLnBrk="1" hangingPunct="1">
              <a:lnSpc>
                <a:spcPct val="90000"/>
              </a:lnSpc>
            </a:pPr>
            <a:r>
              <a:rPr lang="en-US" smtClean="0"/>
              <a:t>Colleen M. Cummings, Ph.D.</a:t>
            </a:r>
          </a:p>
          <a:p>
            <a:pPr marR="0" eaLnBrk="1" hangingPunct="1">
              <a:lnSpc>
                <a:spcPct val="90000"/>
              </a:lnSpc>
            </a:pPr>
            <a:r>
              <a:rPr lang="en-US" smtClean="0"/>
              <a:t>Temple University</a:t>
            </a:r>
          </a:p>
          <a:p>
            <a:pPr marR="0" eaLnBrk="1" hangingPunct="1">
              <a:lnSpc>
                <a:spcPct val="90000"/>
              </a:lnSpc>
            </a:pPr>
            <a:endParaRPr lang="en-US" smtClean="0"/>
          </a:p>
          <a:p>
            <a:pPr marR="0" eaLnBrk="1" hangingPunct="1">
              <a:lnSpc>
                <a:spcPct val="90000"/>
              </a:lnSpc>
            </a:pPr>
            <a:r>
              <a:rPr lang="en-US" smtClean="0"/>
              <a:t>August 30th, 2012</a:t>
            </a:r>
          </a:p>
        </p:txBody>
      </p:sp>
      <p:pic>
        <p:nvPicPr>
          <p:cNvPr id="15364" name="Picture 4" descr="TempleT_sm"/>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419600"/>
            <a:ext cx="1371600"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7"/>
          <p:cNvSpPr>
            <a:spLocks noGrp="1"/>
          </p:cNvSpPr>
          <p:nvPr>
            <p:ph type="title"/>
          </p:nvPr>
        </p:nvSpPr>
        <p:spPr>
          <a:xfrm>
            <a:off x="609600" y="1176338"/>
            <a:ext cx="2212975" cy="1582737"/>
          </a:xfrm>
        </p:spPr>
        <p:txBody>
          <a:bodyPr/>
          <a:lstStyle/>
          <a:p>
            <a:pPr eaLnBrk="1" hangingPunct="1"/>
            <a:r>
              <a:rPr lang="en-US" sz="3600" smtClean="0"/>
              <a:t>Cognitive-Behavioral Therapy</a:t>
            </a:r>
          </a:p>
        </p:txBody>
      </p:sp>
      <p:sp>
        <p:nvSpPr>
          <p:cNvPr id="24579" name="Text Placeholder 29"/>
          <p:cNvSpPr>
            <a:spLocks noGrp="1"/>
          </p:cNvSpPr>
          <p:nvPr>
            <p:ph type="body" sz="half" idx="2"/>
          </p:nvPr>
        </p:nvSpPr>
        <p:spPr>
          <a:xfrm>
            <a:off x="609600" y="2828925"/>
            <a:ext cx="2209800" cy="2179638"/>
          </a:xfrm>
        </p:spPr>
        <p:txBody>
          <a:bodyPr/>
          <a:lstStyle/>
          <a:p>
            <a:pPr eaLnBrk="1" hangingPunct="1"/>
            <a:r>
              <a:rPr lang="en-US" sz="2000" smtClean="0"/>
              <a:t>Work with patients to modify maladaptive thoughts, feelings and behaviors that develop and maintain psychological disorders.</a:t>
            </a:r>
          </a:p>
        </p:txBody>
      </p:sp>
      <p:grpSp>
        <p:nvGrpSpPr>
          <p:cNvPr id="24580" name="Group 4"/>
          <p:cNvGrpSpPr>
            <a:grpSpLocks noGrp="1"/>
          </p:cNvGrpSpPr>
          <p:nvPr>
            <p:ph type="pic" idx="1"/>
          </p:nvPr>
        </p:nvGrpSpPr>
        <p:grpSpPr bwMode="auto">
          <a:xfrm>
            <a:off x="3486150" y="1200150"/>
            <a:ext cx="4819650" cy="3981450"/>
            <a:chOff x="1008" y="1059"/>
            <a:chExt cx="3933" cy="2768"/>
          </a:xfrm>
        </p:grpSpPr>
        <p:sp>
          <p:nvSpPr>
            <p:cNvPr id="24581" name="AutoShape 5"/>
            <p:cNvSpPr>
              <a:spLocks noChangeAspect="1" noChangeArrowheads="1"/>
            </p:cNvSpPr>
            <p:nvPr/>
          </p:nvSpPr>
          <p:spPr bwMode="auto">
            <a:xfrm>
              <a:off x="1915" y="1617"/>
              <a:ext cx="1942" cy="1675"/>
            </a:xfrm>
            <a:prstGeom prst="triangle">
              <a:avLst>
                <a:gd name="adj" fmla="val 50000"/>
              </a:avLst>
            </a:prstGeom>
            <a:solidFill>
              <a:srgbClr val="FF0000"/>
            </a:solidFill>
            <a:ln w="9525">
              <a:solidFill>
                <a:srgbClr val="000000"/>
              </a:solidFill>
              <a:miter lim="800000"/>
              <a:headEnd/>
              <a:tailEnd/>
            </a:ln>
          </p:spPr>
          <p:txBody>
            <a:bodyPr/>
            <a:lstStyle/>
            <a:p>
              <a:endParaRPr lang="en-US"/>
            </a:p>
          </p:txBody>
        </p:sp>
        <p:sp>
          <p:nvSpPr>
            <p:cNvPr id="24582" name="Oval 6"/>
            <p:cNvSpPr>
              <a:spLocks noChangeArrowheads="1"/>
            </p:cNvSpPr>
            <p:nvPr/>
          </p:nvSpPr>
          <p:spPr bwMode="auto">
            <a:xfrm>
              <a:off x="1008" y="3234"/>
              <a:ext cx="1259" cy="558"/>
            </a:xfrm>
            <a:prstGeom prst="ellipse">
              <a:avLst/>
            </a:prstGeom>
            <a:solidFill>
              <a:srgbClr val="FFFFCC"/>
            </a:solidFill>
            <a:ln w="9525">
              <a:solidFill>
                <a:srgbClr val="000000"/>
              </a:solidFill>
              <a:round/>
              <a:headEnd/>
              <a:tailEnd/>
            </a:ln>
          </p:spPr>
          <p:txBody>
            <a:bodyPr/>
            <a:lstStyle/>
            <a:p>
              <a:r>
                <a:rPr lang="en-US" sz="1600"/>
                <a:t>Thoughts</a:t>
              </a:r>
            </a:p>
          </p:txBody>
        </p:sp>
        <p:sp>
          <p:nvSpPr>
            <p:cNvPr id="24583" name="Oval 7"/>
            <p:cNvSpPr>
              <a:spLocks noChangeArrowheads="1"/>
            </p:cNvSpPr>
            <p:nvPr/>
          </p:nvSpPr>
          <p:spPr bwMode="auto">
            <a:xfrm>
              <a:off x="2334" y="1059"/>
              <a:ext cx="1116" cy="558"/>
            </a:xfrm>
            <a:prstGeom prst="ellipse">
              <a:avLst/>
            </a:prstGeom>
            <a:solidFill>
              <a:srgbClr val="FFBE7D"/>
            </a:solidFill>
            <a:ln w="9525">
              <a:solidFill>
                <a:srgbClr val="000000"/>
              </a:solidFill>
              <a:round/>
              <a:headEnd/>
              <a:tailEnd/>
            </a:ln>
          </p:spPr>
          <p:txBody>
            <a:bodyPr/>
            <a:lstStyle/>
            <a:p>
              <a:r>
                <a:rPr lang="en-US" sz="1600"/>
                <a:t>Feelings</a:t>
              </a:r>
            </a:p>
          </p:txBody>
        </p:sp>
        <p:sp>
          <p:nvSpPr>
            <p:cNvPr id="24584" name="Oval 8"/>
            <p:cNvSpPr>
              <a:spLocks noChangeArrowheads="1"/>
            </p:cNvSpPr>
            <p:nvPr/>
          </p:nvSpPr>
          <p:spPr bwMode="auto">
            <a:xfrm>
              <a:off x="3660" y="3234"/>
              <a:ext cx="1281" cy="593"/>
            </a:xfrm>
            <a:prstGeom prst="ellipse">
              <a:avLst/>
            </a:prstGeom>
            <a:solidFill>
              <a:srgbClr val="D8EBB3"/>
            </a:solidFill>
            <a:ln w="9525">
              <a:solidFill>
                <a:srgbClr val="000000"/>
              </a:solidFill>
              <a:round/>
              <a:headEnd/>
              <a:tailEnd/>
            </a:ln>
          </p:spPr>
          <p:txBody>
            <a:bodyPr/>
            <a:lstStyle/>
            <a:p>
              <a:r>
                <a:rPr lang="en-US" sz="1600"/>
                <a:t>Behaviors</a:t>
              </a: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lstStyle/>
          <a:p>
            <a:pPr eaLnBrk="1" hangingPunct="1"/>
            <a:r>
              <a:rPr lang="en-US" smtClean="0"/>
              <a:t>Behavioral Features	</a:t>
            </a:r>
          </a:p>
        </p:txBody>
      </p:sp>
      <p:sp>
        <p:nvSpPr>
          <p:cNvPr id="25603" name="Content Placeholder 1"/>
          <p:cNvSpPr>
            <a:spLocks noGrp="1"/>
          </p:cNvSpPr>
          <p:nvPr>
            <p:ph idx="1"/>
          </p:nvPr>
        </p:nvSpPr>
        <p:spPr/>
        <p:txBody>
          <a:bodyPr/>
          <a:lstStyle/>
          <a:p>
            <a:pPr eaLnBrk="1" hangingPunct="1"/>
            <a:r>
              <a:rPr lang="en-US" b="1" smtClean="0"/>
              <a:t>Avoidance </a:t>
            </a:r>
            <a:r>
              <a:rPr lang="en-US" smtClean="0"/>
              <a:t>maintains and worsens anxiety.</a:t>
            </a:r>
          </a:p>
          <a:p>
            <a:pPr lvl="1" eaLnBrk="1" hangingPunct="1"/>
            <a:r>
              <a:rPr lang="en-US" smtClean="0"/>
              <a:t>Tempting to avoid engaging with fears, but then child never fully experiences success over his/her fears</a:t>
            </a:r>
          </a:p>
          <a:p>
            <a:pPr lvl="1" eaLnBrk="1" hangingPunct="1"/>
            <a:r>
              <a:rPr lang="en-US" b="1" smtClean="0"/>
              <a:t>Habituation</a:t>
            </a:r>
            <a:r>
              <a:rPr lang="en-US" smtClean="0"/>
              <a:t>: occurs when the child is in the presence of the feared stimulus for long periods of time</a:t>
            </a:r>
          </a:p>
          <a:p>
            <a:pPr lvl="2" eaLnBrk="1" hangingPunct="1"/>
            <a:r>
              <a:rPr lang="en-US" smtClean="0"/>
              <a:t>Anxiety </a:t>
            </a:r>
            <a:r>
              <a:rPr lang="en-US" u="sng" smtClean="0"/>
              <a:t>always</a:t>
            </a:r>
            <a:r>
              <a:rPr lang="en-US" smtClean="0"/>
              <a:t> decreases over time, and most often, the feared outcomes do not actually occur</a:t>
            </a:r>
          </a:p>
          <a:p>
            <a:pPr eaLnBrk="1" hangingPunct="1"/>
            <a:r>
              <a:rPr lang="en-US" smtClean="0"/>
              <a:t>Operant learning perspective</a:t>
            </a:r>
          </a:p>
          <a:p>
            <a:pPr lvl="1" eaLnBrk="1" hangingPunct="1"/>
            <a:r>
              <a:rPr lang="en-US" smtClean="0"/>
              <a:t>Anxiety and avoidance may be positively reinforced in the child’s environment</a:t>
            </a:r>
          </a:p>
          <a:p>
            <a:pPr lvl="1" eaLnBrk="1" hangingPunct="1"/>
            <a:endParaRPr lang="en-US" smtClean="0"/>
          </a:p>
          <a:p>
            <a:pPr lvl="1" eaLnBrk="1" hangingPunct="1">
              <a:buFont typeface="Verdana" pitchFamily="34" charset="0"/>
              <a:buNone/>
            </a:pPr>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pPr eaLnBrk="1" hangingPunct="1"/>
            <a:r>
              <a:rPr lang="en-US" smtClean="0"/>
              <a:t>Incorporating Cognitions</a:t>
            </a:r>
          </a:p>
        </p:txBody>
      </p:sp>
      <p:sp>
        <p:nvSpPr>
          <p:cNvPr id="26627" name="Content Placeholder 1"/>
          <p:cNvSpPr>
            <a:spLocks noGrp="1"/>
          </p:cNvSpPr>
          <p:nvPr>
            <p:ph idx="1"/>
          </p:nvPr>
        </p:nvSpPr>
        <p:spPr/>
        <p:txBody>
          <a:bodyPr/>
          <a:lstStyle/>
          <a:p>
            <a:pPr eaLnBrk="1" hangingPunct="1"/>
            <a:r>
              <a:rPr lang="en-US" smtClean="0"/>
              <a:t>Child’s sense of self-efficacy</a:t>
            </a:r>
          </a:p>
          <a:p>
            <a:pPr lvl="1" eaLnBrk="1" hangingPunct="1"/>
            <a:r>
              <a:rPr lang="en-US" smtClean="0"/>
              <a:t>Belief that they can cope with a feared object</a:t>
            </a:r>
          </a:p>
          <a:p>
            <a:pPr eaLnBrk="1" hangingPunct="1"/>
            <a:r>
              <a:rPr lang="en-US" smtClean="0"/>
              <a:t>Child’s cognitive biases, often reflecting:</a:t>
            </a:r>
          </a:p>
          <a:p>
            <a:pPr lvl="1" eaLnBrk="1" hangingPunct="1"/>
            <a:r>
              <a:rPr lang="en-US" smtClean="0"/>
              <a:t>Low evaluations of competency to cope with danger</a:t>
            </a:r>
            <a:r>
              <a:rPr lang="en-US" sz="1800" i="1" smtClean="0"/>
              <a:t>(Bogels &amp; Zigterman, 2000)</a:t>
            </a:r>
          </a:p>
          <a:p>
            <a:pPr lvl="1" eaLnBrk="1" hangingPunct="1"/>
            <a:r>
              <a:rPr lang="en-US" smtClean="0"/>
              <a:t>High probability of negative outcomes/threat </a:t>
            </a:r>
            <a:r>
              <a:rPr lang="en-US" sz="1800" i="1" smtClean="0"/>
              <a:t>(Barrett et al., 1996)</a:t>
            </a:r>
          </a:p>
          <a:p>
            <a:pPr lvl="1" eaLnBrk="1" hangingPunct="1"/>
            <a:r>
              <a:rPr lang="en-US" smtClean="0"/>
              <a:t>More likely to attend to emotionally threatening stimuli </a:t>
            </a:r>
            <a:r>
              <a:rPr lang="en-US" sz="1800" i="1" smtClean="0"/>
              <a:t>(Vasey &amp; McLoed, 2001)</a:t>
            </a:r>
          </a:p>
          <a:p>
            <a:pPr lvl="1" eaLnBrk="1" hangingPunct="1">
              <a:buFont typeface="Verdana" pitchFamily="34" charset="0"/>
              <a:buNone/>
            </a:pPr>
            <a:endParaRPr lang="en-US" smtClean="0"/>
          </a:p>
          <a:p>
            <a:pPr lvl="1" eaLnBrk="1" hangingPunct="1"/>
            <a:endParaRPr lang="en-US" smtClean="0"/>
          </a:p>
          <a:p>
            <a:pPr lvl="1" eaLnBrk="1" hangingPunct="1">
              <a:buFont typeface="Verdana" pitchFamily="34" charset="0"/>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smtClean="0"/>
              <a:t>The Role of the Family</a:t>
            </a:r>
          </a:p>
        </p:txBody>
      </p:sp>
      <p:sp>
        <p:nvSpPr>
          <p:cNvPr id="27651" name="Content Placeholder 1"/>
          <p:cNvSpPr>
            <a:spLocks noGrp="1"/>
          </p:cNvSpPr>
          <p:nvPr>
            <p:ph idx="1"/>
          </p:nvPr>
        </p:nvSpPr>
        <p:spPr/>
        <p:txBody>
          <a:bodyPr/>
          <a:lstStyle/>
          <a:p>
            <a:pPr eaLnBrk="1" hangingPunct="1"/>
            <a:r>
              <a:rPr lang="en-US" smtClean="0"/>
              <a:t>Anxious children often have anxious parents</a:t>
            </a:r>
          </a:p>
          <a:p>
            <a:pPr lvl="1" eaLnBrk="1" hangingPunct="1"/>
            <a:r>
              <a:rPr lang="en-US" smtClean="0"/>
              <a:t>Genetic impact</a:t>
            </a:r>
          </a:p>
          <a:p>
            <a:pPr lvl="1" eaLnBrk="1" hangingPunct="1"/>
            <a:r>
              <a:rPr lang="en-US" smtClean="0"/>
              <a:t>Anxious modeling</a:t>
            </a:r>
          </a:p>
          <a:p>
            <a:pPr lvl="1" eaLnBrk="1" hangingPunct="1">
              <a:buFont typeface="Verdana" pitchFamily="34" charset="0"/>
              <a:buNone/>
            </a:pPr>
            <a:endParaRPr lang="en-US" smtClean="0"/>
          </a:p>
          <a:p>
            <a:pPr eaLnBrk="1" hangingPunct="1"/>
            <a:r>
              <a:rPr lang="en-US" smtClean="0"/>
              <a:t>Parents of children with anxiety disorders are theorized to be:</a:t>
            </a:r>
          </a:p>
          <a:p>
            <a:pPr lvl="1" eaLnBrk="1" hangingPunct="1"/>
            <a:r>
              <a:rPr lang="en-US" smtClean="0"/>
              <a:t>More over-controlling/over-protective</a:t>
            </a:r>
          </a:p>
          <a:p>
            <a:pPr lvl="1" eaLnBrk="1" hangingPunct="1"/>
            <a:r>
              <a:rPr lang="en-US" smtClean="0"/>
              <a:t>Less warm, more rejecting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4500" smtClean="0"/>
              <a:t>Overview of Coping Cat Program</a:t>
            </a:r>
          </a:p>
        </p:txBody>
      </p:sp>
      <p:sp>
        <p:nvSpPr>
          <p:cNvPr id="28675" name="Rectangle 3"/>
          <p:cNvSpPr>
            <a:spLocks noGrp="1" noChangeArrowheads="1"/>
          </p:cNvSpPr>
          <p:nvPr>
            <p:ph idx="1"/>
          </p:nvPr>
        </p:nvSpPr>
        <p:spPr/>
        <p:txBody>
          <a:bodyPr/>
          <a:lstStyle/>
          <a:p>
            <a:pPr eaLnBrk="1" hangingPunct="1">
              <a:lnSpc>
                <a:spcPct val="80000"/>
              </a:lnSpc>
            </a:pPr>
            <a:r>
              <a:rPr lang="en-US" sz="2000" smtClean="0"/>
              <a:t>Part 1</a:t>
            </a:r>
          </a:p>
          <a:p>
            <a:pPr lvl="1" eaLnBrk="1" hangingPunct="1">
              <a:lnSpc>
                <a:spcPct val="80000"/>
              </a:lnSpc>
            </a:pPr>
            <a:r>
              <a:rPr lang="en-US" sz="1900" smtClean="0"/>
              <a:t>Child learns when he is anxious</a:t>
            </a:r>
          </a:p>
          <a:p>
            <a:pPr lvl="1" eaLnBrk="1" hangingPunct="1">
              <a:lnSpc>
                <a:spcPct val="80000"/>
              </a:lnSpc>
            </a:pPr>
            <a:r>
              <a:rPr lang="en-US" sz="1900" smtClean="0"/>
              <a:t>Child learns coping skills</a:t>
            </a:r>
          </a:p>
          <a:p>
            <a:pPr lvl="1" eaLnBrk="1" hangingPunct="1">
              <a:lnSpc>
                <a:spcPct val="80000"/>
              </a:lnSpc>
            </a:pPr>
            <a:r>
              <a:rPr lang="en-US" sz="1900" smtClean="0"/>
              <a:t>F-E-A-R Plan</a:t>
            </a:r>
          </a:p>
          <a:p>
            <a:pPr lvl="1" eaLnBrk="1" hangingPunct="1">
              <a:lnSpc>
                <a:spcPct val="80000"/>
              </a:lnSpc>
            </a:pPr>
            <a:endParaRPr lang="en-US" sz="1900" smtClean="0"/>
          </a:p>
          <a:p>
            <a:pPr eaLnBrk="1" hangingPunct="1">
              <a:lnSpc>
                <a:spcPct val="80000"/>
              </a:lnSpc>
            </a:pPr>
            <a:r>
              <a:rPr lang="en-US" sz="2000" smtClean="0"/>
              <a:t>Part 2 </a:t>
            </a:r>
          </a:p>
          <a:p>
            <a:pPr lvl="1" eaLnBrk="1" hangingPunct="1">
              <a:lnSpc>
                <a:spcPct val="80000"/>
              </a:lnSpc>
            </a:pPr>
            <a:r>
              <a:rPr lang="en-US" sz="1900" smtClean="0"/>
              <a:t>Exposures: gradual and repeated practices to feared situations</a:t>
            </a:r>
          </a:p>
          <a:p>
            <a:pPr lvl="1" eaLnBrk="1" hangingPunct="1">
              <a:lnSpc>
                <a:spcPct val="80000"/>
              </a:lnSpc>
            </a:pPr>
            <a:endParaRPr lang="en-US" sz="1900" smtClean="0"/>
          </a:p>
          <a:p>
            <a:pPr eaLnBrk="1" hangingPunct="1">
              <a:lnSpc>
                <a:spcPct val="80000"/>
              </a:lnSpc>
            </a:pPr>
            <a:r>
              <a:rPr lang="en-US" sz="2000" smtClean="0"/>
              <a:t>2 Parent Sessions</a:t>
            </a:r>
          </a:p>
          <a:p>
            <a:pPr eaLnBrk="1" hangingPunct="1">
              <a:lnSpc>
                <a:spcPct val="80000"/>
              </a:lnSpc>
            </a:pPr>
            <a:r>
              <a:rPr lang="en-US" sz="2000" smtClean="0"/>
              <a:t>School involvement (if necessary)</a:t>
            </a:r>
          </a:p>
          <a:p>
            <a:pPr eaLnBrk="1" hangingPunct="1">
              <a:lnSpc>
                <a:spcPct val="80000"/>
              </a:lnSpc>
              <a:buFont typeface="Wingdings 2" pitchFamily="18" charset="2"/>
              <a:buNone/>
            </a:pPr>
            <a:endParaRPr lang="en-US" sz="2000" smtClean="0"/>
          </a:p>
          <a:p>
            <a:pPr eaLnBrk="1" hangingPunct="1">
              <a:lnSpc>
                <a:spcPct val="80000"/>
              </a:lnSpc>
              <a:buFont typeface="Wingdings 2" pitchFamily="18" charset="2"/>
              <a:buNone/>
            </a:pPr>
            <a:r>
              <a:rPr lang="en-US" sz="2000" smtClean="0"/>
              <a:t>Kendall, P. C., &amp; Hedtke, K. (2006). </a:t>
            </a:r>
            <a:r>
              <a:rPr lang="en-US" sz="2000" i="1" smtClean="0"/>
              <a:t>Cognitive-Behavioral Therapy for Anxious Children: Therapist Manual (3</a:t>
            </a:r>
            <a:r>
              <a:rPr lang="en-US" sz="2000" i="1" baseline="30000" smtClean="0"/>
              <a:t>rd</a:t>
            </a:r>
            <a:r>
              <a:rPr lang="en-US" sz="2000" i="1" smtClean="0"/>
              <a:t> ed.</a:t>
            </a:r>
            <a:r>
              <a:rPr lang="en-US" sz="2000" smtClean="0"/>
              <a:t>). Ardmore, PA: Workbook Publishing. </a:t>
            </a:r>
            <a:r>
              <a:rPr lang="en-US" sz="2000" u="sng" smtClean="0">
                <a:hlinkClick r:id="rId3"/>
              </a:rPr>
              <a:t>www.WorkbookPublishing.com</a:t>
            </a:r>
            <a:endParaRPr lang="en-US" sz="2000" smtClean="0"/>
          </a:p>
          <a:p>
            <a:pPr eaLnBrk="1" hangingPunct="1">
              <a:lnSpc>
                <a:spcPct val="80000"/>
              </a:lnSpc>
              <a:buFont typeface="Wingdings 2" pitchFamily="18" charset="2"/>
              <a:buNone/>
            </a:pPr>
            <a:endParaRPr lang="en-US" sz="2000" smtClean="0"/>
          </a:p>
          <a:p>
            <a:pPr lvl="1" eaLnBrk="1" hangingPunct="1">
              <a:lnSpc>
                <a:spcPct val="80000"/>
              </a:lnSpc>
            </a:pPr>
            <a:endParaRPr lang="en-US" sz="19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3400" y="381000"/>
            <a:ext cx="8229600" cy="1143000"/>
          </a:xfrm>
        </p:spPr>
        <p:txBody>
          <a:bodyPr/>
          <a:lstStyle/>
          <a:p>
            <a:pPr eaLnBrk="1" hangingPunct="1"/>
            <a:r>
              <a:rPr lang="en-US" sz="3600" smtClean="0"/>
              <a:t>Part 1: Psychoeducation and Skill-building</a:t>
            </a:r>
          </a:p>
        </p:txBody>
      </p:sp>
      <p:sp>
        <p:nvSpPr>
          <p:cNvPr id="29699" name="Rectangle 3"/>
          <p:cNvSpPr>
            <a:spLocks noGrp="1" noChangeArrowheads="1"/>
          </p:cNvSpPr>
          <p:nvPr>
            <p:ph idx="1"/>
          </p:nvPr>
        </p:nvSpPr>
        <p:spPr>
          <a:xfrm>
            <a:off x="533400" y="1524000"/>
            <a:ext cx="8229600" cy="4876800"/>
          </a:xfrm>
        </p:spPr>
        <p:txBody>
          <a:bodyPr/>
          <a:lstStyle/>
          <a:p>
            <a:pPr eaLnBrk="1" hangingPunct="1">
              <a:lnSpc>
                <a:spcPct val="90000"/>
              </a:lnSpc>
              <a:buFont typeface="Wingdings" pitchFamily="2" charset="2"/>
              <a:buChar char="§"/>
            </a:pPr>
            <a:endParaRPr lang="en-US" sz="2400" smtClean="0"/>
          </a:p>
          <a:p>
            <a:pPr eaLnBrk="1" hangingPunct="1">
              <a:lnSpc>
                <a:spcPct val="90000"/>
              </a:lnSpc>
              <a:buFont typeface="Wingdings" pitchFamily="2" charset="2"/>
              <a:buChar char="§"/>
            </a:pPr>
            <a:r>
              <a:rPr lang="en-US" sz="2400" smtClean="0"/>
              <a:t>Build rapport; develop an understanding of his/her experience with anxiety</a:t>
            </a:r>
          </a:p>
          <a:p>
            <a:pPr eaLnBrk="1" hangingPunct="1">
              <a:lnSpc>
                <a:spcPct val="90000"/>
              </a:lnSpc>
              <a:buFont typeface="Wingdings" pitchFamily="2" charset="2"/>
              <a:buChar char="§"/>
            </a:pPr>
            <a:r>
              <a:rPr lang="en-US" sz="2400" smtClean="0"/>
              <a:t>Psychoeducation</a:t>
            </a:r>
          </a:p>
          <a:p>
            <a:pPr lvl="1" eaLnBrk="1" hangingPunct="1">
              <a:lnSpc>
                <a:spcPct val="90000"/>
              </a:lnSpc>
              <a:buFont typeface="Wingdings" pitchFamily="2" charset="2"/>
              <a:buChar char="§"/>
            </a:pPr>
            <a:r>
              <a:rPr lang="en-US" sz="2200" smtClean="0"/>
              <a:t>Recognizing feeling</a:t>
            </a:r>
          </a:p>
          <a:p>
            <a:pPr lvl="1" eaLnBrk="1" hangingPunct="1">
              <a:lnSpc>
                <a:spcPct val="90000"/>
              </a:lnSpc>
              <a:buFont typeface="Wingdings" pitchFamily="2" charset="2"/>
              <a:buChar char="§"/>
            </a:pPr>
            <a:r>
              <a:rPr lang="en-US" sz="2200" smtClean="0"/>
              <a:t>Physiological responses to anxiety</a:t>
            </a:r>
          </a:p>
          <a:p>
            <a:pPr lvl="1" eaLnBrk="1" hangingPunct="1">
              <a:lnSpc>
                <a:spcPct val="90000"/>
              </a:lnSpc>
              <a:buFont typeface="Wingdings" pitchFamily="2" charset="2"/>
              <a:buChar char="§"/>
            </a:pPr>
            <a:r>
              <a:rPr lang="en-US" sz="2200" smtClean="0"/>
              <a:t>Explore parent/family variables that contribute</a:t>
            </a:r>
          </a:p>
          <a:p>
            <a:pPr eaLnBrk="1" hangingPunct="1">
              <a:lnSpc>
                <a:spcPct val="90000"/>
              </a:lnSpc>
              <a:buFont typeface="Wingdings" pitchFamily="2" charset="2"/>
              <a:buChar char="§"/>
            </a:pPr>
            <a:r>
              <a:rPr lang="en-US" sz="2400" smtClean="0"/>
              <a:t>Skill-building</a:t>
            </a:r>
          </a:p>
          <a:p>
            <a:pPr lvl="1" eaLnBrk="1" hangingPunct="1">
              <a:lnSpc>
                <a:spcPct val="90000"/>
              </a:lnSpc>
              <a:buFont typeface="Wingdings" pitchFamily="2" charset="2"/>
              <a:buChar char="§"/>
            </a:pPr>
            <a:r>
              <a:rPr lang="en-US" sz="2200" smtClean="0"/>
              <a:t>Relaxation Training</a:t>
            </a:r>
          </a:p>
          <a:p>
            <a:pPr lvl="1" eaLnBrk="1" hangingPunct="1">
              <a:lnSpc>
                <a:spcPct val="90000"/>
              </a:lnSpc>
              <a:buFont typeface="Wingdings" pitchFamily="2" charset="2"/>
              <a:buChar char="§"/>
            </a:pPr>
            <a:r>
              <a:rPr lang="en-US" sz="2200" smtClean="0"/>
              <a:t>Cognitive techniques</a:t>
            </a:r>
          </a:p>
          <a:p>
            <a:pPr lvl="1" eaLnBrk="1" hangingPunct="1">
              <a:lnSpc>
                <a:spcPct val="90000"/>
              </a:lnSpc>
              <a:buFont typeface="Wingdings" pitchFamily="2" charset="2"/>
              <a:buChar char="§"/>
            </a:pPr>
            <a:r>
              <a:rPr lang="en-US" sz="2200" smtClean="0"/>
              <a:t>Problem-solving</a:t>
            </a:r>
          </a:p>
          <a:p>
            <a:pPr lvl="1" eaLnBrk="1" hangingPunct="1">
              <a:lnSpc>
                <a:spcPct val="90000"/>
              </a:lnSpc>
              <a:buFont typeface="Wingdings" pitchFamily="2" charset="2"/>
              <a:buChar char="§"/>
            </a:pPr>
            <a:r>
              <a:rPr lang="en-US" sz="2200" smtClean="0"/>
              <a:t>Self-examination and self-reward</a:t>
            </a:r>
          </a:p>
          <a:p>
            <a:pPr lvl="1" eaLnBrk="1" hangingPunct="1">
              <a:lnSpc>
                <a:spcPct val="90000"/>
              </a:lnSpc>
              <a:buFont typeface="Wingdings" pitchFamily="2" charset="2"/>
              <a:buChar char="§"/>
            </a:pPr>
            <a:endParaRPr lang="en-US" sz="2200" smtClean="0"/>
          </a:p>
          <a:p>
            <a:pPr lvl="1" eaLnBrk="1" hangingPunct="1">
              <a:lnSpc>
                <a:spcPct val="90000"/>
              </a:lnSpc>
              <a:buFont typeface="Wingdings" pitchFamily="2" charset="2"/>
              <a:buChar char="§"/>
            </a:pPr>
            <a:endParaRPr lang="en-US" sz="2200" smtClean="0"/>
          </a:p>
          <a:p>
            <a:pPr lvl="1" eaLnBrk="1" hangingPunct="1">
              <a:lnSpc>
                <a:spcPct val="90000"/>
              </a:lnSpc>
              <a:buFont typeface="Wingdings" pitchFamily="2" charset="2"/>
              <a:buChar char="§"/>
            </a:pPr>
            <a:endParaRPr lang="en-US" sz="22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381000" y="685800"/>
            <a:ext cx="8229600" cy="5562600"/>
          </a:xfrm>
        </p:spPr>
        <p:txBody>
          <a:bodyPr/>
          <a:lstStyle/>
          <a:p>
            <a:pPr eaLnBrk="1" hangingPunct="1">
              <a:buFontTx/>
              <a:buNone/>
            </a:pPr>
            <a:r>
              <a:rPr lang="en-US" sz="7200" smtClean="0">
                <a:solidFill>
                  <a:schemeClr val="tx2"/>
                </a:solidFill>
              </a:rPr>
              <a:t>F</a:t>
            </a:r>
            <a:r>
              <a:rPr lang="en-US" smtClean="0"/>
              <a:t>eeling frightened?</a:t>
            </a:r>
          </a:p>
          <a:p>
            <a:pPr eaLnBrk="1" hangingPunct="1">
              <a:buFontTx/>
              <a:buNone/>
            </a:pPr>
            <a:r>
              <a:rPr lang="en-US" sz="7200" smtClean="0">
                <a:solidFill>
                  <a:schemeClr val="tx2"/>
                </a:solidFill>
              </a:rPr>
              <a:t>E</a:t>
            </a:r>
            <a:r>
              <a:rPr lang="en-US" smtClean="0"/>
              <a:t>xpecting Bad Things to Happen?</a:t>
            </a:r>
          </a:p>
          <a:p>
            <a:pPr eaLnBrk="1" hangingPunct="1">
              <a:buFontTx/>
              <a:buNone/>
            </a:pPr>
            <a:r>
              <a:rPr lang="en-US" sz="7200" smtClean="0">
                <a:solidFill>
                  <a:schemeClr val="tx2"/>
                </a:solidFill>
              </a:rPr>
              <a:t>A</a:t>
            </a:r>
            <a:r>
              <a:rPr lang="en-US" smtClean="0"/>
              <a:t>ctions &amp; Attitudes that can help</a:t>
            </a:r>
          </a:p>
          <a:p>
            <a:pPr eaLnBrk="1" hangingPunct="1">
              <a:buFontTx/>
              <a:buNone/>
            </a:pPr>
            <a:r>
              <a:rPr lang="en-US" sz="7200" smtClean="0">
                <a:solidFill>
                  <a:schemeClr val="tx2"/>
                </a:solidFill>
              </a:rPr>
              <a:t>R</a:t>
            </a:r>
            <a:r>
              <a:rPr lang="en-US" smtClean="0"/>
              <a:t>esults &amp; Rewards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4"/>
          <p:cNvSpPr>
            <a:spLocks noChangeArrowheads="1"/>
          </p:cNvSpPr>
          <p:nvPr/>
        </p:nvSpPr>
        <p:spPr bwMode="auto">
          <a:xfrm>
            <a:off x="2057400" y="457200"/>
            <a:ext cx="5067300" cy="6129338"/>
          </a:xfrm>
          <a:prstGeom prst="triangle">
            <a:avLst>
              <a:gd name="adj" fmla="val 50000"/>
            </a:avLst>
          </a:prstGeom>
          <a:solidFill>
            <a:srgbClr val="C0C0C0"/>
          </a:solidFill>
          <a:ln w="28575">
            <a:solidFill>
              <a:srgbClr val="000000"/>
            </a:solidFill>
            <a:miter lim="800000"/>
            <a:headEnd/>
            <a:tailEnd/>
          </a:ln>
        </p:spPr>
        <p:txBody>
          <a:bodyPr/>
          <a:lstStyle/>
          <a:p>
            <a:endParaRPr lang="en-US" altLang="zh-CN" sz="1200">
              <a:latin typeface="Comic Sans MS" pitchFamily="66" charset="0"/>
              <a:ea typeface="SimSun" pitchFamily="2" charset="-122"/>
            </a:endParaRPr>
          </a:p>
          <a:p>
            <a:endParaRPr lang="en-US" altLang="zh-CN" sz="1200">
              <a:latin typeface="Comic Sans MS" pitchFamily="66" charset="0"/>
              <a:ea typeface="SimSun" pitchFamily="2" charset="-122"/>
            </a:endParaRPr>
          </a:p>
          <a:p>
            <a:endParaRPr lang="en-US"/>
          </a:p>
        </p:txBody>
      </p:sp>
      <p:sp>
        <p:nvSpPr>
          <p:cNvPr id="31747" name="Text Box 5"/>
          <p:cNvSpPr txBox="1">
            <a:spLocks noChangeArrowheads="1"/>
          </p:cNvSpPr>
          <p:nvPr/>
        </p:nvSpPr>
        <p:spPr bwMode="auto">
          <a:xfrm>
            <a:off x="2438400" y="5715000"/>
            <a:ext cx="4267200" cy="685800"/>
          </a:xfrm>
          <a:prstGeom prst="rect">
            <a:avLst/>
          </a:prstGeom>
          <a:solidFill>
            <a:srgbClr val="FF0000"/>
          </a:solidFill>
          <a:ln w="9525">
            <a:solidFill>
              <a:srgbClr val="000000"/>
            </a:solidFill>
            <a:miter lim="800000"/>
            <a:headEnd/>
            <a:tailEnd/>
          </a:ln>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endParaRPr lang="en-US"/>
          </a:p>
        </p:txBody>
      </p:sp>
      <p:sp>
        <p:nvSpPr>
          <p:cNvPr id="31748" name="Text Box 7"/>
          <p:cNvSpPr txBox="1">
            <a:spLocks noChangeArrowheads="1"/>
          </p:cNvSpPr>
          <p:nvPr/>
        </p:nvSpPr>
        <p:spPr bwMode="auto">
          <a:xfrm>
            <a:off x="2895600" y="4800600"/>
            <a:ext cx="3429000" cy="685800"/>
          </a:xfrm>
          <a:prstGeom prst="rect">
            <a:avLst/>
          </a:prstGeom>
          <a:solidFill>
            <a:srgbClr val="FF6600"/>
          </a:solidFill>
          <a:ln w="9525">
            <a:solidFill>
              <a:srgbClr val="000000"/>
            </a:solidFill>
            <a:miter lim="800000"/>
            <a:headEnd/>
            <a:tailEnd/>
          </a:ln>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endParaRPr lang="en-US"/>
          </a:p>
        </p:txBody>
      </p:sp>
      <p:sp>
        <p:nvSpPr>
          <p:cNvPr id="31749" name="Text Box 8"/>
          <p:cNvSpPr txBox="1">
            <a:spLocks noChangeArrowheads="1"/>
          </p:cNvSpPr>
          <p:nvPr/>
        </p:nvSpPr>
        <p:spPr bwMode="auto">
          <a:xfrm>
            <a:off x="3124200" y="3962400"/>
            <a:ext cx="2971800" cy="647700"/>
          </a:xfrm>
          <a:prstGeom prst="rect">
            <a:avLst/>
          </a:prstGeom>
          <a:solidFill>
            <a:srgbClr val="FFFF00"/>
          </a:solidFill>
          <a:ln w="9525">
            <a:solidFill>
              <a:srgbClr val="000000"/>
            </a:solidFill>
            <a:miter lim="800000"/>
            <a:headEnd/>
            <a:tailEnd/>
          </a:ln>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endParaRPr lang="en-US"/>
          </a:p>
        </p:txBody>
      </p:sp>
      <p:sp>
        <p:nvSpPr>
          <p:cNvPr id="31750" name="Text Box 9"/>
          <p:cNvSpPr txBox="1">
            <a:spLocks noChangeArrowheads="1"/>
          </p:cNvSpPr>
          <p:nvPr/>
        </p:nvSpPr>
        <p:spPr bwMode="auto">
          <a:xfrm>
            <a:off x="3581400" y="2971800"/>
            <a:ext cx="2057400" cy="685800"/>
          </a:xfrm>
          <a:prstGeom prst="rect">
            <a:avLst/>
          </a:prstGeom>
          <a:solidFill>
            <a:srgbClr val="00FF00"/>
          </a:solidFill>
          <a:ln w="9525">
            <a:solidFill>
              <a:srgbClr val="000000"/>
            </a:solidFill>
            <a:miter lim="800000"/>
            <a:headEnd/>
            <a:tailEnd/>
          </a:ln>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endParaRPr lang="en-US"/>
          </a:p>
        </p:txBody>
      </p:sp>
      <p:sp>
        <p:nvSpPr>
          <p:cNvPr id="31751" name="Text Box 11"/>
          <p:cNvSpPr txBox="1">
            <a:spLocks noChangeArrowheads="1"/>
          </p:cNvSpPr>
          <p:nvPr/>
        </p:nvSpPr>
        <p:spPr bwMode="auto">
          <a:xfrm>
            <a:off x="3886200" y="2133600"/>
            <a:ext cx="1447800" cy="533400"/>
          </a:xfrm>
          <a:prstGeom prst="rect">
            <a:avLst/>
          </a:prstGeom>
          <a:solidFill>
            <a:srgbClr val="3366FF"/>
          </a:solidFill>
          <a:ln w="9525">
            <a:solidFill>
              <a:srgbClr val="000000"/>
            </a:solidFill>
            <a:miter lim="800000"/>
            <a:headEnd/>
            <a:tailEnd/>
          </a:ln>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endParaRPr lang="en-US"/>
          </a:p>
        </p:txBody>
      </p:sp>
      <p:sp>
        <p:nvSpPr>
          <p:cNvPr id="31752" name="Text Box 12"/>
          <p:cNvSpPr txBox="1">
            <a:spLocks noChangeArrowheads="1"/>
          </p:cNvSpPr>
          <p:nvPr/>
        </p:nvSpPr>
        <p:spPr bwMode="auto">
          <a:xfrm>
            <a:off x="4114800" y="1143000"/>
            <a:ext cx="914400" cy="685800"/>
          </a:xfrm>
          <a:prstGeom prst="rect">
            <a:avLst/>
          </a:prstGeom>
          <a:solidFill>
            <a:srgbClr val="CC99FF"/>
          </a:solidFill>
          <a:ln w="9525">
            <a:solidFill>
              <a:srgbClr val="000000"/>
            </a:solidFill>
            <a:miter lim="800000"/>
            <a:headEnd/>
            <a:tailEnd/>
          </a:ln>
        </p:spPr>
        <p:txBody>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endParaRPr lang="en-US"/>
          </a:p>
        </p:txBody>
      </p:sp>
      <p:sp>
        <p:nvSpPr>
          <p:cNvPr id="31753" name="Line 13"/>
          <p:cNvSpPr>
            <a:spLocks noChangeShapeType="1"/>
          </p:cNvSpPr>
          <p:nvPr/>
        </p:nvSpPr>
        <p:spPr bwMode="auto">
          <a:xfrm flipH="1">
            <a:off x="7010400" y="4724400"/>
            <a:ext cx="838200" cy="457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54" name="Text Box 16"/>
          <p:cNvSpPr txBox="1">
            <a:spLocks noChangeArrowheads="1"/>
          </p:cNvSpPr>
          <p:nvPr/>
        </p:nvSpPr>
        <p:spPr bwMode="auto">
          <a:xfrm>
            <a:off x="0" y="1066800"/>
            <a:ext cx="35814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algn="ctr" eaLnBrk="1" hangingPunct="1">
              <a:spcBef>
                <a:spcPct val="50000"/>
              </a:spcBef>
            </a:pPr>
            <a:r>
              <a:rPr lang="en-US" sz="5400">
                <a:solidFill>
                  <a:schemeClr val="tx2"/>
                </a:solidFill>
              </a:rPr>
              <a:t>FEAR PYRAMID</a:t>
            </a:r>
          </a:p>
        </p:txBody>
      </p:sp>
      <p:sp>
        <p:nvSpPr>
          <p:cNvPr id="31755" name="Line 17"/>
          <p:cNvSpPr>
            <a:spLocks noChangeShapeType="1"/>
          </p:cNvSpPr>
          <p:nvPr/>
        </p:nvSpPr>
        <p:spPr bwMode="auto">
          <a:xfrm flipH="1">
            <a:off x="5334000" y="1143000"/>
            <a:ext cx="685800" cy="304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1756" name="Line 18"/>
          <p:cNvSpPr>
            <a:spLocks noChangeShapeType="1"/>
          </p:cNvSpPr>
          <p:nvPr/>
        </p:nvSpPr>
        <p:spPr bwMode="auto">
          <a:xfrm flipH="1">
            <a:off x="6324600" y="3200400"/>
            <a:ext cx="685800" cy="533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990600" y="2057400"/>
            <a:ext cx="75438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spcBef>
                <a:spcPct val="50000"/>
              </a:spcBef>
            </a:pPr>
            <a:r>
              <a:rPr lang="en-US" sz="2400" b="1" u="sng"/>
              <a:t>EXPOSURES</a:t>
            </a:r>
            <a:r>
              <a:rPr lang="en-US" sz="2400" b="1"/>
              <a:t>:</a:t>
            </a:r>
            <a:r>
              <a:rPr lang="en-US" sz="2400"/>
              <a:t>  </a:t>
            </a:r>
            <a:r>
              <a:rPr lang="en-US" sz="2400" i="1"/>
              <a:t>“We’ll go places and do things!”</a:t>
            </a:r>
          </a:p>
          <a:p>
            <a:pPr eaLnBrk="1" hangingPunct="1">
              <a:spcBef>
                <a:spcPct val="50000"/>
              </a:spcBef>
              <a:buFontTx/>
              <a:buChar char="•"/>
            </a:pPr>
            <a:r>
              <a:rPr lang="en-US" sz="2400"/>
              <a:t>  Anxiety provoking situations</a:t>
            </a:r>
          </a:p>
          <a:p>
            <a:pPr eaLnBrk="1" hangingPunct="1">
              <a:spcBef>
                <a:spcPct val="50000"/>
              </a:spcBef>
              <a:buFontTx/>
              <a:buChar char="•"/>
            </a:pPr>
            <a:r>
              <a:rPr lang="en-US" sz="2400"/>
              <a:t>  Aim is not to remove anxiety, but to be able to   manage it, so child </a:t>
            </a:r>
            <a:r>
              <a:rPr lang="en-US" sz="2400" i="1"/>
              <a:t>should </a:t>
            </a:r>
            <a:r>
              <a:rPr lang="en-US" sz="2400"/>
              <a:t>experience anxiety.</a:t>
            </a:r>
          </a:p>
          <a:p>
            <a:pPr eaLnBrk="1" hangingPunct="1">
              <a:spcBef>
                <a:spcPct val="50000"/>
              </a:spcBef>
              <a:buFontTx/>
              <a:buChar char="•"/>
            </a:pPr>
            <a:r>
              <a:rPr lang="en-US" sz="2400"/>
              <a:t>  Opportunity to practice</a:t>
            </a:r>
          </a:p>
          <a:p>
            <a:pPr eaLnBrk="1" hangingPunct="1">
              <a:spcBef>
                <a:spcPct val="50000"/>
              </a:spcBef>
              <a:buFontTx/>
              <a:buChar char="•"/>
            </a:pPr>
            <a:r>
              <a:rPr lang="en-US" sz="2400"/>
              <a:t>  Gradual (step-by-step)</a:t>
            </a:r>
          </a:p>
          <a:p>
            <a:pPr eaLnBrk="1" hangingPunct="1">
              <a:spcBef>
                <a:spcPct val="50000"/>
              </a:spcBef>
              <a:buFontTx/>
              <a:buChar char="•"/>
            </a:pPr>
            <a:r>
              <a:rPr lang="en-US" sz="2400"/>
              <a:t>  Repetition is key!</a:t>
            </a:r>
          </a:p>
          <a:p>
            <a:pPr eaLnBrk="1" hangingPunct="1">
              <a:spcBef>
                <a:spcPct val="50000"/>
              </a:spcBef>
              <a:buFontTx/>
              <a:buChar char="•"/>
            </a:pPr>
            <a:r>
              <a:rPr lang="en-US" sz="2400"/>
              <a:t>  Stay in the situation until the anxiety decreases</a:t>
            </a:r>
          </a:p>
        </p:txBody>
      </p:sp>
      <p:sp>
        <p:nvSpPr>
          <p:cNvPr id="32771" name="Text Box 5"/>
          <p:cNvSpPr txBox="1">
            <a:spLocks noChangeArrowheads="1"/>
          </p:cNvSpPr>
          <p:nvPr/>
        </p:nvSpPr>
        <p:spPr bwMode="auto">
          <a:xfrm>
            <a:off x="914400" y="990600"/>
            <a:ext cx="7162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400">
                <a:solidFill>
                  <a:schemeClr val="tx1"/>
                </a:solidFill>
                <a:latin typeface="Arial" pitchFamily="34" charset="0"/>
                <a:ea typeface="ＭＳ Ｐゴシック" charset="-128"/>
              </a:defRPr>
            </a:lvl1pPr>
            <a:lvl2pPr marL="742950" indent="-285750" eaLnBrk="0" hangingPunct="0">
              <a:defRPr sz="4400">
                <a:solidFill>
                  <a:schemeClr val="tx1"/>
                </a:solidFill>
                <a:latin typeface="Arial" pitchFamily="34" charset="0"/>
                <a:ea typeface="ＭＳ Ｐゴシック" charset="-128"/>
              </a:defRPr>
            </a:lvl2pPr>
            <a:lvl3pPr marL="1143000" indent="-228600" eaLnBrk="0" hangingPunct="0">
              <a:defRPr sz="4400">
                <a:solidFill>
                  <a:schemeClr val="tx1"/>
                </a:solidFill>
                <a:latin typeface="Arial" pitchFamily="34" charset="0"/>
                <a:ea typeface="ＭＳ Ｐゴシック" charset="-128"/>
              </a:defRPr>
            </a:lvl3pPr>
            <a:lvl4pPr marL="1600200" indent="-228600" eaLnBrk="0" hangingPunct="0">
              <a:defRPr sz="4400">
                <a:solidFill>
                  <a:schemeClr val="tx1"/>
                </a:solidFill>
                <a:latin typeface="Arial" pitchFamily="34" charset="0"/>
                <a:ea typeface="ＭＳ Ｐゴシック" charset="-128"/>
              </a:defRPr>
            </a:lvl4pPr>
            <a:lvl5pPr marL="2057400" indent="-228600" eaLnBrk="0" hangingPunct="0">
              <a:defRPr sz="4400">
                <a:solidFill>
                  <a:schemeClr val="tx1"/>
                </a:solidFill>
                <a:latin typeface="Arial" pitchFamily="34" charset="0"/>
                <a:ea typeface="ＭＳ Ｐゴシック" charset="-128"/>
              </a:defRPr>
            </a:lvl5pPr>
            <a:lvl6pPr marL="2514600" indent="-228600" eaLnBrk="0" fontAlgn="base" hangingPunct="0">
              <a:spcBef>
                <a:spcPct val="0"/>
              </a:spcBef>
              <a:spcAft>
                <a:spcPct val="0"/>
              </a:spcAft>
              <a:defRPr sz="4400">
                <a:solidFill>
                  <a:schemeClr val="tx1"/>
                </a:solidFill>
                <a:latin typeface="Arial" pitchFamily="34" charset="0"/>
                <a:ea typeface="ＭＳ Ｐゴシック" charset="-128"/>
              </a:defRPr>
            </a:lvl6pPr>
            <a:lvl7pPr marL="2971800" indent="-228600" eaLnBrk="0" fontAlgn="base" hangingPunct="0">
              <a:spcBef>
                <a:spcPct val="0"/>
              </a:spcBef>
              <a:spcAft>
                <a:spcPct val="0"/>
              </a:spcAft>
              <a:defRPr sz="4400">
                <a:solidFill>
                  <a:schemeClr val="tx1"/>
                </a:solidFill>
                <a:latin typeface="Arial" pitchFamily="34" charset="0"/>
                <a:ea typeface="ＭＳ Ｐゴシック" charset="-128"/>
              </a:defRPr>
            </a:lvl7pPr>
            <a:lvl8pPr marL="3429000" indent="-228600" eaLnBrk="0" fontAlgn="base" hangingPunct="0">
              <a:spcBef>
                <a:spcPct val="0"/>
              </a:spcBef>
              <a:spcAft>
                <a:spcPct val="0"/>
              </a:spcAft>
              <a:defRPr sz="4400">
                <a:solidFill>
                  <a:schemeClr val="tx1"/>
                </a:solidFill>
                <a:latin typeface="Arial" pitchFamily="34" charset="0"/>
                <a:ea typeface="ＭＳ Ｐゴシック" charset="-128"/>
              </a:defRPr>
            </a:lvl8pPr>
            <a:lvl9pPr marL="3886200" indent="-228600" eaLnBrk="0" fontAlgn="base" hangingPunct="0">
              <a:spcBef>
                <a:spcPct val="0"/>
              </a:spcBef>
              <a:spcAft>
                <a:spcPct val="0"/>
              </a:spcAft>
              <a:defRPr sz="4400">
                <a:solidFill>
                  <a:schemeClr val="tx1"/>
                </a:solidFill>
                <a:latin typeface="Arial" pitchFamily="34" charset="0"/>
                <a:ea typeface="ＭＳ Ｐゴシック" charset="-128"/>
              </a:defRPr>
            </a:lvl9pPr>
          </a:lstStyle>
          <a:p>
            <a:pPr eaLnBrk="1" hangingPunct="1">
              <a:spcBef>
                <a:spcPct val="50000"/>
              </a:spcBef>
            </a:pPr>
            <a:r>
              <a:rPr lang="en-US">
                <a:solidFill>
                  <a:schemeClr val="tx2"/>
                </a:solidFill>
              </a:rPr>
              <a:t>Part 2: Practice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mtClean="0"/>
              <a:t>Exposures</a:t>
            </a:r>
          </a:p>
        </p:txBody>
      </p:sp>
      <p:sp>
        <p:nvSpPr>
          <p:cNvPr id="33795" name="Rectangle 3"/>
          <p:cNvSpPr>
            <a:spLocks noGrp="1" noChangeArrowheads="1"/>
          </p:cNvSpPr>
          <p:nvPr>
            <p:ph idx="1"/>
          </p:nvPr>
        </p:nvSpPr>
        <p:spPr/>
        <p:txBody>
          <a:bodyPr/>
          <a:lstStyle/>
          <a:p>
            <a:pPr eaLnBrk="1" hangingPunct="1">
              <a:lnSpc>
                <a:spcPct val="90000"/>
              </a:lnSpc>
              <a:buFont typeface="Wingdings" pitchFamily="2" charset="2"/>
              <a:buChar char="§"/>
            </a:pPr>
            <a:r>
              <a:rPr lang="en-US" smtClean="0"/>
              <a:t>Collaborating</a:t>
            </a:r>
          </a:p>
          <a:p>
            <a:pPr lvl="1" eaLnBrk="1" hangingPunct="1">
              <a:lnSpc>
                <a:spcPct val="90000"/>
              </a:lnSpc>
              <a:buFont typeface="Wingdings" pitchFamily="2" charset="2"/>
              <a:buChar char="§"/>
            </a:pPr>
            <a:r>
              <a:rPr lang="en-US" smtClean="0"/>
              <a:t>Child knows exposure in advance and agrees</a:t>
            </a:r>
          </a:p>
          <a:p>
            <a:pPr lvl="1" eaLnBrk="1" hangingPunct="1">
              <a:lnSpc>
                <a:spcPct val="90000"/>
              </a:lnSpc>
              <a:buFont typeface="Wingdings" pitchFamily="2" charset="2"/>
              <a:buNone/>
            </a:pPr>
            <a:endParaRPr lang="en-US" sz="1200" smtClean="0"/>
          </a:p>
          <a:p>
            <a:pPr eaLnBrk="1" hangingPunct="1">
              <a:lnSpc>
                <a:spcPct val="90000"/>
              </a:lnSpc>
              <a:buFont typeface="Wingdings" pitchFamily="2" charset="2"/>
              <a:buChar char="§"/>
            </a:pPr>
            <a:r>
              <a:rPr lang="en-US" smtClean="0"/>
              <a:t>In-session Preparation</a:t>
            </a:r>
          </a:p>
          <a:p>
            <a:pPr lvl="1" eaLnBrk="1" hangingPunct="1">
              <a:lnSpc>
                <a:spcPct val="90000"/>
              </a:lnSpc>
              <a:buFont typeface="Wingdings" pitchFamily="2" charset="2"/>
              <a:buChar char="§"/>
            </a:pPr>
            <a:r>
              <a:rPr lang="en-US" smtClean="0"/>
              <a:t>Make F-E-A-R Plan specific to the exposure</a:t>
            </a:r>
          </a:p>
          <a:p>
            <a:pPr lvl="1" eaLnBrk="1" hangingPunct="1">
              <a:lnSpc>
                <a:spcPct val="90000"/>
              </a:lnSpc>
              <a:buFont typeface="Wingdings" pitchFamily="2" charset="2"/>
              <a:buChar char="§"/>
            </a:pPr>
            <a:r>
              <a:rPr lang="en-US" smtClean="0"/>
              <a:t>Practice/Role-Play</a:t>
            </a:r>
          </a:p>
          <a:p>
            <a:pPr lvl="1" eaLnBrk="1" hangingPunct="1">
              <a:lnSpc>
                <a:spcPct val="90000"/>
              </a:lnSpc>
              <a:buFont typeface="Verdana" pitchFamily="34" charset="0"/>
              <a:buNone/>
            </a:pPr>
            <a:endParaRPr lang="en-US" smtClean="0"/>
          </a:p>
          <a:p>
            <a:pPr eaLnBrk="1" hangingPunct="1">
              <a:lnSpc>
                <a:spcPct val="90000"/>
              </a:lnSpc>
            </a:pPr>
            <a:r>
              <a:rPr lang="en-US" smtClean="0"/>
              <a:t>Processing Exposures</a:t>
            </a:r>
          </a:p>
          <a:p>
            <a:pPr lvl="1" eaLnBrk="1" hangingPunct="1">
              <a:lnSpc>
                <a:spcPct val="90000"/>
              </a:lnSpc>
            </a:pPr>
            <a:r>
              <a:rPr lang="en-US" smtClean="0"/>
              <a:t>How does the child think he/she did?</a:t>
            </a:r>
          </a:p>
          <a:p>
            <a:pPr lvl="1" eaLnBrk="1" hangingPunct="1">
              <a:lnSpc>
                <a:spcPct val="90000"/>
              </a:lnSpc>
            </a:pPr>
            <a:r>
              <a:rPr lang="en-US" smtClean="0"/>
              <a:t>Remember to reward the child after the exposure</a:t>
            </a:r>
          </a:p>
          <a:p>
            <a:pPr eaLnBrk="1" hangingPunct="1">
              <a:lnSpc>
                <a:spcPct val="90000"/>
              </a:lnSpc>
            </a:pPr>
            <a:r>
              <a:rPr lang="en-US" smtClean="0"/>
              <a:t>Exposures in and out of session</a:t>
            </a:r>
          </a:p>
          <a:p>
            <a:pPr lvl="1" eaLnBrk="1" hangingPunct="1">
              <a:lnSpc>
                <a:spcPct val="90000"/>
              </a:lnSpc>
              <a:buFont typeface="Wingdings" pitchFamily="2" charset="2"/>
              <a:buChar char="§"/>
            </a:pPr>
            <a:endParaRPr lang="en-US" smtClean="0"/>
          </a:p>
          <a:p>
            <a:pPr lvl="1" eaLnBrk="1" hangingPunct="1">
              <a:lnSpc>
                <a:spcPct val="90000"/>
              </a:lnSpc>
              <a:buFont typeface="Wingdings" pitchFamily="2" charset="2"/>
              <a:buNone/>
            </a:pPr>
            <a:endParaRPr lang="en-US" sz="1200" smtClean="0"/>
          </a:p>
          <a:p>
            <a:pPr eaLnBrk="1" hangingPunct="1">
              <a:lnSpc>
                <a:spcPct val="90000"/>
              </a:lnSpc>
              <a:buFont typeface="Wingdings" pitchFamily="2" charset="2"/>
              <a:buNone/>
            </a:pPr>
            <a:endParaRPr lang="en-US" smtClean="0"/>
          </a:p>
          <a:p>
            <a:pPr lvl="1" eaLnBrk="1" hangingPunct="1">
              <a:lnSpc>
                <a:spcPct val="90000"/>
              </a:lnSpc>
              <a:buFont typeface="Wingdings" pitchFamily="2" charset="2"/>
              <a:buChar char="§"/>
            </a:pPr>
            <a:endParaRPr lang="en-US" smtClean="0"/>
          </a:p>
          <a:p>
            <a:pPr eaLnBrk="1" hangingPunct="1">
              <a:lnSpc>
                <a:spcPct val="90000"/>
              </a:lnSpc>
              <a:buFont typeface="Wingdings" pitchFamily="2" charset="2"/>
              <a:buChar char="§"/>
            </a:pPr>
            <a:endParaRPr lang="en-US" smtClean="0"/>
          </a:p>
        </p:txBody>
      </p:sp>
      <p:pic>
        <p:nvPicPr>
          <p:cNvPr id="33796" name="Picture 6" descr="MCj0333404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1371600"/>
            <a:ext cx="1825625"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eaLnBrk="1" hangingPunct="1"/>
            <a:r>
              <a:rPr lang="en-US" smtClean="0"/>
              <a:t>			Overview</a:t>
            </a:r>
          </a:p>
        </p:txBody>
      </p:sp>
      <p:sp>
        <p:nvSpPr>
          <p:cNvPr id="16387" name="Content Placeholder 1"/>
          <p:cNvSpPr>
            <a:spLocks noGrp="1"/>
          </p:cNvSpPr>
          <p:nvPr>
            <p:ph idx="1"/>
          </p:nvPr>
        </p:nvSpPr>
        <p:spPr/>
        <p:txBody>
          <a:bodyPr/>
          <a:lstStyle/>
          <a:p>
            <a:pPr eaLnBrk="1" hangingPunct="1"/>
            <a:r>
              <a:rPr lang="en-US" smtClean="0"/>
              <a:t>Anxiety Disorders in Youth</a:t>
            </a:r>
          </a:p>
          <a:p>
            <a:pPr eaLnBrk="1" hangingPunct="1">
              <a:buFont typeface="Wingdings 3" pitchFamily="18" charset="2"/>
              <a:buNone/>
            </a:pPr>
            <a:endParaRPr lang="en-US" smtClean="0"/>
          </a:p>
          <a:p>
            <a:pPr eaLnBrk="1" hangingPunct="1"/>
            <a:r>
              <a:rPr lang="en-US" smtClean="0"/>
              <a:t>CBT model for Anxiety</a:t>
            </a:r>
          </a:p>
          <a:p>
            <a:pPr eaLnBrk="1" hangingPunct="1">
              <a:buFont typeface="Wingdings 3" pitchFamily="18" charset="2"/>
              <a:buNone/>
            </a:pPr>
            <a:endParaRPr lang="en-US" smtClean="0"/>
          </a:p>
          <a:p>
            <a:pPr eaLnBrk="1" hangingPunct="1"/>
            <a:r>
              <a:rPr lang="en-US" smtClean="0"/>
              <a:t>Interventions in Schools</a:t>
            </a:r>
          </a:p>
          <a:p>
            <a:pPr eaLnBrk="1" hangingPunct="1"/>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p:nvPr>
        </p:nvSpPr>
        <p:spPr>
          <a:xfrm>
            <a:off x="457200" y="838200"/>
            <a:ext cx="8229600" cy="609600"/>
          </a:xfrm>
        </p:spPr>
        <p:txBody>
          <a:bodyPr>
            <a:normAutofit fontScale="90000"/>
          </a:bodyPr>
          <a:lstStyle/>
          <a:p>
            <a:pPr algn="ctr" eaLnBrk="1" hangingPunct="1">
              <a:defRPr/>
            </a:pPr>
            <a:r>
              <a:rPr lang="en-US" dirty="0" smtClean="0">
                <a:ea typeface="+mj-ea"/>
                <a:cs typeface="+mj-cs"/>
              </a:rPr>
              <a:t>CBT for Youth Anxiety </a:t>
            </a:r>
          </a:p>
        </p:txBody>
      </p:sp>
      <p:sp>
        <p:nvSpPr>
          <p:cNvPr id="34819" name="Rectangle 3"/>
          <p:cNvSpPr>
            <a:spLocks noGrp="1"/>
          </p:cNvSpPr>
          <p:nvPr>
            <p:ph idx="1"/>
          </p:nvPr>
        </p:nvSpPr>
        <p:spPr>
          <a:xfrm>
            <a:off x="457200" y="2286000"/>
            <a:ext cx="8229600" cy="4572000"/>
          </a:xfrm>
        </p:spPr>
        <p:txBody>
          <a:bodyPr/>
          <a:lstStyle/>
          <a:p>
            <a:pPr eaLnBrk="1" hangingPunct="1"/>
            <a:r>
              <a:rPr lang="en-US" smtClean="0"/>
              <a:t>CBT</a:t>
            </a:r>
            <a:r>
              <a:rPr lang="en-US" smtClean="0">
                <a:cs typeface="Times New Roman" pitchFamily="18" charset="0"/>
              </a:rPr>
              <a:t> is considered to be evidence-based in the treatment of anxious youth </a:t>
            </a:r>
            <a:r>
              <a:rPr lang="en-US" sz="1800" i="1" smtClean="0">
                <a:cs typeface="Times New Roman" pitchFamily="18" charset="0"/>
              </a:rPr>
              <a:t>(Silverman et al.,2008)</a:t>
            </a:r>
            <a:endParaRPr lang="en-US" smtClean="0">
              <a:cs typeface="Times New Roman" pitchFamily="18" charset="0"/>
            </a:endParaRPr>
          </a:p>
          <a:p>
            <a:pPr eaLnBrk="1" hangingPunct="1">
              <a:buFont typeface="Wingdings 2" pitchFamily="18" charset="2"/>
              <a:buNone/>
            </a:pPr>
            <a:endParaRPr lang="en-US" smtClean="0">
              <a:cs typeface="Times New Roman" pitchFamily="18" charset="0"/>
            </a:endParaRPr>
          </a:p>
          <a:p>
            <a:pPr eaLnBrk="1" hangingPunct="1"/>
            <a:r>
              <a:rPr lang="en-US" sz="2800" smtClean="0"/>
              <a:t>Kendall and colleagues </a:t>
            </a:r>
          </a:p>
          <a:p>
            <a:pPr lvl="1" eaLnBrk="1" hangingPunct="1"/>
            <a:r>
              <a:rPr lang="en-US" sz="2000" smtClean="0"/>
              <a:t>Three randomized controlled trials of Coping Cat with very positive results, including long-term maintenance of gains</a:t>
            </a:r>
          </a:p>
          <a:p>
            <a:pPr lvl="1" eaLnBrk="1" hangingPunct="1"/>
            <a:r>
              <a:rPr lang="en-US" sz="2000" smtClean="0"/>
              <a:t>CAMS: 2009: 81% improved with combination CBT &amp; SSRI, 60% with CBT alone, 55% with SSRI alone, 24% placebo</a:t>
            </a:r>
          </a:p>
          <a:p>
            <a:pPr lvl="1" eaLnBrk="1" hangingPunct="1"/>
            <a:endParaRPr lang="en-US" sz="2000" smtClean="0"/>
          </a:p>
          <a:p>
            <a:pPr eaLnBrk="1" hangingPunct="1"/>
            <a:r>
              <a:rPr lang="en-US" smtClean="0"/>
              <a:t>Independent research teams find similar results</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Grp="1" noChangeArrowheads="1"/>
          </p:cNvSpPr>
          <p:nvPr>
            <p:ph type="title"/>
          </p:nvPr>
        </p:nvSpPr>
        <p:spPr>
          <a:xfrm>
            <a:off x="990600" y="1447800"/>
            <a:ext cx="6870700" cy="457200"/>
          </a:xfrm>
        </p:spPr>
        <p:txBody>
          <a:bodyPr/>
          <a:lstStyle/>
          <a:p>
            <a:pPr algn="ctr" eaLnBrk="1" hangingPunct="1">
              <a:defRPr/>
            </a:pPr>
            <a:r>
              <a:rPr lang="en-US" sz="4000" dirty="0" smtClean="0">
                <a:ea typeface="+mj-ea"/>
                <a:cs typeface="+mj-cs"/>
              </a:rPr>
              <a:t> </a:t>
            </a:r>
            <a:br>
              <a:rPr lang="en-US" sz="4000" dirty="0" smtClean="0">
                <a:ea typeface="+mj-ea"/>
                <a:cs typeface="+mj-cs"/>
              </a:rPr>
            </a:br>
            <a:r>
              <a:rPr lang="en-US" sz="4000" dirty="0" smtClean="0">
                <a:ea typeface="+mj-ea"/>
                <a:cs typeface="+mj-cs"/>
              </a:rPr>
              <a:t>Pharmacotherapy for Anxiety Disorders</a:t>
            </a:r>
          </a:p>
        </p:txBody>
      </p:sp>
      <p:sp>
        <p:nvSpPr>
          <p:cNvPr id="35843" name="Rectangle 10"/>
          <p:cNvSpPr>
            <a:spLocks noGrp="1" noChangeArrowheads="1"/>
          </p:cNvSpPr>
          <p:nvPr>
            <p:ph type="body" sz="half" idx="2"/>
          </p:nvPr>
        </p:nvSpPr>
        <p:spPr>
          <a:xfrm>
            <a:off x="990600" y="1905000"/>
            <a:ext cx="7162800" cy="3657600"/>
          </a:xfrm>
        </p:spPr>
        <p:txBody>
          <a:bodyPr/>
          <a:lstStyle/>
          <a:p>
            <a:pPr eaLnBrk="1" hangingPunct="1"/>
            <a:r>
              <a:rPr lang="en-US" sz="2400" smtClean="0"/>
              <a:t>Medication</a:t>
            </a:r>
          </a:p>
          <a:p>
            <a:pPr lvl="1" eaLnBrk="1" hangingPunct="1"/>
            <a:r>
              <a:rPr lang="en-US" sz="2000" smtClean="0"/>
              <a:t>SSRI’s, such as Zoloft</a:t>
            </a:r>
            <a:r>
              <a:rPr lang="en-US" sz="2000" baseline="30000" smtClean="0">
                <a:cs typeface="Tahoma" pitchFamily="34" charset="0"/>
              </a:rPr>
              <a:t>®</a:t>
            </a:r>
            <a:r>
              <a:rPr lang="en-US" sz="2000" smtClean="0">
                <a:cs typeface="Tahoma" pitchFamily="34" charset="0"/>
              </a:rPr>
              <a:t>,</a:t>
            </a:r>
            <a:r>
              <a:rPr lang="en-US" sz="2000" baseline="30000" smtClean="0">
                <a:cs typeface="Tahoma" pitchFamily="34" charset="0"/>
              </a:rPr>
              <a:t> </a:t>
            </a:r>
            <a:r>
              <a:rPr lang="en-US" sz="2000" smtClean="0">
                <a:cs typeface="Tahoma" pitchFamily="34" charset="0"/>
              </a:rPr>
              <a:t>help regulate neurotransmitters (chemical messengers in the brain)</a:t>
            </a:r>
            <a:endParaRPr lang="en-US" sz="2000" baseline="30000" smtClean="0">
              <a:cs typeface="Tahoma" pitchFamily="34" charset="0"/>
            </a:endParaRPr>
          </a:p>
          <a:p>
            <a:pPr lvl="1" eaLnBrk="1" hangingPunct="1"/>
            <a:r>
              <a:rPr lang="en-US" sz="2000" smtClean="0"/>
              <a:t>Generally well-tolerated</a:t>
            </a:r>
          </a:p>
          <a:p>
            <a:pPr lvl="1" eaLnBrk="1" hangingPunct="1"/>
            <a:r>
              <a:rPr lang="en-US" sz="2000" smtClean="0"/>
              <a:t>Onset of effects takes about 4-8 weeks</a:t>
            </a:r>
          </a:p>
          <a:p>
            <a:pPr lvl="1" eaLnBrk="1" hangingPunct="1"/>
            <a:r>
              <a:rPr lang="en-US" sz="2000" smtClean="0"/>
              <a:t>Approved by the Food and Drug Administration for children and adolescents with OCD</a:t>
            </a:r>
          </a:p>
          <a:p>
            <a:pPr lvl="1" eaLnBrk="1" hangingPunct="1"/>
            <a:r>
              <a:rPr lang="en-US" sz="2000" smtClean="0"/>
              <a:t>Should be managed by a pediatrician or psychiatrist</a:t>
            </a:r>
          </a:p>
          <a:p>
            <a:pPr lvl="1" eaLnBrk="1" hangingPunct="1">
              <a:buFontTx/>
              <a:buNone/>
            </a:pPr>
            <a:endParaRPr lang="en-US" sz="2000" smtClean="0"/>
          </a:p>
        </p:txBody>
      </p:sp>
      <p:pic>
        <p:nvPicPr>
          <p:cNvPr id="35844" name="Picture 11" descr="j016300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724400"/>
            <a:ext cx="19050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pPr eaLnBrk="1" hangingPunct="1"/>
            <a:r>
              <a:rPr lang="en-US" smtClean="0"/>
              <a:t>Dissemination of CBT</a:t>
            </a:r>
          </a:p>
        </p:txBody>
      </p:sp>
      <p:sp>
        <p:nvSpPr>
          <p:cNvPr id="36867" name="Content Placeholder 1"/>
          <p:cNvSpPr>
            <a:spLocks noGrp="1"/>
          </p:cNvSpPr>
          <p:nvPr>
            <p:ph idx="1"/>
          </p:nvPr>
        </p:nvSpPr>
        <p:spPr/>
        <p:txBody>
          <a:bodyPr/>
          <a:lstStyle/>
          <a:p>
            <a:pPr lvl="1" eaLnBrk="1" hangingPunct="1">
              <a:buFont typeface="Arial" pitchFamily="34" charset="0"/>
              <a:buChar char="•"/>
            </a:pPr>
            <a:r>
              <a:rPr lang="en-US" sz="2200" smtClean="0"/>
              <a:t>CBT for childhood anxiety is now a well-established treatment </a:t>
            </a:r>
            <a:r>
              <a:rPr lang="en-US" sz="1800" i="1" smtClean="0"/>
              <a:t>(Walkup et al., 2008</a:t>
            </a:r>
            <a:r>
              <a:rPr lang="en-US" sz="1700" i="1" smtClean="0"/>
              <a:t>)</a:t>
            </a:r>
          </a:p>
          <a:p>
            <a:pPr lvl="1" eaLnBrk="1" hangingPunct="1">
              <a:buFont typeface="Verdana" pitchFamily="34" charset="0"/>
              <a:buNone/>
            </a:pPr>
            <a:endParaRPr lang="en-US" sz="2200" smtClean="0"/>
          </a:p>
          <a:p>
            <a:pPr lvl="1" eaLnBrk="1" hangingPunct="1">
              <a:buFont typeface="Arial" pitchFamily="34" charset="0"/>
              <a:buChar char="•"/>
            </a:pPr>
            <a:r>
              <a:rPr lang="en-US" sz="2200" smtClean="0"/>
              <a:t>Despite this, CBT is highly underutilized in the community </a:t>
            </a:r>
            <a:r>
              <a:rPr lang="en-US" sz="1800" i="1" smtClean="0"/>
              <a:t>(Gunter et al., 2010; Shafran et al., 2009)</a:t>
            </a:r>
          </a:p>
          <a:p>
            <a:pPr lvl="2" eaLnBrk="1" hangingPunct="1">
              <a:buFont typeface="Arial" pitchFamily="34" charset="0"/>
              <a:buChar char="•"/>
            </a:pPr>
            <a:r>
              <a:rPr lang="en-US" sz="1900" smtClean="0"/>
              <a:t>The internalizing nature of anxiety may cause it to be overlooked</a:t>
            </a:r>
          </a:p>
          <a:p>
            <a:pPr lvl="2" eaLnBrk="1" hangingPunct="1">
              <a:buFont typeface="Arial" pitchFamily="34" charset="0"/>
              <a:buChar char="•"/>
            </a:pPr>
            <a:r>
              <a:rPr lang="en-US" sz="1900" smtClean="0"/>
              <a:t>Exposure tasks may have misconceptions surrounding their use </a:t>
            </a:r>
            <a:r>
              <a:rPr lang="en-US" sz="1800" i="1" smtClean="0"/>
              <a:t>(Olatunji, Deacon &amp; Abramowitz, 2009).</a:t>
            </a:r>
          </a:p>
          <a:p>
            <a:pPr lvl="2" eaLnBrk="1" hangingPunct="1">
              <a:buFont typeface="Arial" pitchFamily="34" charset="0"/>
              <a:buChar char="•"/>
            </a:pPr>
            <a:r>
              <a:rPr lang="en-US" sz="1900" smtClean="0"/>
              <a:t>Many families may have limited access to care </a:t>
            </a:r>
            <a:r>
              <a:rPr lang="en-US" sz="1800" i="1" smtClean="0"/>
              <a:t>(Collins et al., 2004)</a:t>
            </a:r>
          </a:p>
          <a:p>
            <a:pPr lvl="2" eaLnBrk="1" hangingPunct="1">
              <a:buFont typeface="Arial" pitchFamily="34" charset="0"/>
              <a:buChar char="•"/>
            </a:pPr>
            <a:endParaRPr lang="en-US" sz="1900" smtClean="0"/>
          </a:p>
          <a:p>
            <a:pPr lvl="1" eaLnBrk="1" hangingPunct="1">
              <a:buFont typeface="Arial" pitchFamily="34" charset="0"/>
              <a:buChar char="•"/>
            </a:pPr>
            <a:r>
              <a:rPr lang="en-US" sz="2200" smtClean="0"/>
              <a:t>Important to consider organizational culture and climate before dissemination can take place </a:t>
            </a:r>
            <a:r>
              <a:rPr lang="en-US" sz="1800" i="1" smtClean="0"/>
              <a:t>(Glisson et al., 2008)</a:t>
            </a:r>
          </a:p>
          <a:p>
            <a:pPr lvl="2" eaLnBrk="1" hangingPunct="1">
              <a:buFont typeface="Wingdings 2" pitchFamily="18" charset="2"/>
              <a:buNone/>
            </a:pPr>
            <a:endParaRPr lang="en-US" sz="1900" b="1" smtClean="0"/>
          </a:p>
          <a:p>
            <a:pPr lvl="2" eaLnBrk="1" hangingPunct="1">
              <a:buFont typeface="Arial" pitchFamily="34" charset="0"/>
              <a:buChar char="•"/>
            </a:pPr>
            <a:endParaRPr lang="en-US" sz="1900" smtClean="0"/>
          </a:p>
          <a:p>
            <a:pPr lvl="1" eaLnBrk="1" hangingPunct="1">
              <a:buFont typeface="Verdana" pitchFamily="34" charset="0"/>
              <a:buNone/>
            </a:pPr>
            <a:endParaRPr lang="en-US" sz="220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2"/>
          <p:cNvSpPr>
            <a:spLocks noGrp="1"/>
          </p:cNvSpPr>
          <p:nvPr>
            <p:ph type="title"/>
          </p:nvPr>
        </p:nvSpPr>
        <p:spPr/>
        <p:txBody>
          <a:bodyPr/>
          <a:lstStyle/>
          <a:p>
            <a:pPr eaLnBrk="1" hangingPunct="1"/>
            <a:r>
              <a:rPr lang="en-US" smtClean="0"/>
              <a:t>Potential Reasons for Low Use</a:t>
            </a:r>
          </a:p>
        </p:txBody>
      </p:sp>
      <p:sp>
        <p:nvSpPr>
          <p:cNvPr id="37891" name="Content Placeholder 1"/>
          <p:cNvSpPr>
            <a:spLocks noGrp="1"/>
          </p:cNvSpPr>
          <p:nvPr>
            <p:ph idx="1"/>
          </p:nvPr>
        </p:nvSpPr>
        <p:spPr/>
        <p:txBody>
          <a:bodyPr/>
          <a:lstStyle/>
          <a:p>
            <a:pPr marL="365125" lvl="1" indent="-255588" eaLnBrk="1" hangingPunct="1">
              <a:spcBef>
                <a:spcPts val="400"/>
              </a:spcBef>
              <a:buSzPct val="68000"/>
              <a:buFont typeface="Wingdings 2" pitchFamily="18" charset="2"/>
              <a:buNone/>
            </a:pPr>
            <a:endParaRPr lang="en-US" smtClean="0"/>
          </a:p>
          <a:p>
            <a:pPr marL="365125" lvl="1" indent="-255588" eaLnBrk="1" hangingPunct="1">
              <a:spcBef>
                <a:spcPts val="400"/>
              </a:spcBef>
              <a:buSzPct val="68000"/>
              <a:buFont typeface="Wingdings 3" pitchFamily="18" charset="2"/>
              <a:buChar char=""/>
            </a:pPr>
            <a:r>
              <a:rPr lang="en-US" smtClean="0"/>
              <a:t>Among U.S. children with emotional/behavioral problems, only 20-50% receive services </a:t>
            </a:r>
            <a:r>
              <a:rPr lang="en-US" sz="1800" i="1" smtClean="0"/>
              <a:t>(Farmer et al., 2003)</a:t>
            </a:r>
          </a:p>
          <a:p>
            <a:pPr marL="638175" lvl="2" indent="-255588" eaLnBrk="1" hangingPunct="1">
              <a:spcBef>
                <a:spcPts val="400"/>
              </a:spcBef>
              <a:buSzPct val="68000"/>
              <a:buFont typeface="Wingdings 3" pitchFamily="18" charset="2"/>
              <a:buChar char=""/>
            </a:pPr>
            <a:r>
              <a:rPr lang="en-US" smtClean="0"/>
              <a:t>Most of this is provided by schools </a:t>
            </a:r>
            <a:r>
              <a:rPr lang="en-US" sz="1800" i="1" smtClean="0"/>
              <a:t>(Canino et al., 2004)</a:t>
            </a:r>
            <a:r>
              <a:rPr lang="en-US" smtClean="0"/>
              <a:t>, but is it evidence-based?</a:t>
            </a:r>
          </a:p>
          <a:p>
            <a:pPr marL="365125" lvl="1" indent="-255588" eaLnBrk="1" hangingPunct="1">
              <a:spcBef>
                <a:spcPts val="400"/>
              </a:spcBef>
              <a:buSzPct val="68000"/>
              <a:buFont typeface="Wingdings 3" pitchFamily="18" charset="2"/>
              <a:buChar char=""/>
            </a:pPr>
            <a:r>
              <a:rPr lang="en-US" smtClean="0"/>
              <a:t>Barriers to children’s mental health care in the U.S. often include: </a:t>
            </a:r>
            <a:r>
              <a:rPr lang="en-US" sz="1800" i="1" smtClean="0"/>
              <a:t>(Owens et al., 2002)</a:t>
            </a:r>
          </a:p>
          <a:p>
            <a:pPr marL="638175" lvl="2" indent="-255588" eaLnBrk="1" hangingPunct="1">
              <a:spcBef>
                <a:spcPts val="400"/>
              </a:spcBef>
              <a:buSzPct val="68000"/>
              <a:buFont typeface="Wingdings 3" pitchFamily="18" charset="2"/>
              <a:buChar char=""/>
            </a:pPr>
            <a:r>
              <a:rPr lang="en-US" smtClean="0"/>
              <a:t>Structural constraints (e.g., cost, transport, time)</a:t>
            </a:r>
          </a:p>
          <a:p>
            <a:pPr marL="638175" lvl="2" indent="-255588" eaLnBrk="1" hangingPunct="1">
              <a:spcBef>
                <a:spcPts val="400"/>
              </a:spcBef>
              <a:buSzPct val="68000"/>
              <a:buFont typeface="Wingdings 3" pitchFamily="18" charset="2"/>
              <a:buChar char=""/>
            </a:pPr>
            <a:r>
              <a:rPr lang="en-US" smtClean="0"/>
              <a:t>Stigmas surrounding mental illness</a:t>
            </a:r>
          </a:p>
          <a:p>
            <a:pPr marL="638175" lvl="2" indent="-255588" eaLnBrk="1" hangingPunct="1">
              <a:spcBef>
                <a:spcPts val="400"/>
              </a:spcBef>
              <a:buSzPct val="68000"/>
              <a:buFont typeface="Wingdings 3" pitchFamily="18" charset="2"/>
              <a:buChar char=""/>
            </a:pPr>
            <a:r>
              <a:rPr lang="en-US" smtClean="0"/>
              <a:t>Life stressors</a:t>
            </a:r>
          </a:p>
          <a:p>
            <a:pPr marL="365125" lvl="1" indent="-255588" eaLnBrk="1" hangingPunct="1">
              <a:buFont typeface="Wingdings 2" pitchFamily="18" charset="2"/>
              <a:buNone/>
            </a:pPr>
            <a:endParaRPr lang="en-US" smtClean="0"/>
          </a:p>
          <a:p>
            <a:pPr marL="365125" lvl="1" indent="-255588" eaLnBrk="1" hangingPunct="1"/>
            <a:endParaRPr lang="en-US" smtClean="0"/>
          </a:p>
          <a:p>
            <a:pPr marL="365125" lvl="1" indent="-255588" eaLnBrk="1" hangingPunct="1">
              <a:buFont typeface="Verdana" pitchFamily="34" charset="0"/>
              <a:buNone/>
            </a:pPr>
            <a:endParaRPr lang="en-US" smtClean="0"/>
          </a:p>
          <a:p>
            <a:pPr marL="365125" lvl="1" indent="-255588" eaLnBrk="1" hangingPunct="1"/>
            <a:endParaRPr lang="en-US" smtClean="0"/>
          </a:p>
          <a:p>
            <a:pPr marL="365125" lvl="1" indent="-255588" eaLnBrk="1" hangingPunct="1">
              <a:buFont typeface="Verdana" pitchFamily="34" charset="0"/>
              <a:buNone/>
            </a:pPr>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t>Levels of Intervention</a:t>
            </a:r>
          </a:p>
        </p:txBody>
      </p:sp>
      <p:sp>
        <p:nvSpPr>
          <p:cNvPr id="38915" name="Content Placeholder 2"/>
          <p:cNvSpPr>
            <a:spLocks noGrp="1"/>
          </p:cNvSpPr>
          <p:nvPr>
            <p:ph idx="1"/>
          </p:nvPr>
        </p:nvSpPr>
        <p:spPr>
          <a:xfrm>
            <a:off x="457200" y="1981200"/>
            <a:ext cx="8229600" cy="4389438"/>
          </a:xfrm>
        </p:spPr>
        <p:txBody>
          <a:bodyPr/>
          <a:lstStyle/>
          <a:p>
            <a:pPr eaLnBrk="1" hangingPunct="1"/>
            <a:r>
              <a:rPr lang="en-US" smtClean="0"/>
              <a:t>Universal Prevention: for entire populations</a:t>
            </a:r>
          </a:p>
          <a:p>
            <a:pPr lvl="1" eaLnBrk="1" hangingPunct="1"/>
            <a:r>
              <a:rPr lang="en-US" smtClean="0"/>
              <a:t>Example: vaccinating all children under age 2</a:t>
            </a:r>
          </a:p>
          <a:p>
            <a:pPr eaLnBrk="1" hangingPunct="1"/>
            <a:r>
              <a:rPr lang="en-US" smtClean="0"/>
              <a:t>Selective Preventive Interventions: for those with risk factors</a:t>
            </a:r>
          </a:p>
          <a:p>
            <a:pPr lvl="1" eaLnBrk="1" hangingPunct="1"/>
            <a:r>
              <a:rPr lang="en-US" smtClean="0"/>
              <a:t>Example: working with children of depressed mothers</a:t>
            </a:r>
          </a:p>
          <a:p>
            <a:pPr eaLnBrk="1" hangingPunct="1"/>
            <a:r>
              <a:rPr lang="en-US" b="1" smtClean="0"/>
              <a:t>Indicated Preventive Interventions</a:t>
            </a:r>
            <a:r>
              <a:rPr lang="en-US" smtClean="0"/>
              <a:t>: for those at-risk exhibiting some symptoms</a:t>
            </a:r>
          </a:p>
          <a:p>
            <a:pPr lvl="1" eaLnBrk="1" hangingPunct="1"/>
            <a:r>
              <a:rPr lang="en-US" smtClean="0"/>
              <a:t>Example: working with school-children who evidenced anxiety symptoms from a screener</a:t>
            </a:r>
          </a:p>
          <a:p>
            <a:pPr eaLnBrk="1" hangingPunct="1">
              <a:buFont typeface="Wingdings 2" pitchFamily="18" charset="2"/>
              <a:buNone/>
            </a:pPr>
            <a:r>
              <a:rPr lang="en-US" sz="1800" i="1" smtClean="0"/>
              <a:t>						From Mzarek &amp; Haggerty (1994)</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smtClean="0"/>
              <a:t>CBT in Schools</a:t>
            </a:r>
          </a:p>
        </p:txBody>
      </p:sp>
      <p:sp>
        <p:nvSpPr>
          <p:cNvPr id="39939" name="Content Placeholder 2"/>
          <p:cNvSpPr>
            <a:spLocks noGrp="1"/>
          </p:cNvSpPr>
          <p:nvPr>
            <p:ph idx="1"/>
          </p:nvPr>
        </p:nvSpPr>
        <p:spPr/>
        <p:txBody>
          <a:bodyPr/>
          <a:lstStyle/>
          <a:p>
            <a:pPr eaLnBrk="1" hangingPunct="1"/>
            <a:r>
              <a:rPr lang="en-US" smtClean="0"/>
              <a:t>Agencies around the world increasingly recognizing a link between children’s mental health and educational achievement</a:t>
            </a:r>
          </a:p>
          <a:p>
            <a:pPr lvl="1" eaLnBrk="1" hangingPunct="1"/>
            <a:r>
              <a:rPr lang="en-US" smtClean="0"/>
              <a:t>US Surgeon General’s Report on Children’s Mental Health</a:t>
            </a:r>
          </a:p>
          <a:p>
            <a:pPr lvl="1" eaLnBrk="1" hangingPunct="1"/>
            <a:r>
              <a:rPr lang="en-US" smtClean="0"/>
              <a:t>Council of Australian Governments</a:t>
            </a:r>
          </a:p>
          <a:p>
            <a:pPr lvl="1" eaLnBrk="1" hangingPunct="1"/>
            <a:r>
              <a:rPr lang="en-US" smtClean="0"/>
              <a:t>UK Departments for Education and Skills and Children, Schools and Families</a:t>
            </a:r>
          </a:p>
          <a:p>
            <a:pPr lvl="1" eaLnBrk="1" hangingPunct="1">
              <a:buFont typeface="Wingdings 2" pitchFamily="18" charset="2"/>
              <a:buNone/>
            </a:pPr>
            <a:endParaRPr lang="en-US" smtClean="0"/>
          </a:p>
          <a:p>
            <a:pPr lvl="1" eaLnBrk="1" hangingPunct="1">
              <a:buFont typeface="Wingdings 2" pitchFamily="18" charset="2"/>
              <a:buNone/>
            </a:pPr>
            <a:r>
              <a:rPr lang="en-US" sz="1800" i="1" smtClean="0"/>
              <a:t>Mychailyszyn et al. (2011); Elkins et al. (2011)</a:t>
            </a:r>
          </a:p>
          <a:p>
            <a:pPr lvl="1" eaLnBrk="1" hangingPunct="1"/>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smtClean="0"/>
              <a:t>Benefits of CBT in Schools</a:t>
            </a:r>
          </a:p>
        </p:txBody>
      </p:sp>
      <p:sp>
        <p:nvSpPr>
          <p:cNvPr id="40963" name="Content Placeholder 2"/>
          <p:cNvSpPr>
            <a:spLocks noGrp="1"/>
          </p:cNvSpPr>
          <p:nvPr>
            <p:ph idx="1"/>
          </p:nvPr>
        </p:nvSpPr>
        <p:spPr/>
        <p:txBody>
          <a:bodyPr/>
          <a:lstStyle/>
          <a:p>
            <a:pPr eaLnBrk="1" hangingPunct="1"/>
            <a:r>
              <a:rPr lang="en-US" smtClean="0"/>
              <a:t>Maximize access to interventions by reaching young people where they spend most of their time</a:t>
            </a:r>
          </a:p>
          <a:p>
            <a:pPr eaLnBrk="1" hangingPunct="1"/>
            <a:r>
              <a:rPr lang="en-US" smtClean="0"/>
              <a:t>Increased opportunity for early detection/prevention</a:t>
            </a:r>
          </a:p>
          <a:p>
            <a:pPr eaLnBrk="1" hangingPunct="1"/>
            <a:r>
              <a:rPr lang="en-US" smtClean="0"/>
              <a:t>Reduce common obstacles that typically prevent youth from receiving care</a:t>
            </a:r>
          </a:p>
          <a:p>
            <a:pPr eaLnBrk="1" hangingPunct="1"/>
            <a:r>
              <a:rPr lang="en-US" smtClean="0"/>
              <a:t>Opportunities to intervene in the setting where problems most often occur </a:t>
            </a:r>
            <a:r>
              <a:rPr lang="en-US" sz="1800" i="1" smtClean="0"/>
              <a:t>(Ginsburg et al., 2008)</a:t>
            </a:r>
          </a:p>
          <a:p>
            <a:pPr lvl="1" eaLnBrk="1" hangingPunct="1"/>
            <a:r>
              <a:rPr lang="en-US" smtClean="0"/>
              <a:t>Potential for greater impact on everyday lives of youth</a:t>
            </a:r>
          </a:p>
          <a:p>
            <a:pPr eaLnBrk="1" hangingPunct="1"/>
            <a:r>
              <a:rPr lang="en-US" smtClean="0"/>
              <a:t>Often provides much more affordable care for families</a:t>
            </a:r>
          </a:p>
          <a:p>
            <a:pPr eaLnBrk="1" hangingPunct="1"/>
            <a:endParaRPr lang="en-US" smtClean="0"/>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smtClean="0"/>
              <a:t>Barriers to CBT in Schools</a:t>
            </a:r>
          </a:p>
        </p:txBody>
      </p:sp>
      <p:sp>
        <p:nvSpPr>
          <p:cNvPr id="41987" name="Content Placeholder 2"/>
          <p:cNvSpPr>
            <a:spLocks noGrp="1"/>
          </p:cNvSpPr>
          <p:nvPr>
            <p:ph idx="1"/>
          </p:nvPr>
        </p:nvSpPr>
        <p:spPr/>
        <p:txBody>
          <a:bodyPr/>
          <a:lstStyle/>
          <a:p>
            <a:pPr eaLnBrk="1" hangingPunct="1"/>
            <a:r>
              <a:rPr lang="en-US" smtClean="0"/>
              <a:t>Questions regarding which CBT treatments to use and who can deliver them</a:t>
            </a:r>
          </a:p>
          <a:p>
            <a:pPr eaLnBrk="1" hangingPunct="1"/>
            <a:r>
              <a:rPr lang="en-US" smtClean="0"/>
              <a:t>Universal prevention techniques require teachers</a:t>
            </a:r>
          </a:p>
          <a:p>
            <a:pPr eaLnBrk="1" hangingPunct="1"/>
            <a:r>
              <a:rPr lang="en-US" smtClean="0"/>
              <a:t>Typically CBT programs call for rigorous training and ongoing supervision/support </a:t>
            </a:r>
            <a:r>
              <a:rPr lang="en-US" sz="1800" i="1" smtClean="0"/>
              <a:t>(Beidas &amp; Kendall, 2010)</a:t>
            </a:r>
          </a:p>
          <a:p>
            <a:pPr eaLnBrk="1" hangingPunct="1"/>
            <a:r>
              <a:rPr lang="en-US" smtClean="0"/>
              <a:t>Possibility for negative stigma/labels among youth receiving services</a:t>
            </a:r>
          </a:p>
          <a:p>
            <a:pPr eaLnBrk="1" hangingPunct="1"/>
            <a:r>
              <a:rPr lang="en-US" smtClean="0"/>
              <a:t>Must promote mental health services without detracting from educational objectives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t>Overcoming Barriers</a:t>
            </a:r>
          </a:p>
        </p:txBody>
      </p:sp>
      <p:sp>
        <p:nvSpPr>
          <p:cNvPr id="43011" name="Content Placeholder 2"/>
          <p:cNvSpPr>
            <a:spLocks noGrp="1"/>
          </p:cNvSpPr>
          <p:nvPr>
            <p:ph idx="1"/>
          </p:nvPr>
        </p:nvSpPr>
        <p:spPr/>
        <p:txBody>
          <a:bodyPr/>
          <a:lstStyle/>
          <a:p>
            <a:pPr eaLnBrk="1" hangingPunct="1"/>
            <a:r>
              <a:rPr lang="en-US" smtClean="0"/>
              <a:t>Utilize “flexible implementation” by studying school’s organizational culture and climate</a:t>
            </a:r>
          </a:p>
          <a:p>
            <a:pPr eaLnBrk="1" hangingPunct="1"/>
            <a:r>
              <a:rPr lang="en-US" smtClean="0"/>
              <a:t>Consider alternative delivery models, such as computer-assisted CBT </a:t>
            </a:r>
            <a:r>
              <a:rPr lang="en-US" sz="1800" i="1" smtClean="0"/>
              <a:t>(Kendall et al., 2011)</a:t>
            </a:r>
          </a:p>
          <a:p>
            <a:pPr eaLnBrk="1" hangingPunct="1"/>
            <a:r>
              <a:rPr lang="en-US" smtClean="0"/>
              <a:t>Perhaps teach CBT skills within the curriculum</a:t>
            </a:r>
          </a:p>
          <a:p>
            <a:pPr lvl="1" eaLnBrk="1" hangingPunct="1"/>
            <a:r>
              <a:rPr lang="en-US" smtClean="0"/>
              <a:t>Distinguish between accommodations &amp; interventions </a:t>
            </a:r>
            <a:r>
              <a:rPr lang="en-US" sz="1800" i="1" smtClean="0"/>
              <a:t>(Schultz et al., 2011)</a:t>
            </a:r>
            <a:endParaRPr lang="en-US" smtClean="0"/>
          </a:p>
          <a:p>
            <a:pPr eaLnBrk="1" hangingPunct="1"/>
            <a:r>
              <a:rPr lang="en-US" smtClean="0"/>
              <a:t>Work around school agendas and schedules (e.g. before/after school, during “specials”)</a:t>
            </a:r>
          </a:p>
          <a:p>
            <a:pPr lvl="1" eaLnBrk="1" hangingPunct="1"/>
            <a:endParaRPr 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smtClean="0"/>
              <a:t>Overcoming Barriers</a:t>
            </a:r>
          </a:p>
        </p:txBody>
      </p:sp>
      <p:sp>
        <p:nvSpPr>
          <p:cNvPr id="44035" name="Content Placeholder 2"/>
          <p:cNvSpPr>
            <a:spLocks noGrp="1"/>
          </p:cNvSpPr>
          <p:nvPr>
            <p:ph idx="1"/>
          </p:nvPr>
        </p:nvSpPr>
        <p:spPr/>
        <p:txBody>
          <a:bodyPr/>
          <a:lstStyle/>
          <a:p>
            <a:pPr eaLnBrk="1" hangingPunct="1"/>
            <a:r>
              <a:rPr lang="en-US" smtClean="0"/>
              <a:t>Adapt sessions to fit 30-minute time requirements</a:t>
            </a:r>
          </a:p>
          <a:p>
            <a:pPr eaLnBrk="1" hangingPunct="1">
              <a:buFont typeface="Wingdings 2" pitchFamily="18" charset="2"/>
              <a:buNone/>
            </a:pPr>
            <a:endParaRPr lang="en-US" smtClean="0"/>
          </a:p>
          <a:p>
            <a:pPr eaLnBrk="1" hangingPunct="1"/>
            <a:r>
              <a:rPr lang="en-US" smtClean="0"/>
              <a:t>Involve parents through phone calls and after-school meetings </a:t>
            </a:r>
            <a:r>
              <a:rPr lang="en-US" sz="1800" i="1" smtClean="0"/>
              <a:t>(Flanagan, 2011)</a:t>
            </a:r>
          </a:p>
          <a:p>
            <a:pPr eaLnBrk="1" hangingPunct="1">
              <a:buFont typeface="Wingdings 2" pitchFamily="18" charset="2"/>
              <a:buNone/>
            </a:pPr>
            <a:endParaRPr lang="en-US" smtClean="0"/>
          </a:p>
          <a:p>
            <a:pPr eaLnBrk="1" hangingPunct="1"/>
            <a:r>
              <a:rPr lang="en-US" smtClean="0"/>
              <a:t>Apply “stepped care” for youth with more severe &amp; complicated presentations</a:t>
            </a:r>
          </a:p>
          <a:p>
            <a:pPr eaLnBrk="1" hangingPunct="1"/>
            <a:endParaRPr lang="en-US" smtClean="0"/>
          </a:p>
          <a:p>
            <a:pPr eaLnBrk="1" hangingPunct="1"/>
            <a:r>
              <a:rPr lang="en-US" smtClean="0"/>
              <a:t>Problem-solve around difficulties with exposure tasks</a:t>
            </a:r>
          </a:p>
          <a:p>
            <a:pPr eaLnBrk="1" hangingPunct="1"/>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eaLnBrk="1" hangingPunct="1"/>
            <a:r>
              <a:rPr lang="en-US" smtClean="0"/>
              <a:t>In General…</a:t>
            </a:r>
          </a:p>
        </p:txBody>
      </p:sp>
      <p:sp>
        <p:nvSpPr>
          <p:cNvPr id="17411" name="Content Placeholder 1"/>
          <p:cNvSpPr>
            <a:spLocks noGrp="1"/>
          </p:cNvSpPr>
          <p:nvPr>
            <p:ph idx="1"/>
          </p:nvPr>
        </p:nvSpPr>
        <p:spPr/>
        <p:txBody>
          <a:bodyPr/>
          <a:lstStyle/>
          <a:p>
            <a:pPr eaLnBrk="1" hangingPunct="1">
              <a:lnSpc>
                <a:spcPct val="90000"/>
              </a:lnSpc>
            </a:pPr>
            <a:r>
              <a:rPr lang="en-US" sz="2400" smtClean="0"/>
              <a:t>Anxiety disorders among the most common mental health problems in youth</a:t>
            </a:r>
          </a:p>
          <a:p>
            <a:pPr lvl="1" eaLnBrk="1" hangingPunct="1">
              <a:lnSpc>
                <a:spcPct val="90000"/>
              </a:lnSpc>
            </a:pPr>
            <a:r>
              <a:rPr lang="en-US" sz="2000" smtClean="0"/>
              <a:t>Prevalence rates 10% to 20% </a:t>
            </a:r>
            <a:r>
              <a:rPr lang="en-US" sz="1800" i="1" smtClean="0"/>
              <a:t>(Chavira et al., 2004; Costello et al., 2004)</a:t>
            </a:r>
          </a:p>
          <a:p>
            <a:pPr eaLnBrk="1" hangingPunct="1">
              <a:lnSpc>
                <a:spcPct val="90000"/>
              </a:lnSpc>
              <a:buFont typeface="Wingdings 3" pitchFamily="18" charset="2"/>
              <a:buNone/>
            </a:pPr>
            <a:endParaRPr lang="en-US" sz="2800" smtClean="0"/>
          </a:p>
          <a:p>
            <a:pPr eaLnBrk="1" hangingPunct="1">
              <a:lnSpc>
                <a:spcPct val="90000"/>
              </a:lnSpc>
            </a:pPr>
            <a:r>
              <a:rPr lang="en-US" sz="2400" smtClean="0"/>
              <a:t>Children with internalizing disorders (such as anxiety) receive treatment less frequently than those with externalizing problems </a:t>
            </a:r>
            <a:r>
              <a:rPr lang="en-US" sz="1800" i="1" smtClean="0"/>
              <a:t>(Garland et al., 2000)</a:t>
            </a:r>
          </a:p>
          <a:p>
            <a:pPr eaLnBrk="1" hangingPunct="1">
              <a:lnSpc>
                <a:spcPct val="90000"/>
              </a:lnSpc>
              <a:buFont typeface="Wingdings 3" pitchFamily="18" charset="2"/>
              <a:buNone/>
            </a:pPr>
            <a:endParaRPr lang="en-US" sz="2800" smtClean="0"/>
          </a:p>
          <a:p>
            <a:pPr eaLnBrk="1" hangingPunct="1">
              <a:lnSpc>
                <a:spcPct val="90000"/>
              </a:lnSpc>
            </a:pPr>
            <a:r>
              <a:rPr lang="en-US" sz="2400" smtClean="0"/>
              <a:t>Anxiety disorders are  frequently comorbid with other anxiety and depressive disorders, and some types of externalizing disorders </a:t>
            </a:r>
          </a:p>
          <a:p>
            <a:pPr eaLnBrk="1" hangingPunct="1"/>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US" smtClean="0"/>
              <a:t>Findings on School-based CBT</a:t>
            </a:r>
          </a:p>
        </p:txBody>
      </p:sp>
      <p:sp>
        <p:nvSpPr>
          <p:cNvPr id="45059" name="Content Placeholder 2"/>
          <p:cNvSpPr>
            <a:spLocks noGrp="1"/>
          </p:cNvSpPr>
          <p:nvPr>
            <p:ph idx="1"/>
          </p:nvPr>
        </p:nvSpPr>
        <p:spPr/>
        <p:txBody>
          <a:bodyPr/>
          <a:lstStyle/>
          <a:p>
            <a:pPr eaLnBrk="1" hangingPunct="1"/>
            <a:r>
              <a:rPr lang="en-US" smtClean="0"/>
              <a:t>School-based anxiety interventions are generally effective compared to control </a:t>
            </a:r>
            <a:r>
              <a:rPr lang="en-US" sz="1800" i="1" smtClean="0"/>
              <a:t>(Mychailyszyn et al., in press)</a:t>
            </a:r>
          </a:p>
          <a:p>
            <a:pPr eaLnBrk="1" hangingPunct="1">
              <a:buFont typeface="Wingdings 2" pitchFamily="18" charset="2"/>
              <a:buNone/>
            </a:pPr>
            <a:endParaRPr lang="en-US" sz="1800" i="1" smtClean="0"/>
          </a:p>
          <a:p>
            <a:pPr lvl="1" eaLnBrk="1" hangingPunct="1"/>
            <a:r>
              <a:rPr lang="en-US" smtClean="0"/>
              <a:t>Skills for Social and Academic Success program </a:t>
            </a:r>
            <a:r>
              <a:rPr lang="en-US" sz="1800" i="1" smtClean="0"/>
              <a:t>(Masia Warner et al., 2007)</a:t>
            </a:r>
          </a:p>
          <a:p>
            <a:pPr lvl="1" eaLnBrk="1" hangingPunct="1">
              <a:buFont typeface="Wingdings 2" pitchFamily="18" charset="2"/>
              <a:buNone/>
            </a:pPr>
            <a:endParaRPr lang="en-US" sz="1800" i="1" smtClean="0"/>
          </a:p>
          <a:p>
            <a:pPr lvl="1" eaLnBrk="1" hangingPunct="1"/>
            <a:r>
              <a:rPr lang="en-US" smtClean="0"/>
              <a:t>FRIENDS program </a:t>
            </a:r>
            <a:r>
              <a:rPr lang="en-US" sz="1800" i="1" smtClean="0"/>
              <a:t>(Lowry-Webster et al., 2001)</a:t>
            </a:r>
          </a:p>
          <a:p>
            <a:pPr lvl="1" eaLnBrk="1" hangingPunct="1">
              <a:buFont typeface="Wingdings 2" pitchFamily="18" charset="2"/>
              <a:buNone/>
            </a:pPr>
            <a:endParaRPr lang="en-US" sz="1800" i="1" smtClean="0"/>
          </a:p>
          <a:p>
            <a:pPr lvl="1" eaLnBrk="1" hangingPunct="1"/>
            <a:r>
              <a:rPr lang="en-US" smtClean="0"/>
              <a:t>Cool Kids Program </a:t>
            </a:r>
            <a:r>
              <a:rPr lang="en-US" sz="1800" i="1" smtClean="0"/>
              <a:t>(Mifsud &amp; Rapee, 2005)</a:t>
            </a:r>
            <a:r>
              <a:rPr lang="en-US" smtClean="0"/>
              <a:t> </a:t>
            </a:r>
          </a:p>
          <a:p>
            <a:pPr lvl="1" eaLnBrk="1" hangingPunct="1">
              <a:buFont typeface="Wingdings 2" pitchFamily="18" charset="2"/>
              <a:buNone/>
            </a:pPr>
            <a:r>
              <a:rPr lang="en-US" smtClean="0"/>
              <a:t> </a:t>
            </a:r>
          </a:p>
          <a:p>
            <a:pPr lvl="1" eaLnBrk="1" hangingPunct="1"/>
            <a:r>
              <a:rPr lang="en-US" smtClean="0"/>
              <a:t>Modular CBT for anxious youth </a:t>
            </a:r>
            <a:r>
              <a:rPr lang="en-US" sz="1800" i="1" smtClean="0"/>
              <a:t>(Ginsburg et al., 2012)</a:t>
            </a:r>
            <a:r>
              <a:rPr lang="en-US" smtClean="0"/>
              <a:t>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p:cNvSpPr>
          <p:nvPr>
            <p:ph type="title"/>
          </p:nvPr>
        </p:nvSpPr>
        <p:spPr/>
        <p:txBody>
          <a:bodyPr/>
          <a:lstStyle/>
          <a:p>
            <a:pPr eaLnBrk="1" hangingPunct="1"/>
            <a:r>
              <a:rPr lang="en-US" smtClean="0"/>
              <a:t>Future Directions</a:t>
            </a:r>
          </a:p>
        </p:txBody>
      </p:sp>
      <p:sp>
        <p:nvSpPr>
          <p:cNvPr id="46083" name="Content Placeholder 1"/>
          <p:cNvSpPr>
            <a:spLocks noGrp="1"/>
          </p:cNvSpPr>
          <p:nvPr>
            <p:ph idx="1"/>
          </p:nvPr>
        </p:nvSpPr>
        <p:spPr/>
        <p:txBody>
          <a:bodyPr/>
          <a:lstStyle/>
          <a:p>
            <a:pPr eaLnBrk="1" hangingPunct="1">
              <a:lnSpc>
                <a:spcPct val="90000"/>
              </a:lnSpc>
            </a:pPr>
            <a:r>
              <a:rPr lang="en-US" sz="2800" smtClean="0"/>
              <a:t>Focus on feedback loops </a:t>
            </a:r>
            <a:r>
              <a:rPr lang="en-US" sz="1800" i="1" smtClean="0"/>
              <a:t>(Fixen, 2005) </a:t>
            </a:r>
            <a:r>
              <a:rPr lang="en-US" sz="2800" smtClean="0"/>
              <a:t>from the schools</a:t>
            </a:r>
          </a:p>
          <a:p>
            <a:pPr lvl="1" eaLnBrk="1" hangingPunct="1"/>
            <a:r>
              <a:rPr lang="en-US" smtClean="0"/>
              <a:t>Importance of assessing organizational variables and approaching each school differently</a:t>
            </a:r>
          </a:p>
          <a:p>
            <a:pPr lvl="1" eaLnBrk="1" hangingPunct="1"/>
            <a:r>
              <a:rPr lang="en-US" smtClean="0"/>
              <a:t>“Bottom-up” versus “Top-down” approach</a:t>
            </a:r>
            <a:endParaRPr lang="en-US" sz="2600" smtClean="0"/>
          </a:p>
          <a:p>
            <a:pPr eaLnBrk="1" hangingPunct="1">
              <a:lnSpc>
                <a:spcPct val="90000"/>
              </a:lnSpc>
            </a:pPr>
            <a:r>
              <a:rPr lang="en-US" sz="2800" smtClean="0"/>
              <a:t>Determine modes of delivery most effective for schools</a:t>
            </a:r>
          </a:p>
          <a:p>
            <a:pPr lvl="1" eaLnBrk="1" hangingPunct="1">
              <a:lnSpc>
                <a:spcPct val="90000"/>
              </a:lnSpc>
            </a:pPr>
            <a:r>
              <a:rPr lang="en-US" sz="2600" smtClean="0"/>
              <a:t>Computer-assisted CBT</a:t>
            </a:r>
          </a:p>
          <a:p>
            <a:pPr lvl="1" eaLnBrk="1" hangingPunct="1">
              <a:lnSpc>
                <a:spcPct val="90000"/>
              </a:lnSpc>
            </a:pPr>
            <a:r>
              <a:rPr lang="en-US" sz="2600" smtClean="0"/>
              <a:t>Modular-based approaches</a:t>
            </a:r>
          </a:p>
          <a:p>
            <a:pPr eaLnBrk="1" hangingPunct="1">
              <a:lnSpc>
                <a:spcPct val="90000"/>
              </a:lnSpc>
            </a:pPr>
            <a:r>
              <a:rPr lang="en-US" smtClean="0"/>
              <a:t>What are the most effective training and supervision techniques </a:t>
            </a:r>
            <a:r>
              <a:rPr lang="en-US" sz="1800" i="1" smtClean="0"/>
              <a:t>(i.e., Stark et al., 2011 )</a:t>
            </a:r>
            <a:endParaRPr lang="en-US" smtClean="0"/>
          </a:p>
          <a:p>
            <a:pPr eaLnBrk="1" hangingPunct="1">
              <a:lnSpc>
                <a:spcPct val="90000"/>
              </a:lnSpc>
            </a:pPr>
            <a:r>
              <a:rPr lang="en-US" smtClean="0"/>
              <a:t>Overcoming barriers (e.g., limited time, resources) </a:t>
            </a:r>
            <a:endParaRPr lang="en-US" sz="2800" smtClean="0"/>
          </a:p>
          <a:p>
            <a:pPr lvl="1" eaLnBrk="1" hangingPunct="1">
              <a:lnSpc>
                <a:spcPct val="90000"/>
              </a:lnSpc>
              <a:buFont typeface="Wingdings 2" pitchFamily="18" charset="2"/>
              <a:buNone/>
            </a:pPr>
            <a:endParaRPr lang="en-US" sz="28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p:txBody>
          <a:bodyPr/>
          <a:lstStyle/>
          <a:p>
            <a:pPr eaLnBrk="1" hangingPunct="1"/>
            <a:r>
              <a:rPr lang="en-US" smtClean="0"/>
              <a:t>Functional Impairment</a:t>
            </a:r>
          </a:p>
        </p:txBody>
      </p:sp>
      <p:sp>
        <p:nvSpPr>
          <p:cNvPr id="18435" name="Content Placeholder 1"/>
          <p:cNvSpPr>
            <a:spLocks noGrp="1"/>
          </p:cNvSpPr>
          <p:nvPr>
            <p:ph idx="1"/>
          </p:nvPr>
        </p:nvSpPr>
        <p:spPr/>
        <p:txBody>
          <a:bodyPr/>
          <a:lstStyle/>
          <a:p>
            <a:pPr eaLnBrk="1" hangingPunct="1">
              <a:lnSpc>
                <a:spcPct val="90000"/>
              </a:lnSpc>
              <a:buFont typeface="Wingdings 3" pitchFamily="18" charset="2"/>
              <a:buNone/>
            </a:pPr>
            <a:r>
              <a:rPr lang="en-US" smtClean="0"/>
              <a:t>In children:</a:t>
            </a:r>
          </a:p>
          <a:p>
            <a:pPr eaLnBrk="1" hangingPunct="1">
              <a:lnSpc>
                <a:spcPct val="90000"/>
              </a:lnSpc>
            </a:pPr>
            <a:r>
              <a:rPr lang="en-US" smtClean="0"/>
              <a:t>Difficulties in peer relationships</a:t>
            </a:r>
          </a:p>
          <a:p>
            <a:pPr eaLnBrk="1" hangingPunct="1">
              <a:lnSpc>
                <a:spcPct val="90000"/>
              </a:lnSpc>
            </a:pPr>
            <a:r>
              <a:rPr lang="en-US" smtClean="0"/>
              <a:t>Poor academic achievement</a:t>
            </a:r>
          </a:p>
          <a:p>
            <a:pPr eaLnBrk="1" hangingPunct="1">
              <a:lnSpc>
                <a:spcPct val="90000"/>
              </a:lnSpc>
            </a:pPr>
            <a:r>
              <a:rPr lang="en-US" smtClean="0"/>
              <a:t>Commonly comorbid with other disorders</a:t>
            </a:r>
          </a:p>
          <a:p>
            <a:pPr eaLnBrk="1" hangingPunct="1">
              <a:lnSpc>
                <a:spcPct val="90000"/>
              </a:lnSpc>
              <a:buFont typeface="Wingdings 3" pitchFamily="18" charset="2"/>
              <a:buNone/>
            </a:pPr>
            <a:endParaRPr lang="en-US" smtClean="0"/>
          </a:p>
          <a:p>
            <a:pPr eaLnBrk="1" hangingPunct="1">
              <a:lnSpc>
                <a:spcPct val="90000"/>
              </a:lnSpc>
              <a:buFont typeface="Wingdings 3" pitchFamily="18" charset="2"/>
              <a:buNone/>
            </a:pPr>
            <a:r>
              <a:rPr lang="en-US" smtClean="0"/>
              <a:t>In adults: </a:t>
            </a:r>
          </a:p>
          <a:p>
            <a:pPr eaLnBrk="1" hangingPunct="1">
              <a:lnSpc>
                <a:spcPct val="90000"/>
              </a:lnSpc>
            </a:pPr>
            <a:r>
              <a:rPr lang="en-US" smtClean="0"/>
              <a:t>Relationship impairment</a:t>
            </a:r>
          </a:p>
          <a:p>
            <a:pPr eaLnBrk="1" hangingPunct="1">
              <a:lnSpc>
                <a:spcPct val="90000"/>
              </a:lnSpc>
            </a:pPr>
            <a:r>
              <a:rPr lang="en-US" smtClean="0"/>
              <a:t>Physical health concerns</a:t>
            </a:r>
          </a:p>
          <a:p>
            <a:pPr eaLnBrk="1" hangingPunct="1">
              <a:lnSpc>
                <a:spcPct val="90000"/>
              </a:lnSpc>
            </a:pPr>
            <a:r>
              <a:rPr lang="en-US" smtClean="0"/>
              <a:t>Occupational disability</a:t>
            </a:r>
          </a:p>
          <a:p>
            <a:pPr eaLnBrk="1" hangingPunct="1">
              <a:lnSpc>
                <a:spcPct val="90000"/>
              </a:lnSpc>
            </a:pPr>
            <a:r>
              <a:rPr lang="en-US" smtClean="0"/>
              <a:t>Substance abuse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a:xfrm>
            <a:off x="457200" y="457200"/>
            <a:ext cx="8229600" cy="1143000"/>
          </a:xfrm>
        </p:spPr>
        <p:txBody>
          <a:bodyPr/>
          <a:lstStyle/>
          <a:p>
            <a:pPr eaLnBrk="1" hangingPunct="1"/>
            <a:r>
              <a:rPr lang="en-US" smtClean="0"/>
              <a:t>Anxiety Disorders</a:t>
            </a:r>
          </a:p>
        </p:txBody>
      </p:sp>
      <p:sp>
        <p:nvSpPr>
          <p:cNvPr id="19459" name="Content Placeholder 1"/>
          <p:cNvSpPr>
            <a:spLocks noGrp="1"/>
          </p:cNvSpPr>
          <p:nvPr>
            <p:ph idx="1"/>
          </p:nvPr>
        </p:nvSpPr>
        <p:spPr>
          <a:xfrm>
            <a:off x="533400" y="1600200"/>
            <a:ext cx="8229600" cy="4525963"/>
          </a:xfrm>
        </p:spPr>
        <p:txBody>
          <a:bodyPr/>
          <a:lstStyle/>
          <a:p>
            <a:pPr eaLnBrk="1" hangingPunct="1">
              <a:lnSpc>
                <a:spcPct val="110000"/>
              </a:lnSpc>
            </a:pPr>
            <a:r>
              <a:rPr lang="en-US" sz="2800" b="1" smtClean="0">
                <a:solidFill>
                  <a:srgbClr val="8064A2"/>
                </a:solidFill>
              </a:rPr>
              <a:t>Separation Anxiety Disorder</a:t>
            </a:r>
          </a:p>
          <a:p>
            <a:pPr eaLnBrk="1" hangingPunct="1">
              <a:lnSpc>
                <a:spcPct val="110000"/>
              </a:lnSpc>
            </a:pPr>
            <a:r>
              <a:rPr lang="en-US" sz="2800" b="1" smtClean="0">
                <a:solidFill>
                  <a:srgbClr val="8064A2"/>
                </a:solidFill>
              </a:rPr>
              <a:t>Generalized Anxiety Disorder</a:t>
            </a:r>
          </a:p>
          <a:p>
            <a:pPr eaLnBrk="1" hangingPunct="1">
              <a:lnSpc>
                <a:spcPct val="110000"/>
              </a:lnSpc>
            </a:pPr>
            <a:r>
              <a:rPr lang="en-US" sz="2800" b="1" smtClean="0">
                <a:solidFill>
                  <a:srgbClr val="8064A2"/>
                </a:solidFill>
              </a:rPr>
              <a:t>Social Anxiety Disorder</a:t>
            </a:r>
          </a:p>
          <a:p>
            <a:pPr eaLnBrk="1" hangingPunct="1">
              <a:lnSpc>
                <a:spcPct val="110000"/>
              </a:lnSpc>
            </a:pPr>
            <a:r>
              <a:rPr lang="en-US" sz="2800" smtClean="0"/>
              <a:t>Specific Phobia</a:t>
            </a:r>
          </a:p>
          <a:p>
            <a:pPr eaLnBrk="1" hangingPunct="1">
              <a:lnSpc>
                <a:spcPct val="110000"/>
              </a:lnSpc>
            </a:pPr>
            <a:r>
              <a:rPr lang="en-US" sz="2800" smtClean="0"/>
              <a:t>Panic Disorder</a:t>
            </a:r>
          </a:p>
          <a:p>
            <a:pPr eaLnBrk="1" hangingPunct="1">
              <a:lnSpc>
                <a:spcPct val="110000"/>
              </a:lnSpc>
            </a:pPr>
            <a:r>
              <a:rPr lang="en-US" sz="2800" smtClean="0"/>
              <a:t>Agoraphobia</a:t>
            </a:r>
          </a:p>
          <a:p>
            <a:pPr eaLnBrk="1" hangingPunct="1">
              <a:lnSpc>
                <a:spcPct val="110000"/>
              </a:lnSpc>
            </a:pPr>
            <a:r>
              <a:rPr lang="en-US" sz="2800" smtClean="0"/>
              <a:t>Obsessive Compulsive Disorder</a:t>
            </a:r>
          </a:p>
          <a:p>
            <a:pPr eaLnBrk="1" hangingPunct="1">
              <a:lnSpc>
                <a:spcPct val="110000"/>
              </a:lnSpc>
            </a:pPr>
            <a:r>
              <a:rPr lang="en-US" sz="2800" smtClean="0"/>
              <a:t>Post Traumatic Stress Disorder</a:t>
            </a:r>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t>Anxious Youth In Schools</a:t>
            </a:r>
          </a:p>
        </p:txBody>
      </p:sp>
      <p:sp>
        <p:nvSpPr>
          <p:cNvPr id="20483" name="Content Placeholder 2"/>
          <p:cNvSpPr>
            <a:spLocks noGrp="1"/>
          </p:cNvSpPr>
          <p:nvPr>
            <p:ph idx="1"/>
          </p:nvPr>
        </p:nvSpPr>
        <p:spPr/>
        <p:txBody>
          <a:bodyPr/>
          <a:lstStyle/>
          <a:p>
            <a:pPr eaLnBrk="1" hangingPunct="1"/>
            <a:r>
              <a:rPr lang="en-US" smtClean="0"/>
              <a:t>Problems may be less apparent than youth with behavioral disorders</a:t>
            </a:r>
          </a:p>
          <a:p>
            <a:pPr eaLnBrk="1" hangingPunct="1"/>
            <a:r>
              <a:rPr lang="en-US" smtClean="0"/>
              <a:t>Children may appear perfectionistic; “good kids”; but can perform poorly in school </a:t>
            </a:r>
            <a:r>
              <a:rPr lang="en-US" sz="1800" i="1" smtClean="0"/>
              <a:t>(Mychailyszyn et al., 2010).</a:t>
            </a:r>
            <a:endParaRPr lang="en-US" smtClean="0"/>
          </a:p>
          <a:p>
            <a:pPr eaLnBrk="1" hangingPunct="1"/>
            <a:r>
              <a:rPr lang="en-US" smtClean="0"/>
              <a:t>Somatic complaints often frequent</a:t>
            </a:r>
          </a:p>
          <a:p>
            <a:pPr lvl="1" eaLnBrk="1" hangingPunct="1"/>
            <a:r>
              <a:rPr lang="en-US" smtClean="0"/>
              <a:t>Especially in minority youth </a:t>
            </a:r>
            <a:r>
              <a:rPr lang="en-US" sz="1800" i="1" smtClean="0"/>
              <a:t>(Canino, 2004; Gee, 2004; Pina &amp; Silverman, 2004) </a:t>
            </a:r>
          </a:p>
          <a:p>
            <a:pPr eaLnBrk="1" hangingPunct="1"/>
            <a:r>
              <a:rPr lang="en-US" smtClean="0"/>
              <a:t>Anxiety can also present as oppositional behavior, such as through avoidance of tasks or school refusal</a:t>
            </a:r>
          </a:p>
          <a:p>
            <a:pPr lvl="1"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algn="ctr" eaLnBrk="1" hangingPunct="1">
              <a:defRPr/>
            </a:pPr>
            <a:r>
              <a:rPr lang="en-US" smtClean="0">
                <a:ea typeface="+mj-ea"/>
                <a:cs typeface="+mj-cs"/>
              </a:rPr>
              <a:t>School Refusal/Avoidance</a:t>
            </a:r>
          </a:p>
        </p:txBody>
      </p:sp>
      <p:sp>
        <p:nvSpPr>
          <p:cNvPr id="21507" name="Rectangle 3"/>
          <p:cNvSpPr>
            <a:spLocks noGrp="1" noChangeArrowheads="1"/>
          </p:cNvSpPr>
          <p:nvPr>
            <p:ph type="body" idx="1"/>
          </p:nvPr>
        </p:nvSpPr>
        <p:spPr/>
        <p:txBody>
          <a:bodyPr/>
          <a:lstStyle/>
          <a:p>
            <a:pPr eaLnBrk="1" hangingPunct="1"/>
            <a:r>
              <a:rPr lang="en-US" sz="2800" smtClean="0"/>
              <a:t>More than just “school jitters”</a:t>
            </a:r>
          </a:p>
          <a:p>
            <a:pPr eaLnBrk="1" hangingPunct="1"/>
            <a:r>
              <a:rPr lang="en-US" sz="2800" smtClean="0"/>
              <a:t>Not to be confused with truant children</a:t>
            </a:r>
          </a:p>
          <a:p>
            <a:pPr eaLnBrk="1" hangingPunct="1"/>
            <a:r>
              <a:rPr lang="en-US" sz="2800" smtClean="0"/>
              <a:t>Often symptom of deeper problem</a:t>
            </a:r>
          </a:p>
          <a:p>
            <a:pPr eaLnBrk="1" hangingPunct="1"/>
            <a:r>
              <a:rPr lang="en-US" sz="2800" smtClean="0"/>
              <a:t>Affects 2-5% of children</a:t>
            </a:r>
          </a:p>
          <a:p>
            <a:pPr lvl="1" eaLnBrk="1" hangingPunct="1"/>
            <a:r>
              <a:rPr lang="en-US" smtClean="0"/>
              <a:t>Up to 28% of youth refuse school at some time</a:t>
            </a:r>
          </a:p>
          <a:p>
            <a:pPr eaLnBrk="1" hangingPunct="1"/>
            <a:r>
              <a:rPr lang="en-US" sz="2800" smtClean="0"/>
              <a:t>Most common ages affected:  5-6, 10-11, or in times of transition</a:t>
            </a:r>
          </a:p>
          <a:p>
            <a:pPr eaLnBrk="1" hangingPunct="1"/>
            <a:r>
              <a:rPr lang="en-US" sz="2800" smtClean="0"/>
              <a:t>Children with school refusal tend to be of average or above average intelligence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eaLnBrk="1" hangingPunct="1"/>
            <a:r>
              <a:rPr lang="en-US" smtClean="0"/>
              <a:t>Impact of School Refusal</a:t>
            </a:r>
          </a:p>
        </p:txBody>
      </p:sp>
      <p:sp>
        <p:nvSpPr>
          <p:cNvPr id="22531" name="Content Placeholder 2"/>
          <p:cNvSpPr>
            <a:spLocks noGrp="1"/>
          </p:cNvSpPr>
          <p:nvPr>
            <p:ph idx="1"/>
          </p:nvPr>
        </p:nvSpPr>
        <p:spPr/>
        <p:txBody>
          <a:bodyPr/>
          <a:lstStyle/>
          <a:p>
            <a:pPr eaLnBrk="1" hangingPunct="1"/>
            <a:r>
              <a:rPr lang="en-US" smtClean="0"/>
              <a:t>Possible short term consequences include: </a:t>
            </a:r>
          </a:p>
          <a:p>
            <a:pPr lvl="1" eaLnBrk="1" hangingPunct="1"/>
            <a:r>
              <a:rPr lang="en-US" smtClean="0"/>
              <a:t>Declining academic performance &amp; social alienation</a:t>
            </a:r>
          </a:p>
          <a:p>
            <a:pPr lvl="1" eaLnBrk="1" hangingPunct="1"/>
            <a:r>
              <a:rPr lang="en-US" smtClean="0"/>
              <a:t>Increased risk of legal trouble &amp; financial expensve</a:t>
            </a:r>
          </a:p>
          <a:p>
            <a:pPr lvl="1" eaLnBrk="1" hangingPunct="1"/>
            <a:r>
              <a:rPr lang="en-US" smtClean="0"/>
              <a:t>Family conflict, potential child maltreatment &amp; lack of supervision</a:t>
            </a:r>
          </a:p>
          <a:p>
            <a:pPr eaLnBrk="1" hangingPunct="1"/>
            <a:r>
              <a:rPr lang="en-US" smtClean="0"/>
              <a:t>Possible long term consequences include: </a:t>
            </a:r>
          </a:p>
          <a:p>
            <a:pPr lvl="1" eaLnBrk="1" hangingPunct="1"/>
            <a:r>
              <a:rPr lang="en-US" smtClean="0"/>
              <a:t>Lower educational attainment &amp; economic deprivation</a:t>
            </a:r>
          </a:p>
          <a:p>
            <a:pPr lvl="1" eaLnBrk="1" hangingPunct="1"/>
            <a:r>
              <a:rPr lang="en-US" smtClean="0"/>
              <a:t>Occupational and marital problems</a:t>
            </a:r>
          </a:p>
          <a:p>
            <a:pPr lvl="1" eaLnBrk="1" hangingPunct="1"/>
            <a:r>
              <a:rPr lang="en-US" smtClean="0"/>
              <a:t>Poor psychological functioning</a:t>
            </a:r>
          </a:p>
          <a:p>
            <a:pPr lvl="1" eaLnBrk="1" hangingPunct="1">
              <a:buFontTx/>
              <a:buNone/>
            </a:pPr>
            <a:r>
              <a:rPr lang="en-US" smtClean="0"/>
              <a:t>*</a:t>
            </a:r>
            <a:r>
              <a:rPr lang="en-US" smtClean="0">
                <a:solidFill>
                  <a:schemeClr val="accent2"/>
                </a:solidFill>
              </a:rPr>
              <a:t>Risk increases the longer the child remains out of school</a:t>
            </a:r>
          </a:p>
          <a:p>
            <a:pPr lvl="1" eaLnBrk="1" hangingPunct="1"/>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t>Types of School Refusal</a:t>
            </a:r>
          </a:p>
        </p:txBody>
      </p:sp>
      <p:sp>
        <p:nvSpPr>
          <p:cNvPr id="23555" name="Content Placeholder 2"/>
          <p:cNvSpPr>
            <a:spLocks noGrp="1"/>
          </p:cNvSpPr>
          <p:nvPr>
            <p:ph idx="1"/>
          </p:nvPr>
        </p:nvSpPr>
        <p:spPr>
          <a:xfrm>
            <a:off x="685800" y="1981200"/>
            <a:ext cx="8229600" cy="4114800"/>
          </a:xfrm>
        </p:spPr>
        <p:txBody>
          <a:bodyPr/>
          <a:lstStyle/>
          <a:p>
            <a:pPr eaLnBrk="1" hangingPunct="1"/>
            <a:r>
              <a:rPr lang="en-US" smtClean="0"/>
              <a:t>Hallmark – </a:t>
            </a:r>
            <a:r>
              <a:rPr lang="en-US" u="sng" smtClean="0"/>
              <a:t>Heterogeneous</a:t>
            </a:r>
            <a:r>
              <a:rPr lang="en-US" smtClean="0"/>
              <a:t> condition</a:t>
            </a:r>
          </a:p>
          <a:p>
            <a:pPr eaLnBrk="1" hangingPunct="1"/>
            <a:r>
              <a:rPr lang="en-US" smtClean="0"/>
              <a:t>Important – What is the function</a:t>
            </a:r>
            <a:r>
              <a:rPr lang="en-US" i="1" smtClean="0"/>
              <a:t> </a:t>
            </a:r>
            <a:r>
              <a:rPr lang="en-US" smtClean="0"/>
              <a:t>of school refusal behavior?</a:t>
            </a:r>
          </a:p>
          <a:p>
            <a:pPr lvl="1" eaLnBrk="1" hangingPunct="1"/>
            <a:r>
              <a:rPr lang="en-US" smtClean="0"/>
              <a:t>To avoid school-related stimuli that provoke negative affectivity</a:t>
            </a:r>
          </a:p>
          <a:p>
            <a:pPr lvl="1" eaLnBrk="1" hangingPunct="1"/>
            <a:r>
              <a:rPr lang="en-US" smtClean="0"/>
              <a:t>To escape aversive social situations</a:t>
            </a:r>
          </a:p>
          <a:p>
            <a:pPr lvl="1" eaLnBrk="1" hangingPunct="1"/>
            <a:r>
              <a:rPr lang="en-US" smtClean="0"/>
              <a:t>To receive attention from others outside school</a:t>
            </a:r>
          </a:p>
          <a:p>
            <a:pPr lvl="1" eaLnBrk="1" hangingPunct="1"/>
            <a:r>
              <a:rPr lang="en-US" smtClean="0"/>
              <a:t>To obtain tangible rewards outside school</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Flow.thmx</Template>
  <TotalTime>1416</TotalTime>
  <Words>2157</Words>
  <Application>Microsoft Office PowerPoint</Application>
  <PresentationFormat>On-screen Show (4:3)</PresentationFormat>
  <Paragraphs>293</Paragraphs>
  <Slides>31</Slides>
  <Notes>16</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31</vt:i4>
      </vt:variant>
    </vt:vector>
  </HeadingPairs>
  <TitlesOfParts>
    <vt:vector size="46" baseType="lpstr">
      <vt:lpstr>Arial</vt:lpstr>
      <vt:lpstr>ＭＳ Ｐゴシック</vt:lpstr>
      <vt:lpstr>Calibri</vt:lpstr>
      <vt:lpstr>Constantia</vt:lpstr>
      <vt:lpstr>Wingdings 2</vt:lpstr>
      <vt:lpstr>Wingdings</vt:lpstr>
      <vt:lpstr>Garamond</vt:lpstr>
      <vt:lpstr>Wingdings 3</vt:lpstr>
      <vt:lpstr>Verdana</vt:lpstr>
      <vt:lpstr>Comic Sans MS</vt:lpstr>
      <vt:lpstr>SimSun</vt:lpstr>
      <vt:lpstr>Times New Roman</vt:lpstr>
      <vt:lpstr>Tahoma</vt:lpstr>
      <vt:lpstr>Flow</vt:lpstr>
      <vt:lpstr>Civic</vt:lpstr>
      <vt:lpstr>Indicative Interventions for Anxious Youth in Schools</vt:lpstr>
      <vt:lpstr>   Overview</vt:lpstr>
      <vt:lpstr>In General…</vt:lpstr>
      <vt:lpstr>Functional Impairment</vt:lpstr>
      <vt:lpstr>Anxiety Disorders</vt:lpstr>
      <vt:lpstr>Anxious Youth In Schools</vt:lpstr>
      <vt:lpstr>School Refusal/Avoidance</vt:lpstr>
      <vt:lpstr>Impact of School Refusal</vt:lpstr>
      <vt:lpstr>Types of School Refusal</vt:lpstr>
      <vt:lpstr>Cognitive-Behavioral Therapy</vt:lpstr>
      <vt:lpstr>Behavioral Features </vt:lpstr>
      <vt:lpstr>Incorporating Cognitions</vt:lpstr>
      <vt:lpstr>The Role of the Family</vt:lpstr>
      <vt:lpstr>Overview of Coping Cat Program</vt:lpstr>
      <vt:lpstr>Part 1: Psychoeducation and Skill-building</vt:lpstr>
      <vt:lpstr>PowerPoint Presentation</vt:lpstr>
      <vt:lpstr>PowerPoint Presentation</vt:lpstr>
      <vt:lpstr>PowerPoint Presentation</vt:lpstr>
      <vt:lpstr>Exposures</vt:lpstr>
      <vt:lpstr>CBT for Youth Anxiety </vt:lpstr>
      <vt:lpstr>  Pharmacotherapy for Anxiety Disorders</vt:lpstr>
      <vt:lpstr>Dissemination of CBT</vt:lpstr>
      <vt:lpstr>Potential Reasons for Low Use</vt:lpstr>
      <vt:lpstr>Levels of Intervention</vt:lpstr>
      <vt:lpstr>CBT in Schools</vt:lpstr>
      <vt:lpstr>Benefits of CBT in Schools</vt:lpstr>
      <vt:lpstr>Barriers to CBT in Schools</vt:lpstr>
      <vt:lpstr>Overcoming Barriers</vt:lpstr>
      <vt:lpstr>Overcoming Barriers</vt:lpstr>
      <vt:lpstr>Findings on School-based CBT</vt:lpstr>
      <vt:lpstr>Future Directions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CBT for Anxious Youth The Coping Cat Approach</dc:title>
  <dc:creator>AKOBIA</dc:creator>
  <cp:lastModifiedBy>Teacher E-Solutions</cp:lastModifiedBy>
  <cp:revision>74</cp:revision>
  <dcterms:created xsi:type="dcterms:W3CDTF">2012-08-29T11:59:31Z</dcterms:created>
  <dcterms:modified xsi:type="dcterms:W3CDTF">2019-01-18T15:52:57Z</dcterms:modified>
</cp:coreProperties>
</file>