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258" r:id="rId3"/>
    <p:sldId id="257" r:id="rId4"/>
    <p:sldId id="267" r:id="rId5"/>
    <p:sldId id="313" r:id="rId6"/>
    <p:sldId id="260" r:id="rId7"/>
    <p:sldId id="261" r:id="rId8"/>
    <p:sldId id="262" r:id="rId9"/>
    <p:sldId id="263" r:id="rId10"/>
    <p:sldId id="311" r:id="rId11"/>
    <p:sldId id="312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6" r:id="rId51"/>
    <p:sldId id="307" r:id="rId52"/>
    <p:sldId id="308" r:id="rId53"/>
    <p:sldId id="309" r:id="rId54"/>
    <p:sldId id="310" r:id="rId55"/>
    <p:sldId id="31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08" y="-5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1D43E2-5776-4335-92C3-086BB32EAEF5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377A6A-5CB4-4F00-A5C5-22736585AE8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563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/>
            <a:fld id="{FDD1B00B-4BB5-4FE4-9DF2-5D4F0E8F38FB}" type="slidenum">
              <a:rPr lang="en-IN" smtClean="0"/>
              <a:pPr eaLnBrk="1" hangingPunct="1"/>
              <a:t>38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4A9E-FD6F-46B1-88A3-EAB7D2F632F5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2E9F-7F43-4EA3-B0DE-8004CC58989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62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D18B-2CE8-433C-9BF3-99EE7B4BF11B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DA3C-E0CC-4B6F-B16F-658870B72D0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92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8FCA-61E2-45C4-884C-F8129B0E4CCD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C94E-D135-45AC-92B9-F285C390968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10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681A-D63C-420B-8A87-1DC81C931B06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1864-1D2C-42A1-B890-2BEFD8BD68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67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EC40-BB54-4F32-8A8C-EE520B486E5C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A6C5-AD9A-44C1-B471-847EAD69640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98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07F9-7305-42BC-90BC-B1A810B3926F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7982-5904-48A6-BE80-E87C77B558E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4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B5B-6606-42BA-B09D-500B64CCD6DA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6A4C-AE37-4AF0-9295-00054F11FC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11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7D96-EBAE-4203-AB18-69F0EB1E6FDD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0CAC-1E45-496F-9B59-DBF40B099B3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00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6956-E314-46E4-84AD-62BCC54C73F0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A618-09BF-400E-AD27-9D3794164B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E4C2-72E5-402A-BD5B-5227709F4F9A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7BFB-7421-4A18-87A2-5EE985DB1E9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8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128F-9590-4B5D-882E-DBCDE517F1BE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0862-51CE-4139-AA0C-CDB7B4EE08F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73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2A5DA-3610-4114-ABDF-A22E196FBAC0}" type="datetimeFigureOut">
              <a:rPr lang="en-IN"/>
              <a:pPr>
                <a:defRPr/>
              </a:pPr>
              <a:t>18-01-2019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81635-DF88-4907-AB9A-7BA7549C04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55" r:id="rId5"/>
    <p:sldLayoutId id="2147483756" r:id="rId6"/>
    <p:sldLayoutId id="2147483760" r:id="rId7"/>
    <p:sldLayoutId id="2147483761" r:id="rId8"/>
    <p:sldLayoutId id="2147483762" r:id="rId9"/>
    <p:sldLayoutId id="2147483757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package" Target="../embeddings/Microsoft_Word_Document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Word_Document3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t0.gstatic.com/images?q=tbn:ANd9GcTA0buUfFG-f7Cq1fn6kPPfbk4ldun_sht9JnX9PrfjLpa4Ln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4" t="26669" r="2"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53411"/>
            <a:ext cx="4533649" cy="3395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1989138"/>
            <a:ext cx="7740650" cy="4137025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  <a:defRPr/>
            </a:pPr>
            <a:r>
              <a:rPr lang="en-IN" sz="4000" b="1" dirty="0" smtClean="0"/>
              <a:t>MAKE A BID. </a:t>
            </a:r>
          </a:p>
          <a:p>
            <a:pPr>
              <a:defRPr/>
            </a:pPr>
            <a:r>
              <a:rPr lang="en-IN" sz="3600" dirty="0" smtClean="0"/>
              <a:t>YOU ARE GIVEN A 1000 POINTS</a:t>
            </a:r>
          </a:p>
          <a:p>
            <a:pPr>
              <a:defRPr/>
            </a:pPr>
            <a:r>
              <a:rPr lang="en-IN" sz="3600" dirty="0" smtClean="0"/>
              <a:t>LOOK AT THIS LIST AND ALLOT  POINTS AS PER YOUR PRIORITY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dirty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b="1" smtClean="0">
                <a:solidFill>
                  <a:srgbClr val="FFFF00"/>
                </a:solidFill>
              </a:rPr>
              <a:t>ACTIVITY </a:t>
            </a:r>
            <a:r>
              <a:rPr lang="en-IN" sz="8000" b="1" smtClean="0">
                <a:solidFill>
                  <a:srgbClr val="FFFF00"/>
                </a:solidFill>
              </a:rPr>
              <a:t>1</a:t>
            </a:r>
          </a:p>
        </p:txBody>
      </p:sp>
      <p:graphicFrame>
        <p:nvGraphicFramePr>
          <p:cNvPr id="17412" name="Object 3">
            <a:hlinkClick r:id="" action="ppaction://ole?verb=1" highlightClick="1"/>
          </p:cNvPr>
          <p:cNvGraphicFramePr>
            <a:graphicFrameLocks noChangeAspect="1"/>
          </p:cNvGraphicFramePr>
          <p:nvPr/>
        </p:nvGraphicFramePr>
        <p:xfrm>
          <a:off x="3563938" y="4724400"/>
          <a:ext cx="1851025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showAsIcon="1" r:id="rId4" imgW="914400" imgH="714375" progId="Word.Document.12">
                  <p:embed/>
                </p:oleObj>
              </mc:Choice>
              <mc:Fallback>
                <p:oleObj name="Document" showAsIcon="1" r:id="rId4" imgW="914400" imgH="7143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724400"/>
                        <a:ext cx="1851025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5373687"/>
          </a:xfrm>
        </p:spPr>
        <p:txBody>
          <a:bodyPr/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sz="4800" b="1" dirty="0" smtClean="0"/>
              <a:t>            POSITIVE STROKES</a:t>
            </a:r>
          </a:p>
          <a:p>
            <a:pPr>
              <a:defRPr/>
            </a:pPr>
            <a:r>
              <a:rPr lang="en-IN" sz="3600" b="1" dirty="0" smtClean="0"/>
              <a:t>Positive Strokes make one feel good about oneself</a:t>
            </a:r>
          </a:p>
          <a:p>
            <a:pPr>
              <a:defRPr/>
            </a:pPr>
            <a:r>
              <a:rPr lang="en-IN" sz="3600" b="1" dirty="0" smtClean="0"/>
              <a:t>It also makes you feel good when you say nice things to each  other</a:t>
            </a:r>
          </a:p>
          <a:p>
            <a:pPr>
              <a:defRPr/>
            </a:pPr>
            <a:r>
              <a:rPr lang="en-IN" sz="3600" b="1" dirty="0" smtClean="0"/>
              <a:t>Feeling good makes you behave in a more positive manner in everyday situations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sz="4800" b="1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b="1" smtClean="0">
                <a:solidFill>
                  <a:srgbClr val="FFFF00"/>
                </a:solidFill>
              </a:rPr>
              <a:t>ACTIVITY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0" y="2060575"/>
            <a:ext cx="9036050" cy="4797425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en-IN" sz="4800" b="1" i="1" smtClean="0">
                <a:solidFill>
                  <a:srgbClr val="C00000"/>
                </a:solidFill>
              </a:rPr>
              <a:t>1.Developing an Identity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IN" sz="3200" smtClean="0"/>
              <a:t>􀀣 </a:t>
            </a:r>
            <a:r>
              <a:rPr lang="en-IN" sz="3200" b="1" smtClean="0"/>
              <a:t>Self – awareness helps adolescents understand themselves and establish their personal identity. Lack of information and skills prevent them from effectively exploring their potential and establishing a positive image and sound career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n-IN" sz="3200" b="1" smtClean="0"/>
              <a:t>perspective.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04664"/>
            <a:ext cx="813690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ISSUES AND CONCERNS OF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844675"/>
            <a:ext cx="8964612" cy="4679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IN" sz="4300" b="1" i="1" dirty="0" smtClean="0">
                <a:solidFill>
                  <a:srgbClr val="C00000"/>
                </a:solidFill>
              </a:rPr>
              <a:t>2.Managing </a:t>
            </a:r>
            <a:r>
              <a:rPr lang="en-IN" sz="4300" b="1" i="1" dirty="0">
                <a:solidFill>
                  <a:srgbClr val="C00000"/>
                </a:solidFill>
              </a:rPr>
              <a:t>Emotions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3100" b="1" dirty="0" smtClean="0"/>
              <a:t> </a:t>
            </a:r>
            <a:r>
              <a:rPr lang="en-IN" sz="3100" b="1" dirty="0"/>
              <a:t>Adolescents have frequent mood changes reflecting feelings of anger, </a:t>
            </a:r>
            <a:r>
              <a:rPr lang="en-IN" sz="3100" b="1" dirty="0" smtClean="0"/>
              <a:t>sadness, happiness</a:t>
            </a:r>
            <a:r>
              <a:rPr lang="en-IN" sz="3100" b="1" dirty="0"/>
              <a:t>, fear, shame, guilt, and love. Very often, they are unable to </a:t>
            </a:r>
            <a:r>
              <a:rPr lang="en-IN" sz="3100" b="1" dirty="0" smtClean="0"/>
              <a:t>understand the </a:t>
            </a:r>
            <a:r>
              <a:rPr lang="en-IN" sz="3100" b="1" dirty="0"/>
              <a:t>emotional turmoil.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3100" b="1" dirty="0" smtClean="0"/>
              <a:t> </a:t>
            </a:r>
            <a:r>
              <a:rPr lang="en-IN" sz="3100" b="1" dirty="0">
                <a:solidFill>
                  <a:schemeClr val="accent3">
                    <a:lumMod val="50000"/>
                  </a:schemeClr>
                </a:solidFill>
              </a:rPr>
              <a:t>They do not have a supportive environment in order to share their concerns </a:t>
            </a:r>
            <a:r>
              <a:rPr lang="en-IN" sz="3100" b="1" dirty="0" smtClean="0">
                <a:solidFill>
                  <a:schemeClr val="accent3">
                    <a:lumMod val="50000"/>
                  </a:schemeClr>
                </a:solidFill>
              </a:rPr>
              <a:t>with others</a:t>
            </a:r>
            <a:r>
              <a:rPr lang="en-IN" sz="31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IN" sz="3100" b="1" dirty="0" err="1">
                <a:solidFill>
                  <a:schemeClr val="accent3">
                    <a:lumMod val="50000"/>
                  </a:schemeClr>
                </a:solidFill>
              </a:rPr>
              <a:t>Counseling</a:t>
            </a:r>
            <a:r>
              <a:rPr lang="en-IN" sz="3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sz="3100" b="1" dirty="0" smtClean="0">
                <a:solidFill>
                  <a:schemeClr val="accent3">
                    <a:lumMod val="50000"/>
                  </a:schemeClr>
                </a:solidFill>
              </a:rPr>
              <a:t> facilities </a:t>
            </a:r>
            <a:r>
              <a:rPr lang="en-IN" sz="3100" b="1" dirty="0">
                <a:solidFill>
                  <a:schemeClr val="accent3">
                    <a:lumMod val="50000"/>
                  </a:schemeClr>
                </a:solidFill>
              </a:rPr>
              <a:t>are not available</a:t>
            </a:r>
            <a:r>
              <a:rPr lang="en-IN" sz="31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404664"/>
            <a:ext cx="813690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ISSUES AND CONCERNS OF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989138"/>
            <a:ext cx="8964612" cy="4137025"/>
          </a:xfrm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IN" sz="6400" b="1" i="1" dirty="0" smtClean="0">
                <a:solidFill>
                  <a:srgbClr val="C00000"/>
                </a:solidFill>
              </a:rPr>
              <a:t>3.Building Relationships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sz="4400" b="1" dirty="0"/>
              <a:t>As a part of growing up, adolescents redefine their relationships with parents, </a:t>
            </a:r>
            <a:r>
              <a:rPr lang="en-IN" sz="4400" b="1" dirty="0" smtClean="0"/>
              <a:t>peers and </a:t>
            </a:r>
            <a:r>
              <a:rPr lang="en-IN" sz="4400" b="1" dirty="0"/>
              <a:t>members of the opposite sex. Adults have high expectations from them and </a:t>
            </a:r>
            <a:r>
              <a:rPr lang="en-IN" sz="4400" b="1" dirty="0" smtClean="0"/>
              <a:t>do not </a:t>
            </a:r>
            <a:r>
              <a:rPr lang="en-IN" sz="4400" b="1" dirty="0"/>
              <a:t>understand their feelings.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sz="4400" b="1" dirty="0" smtClean="0">
                <a:solidFill>
                  <a:schemeClr val="accent3">
                    <a:lumMod val="50000"/>
                  </a:schemeClr>
                </a:solidFill>
              </a:rPr>
              <a:t>Adolescents need </a:t>
            </a:r>
            <a:r>
              <a:rPr lang="en-IN" sz="4400" b="1" dirty="0">
                <a:solidFill>
                  <a:schemeClr val="accent3">
                    <a:lumMod val="50000"/>
                  </a:schemeClr>
                </a:solidFill>
              </a:rPr>
              <a:t>social skills for building positive and healthy </a:t>
            </a:r>
            <a:r>
              <a:rPr lang="en-IN" sz="4400" b="1" dirty="0" smtClean="0">
                <a:solidFill>
                  <a:schemeClr val="accent3">
                    <a:lumMod val="50000"/>
                  </a:schemeClr>
                </a:solidFill>
              </a:rPr>
              <a:t> relationships with others </a:t>
            </a:r>
            <a:r>
              <a:rPr lang="en-IN" sz="4400" b="1" dirty="0">
                <a:solidFill>
                  <a:schemeClr val="accent3">
                    <a:lumMod val="50000"/>
                  </a:schemeClr>
                </a:solidFill>
              </a:rPr>
              <a:t>including peer of opposite sex. They need to understand the importance </a:t>
            </a:r>
            <a:r>
              <a:rPr lang="en-IN" sz="4400" b="1" dirty="0" smtClean="0">
                <a:solidFill>
                  <a:schemeClr val="accent3">
                    <a:lumMod val="50000"/>
                  </a:schemeClr>
                </a:solidFill>
              </a:rPr>
              <a:t>of mutual </a:t>
            </a:r>
            <a:r>
              <a:rPr lang="en-IN" sz="4400" b="1" dirty="0">
                <a:solidFill>
                  <a:schemeClr val="accent3">
                    <a:lumMod val="50000"/>
                  </a:schemeClr>
                </a:solidFill>
              </a:rPr>
              <a:t>respect and socially defined boundaries of every relationship</a:t>
            </a:r>
            <a:r>
              <a:rPr lang="en-IN" sz="4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696" y="476672"/>
            <a:ext cx="8229600" cy="1252728"/>
          </a:xfrm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ISSUES AND CONCERNS OF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916113"/>
            <a:ext cx="8856662" cy="4941887"/>
          </a:xfrm>
        </p:spPr>
        <p:txBody>
          <a:bodyPr rtlCol="0">
            <a:normAutofit lnSpcReduction="100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Symbol" pitchFamily="18" charset="2"/>
              <a:buAutoNum type="arabicPeriod" startAt="4"/>
              <a:defRPr/>
            </a:pPr>
            <a:r>
              <a:rPr lang="en-IN" sz="3600" b="1" i="1" dirty="0" smtClean="0">
                <a:solidFill>
                  <a:srgbClr val="C00000"/>
                </a:solidFill>
              </a:rPr>
              <a:t>Resisting </a:t>
            </a:r>
            <a:r>
              <a:rPr lang="en-IN" sz="3600" b="1" i="1" dirty="0">
                <a:solidFill>
                  <a:srgbClr val="C00000"/>
                </a:solidFill>
              </a:rPr>
              <a:t>Peer </a:t>
            </a:r>
            <a:r>
              <a:rPr lang="en-IN" sz="3600" b="1" i="1" dirty="0" smtClean="0">
                <a:solidFill>
                  <a:srgbClr val="C00000"/>
                </a:solidFill>
              </a:rPr>
              <a:t>Pressure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3200" b="1" dirty="0"/>
              <a:t>Adolescents find it difficult to resist peer pressure. Some of them may yield </a:t>
            </a:r>
            <a:r>
              <a:rPr lang="en-IN" sz="3200" b="1" dirty="0" smtClean="0"/>
              <a:t>to these </a:t>
            </a:r>
            <a:r>
              <a:rPr lang="en-IN" sz="3200" b="1" dirty="0"/>
              <a:t>pressures and engage in experimentation.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3200" b="1" dirty="0" smtClean="0"/>
              <a:t> </a:t>
            </a:r>
            <a:r>
              <a:rPr lang="en-IN" sz="3200" b="1" dirty="0">
                <a:solidFill>
                  <a:schemeClr val="accent3">
                    <a:lumMod val="50000"/>
                  </a:schemeClr>
                </a:solidFill>
              </a:rPr>
              <a:t>Aggressive self conduct; irresponsible behaviour and substance abuse </a:t>
            </a:r>
            <a:r>
              <a:rPr lang="en-IN" sz="3200" b="1" dirty="0" smtClean="0">
                <a:solidFill>
                  <a:schemeClr val="accent3">
                    <a:lumMod val="50000"/>
                  </a:schemeClr>
                </a:solidFill>
              </a:rPr>
              <a:t>involve greater </a:t>
            </a:r>
            <a:r>
              <a:rPr lang="en-IN" sz="3200" b="1" dirty="0">
                <a:solidFill>
                  <a:schemeClr val="accent3">
                    <a:lumMod val="50000"/>
                  </a:schemeClr>
                </a:solidFill>
              </a:rPr>
              <a:t>risks with regard to physical and mental health.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3200" b="1" dirty="0" smtClean="0"/>
              <a:t> </a:t>
            </a:r>
            <a:r>
              <a:rPr lang="en-IN" sz="3200" b="1" dirty="0"/>
              <a:t>The experiment with smoking and milder drugs can lead to switching over to </a:t>
            </a:r>
            <a:r>
              <a:rPr lang="en-IN" sz="3200" b="1" dirty="0" smtClean="0"/>
              <a:t>hard drugs </a:t>
            </a:r>
            <a:r>
              <a:rPr lang="en-IN" sz="3200" b="1" dirty="0"/>
              <a:t>and addiction at a later stage.</a:t>
            </a:r>
            <a:endParaRPr lang="en-IN" sz="3200" b="1" i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IN" sz="3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696" y="441317"/>
            <a:ext cx="8229600" cy="1323439"/>
          </a:xfrm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ISSUES AND CONCERNS OF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5157787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IN" sz="2800" dirty="0" smtClean="0">
                <a:solidFill>
                  <a:srgbClr val="C00000"/>
                </a:solidFill>
              </a:rPr>
              <a:t>5.</a:t>
            </a:r>
            <a:r>
              <a:rPr lang="en-IN" sz="2800" b="1" i="1" dirty="0">
                <a:solidFill>
                  <a:srgbClr val="C00000"/>
                </a:solidFill>
              </a:rPr>
              <a:t> </a:t>
            </a:r>
            <a:r>
              <a:rPr lang="en-IN" sz="3000" b="1" i="1" dirty="0">
                <a:solidFill>
                  <a:srgbClr val="C00000"/>
                </a:solidFill>
              </a:rPr>
              <a:t>Acquiring Information, Education and Services on </a:t>
            </a:r>
            <a:r>
              <a:rPr lang="en-IN" sz="3000" b="1" i="1" dirty="0" smtClean="0">
                <a:solidFill>
                  <a:srgbClr val="C00000"/>
                </a:solidFill>
              </a:rPr>
              <a:t>issues </a:t>
            </a:r>
            <a:r>
              <a:rPr lang="en-IN" sz="3000" b="1" i="1" dirty="0">
                <a:solidFill>
                  <a:srgbClr val="C00000"/>
                </a:solidFill>
              </a:rPr>
              <a:t>of </a:t>
            </a:r>
            <a:r>
              <a:rPr lang="en-IN" sz="3000" b="1" i="1" dirty="0" smtClean="0">
                <a:solidFill>
                  <a:srgbClr val="C00000"/>
                </a:solidFill>
              </a:rPr>
              <a:t>Adolescence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2800" b="1" dirty="0">
                <a:solidFill>
                  <a:srgbClr val="7030A0"/>
                </a:solidFill>
              </a:rPr>
              <a:t>Exposure to media and mixed messages from the fast changing world have </a:t>
            </a:r>
            <a:r>
              <a:rPr lang="en-IN" sz="2800" b="1" dirty="0" smtClean="0">
                <a:solidFill>
                  <a:srgbClr val="7030A0"/>
                </a:solidFill>
              </a:rPr>
              <a:t>left adolescents </a:t>
            </a:r>
            <a:r>
              <a:rPr lang="en-IN" sz="2800" b="1" dirty="0">
                <a:solidFill>
                  <a:srgbClr val="7030A0"/>
                </a:solidFill>
              </a:rPr>
              <a:t>with many unanswered questions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2800" b="1" dirty="0" smtClean="0"/>
              <a:t> </a:t>
            </a:r>
            <a:r>
              <a:rPr lang="en-IN" sz="2800" b="1" dirty="0"/>
              <a:t>The widening gap in communication between adolescents and parents is a matter </a:t>
            </a:r>
            <a:r>
              <a:rPr lang="en-IN" sz="2800" b="1" dirty="0" smtClean="0"/>
              <a:t>of great </a:t>
            </a:r>
            <a:r>
              <a:rPr lang="en-IN" sz="2800" b="1" dirty="0"/>
              <a:t>concern.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2800" b="1" dirty="0" smtClean="0"/>
              <a:t> </a:t>
            </a:r>
            <a:r>
              <a:rPr lang="en-IN" sz="2800" b="1" dirty="0">
                <a:solidFill>
                  <a:srgbClr val="7030A0"/>
                </a:solidFill>
              </a:rPr>
              <a:t>Teachers still feel inhibited to discuss issues frankly and sensitively.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2800" b="1" dirty="0" smtClean="0"/>
              <a:t> </a:t>
            </a:r>
            <a:r>
              <a:rPr lang="en-IN" sz="2800" b="1" dirty="0"/>
              <a:t>Adolescents seek information from their peer group who are also ill informed </a:t>
            </a:r>
            <a:r>
              <a:rPr lang="en-IN" sz="2800" b="1" dirty="0" smtClean="0"/>
              <a:t>and some </a:t>
            </a:r>
            <a:r>
              <a:rPr lang="en-IN" sz="2800" b="1" dirty="0"/>
              <a:t>may fall prey to quacks.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2800" b="1" dirty="0" smtClean="0">
                <a:solidFill>
                  <a:srgbClr val="7030A0"/>
                </a:solidFill>
              </a:rPr>
              <a:t> </a:t>
            </a:r>
            <a:r>
              <a:rPr lang="en-IN" sz="2800" b="1" dirty="0">
                <a:solidFill>
                  <a:srgbClr val="7030A0"/>
                </a:solidFill>
              </a:rPr>
              <a:t>Fear and hesitation prevents them from seeking knowledge on preventive </a:t>
            </a:r>
            <a:r>
              <a:rPr lang="en-IN" sz="2800" b="1" dirty="0" smtClean="0">
                <a:solidFill>
                  <a:srgbClr val="7030A0"/>
                </a:solidFill>
              </a:rPr>
              <a:t>methods and </a:t>
            </a:r>
            <a:r>
              <a:rPr lang="en-IN" sz="2800" b="1" dirty="0">
                <a:solidFill>
                  <a:srgbClr val="7030A0"/>
                </a:solidFill>
              </a:rPr>
              <a:t>medical help if suffering from RTIs and STIs.</a:t>
            </a:r>
            <a:endParaRPr lang="en-IN" sz="2800" b="1" i="1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IN" sz="2800" dirty="0">
              <a:solidFill>
                <a:srgbClr val="7030A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23439"/>
          </a:xfrm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ISSUES AND CONCERNS OF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7529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IN" sz="3600" b="1" dirty="0" smtClean="0">
                <a:solidFill>
                  <a:srgbClr val="C00000"/>
                </a:solidFill>
              </a:rPr>
              <a:t>6.Communicating </a:t>
            </a:r>
            <a:r>
              <a:rPr lang="en-IN" sz="3600" b="1" dirty="0">
                <a:solidFill>
                  <a:srgbClr val="C00000"/>
                </a:solidFill>
              </a:rPr>
              <a:t>and Negotiating safer life </a:t>
            </a:r>
            <a:r>
              <a:rPr lang="en-IN" sz="3600" b="1" dirty="0" smtClean="0">
                <a:solidFill>
                  <a:srgbClr val="C00000"/>
                </a:solidFill>
              </a:rPr>
              <a:t>situations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3200" b="1" dirty="0">
                <a:solidFill>
                  <a:srgbClr val="7030A0"/>
                </a:solidFill>
              </a:rPr>
              <a:t>Sexually active adolescents face greater health risks</a:t>
            </a:r>
            <a:r>
              <a:rPr lang="en-IN" sz="3200" b="1" dirty="0" smtClean="0">
                <a:solidFill>
                  <a:srgbClr val="7030A0"/>
                </a:solidFill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3200" b="1" dirty="0" smtClean="0"/>
              <a:t>Girls </a:t>
            </a:r>
            <a:r>
              <a:rPr lang="en-IN" sz="3200" b="1" dirty="0"/>
              <a:t>may also face mental and emotional problems related to early </a:t>
            </a:r>
            <a:r>
              <a:rPr lang="en-IN" sz="3200" b="1" dirty="0" smtClean="0"/>
              <a:t>sexual initiation.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IN" sz="3200" b="1" dirty="0">
                <a:solidFill>
                  <a:srgbClr val="C00000"/>
                </a:solidFill>
              </a:rPr>
              <a:t>Resisting the vulnerability to drug abuse, violence and conflict with law or society.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23439"/>
          </a:xfrm>
          <a:extLst/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ISSUES AND CONCERNS OF ADOLESCENTS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2060575"/>
            <a:ext cx="8713788" cy="47974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Blip>
                <a:blip r:embed="rId2"/>
              </a:buBlip>
              <a:defRPr/>
            </a:pPr>
            <a:r>
              <a:rPr lang="en-IN" sz="2800" dirty="0"/>
              <a:t>Life skills have been defined as </a:t>
            </a:r>
            <a:r>
              <a:rPr lang="en-IN" sz="3200" b="1" i="1" dirty="0">
                <a:solidFill>
                  <a:srgbClr val="7030A0"/>
                </a:solidFill>
              </a:rPr>
              <a:t>“the abilities for adaptive and positive behaviour </a:t>
            </a:r>
            <a:r>
              <a:rPr lang="en-IN" sz="3200" b="1" i="1" dirty="0" smtClean="0">
                <a:solidFill>
                  <a:srgbClr val="7030A0"/>
                </a:solidFill>
              </a:rPr>
              <a:t>that enable </a:t>
            </a:r>
            <a:r>
              <a:rPr lang="en-IN" sz="3200" b="1" i="1" dirty="0">
                <a:solidFill>
                  <a:srgbClr val="7030A0"/>
                </a:solidFill>
              </a:rPr>
              <a:t>individuals to deal effectively with the demands and challenges of everyday life</a:t>
            </a:r>
            <a:r>
              <a:rPr lang="en-IN" sz="3200" b="1" i="1" dirty="0" smtClean="0">
                <a:solidFill>
                  <a:srgbClr val="7030A0"/>
                </a:solidFill>
              </a:rPr>
              <a:t>”</a:t>
            </a:r>
            <a:r>
              <a:rPr lang="en-IN" sz="2800" dirty="0" smtClean="0"/>
              <a:t>(</a:t>
            </a:r>
            <a:r>
              <a:rPr lang="en-IN" sz="2800" dirty="0"/>
              <a:t>WHO</a:t>
            </a:r>
            <a:r>
              <a:rPr lang="en-IN" sz="2800" dirty="0" smtClean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Blip>
                <a:blip r:embed="rId2"/>
              </a:buBlip>
              <a:defRPr/>
            </a:pPr>
            <a:r>
              <a:rPr lang="en-IN" sz="3600" b="1" dirty="0" smtClean="0">
                <a:solidFill>
                  <a:srgbClr val="7030A0"/>
                </a:solidFill>
              </a:rPr>
              <a:t> </a:t>
            </a:r>
            <a:r>
              <a:rPr lang="en-IN" sz="3600" b="1" dirty="0">
                <a:solidFill>
                  <a:srgbClr val="7030A0"/>
                </a:solidFill>
              </a:rPr>
              <a:t>‘Adaptive’ </a:t>
            </a:r>
            <a:r>
              <a:rPr lang="en-IN" sz="3200" dirty="0">
                <a:solidFill>
                  <a:srgbClr val="C00000"/>
                </a:solidFill>
              </a:rPr>
              <a:t>means that a person is flexible in approach and is able to adjust </a:t>
            </a:r>
            <a:r>
              <a:rPr lang="en-IN" sz="3200" dirty="0" smtClean="0">
                <a:solidFill>
                  <a:srgbClr val="C00000"/>
                </a:solidFill>
              </a:rPr>
              <a:t>in different </a:t>
            </a:r>
            <a:r>
              <a:rPr lang="en-IN" sz="3200" dirty="0">
                <a:solidFill>
                  <a:srgbClr val="C00000"/>
                </a:solidFill>
              </a:rPr>
              <a:t>circumstances. </a:t>
            </a:r>
            <a:endParaRPr lang="en-IN" sz="3200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Blip>
                <a:blip r:embed="rId2"/>
              </a:buBlip>
              <a:defRPr/>
            </a:pPr>
            <a:r>
              <a:rPr lang="en-IN" sz="2800" dirty="0" smtClean="0"/>
              <a:t>‘</a:t>
            </a:r>
            <a:r>
              <a:rPr lang="en-IN" sz="3500" b="1" i="1" dirty="0">
                <a:solidFill>
                  <a:srgbClr val="7030A0"/>
                </a:solidFill>
              </a:rPr>
              <a:t>Positive behaviour’ </a:t>
            </a:r>
            <a:r>
              <a:rPr lang="en-IN" sz="2800" b="1" dirty="0"/>
              <a:t>implies that a person is forward </a:t>
            </a:r>
            <a:r>
              <a:rPr lang="en-IN" sz="2800" b="1" dirty="0" smtClean="0"/>
              <a:t>looking and </a:t>
            </a:r>
            <a:r>
              <a:rPr lang="en-IN" sz="2800" b="1" dirty="0"/>
              <a:t>even in difficult situations, can find a ray of hope and opportunities to find solutions</a:t>
            </a:r>
            <a:r>
              <a:rPr lang="en-IN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422" y="260648"/>
            <a:ext cx="806489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905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UNDERSTANDING LIFESKILLS- A Teacher’s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79388" y="188913"/>
            <a:ext cx="89646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4000" b="1"/>
              <a:t>Life skills include </a:t>
            </a:r>
            <a:r>
              <a:rPr lang="en-IN" sz="4400" b="1">
                <a:solidFill>
                  <a:srgbClr val="C00000"/>
                </a:solidFill>
              </a:rPr>
              <a:t>psychosocial competencies and interpersonal skills </a:t>
            </a:r>
            <a:r>
              <a:rPr lang="en-IN" sz="4000" b="1"/>
              <a:t>that help people make </a:t>
            </a:r>
            <a:r>
              <a:rPr lang="en-IN" sz="4000" b="1">
                <a:solidFill>
                  <a:srgbClr val="7030A0"/>
                </a:solidFill>
              </a:rPr>
              <a:t>informed decisions</a:t>
            </a:r>
            <a:r>
              <a:rPr lang="en-IN" sz="4000" b="1"/>
              <a:t>, solve problems, </a:t>
            </a:r>
            <a:r>
              <a:rPr lang="en-IN" sz="4000" b="1">
                <a:solidFill>
                  <a:srgbClr val="7030A0"/>
                </a:solidFill>
              </a:rPr>
              <a:t>think critically and creatively</a:t>
            </a:r>
            <a:r>
              <a:rPr lang="en-IN" sz="4000" b="1"/>
              <a:t>, communicate</a:t>
            </a:r>
          </a:p>
          <a:p>
            <a:r>
              <a:rPr lang="en-IN" sz="4000" b="1"/>
              <a:t>effectively, </a:t>
            </a:r>
            <a:r>
              <a:rPr lang="en-IN" sz="4000" b="1">
                <a:solidFill>
                  <a:srgbClr val="7030A0"/>
                </a:solidFill>
              </a:rPr>
              <a:t>build healthy relationships</a:t>
            </a:r>
            <a:r>
              <a:rPr lang="en-IN" sz="4000" b="1"/>
              <a:t>, empathize with others, and </a:t>
            </a:r>
            <a:r>
              <a:rPr lang="en-IN" sz="4400" b="1">
                <a:solidFill>
                  <a:srgbClr val="7030A0"/>
                </a:solidFill>
              </a:rPr>
              <a:t>cope with managing their lives in a healthy and productive manner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2736" y="260648"/>
            <a:ext cx="35830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5400" b="1" cap="all" dirty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668" y="1484784"/>
            <a:ext cx="8856984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BACKGROUND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GLOBAL PERSPECTIVES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ISSUES AND CONCERNS OF ADOLESCENTS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UNDERSTANDING LIFESKILLS- A Teacher’s Perspective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LIFESKILLS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Important FAQs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STEPS IN LIFESKILLS 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ASSESSMENT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SUMMARY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90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905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792" y="476672"/>
            <a:ext cx="9003704" cy="584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«"/>
              <a:defRPr/>
            </a:pPr>
            <a:r>
              <a:rPr lang="en-US" sz="80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UNICEF</a:t>
            </a:r>
            <a:endParaRPr lang="en-US" sz="7200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+mn-lt"/>
              <a:cs typeface="+mn-cs"/>
            </a:endParaRP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«"/>
              <a:defRPr/>
            </a:pPr>
            <a:r>
              <a:rPr lang="en-US" sz="3600" dirty="0">
                <a:solidFill>
                  <a:schemeClr val="accent2"/>
                </a:solidFill>
                <a:latin typeface="+mn-lt"/>
                <a:cs typeface="+mn-cs"/>
              </a:rPr>
              <a:t>“life-skills based education is</a:t>
            </a:r>
            <a:r>
              <a:rPr lang="en-US" sz="3600" dirty="0">
                <a:solidFill>
                  <a:srgbClr val="FFFF66"/>
                </a:solidFill>
                <a:latin typeface="+mn-lt"/>
                <a:cs typeface="+mn-cs"/>
              </a:rPr>
              <a:t>   </a:t>
            </a: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3600" dirty="0">
                <a:solidFill>
                  <a:srgbClr val="FFFF66"/>
                </a:solidFill>
                <a:latin typeface="+mn-lt"/>
                <a:cs typeface="+mn-cs"/>
              </a:rPr>
              <a:t>    </a:t>
            </a:r>
            <a:r>
              <a:rPr lang="en-US" sz="3600" dirty="0">
                <a:solidFill>
                  <a:srgbClr val="CC0000"/>
                </a:solidFill>
                <a:latin typeface="+mn-lt"/>
                <a:cs typeface="+mn-cs"/>
              </a:rPr>
              <a:t>-behavior change or behavior development approach </a:t>
            </a: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3600" dirty="0">
                <a:solidFill>
                  <a:schemeClr val="accent2"/>
                </a:solidFill>
                <a:latin typeface="+mn-lt"/>
                <a:cs typeface="+mn-cs"/>
              </a:rPr>
              <a:t>-designed to address a balance of three areas:</a:t>
            </a: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srgbClr val="FFFF66"/>
                </a:solidFill>
                <a:latin typeface="+mn-lt"/>
                <a:cs typeface="+mn-cs"/>
              </a:rPr>
              <a:t> </a:t>
            </a:r>
            <a:r>
              <a:rPr lang="en-US" sz="3600" dirty="0">
                <a:solidFill>
                  <a:srgbClr val="CC0000"/>
                </a:solidFill>
                <a:latin typeface="+mn-lt"/>
                <a:cs typeface="+mn-cs"/>
              </a:rPr>
              <a:t>knowledge, attitude, and skills</a:t>
            </a:r>
            <a:r>
              <a:rPr lang="en-US" sz="4000" dirty="0">
                <a:solidFill>
                  <a:srgbClr val="CC0000"/>
                </a:solidFill>
                <a:latin typeface="+mn-lt"/>
                <a:cs typeface="+mn-cs"/>
              </a:rPr>
              <a:t>.</a:t>
            </a:r>
            <a:endParaRPr lang="en-US" sz="3200" dirty="0">
              <a:solidFill>
                <a:srgbClr val="CC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62728"/>
            <a:ext cx="662473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LIFESKILLS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75" y="779463"/>
            <a:ext cx="909002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dirty="0">
                <a:latin typeface="+mn-lt"/>
                <a:cs typeface="+mn-cs"/>
              </a:rPr>
              <a:t>The Ten core Life Skills as laid down by WHO are: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600" b="1" dirty="0">
                <a:solidFill>
                  <a:srgbClr val="7030A0"/>
                </a:solidFill>
                <a:latin typeface="+mn-lt"/>
                <a:cs typeface="+mn-cs"/>
              </a:rPr>
              <a:t>Self-awareness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600" b="1" dirty="0">
                <a:latin typeface="+mn-lt"/>
                <a:cs typeface="+mn-cs"/>
              </a:rPr>
              <a:t> </a:t>
            </a:r>
            <a:r>
              <a:rPr lang="en-IN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Empathy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3. </a:t>
            </a:r>
            <a:r>
              <a:rPr lang="en-IN" sz="3600" b="1" dirty="0">
                <a:solidFill>
                  <a:srgbClr val="00B0F0"/>
                </a:solidFill>
                <a:latin typeface="+mn-lt"/>
                <a:cs typeface="+mn-cs"/>
              </a:rPr>
              <a:t>Critical thinking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4. </a:t>
            </a:r>
            <a:r>
              <a:rPr lang="en-IN" sz="3600" b="1" dirty="0">
                <a:solidFill>
                  <a:srgbClr val="00B050"/>
                </a:solidFill>
                <a:latin typeface="+mn-lt"/>
                <a:cs typeface="+mn-cs"/>
              </a:rPr>
              <a:t>Creative thinking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5. </a:t>
            </a:r>
            <a:r>
              <a:rPr lang="en-IN" sz="3600" b="1" dirty="0">
                <a:solidFill>
                  <a:srgbClr val="FFC000"/>
                </a:solidFill>
                <a:latin typeface="+mn-lt"/>
                <a:cs typeface="+mn-cs"/>
              </a:rPr>
              <a:t>Decision making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 6</a:t>
            </a:r>
            <a:r>
              <a:rPr lang="en-IN" sz="3600" b="1" dirty="0">
                <a:solidFill>
                  <a:srgbClr val="FF0000"/>
                </a:solidFill>
                <a:latin typeface="+mn-lt"/>
                <a:cs typeface="+mn-cs"/>
              </a:rPr>
              <a:t>. Problem Solving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7. </a:t>
            </a:r>
            <a:r>
              <a:rPr lang="en-IN" sz="3600" b="1" dirty="0">
                <a:solidFill>
                  <a:srgbClr val="C00000"/>
                </a:solidFill>
                <a:latin typeface="+mn-lt"/>
                <a:cs typeface="+mn-cs"/>
              </a:rPr>
              <a:t>Effective communication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8. </a:t>
            </a:r>
            <a:r>
              <a:rPr lang="en-IN" sz="3600" b="1" dirty="0">
                <a:solidFill>
                  <a:srgbClr val="0000FF"/>
                </a:solidFill>
                <a:latin typeface="+mn-lt"/>
                <a:cs typeface="+mn-cs"/>
              </a:rPr>
              <a:t>Interpersonal relationship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9. </a:t>
            </a:r>
            <a:r>
              <a:rPr lang="en-IN" sz="3600" b="1" dirty="0">
                <a:solidFill>
                  <a:srgbClr val="CC0099"/>
                </a:solidFill>
                <a:latin typeface="+mn-lt"/>
                <a:cs typeface="+mn-cs"/>
              </a:rPr>
              <a:t>Coping with stress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b="1" dirty="0">
                <a:latin typeface="+mn-lt"/>
                <a:cs typeface="+mn-cs"/>
              </a:rPr>
              <a:t>10. Coping with emotion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632" y="260648"/>
            <a:ext cx="806941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Generic life skills</a:t>
            </a:r>
          </a:p>
        </p:txBody>
      </p:sp>
      <p:sp>
        <p:nvSpPr>
          <p:cNvPr id="29699" name="Text Box 6"/>
          <p:cNvSpPr>
            <a:spLocks noGrp="1" noChangeArrowheads="1"/>
          </p:cNvSpPr>
          <p:nvPr>
            <p:ph idx="1"/>
          </p:nvPr>
        </p:nvSpPr>
        <p:spPr>
          <a:xfrm>
            <a:off x="0" y="1363663"/>
            <a:ext cx="9144000" cy="558641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 eaLnBrk="1" hangingPunct="1"/>
            <a:endParaRPr lang="en-US" sz="900" b="1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AutoNum type="arabicPlain"/>
            </a:pPr>
            <a:r>
              <a:rPr lang="en-AU" b="1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COGNITIVE SKILLS – including search, selection, analysis of information; critical thinking; problem-solving; understanding consequences; decision-making; adaptability; creativity</a:t>
            </a:r>
          </a:p>
          <a:p>
            <a:pPr marL="457200" indent="-457200" eaLnBrk="1" hangingPunct="1">
              <a:buFontTx/>
              <a:buAutoNum type="arabicPlain"/>
            </a:pPr>
            <a:endParaRPr lang="en-AU" sz="900" b="1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AutoNum type="arabicPlain"/>
            </a:pPr>
            <a:r>
              <a:rPr lang="en-AU" b="1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EMOTIONAL COPING SKILLS – including motivation; sense of responsibility; commitment; managing stress; managing feelings; self-management, self-monitoring and self-adjustment</a:t>
            </a:r>
          </a:p>
          <a:p>
            <a:pPr marL="457200" indent="-457200" eaLnBrk="1" hangingPunct="1">
              <a:buFontTx/>
              <a:buAutoNum type="arabicPlain"/>
            </a:pPr>
            <a:endParaRPr lang="en-AU" sz="900" b="1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AutoNum type="arabicPlain"/>
            </a:pPr>
            <a:r>
              <a:rPr lang="en-AU" b="1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SOCIAL OR INTERPERSONAL SKILLS – including communication; assertiveness; negotiation/refusal skills; cooperation; empathy; teamwork</a:t>
            </a:r>
            <a:endParaRPr lang="en-AU" sz="1800" b="1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0088" y="620688"/>
            <a:ext cx="8856984" cy="936104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n w="1905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 FAQs</a:t>
            </a:r>
            <a:br>
              <a:rPr lang="en-US" b="1" dirty="0">
                <a:ln w="1905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55650" y="1989138"/>
            <a:ext cx="7848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IN" sz="6000" b="1"/>
              <a:t>LET’S DISCUSS SOME KEY QUESTIONS…  </a:t>
            </a:r>
          </a:p>
        </p:txBody>
      </p:sp>
      <p:graphicFrame>
        <p:nvGraphicFramePr>
          <p:cNvPr id="30724" name="Object 4">
            <a:hlinkClick r:id="" action="ppaction://ole?verb=1" highlightClick="1"/>
          </p:cNvPr>
          <p:cNvGraphicFramePr>
            <a:graphicFrameLocks noChangeAspect="1"/>
          </p:cNvGraphicFramePr>
          <p:nvPr/>
        </p:nvGraphicFramePr>
        <p:xfrm>
          <a:off x="3563938" y="4210050"/>
          <a:ext cx="157321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showAsIcon="1" r:id="rId4" imgW="914400" imgH="714375" progId="Word.Document.12">
                  <p:embed/>
                </p:oleObj>
              </mc:Choice>
              <mc:Fallback>
                <p:oleObj name="Document" showAsIcon="1" r:id="rId4" imgW="914400" imgH="7143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10050"/>
                        <a:ext cx="1573212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888" y="1268413"/>
            <a:ext cx="8748712" cy="3451225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4400" b="1" dirty="0" smtClean="0"/>
              <a:t>FROM </a:t>
            </a:r>
            <a:r>
              <a:rPr lang="en-IN" sz="4800" b="1" dirty="0" smtClean="0">
                <a:solidFill>
                  <a:srgbClr val="C00000"/>
                </a:solidFill>
              </a:rPr>
              <a:t>KNOWLEDGE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4400" b="1" dirty="0" smtClean="0"/>
              <a:t>          TO </a:t>
            </a:r>
            <a:r>
              <a:rPr lang="en-IN" sz="5400" b="1" dirty="0" smtClean="0">
                <a:solidFill>
                  <a:srgbClr val="7030A0"/>
                </a:solidFill>
              </a:rPr>
              <a:t>SKILL</a:t>
            </a:r>
            <a:r>
              <a:rPr lang="en-IN" sz="4400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4400" b="1" dirty="0" smtClean="0"/>
              <a:t>             TO </a:t>
            </a:r>
            <a:r>
              <a:rPr lang="en-IN" sz="5400" b="1" dirty="0" smtClean="0">
                <a:solidFill>
                  <a:srgbClr val="00B050"/>
                </a:solidFill>
              </a:rPr>
              <a:t>APPLICATION</a:t>
            </a:r>
            <a:r>
              <a:rPr lang="en-IN" sz="4400" b="1" dirty="0" smtClean="0"/>
              <a:t> AND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4400" b="1" dirty="0">
                <a:solidFill>
                  <a:srgbClr val="0000FF"/>
                </a:solidFill>
              </a:rPr>
              <a:t> </a:t>
            </a:r>
            <a:r>
              <a:rPr lang="en-IN" sz="4400" b="1" dirty="0" smtClean="0">
                <a:solidFill>
                  <a:srgbClr val="0000FF"/>
                </a:solidFill>
              </a:rPr>
              <a:t>                </a:t>
            </a:r>
            <a:r>
              <a:rPr lang="en-IN" sz="5400" b="1" dirty="0" smtClean="0">
                <a:solidFill>
                  <a:srgbClr val="0000FF"/>
                </a:solidFill>
              </a:rPr>
              <a:t>ADVANCING ATTITUDE</a:t>
            </a:r>
            <a:endParaRPr lang="en-IN" sz="5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332656"/>
            <a:ext cx="885698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0"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KEY STEPS IN LIFESKILLS APPLICATION</a:t>
            </a:r>
          </a:p>
        </p:txBody>
      </p:sp>
      <p:graphicFrame>
        <p:nvGraphicFramePr>
          <p:cNvPr id="31748" name="Object 4">
            <a:hlinkClick r:id="" action="ppaction://ole?verb=1" highlightClick="1"/>
          </p:cNvPr>
          <p:cNvGraphicFramePr>
            <a:graphicFrameLocks noChangeAspect="1"/>
          </p:cNvGraphicFramePr>
          <p:nvPr/>
        </p:nvGraphicFramePr>
        <p:xfrm>
          <a:off x="3635375" y="4578350"/>
          <a:ext cx="237648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showAsIcon="1" r:id="rId4" imgW="914400" imgH="714375" progId="Word.Document.12">
                  <p:embed/>
                </p:oleObj>
              </mc:Choice>
              <mc:Fallback>
                <p:oleObj name="Document" showAsIcon="1" r:id="rId4" imgW="914400" imgH="7143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578350"/>
                        <a:ext cx="2376488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0" y="908050"/>
            <a:ext cx="9139238" cy="6121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b="1" u="sng" smtClean="0">
                <a:solidFill>
                  <a:srgbClr val="564B3C"/>
                </a:solidFill>
                <a:latin typeface="Arial" pitchFamily="34" charset="0"/>
                <a:cs typeface="Arial" pitchFamily="34" charset="0"/>
              </a:rPr>
              <a:t>Scholastic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Academic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 ation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 Education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en-US" b="1" u="sng" smtClean="0">
                <a:solidFill>
                  <a:srgbClr val="564B3C"/>
                </a:solidFill>
                <a:latin typeface="Arial" pitchFamily="34" charset="0"/>
                <a:cs typeface="Arial" pitchFamily="34" charset="0"/>
              </a:rPr>
              <a:t>Co Scholastic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Life Skills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Attitudes and Values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 and Achievement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Outdoor Activities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experience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Physical and Health Education</a:t>
            </a:r>
            <a:endParaRPr lang="en-IN" smtClean="0"/>
          </a:p>
        </p:txBody>
      </p:sp>
      <p:sp>
        <p:nvSpPr>
          <p:cNvPr id="4" name="Rectangle 3"/>
          <p:cNvSpPr/>
          <p:nvPr/>
        </p:nvSpPr>
        <p:spPr>
          <a:xfrm>
            <a:off x="0" y="343843"/>
            <a:ext cx="846043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LIFE SKILLS IN  THE CURRICULUM</a:t>
            </a:r>
          </a:p>
        </p:txBody>
      </p:sp>
      <p:sp>
        <p:nvSpPr>
          <p:cNvPr id="5" name="Oval 4"/>
          <p:cNvSpPr/>
          <p:nvPr/>
        </p:nvSpPr>
        <p:spPr>
          <a:xfrm>
            <a:off x="0" y="3668713"/>
            <a:ext cx="1763713" cy="431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-1588" y="1484313"/>
            <a:ext cx="9145588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>
                <a:latin typeface="Arial" charset="0"/>
                <a:cs typeface="+mn-cs"/>
              </a:rPr>
              <a:t>Comprehensive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atin typeface="Arial" charset="0"/>
                <a:cs typeface="+mn-cs"/>
              </a:rPr>
              <a:t>   </a:t>
            </a:r>
            <a:r>
              <a:rPr lang="en-US" sz="4000" b="1" dirty="0">
                <a:latin typeface="Arial" charset="0"/>
                <a:cs typeface="+mn-cs"/>
              </a:rPr>
              <a:t>Scholastic </a:t>
            </a:r>
            <a:r>
              <a:rPr lang="en-US" sz="3200" b="1" dirty="0">
                <a:latin typeface="Arial" charset="0"/>
                <a:cs typeface="+mn-cs"/>
              </a:rPr>
              <a:t>  -   Subject specific areas.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3200" b="1" dirty="0">
              <a:latin typeface="Arial" charset="0"/>
              <a:cs typeface="+mn-cs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atin typeface="Arial" charset="0"/>
                <a:cs typeface="+mn-cs"/>
              </a:rPr>
              <a:t>  </a:t>
            </a:r>
            <a:r>
              <a:rPr lang="en-US" sz="3600" b="1" dirty="0">
                <a:latin typeface="Arial" charset="0"/>
                <a:cs typeface="+mn-cs"/>
              </a:rPr>
              <a:t>Co-Scholastic</a:t>
            </a:r>
            <a:r>
              <a:rPr lang="en-US" sz="3200" b="1" dirty="0">
                <a:latin typeface="Arial" charset="0"/>
                <a:cs typeface="+mn-cs"/>
              </a:rPr>
              <a:t> -   Life skills, attitudes &amp;     values and other co curricular activities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b="1" dirty="0">
                <a:latin typeface="Arial" charset="0"/>
                <a:cs typeface="+mn-cs"/>
              </a:rPr>
              <a:t> 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  <a:cs typeface="+mn-cs"/>
              </a:rPr>
              <a:t>Includes a variety of tools and techniques for assessment of the learners</a:t>
            </a:r>
            <a:r>
              <a:rPr lang="en-US" sz="3200" b="1" dirty="0">
                <a:latin typeface="Arial" charset="0"/>
                <a:cs typeface="+mn-c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0148" y="332656"/>
            <a:ext cx="7024300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ASSESSMENT- CCE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143000" y="228600"/>
            <a:ext cx="6929438" cy="1066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latin typeface="Tahoma" pitchFamily="34" charset="0"/>
              </a:rPr>
              <a:t>GRADING SCALE</a:t>
            </a:r>
          </a:p>
          <a:p>
            <a:pPr algn="ctr" eaLnBrk="1" hangingPunct="1"/>
            <a:r>
              <a:rPr lang="en-US" sz="3200" b="1">
                <a:latin typeface="Tahoma" pitchFamily="34" charset="0"/>
              </a:rPr>
              <a:t> FOR SCHOOL ASSESSMENT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304800" y="1524000"/>
            <a:ext cx="84502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ahoma" pitchFamily="34" charset="0"/>
              </a:rPr>
              <a:t>Assessment areas:</a:t>
            </a:r>
          </a:p>
          <a:p>
            <a:pPr eaLnBrk="1" hangingPunct="1"/>
            <a:endParaRPr lang="en-US" sz="2800" b="1">
              <a:latin typeface="Tahoma" pitchFamily="34" charset="0"/>
            </a:endParaRPr>
          </a:p>
          <a:p>
            <a:pPr eaLnBrk="1" hangingPunct="1"/>
            <a:r>
              <a:rPr lang="en-US" sz="2400" b="1">
                <a:latin typeface="Tahoma" pitchFamily="34" charset="0"/>
              </a:rPr>
              <a:t>Part 1 A : Scholastic 					9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Part 1 B : Scholastic					5</a:t>
            </a:r>
          </a:p>
          <a:p>
            <a:pPr eaLnBrk="1" hangingPunct="1"/>
            <a:endParaRPr lang="en-US" sz="2400" b="1">
              <a:latin typeface="Tahoma" pitchFamily="34" charset="0"/>
            </a:endParaRPr>
          </a:p>
          <a:p>
            <a:pPr eaLnBrk="1" hangingPunct="1"/>
            <a:r>
              <a:rPr lang="en-US" sz="2400" b="1">
                <a:latin typeface="Tahoma" pitchFamily="34" charset="0"/>
              </a:rPr>
              <a:t>Part 2   : Co-Scholastic 				 </a:t>
            </a:r>
          </a:p>
          <a:p>
            <a:pPr eaLnBrk="1" hangingPunct="1"/>
            <a:r>
              <a:rPr lang="en-US" sz="2800" b="1">
                <a:solidFill>
                  <a:srgbClr val="C00000"/>
                </a:solidFill>
                <a:latin typeface="Tahoma" pitchFamily="34" charset="0"/>
              </a:rPr>
              <a:t>Part 2 A : Life Skills					5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Part 2 B : Attitudes &amp; Values				3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	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Part 3 : Co-Scholastic 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Part 3 A: Co-curricular Activities			3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Part 3 B :Health &amp; Physical Education		3</a:t>
            </a:r>
          </a:p>
          <a:p>
            <a:pPr eaLnBrk="1" hangingPunct="1"/>
            <a:r>
              <a:rPr lang="en-US" sz="2400" b="1">
                <a:latin typeface="Tahoma" pitchFamily="34" charset="0"/>
              </a:rPr>
              <a:t>	</a:t>
            </a:r>
          </a:p>
        </p:txBody>
      </p:sp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6019800" y="1447800"/>
            <a:ext cx="269398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GRADING SCALE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    (Point)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8686800" cy="18002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</a:rPr>
              <a:t>GRADES 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 Work Experience 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Art Education     Physical Education </a:t>
            </a:r>
            <a:br>
              <a:rPr lang="en-US" sz="3600" b="1" smtClean="0">
                <a:solidFill>
                  <a:srgbClr val="C00000"/>
                </a:solidFill>
              </a:rPr>
            </a:br>
            <a:r>
              <a:rPr lang="en-US" sz="3600" b="1" smtClean="0">
                <a:solidFill>
                  <a:srgbClr val="C00000"/>
                </a:solidFill>
              </a:rPr>
              <a:t> Life skills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636838"/>
            <a:ext cx="4572000" cy="3887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/>
              <a:t>GRADE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smtClean="0"/>
              <a:t>                </a:t>
            </a:r>
            <a:r>
              <a:rPr lang="en-US" sz="4000" b="1" smtClean="0"/>
              <a:t>A+ 		   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/>
              <a:t> A             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/>
              <a:t>  B+          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/>
              <a:t> B            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smtClean="0"/>
              <a:t> C    </a:t>
            </a:r>
            <a:r>
              <a:rPr lang="en-US" sz="3600" b="1" smtClean="0"/>
              <a:t>                              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57200" y="57150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0175" y="227013"/>
            <a:ext cx="4419600" cy="592137"/>
          </a:xfrm>
          <a:prstGeom prst="rect">
            <a:avLst/>
          </a:prstGeom>
          <a:solidFill>
            <a:srgbClr val="FF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THINKING SKILLS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0175" y="819150"/>
            <a:ext cx="55086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Student demonstrates the ability to: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Be original, flexible and imaginative.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Raise question, identify and analyze problems.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Implement a well thought out decision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 and take  responsibility.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Generate new ideas with fluency.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Elaborate / build on new ideas.    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5305425" y="1989138"/>
            <a:ext cx="3838575" cy="4792662"/>
            <a:chOff x="3552" y="2160"/>
            <a:chExt cx="2208" cy="1703"/>
          </a:xfrm>
        </p:grpSpPr>
        <p:sp>
          <p:nvSpPr>
            <p:cNvPr id="36870" name="AutoShape 5"/>
            <p:cNvSpPr>
              <a:spLocks noChangeArrowheads="1"/>
            </p:cNvSpPr>
            <p:nvPr/>
          </p:nvSpPr>
          <p:spPr bwMode="auto">
            <a:xfrm>
              <a:off x="3552" y="2160"/>
              <a:ext cx="2112" cy="153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2400"/>
            </a:p>
          </p:txBody>
        </p:sp>
        <p:sp>
          <p:nvSpPr>
            <p:cNvPr id="36871" name="Text Box 2"/>
            <p:cNvSpPr txBox="1">
              <a:spLocks noChangeArrowheads="1"/>
            </p:cNvSpPr>
            <p:nvPr/>
          </p:nvSpPr>
          <p:spPr bwMode="auto">
            <a:xfrm>
              <a:off x="3600" y="2304"/>
              <a:ext cx="2160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    Most  indicators in a skill 	A+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     Many indicators in a skill	A</a:t>
              </a:r>
            </a:p>
            <a:p>
              <a:pPr eaLnBrk="1" hangingPunct="1">
                <a:spcBef>
                  <a:spcPct val="50000"/>
                </a:spcBef>
              </a:pPr>
              <a:endParaRPr lang="en-US" b="1">
                <a:latin typeface="Arial" pitchFamily="34" charset="0"/>
              </a:endParaRPr>
            </a:p>
            <a:p>
              <a:pPr eaLnBrk="1" hangingPunct="1"/>
              <a:r>
                <a:rPr lang="en-US" b="1">
                  <a:latin typeface="Arial" pitchFamily="34" charset="0"/>
                </a:rPr>
                <a:t>     Some indicators in a skill	B+</a:t>
              </a:r>
            </a:p>
            <a:p>
              <a:pPr eaLnBrk="1" hangingPunct="1"/>
              <a:endParaRPr lang="en-US" b="1">
                <a:latin typeface="Arial" pitchFamily="34" charset="0"/>
              </a:endParaRPr>
            </a:p>
            <a:p>
              <a:pPr eaLnBrk="1" hangingPunct="1"/>
              <a:r>
                <a:rPr lang="en-US" b="1">
                  <a:latin typeface="Arial" pitchFamily="34" charset="0"/>
                </a:rPr>
                <a:t>     Few indicators in a skill	 B </a:t>
              </a:r>
            </a:p>
            <a:p>
              <a:pPr eaLnBrk="1" hangingPunct="1"/>
              <a:r>
                <a:rPr lang="en-US" b="1">
                  <a:latin typeface="Arial" pitchFamily="34" charset="0"/>
                </a:rPr>
                <a:t> </a:t>
              </a:r>
            </a:p>
            <a:p>
              <a:pPr eaLnBrk="1" hangingPunct="1"/>
              <a:r>
                <a:rPr lang="en-US" b="1">
                  <a:latin typeface="Arial" pitchFamily="34" charset="0"/>
                </a:rPr>
                <a:t>     Very few indicators in a skill      </a:t>
              </a:r>
            </a:p>
            <a:p>
              <a:pPr eaLnBrk="1" hangingPunct="1"/>
              <a:r>
                <a:rPr lang="en-US" b="1">
                  <a:latin typeface="Arial" pitchFamily="34" charset="0"/>
                </a:rPr>
                <a:t>               C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38663" y="230188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INDICATORS 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BACKGROUND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700213"/>
            <a:ext cx="9036050" cy="50419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Life Skills Education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Introduced for class VI in 2003-2004.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latin typeface="Trebuchet MS" pitchFamily="34" charset="0"/>
              </a:rPr>
              <a:t>Interdisciplinary in nature.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Evaluation through grades as Continuous and Comprehensive Evaluation only positive attributes of  learners to be reflected.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Develops self awareness, social commitment, eco-sensitivity and positive adaptive </a:t>
            </a:r>
            <a:r>
              <a:rPr lang="en-US" b="1" dirty="0" err="1" smtClean="0">
                <a:solidFill>
                  <a:srgbClr val="0000FF"/>
                </a:solidFill>
                <a:latin typeface="Trebuchet MS" pitchFamily="34" charset="0"/>
              </a:rPr>
              <a:t>behaviour</a:t>
            </a: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 in children.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Implemented in class VII 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in 2004-2005 and in class VIII in 2005-06.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solidFill>
                  <a:srgbClr val="0000FF"/>
                </a:solidFill>
                <a:latin typeface="Trebuchet MS" pitchFamily="34" charset="0"/>
              </a:rPr>
              <a:t>Course materials have been published by CBSE.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Training </a:t>
            </a:r>
            <a:r>
              <a:rPr lang="en-US" b="1" dirty="0" err="1" smtClean="0">
                <a:solidFill>
                  <a:srgbClr val="C00000"/>
                </a:solidFill>
                <a:latin typeface="Trebuchet MS" pitchFamily="34" charset="0"/>
              </a:rPr>
              <a:t>Programmes</a:t>
            </a:r>
            <a:r>
              <a:rPr lang="en-US" b="1" dirty="0" smtClean="0">
                <a:solidFill>
                  <a:srgbClr val="C00000"/>
                </a:solidFill>
                <a:latin typeface="Trebuchet MS" pitchFamily="34" charset="0"/>
              </a:rPr>
              <a:t> are being conducted.</a:t>
            </a:r>
            <a:endParaRPr lang="en-US" sz="2000" b="1" i="1" dirty="0" smtClean="0">
              <a:solidFill>
                <a:srgbClr val="C00000"/>
              </a:solidFill>
              <a:latin typeface="Trebuchet MS" pitchFamily="34" charset="0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Circulars Nos.21/05.09.03, 11/26.02.04; 04/25.01.0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5</a:t>
            </a:r>
            <a:r>
              <a:rPr lang="en-US" sz="2000" b="1" i="1" dirty="0" smtClean="0"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23850" y="152400"/>
            <a:ext cx="4438650" cy="769938"/>
          </a:xfrm>
          <a:prstGeom prst="rect">
            <a:avLst/>
          </a:prstGeom>
          <a:solidFill>
            <a:srgbClr val="FF00FF"/>
          </a:solidFill>
          <a:ln w="19050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/>
              <a:t>SOCIAL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676400"/>
            <a:ext cx="89154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Student demonstrates the ability to: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Identify, verbalize and respond effectively to other’s emotions in an empathetic manner.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Get along well with others 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Take criticism positively.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Listen actively.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Communicate using appropriate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words, intonation and body language.    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5364163" y="2852738"/>
            <a:ext cx="3779837" cy="3325812"/>
            <a:chOff x="3320" y="2160"/>
            <a:chExt cx="2440" cy="1719"/>
          </a:xfrm>
        </p:grpSpPr>
        <p:sp>
          <p:nvSpPr>
            <p:cNvPr id="37894" name="AutoShape 5"/>
            <p:cNvSpPr>
              <a:spLocks noChangeArrowheads="1"/>
            </p:cNvSpPr>
            <p:nvPr/>
          </p:nvSpPr>
          <p:spPr bwMode="auto">
            <a:xfrm>
              <a:off x="3552" y="2160"/>
              <a:ext cx="2112" cy="153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895" name="Text Box 2"/>
            <p:cNvSpPr txBox="1">
              <a:spLocks noChangeArrowheads="1"/>
            </p:cNvSpPr>
            <p:nvPr/>
          </p:nvSpPr>
          <p:spPr bwMode="auto">
            <a:xfrm>
              <a:off x="3320" y="2304"/>
              <a:ext cx="2440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ndara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US" sz="1600" b="1">
                  <a:latin typeface="Arial" pitchFamily="34" charset="0"/>
                </a:rPr>
                <a:t>   Most  indicators in a skill 	A+</a:t>
              </a: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en-US" sz="1600" b="1">
                <a:latin typeface="Arial" pitchFamily="34" charset="0"/>
              </a:endParaRP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US" sz="1600" b="1">
                  <a:latin typeface="Arial" pitchFamily="34" charset="0"/>
                </a:rPr>
                <a:t>     Many indicators in a skill	A</a:t>
              </a: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en-US" sz="1600" b="1">
                <a:latin typeface="Arial" pitchFamily="34" charset="0"/>
              </a:endParaRP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US" sz="1600" b="1">
                  <a:latin typeface="Arial" pitchFamily="34" charset="0"/>
                </a:rPr>
                <a:t>     Some indicators in a skill	B+</a:t>
              </a: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en-US" sz="1600" b="1">
                <a:latin typeface="Arial" pitchFamily="34" charset="0"/>
              </a:endParaRP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US" sz="1600" b="1">
                  <a:latin typeface="Arial" pitchFamily="34" charset="0"/>
                </a:rPr>
                <a:t>     Few indicators in a skill	 B </a:t>
              </a: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US" sz="1600" b="1">
                  <a:latin typeface="Arial" pitchFamily="34" charset="0"/>
                </a:rPr>
                <a:t> </a:t>
              </a:r>
            </a:p>
            <a:p>
              <a:pPr algn="ctr" eaLnBrk="1" hangingPunct="1"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en-US" sz="1600" b="1">
                  <a:latin typeface="Arial" pitchFamily="34" charset="0"/>
                </a:rPr>
                <a:t>     Very few indicators in a skill   C</a:t>
              </a:r>
            </a:p>
            <a:p>
              <a:pPr eaLnBrk="1" hangingPunct="1"/>
              <a:r>
                <a:rPr lang="en-US" sz="1600" b="1">
                  <a:latin typeface="Arial" pitchFamily="34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762500" y="2286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INDICATORS :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122238"/>
            <a:ext cx="3048000" cy="593725"/>
          </a:xfrm>
          <a:prstGeom prst="rect">
            <a:avLst/>
          </a:prstGeom>
          <a:solidFill>
            <a:srgbClr val="FF00FF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EMOTIONAL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Student demonstrates the ability to: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Identify own strength and  weakness.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 Be comfortable with self  and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overcome weakness for  positive self – concept.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Identify causes and effects of stress on oneself.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Develop and use multi-faceted strategies to deal with stress.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/>
              <a:t>Express and respond to emotions with an awareness of the consequences.   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079875" y="122238"/>
            <a:ext cx="2579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INDICATORS 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8227" y="2132856"/>
            <a:ext cx="459409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>
            <p:ph type="title"/>
          </p:nvPr>
        </p:nvSpPr>
        <p:spPr>
          <a:xfrm>
            <a:off x="395288" y="381000"/>
            <a:ext cx="8291512" cy="814388"/>
          </a:xfrm>
        </p:spPr>
        <p:txBody>
          <a:bodyPr anchor="t"/>
          <a:lstStyle/>
          <a:p>
            <a:pPr eaLnBrk="1" hangingPunct="1"/>
            <a:r>
              <a:rPr lang="en-US" sz="5400" smtClean="0">
                <a:solidFill>
                  <a:srgbClr val="FFFF00"/>
                </a:solidFill>
              </a:rPr>
              <a:t>What are the “Life Skills” ?</a:t>
            </a:r>
            <a:br>
              <a:rPr lang="en-US" sz="5400" smtClean="0">
                <a:solidFill>
                  <a:srgbClr val="FFFF00"/>
                </a:solidFill>
              </a:rPr>
            </a:br>
            <a:endParaRPr lang="en-US" sz="4800" smtClean="0">
              <a:solidFill>
                <a:srgbClr val="FFFF00"/>
              </a:solidFill>
            </a:endParaRPr>
          </a:p>
        </p:txBody>
      </p:sp>
      <p:sp>
        <p:nvSpPr>
          <p:cNvPr id="137219" name="Rectangle 3"/>
          <p:cNvSpPr>
            <a:spLocks noChangeArrowheads="1"/>
          </p:cNvSpPr>
          <p:nvPr>
            <p:ph type="body" idx="1"/>
          </p:nvPr>
        </p:nvSpPr>
        <p:spPr>
          <a:xfrm>
            <a:off x="1047750" y="2057400"/>
            <a:ext cx="4133850" cy="401478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8000"/>
                </a:solidFill>
              </a:rPr>
              <a:t>Decision Making</a:t>
            </a:r>
          </a:p>
          <a:p>
            <a:pPr eaLnBrk="1" hangingPunct="1"/>
            <a:r>
              <a:rPr lang="en-US" sz="2800" b="1" smtClean="0">
                <a:solidFill>
                  <a:srgbClr val="008000"/>
                </a:solidFill>
              </a:rPr>
              <a:t>Creative Thinking</a:t>
            </a:r>
          </a:p>
          <a:p>
            <a:pPr eaLnBrk="1" hangingPunct="1"/>
            <a:r>
              <a:rPr lang="en-US" sz="2800" b="1" smtClean="0">
                <a:solidFill>
                  <a:srgbClr val="008000"/>
                </a:solidFill>
              </a:rPr>
              <a:t>Critical Thinking</a:t>
            </a:r>
          </a:p>
          <a:p>
            <a:pPr eaLnBrk="1" hangingPunct="1"/>
            <a:r>
              <a:rPr lang="en-US" sz="2800" b="1" smtClean="0">
                <a:solidFill>
                  <a:srgbClr val="008000"/>
                </a:solidFill>
              </a:rPr>
              <a:t>Problem Solving</a:t>
            </a:r>
          </a:p>
          <a:p>
            <a:pPr eaLnBrk="1" hangingPunct="1"/>
            <a:r>
              <a:rPr lang="en-US" sz="2800" b="1" smtClean="0">
                <a:solidFill>
                  <a:srgbClr val="008000"/>
                </a:solidFill>
              </a:rPr>
              <a:t>Negotiation Skills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724400" y="1981200"/>
            <a:ext cx="35814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Interpersonal                    Relationship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Self Awareness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Empathy</a:t>
            </a:r>
          </a:p>
          <a:p>
            <a:pPr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 Effective    Communication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635125" y="5668963"/>
            <a:ext cx="52990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Coping with stress &amp;   Emotions</a:t>
            </a:r>
          </a:p>
          <a:p>
            <a:pPr eaLnBrk="1" hangingPunct="1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66" name="Picture 6" descr="j02127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19200"/>
            <a:ext cx="1285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0" grpId="0" autoUpdateAnimBg="0"/>
      <p:bldP spid="1372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>
          <a:xfrm>
            <a:off x="838200" y="503238"/>
            <a:ext cx="7696200" cy="715962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CC0099"/>
                </a:solidFill>
              </a:rPr>
              <a:t>Significance of learning Life Skills</a:t>
            </a:r>
          </a:p>
        </p:txBody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xfrm>
            <a:off x="1066800" y="1798638"/>
            <a:ext cx="8229600" cy="45259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To be able to explore alternatives</a:t>
            </a:r>
          </a:p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Weigh pros and cons</a:t>
            </a:r>
          </a:p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Make rational decisions</a:t>
            </a:r>
          </a:p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Communicate effectively</a:t>
            </a:r>
          </a:p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To say “No</a:t>
            </a:r>
            <a:r>
              <a:rPr lang="en-US" sz="4000" b="1" smtClean="0"/>
              <a:t>”</a:t>
            </a:r>
          </a:p>
          <a:p>
            <a:pPr eaLnBrk="1" hangingPunct="1"/>
            <a:r>
              <a:rPr lang="en-US" sz="4000" b="1" smtClean="0">
                <a:solidFill>
                  <a:srgbClr val="008000"/>
                </a:solidFill>
              </a:rPr>
              <a:t>Be assertive</a:t>
            </a:r>
          </a:p>
        </p:txBody>
      </p:sp>
      <p:pic>
        <p:nvPicPr>
          <p:cNvPr id="41988" name="Picture 4" descr="j0293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2895600"/>
            <a:ext cx="17383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>
          <a:xfrm>
            <a:off x="1600200" y="517525"/>
            <a:ext cx="6705600" cy="701675"/>
          </a:xfrm>
        </p:spPr>
        <p:txBody>
          <a:bodyPr anchor="t"/>
          <a:lstStyle/>
          <a:p>
            <a:pPr eaLnBrk="1" hangingPunct="1"/>
            <a:r>
              <a:rPr lang="en-US" sz="4000" smtClean="0">
                <a:solidFill>
                  <a:srgbClr val="CC0099"/>
                </a:solidFill>
              </a:rPr>
              <a:t>What is Decision Making ?</a:t>
            </a:r>
            <a:endParaRPr lang="en-US" smtClean="0">
              <a:solidFill>
                <a:srgbClr val="CC0099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xfrm>
            <a:off x="179388" y="2209800"/>
            <a:ext cx="9040812" cy="395605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Abilities  to assess available options</a:t>
            </a:r>
          </a:p>
          <a:p>
            <a:pPr eaLnBrk="1" hangingPunct="1"/>
            <a:r>
              <a:rPr lang="en-US" sz="4000" b="1" smtClean="0">
                <a:solidFill>
                  <a:schemeClr val="accent2"/>
                </a:solidFill>
              </a:rPr>
              <a:t>To </a:t>
            </a:r>
            <a:r>
              <a:rPr lang="en-US" sz="4800" b="1" smtClean="0">
                <a:solidFill>
                  <a:schemeClr val="accent2"/>
                </a:solidFill>
              </a:rPr>
              <a:t>foresee</a:t>
            </a:r>
            <a:r>
              <a:rPr lang="en-US" sz="4000" b="1" smtClean="0">
                <a:solidFill>
                  <a:schemeClr val="accent2"/>
                </a:solidFill>
              </a:rPr>
              <a:t> the consequences of different decisions (actions/non-actions</a:t>
            </a:r>
            <a:r>
              <a:rPr lang="en-US" sz="4000" b="1" smtClean="0"/>
              <a:t>)	</a:t>
            </a:r>
          </a:p>
          <a:p>
            <a:pPr eaLnBrk="1" hangingPunct="1">
              <a:buFontTx/>
              <a:buNone/>
            </a:pPr>
            <a:r>
              <a:rPr lang="en-US" sz="4000" b="1" smtClean="0"/>
              <a:t>   </a:t>
            </a:r>
            <a:r>
              <a:rPr lang="en-US" sz="4000" b="1" smtClean="0">
                <a:solidFill>
                  <a:srgbClr val="FF0000"/>
                </a:solidFill>
              </a:rPr>
              <a:t>No decision is also a decision</a:t>
            </a:r>
          </a:p>
        </p:txBody>
      </p:sp>
      <p:pic>
        <p:nvPicPr>
          <p:cNvPr id="43012" name="Picture 4" descr="bd0001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089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5029200" cy="762000"/>
          </a:xfrm>
          <a:extLst/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CC0099"/>
                </a:solidFill>
              </a:rPr>
              <a:t>Decision Makin</a:t>
            </a:r>
            <a:r>
              <a:rPr lang="en-US" sz="5300" b="1" dirty="0">
                <a:solidFill>
                  <a:srgbClr val="CC0099"/>
                </a:solidFill>
              </a:rPr>
              <a:t>g</a:t>
            </a:r>
            <a:r>
              <a:rPr lang="en-US" dirty="0">
                <a:solidFill>
                  <a:srgbClr val="CC0099"/>
                </a:solidFill>
              </a:rPr>
              <a:t> </a:t>
            </a:r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7710488" y="801688"/>
          <a:ext cx="1204912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Clip" r:id="rId3" imgW="1819401" imgH="3952907" progId="MS_ClipArt_Gallery.2">
                  <p:embed/>
                </p:oleObj>
              </mc:Choice>
              <mc:Fallback>
                <p:oleObj name="Clip" r:id="rId3" imgW="1819401" imgH="3952907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488" y="801688"/>
                        <a:ext cx="1204912" cy="494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0" y="1295400"/>
            <a:ext cx="8382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4400" b="1">
                <a:solidFill>
                  <a:srgbClr val="FFFF00"/>
                </a:solidFill>
              </a:rPr>
              <a:t>Major Life Decisions</a:t>
            </a:r>
            <a:endParaRPr lang="en-US" sz="4000" b="1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GOALS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</a:rPr>
              <a:t>Develop, Prioritize, attain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CHOICE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</a:rPr>
              <a:t>Of life style, study &amp; food habits, hobbies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COPING UP</a:t>
            </a:r>
            <a:r>
              <a:rPr lang="en-US" sz="3600" b="1">
                <a:solidFill>
                  <a:schemeClr val="tx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</a:rPr>
              <a:t>With stress, alcohol, drugs, STD, AIDS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chemeClr val="accent2"/>
                </a:solidFill>
              </a:rPr>
              <a:t>CAREER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>
                <a:solidFill>
                  <a:srgbClr val="CC0000"/>
                </a:solidFill>
              </a:rPr>
              <a:t>Choice of profession, further study</a:t>
            </a:r>
          </a:p>
          <a:p>
            <a:pPr eaLnBrk="1" hangingPunct="1">
              <a:lnSpc>
                <a:spcPct val="90000"/>
              </a:lnSpc>
            </a:pPr>
            <a:endParaRPr lang="en-US" sz="40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>
            <p:ph type="title"/>
          </p:nvPr>
        </p:nvSpPr>
        <p:spPr>
          <a:xfrm>
            <a:off x="395288" y="577850"/>
            <a:ext cx="8748712" cy="641350"/>
          </a:xfrm>
        </p:spPr>
        <p:txBody>
          <a:bodyPr anchor="t"/>
          <a:lstStyle/>
          <a:p>
            <a:pPr eaLnBrk="1" hangingPunct="1"/>
            <a:r>
              <a:rPr lang="en-US" sz="4800" b="1" smtClean="0">
                <a:solidFill>
                  <a:srgbClr val="CC0099"/>
                </a:solidFill>
              </a:rPr>
              <a:t>Responsible Decision Making</a:t>
            </a:r>
            <a:endParaRPr lang="en-US" sz="6000" b="1" smtClean="0">
              <a:solidFill>
                <a:srgbClr val="CC0099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xfrm>
            <a:off x="179388" y="2209800"/>
            <a:ext cx="6824662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</a:rPr>
              <a:t>Making decision after examining the choices &amp; consequences </a:t>
            </a:r>
            <a:r>
              <a:rPr lang="en-US" sz="4400" b="1" smtClean="0">
                <a:solidFill>
                  <a:srgbClr val="CC0000"/>
                </a:solidFill>
              </a:rPr>
              <a:t>in view of	one’s values and goals</a:t>
            </a:r>
            <a:r>
              <a:rPr lang="en-US" sz="4400" b="1" smtClean="0">
                <a:solidFill>
                  <a:schemeClr val="accent2"/>
                </a:solidFill>
              </a:rPr>
              <a:t> is Responsible Decision Making</a:t>
            </a:r>
            <a:endParaRPr lang="en-US" sz="4800" b="1" smtClean="0">
              <a:solidFill>
                <a:schemeClr val="accent2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7162800" y="1676400"/>
          <a:ext cx="158908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Clip" r:id="rId3" imgW="1728788" imgH="3252788" progId="MS_ClipArt_Gallery.2">
                  <p:embed/>
                </p:oleObj>
              </mc:Choice>
              <mc:Fallback>
                <p:oleObj name="Clip" r:id="rId3" imgW="1728788" imgH="325278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676400"/>
                        <a:ext cx="1589088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>
            <p:ph type="title"/>
          </p:nvPr>
        </p:nvSpPr>
        <p:spPr>
          <a:xfrm>
            <a:off x="179388" y="381000"/>
            <a:ext cx="8278812" cy="1190625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Steps for </a:t>
            </a:r>
            <a:br>
              <a:rPr lang="en-US" b="1" smtClean="0">
                <a:solidFill>
                  <a:srgbClr val="FFFF00"/>
                </a:solidFill>
              </a:rPr>
            </a:br>
            <a:r>
              <a:rPr lang="en-US" b="1" smtClean="0">
                <a:solidFill>
                  <a:srgbClr val="FFFF00"/>
                </a:solidFill>
              </a:rPr>
              <a:t>Responsible Decision Making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sp>
        <p:nvSpPr>
          <p:cNvPr id="143363" name="Rectangle 3"/>
          <p:cNvSpPr>
            <a:spLocks noChangeArrowheads="1"/>
          </p:cNvSpPr>
          <p:nvPr>
            <p:ph type="body" idx="1"/>
          </p:nvPr>
        </p:nvSpPr>
        <p:spPr>
          <a:xfrm>
            <a:off x="323850" y="2165350"/>
            <a:ext cx="9201150" cy="3854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Identify/Define the problem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Consider the consequences or outcomes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Consider family and personal values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Choose one alternative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smtClean="0">
                <a:solidFill>
                  <a:schemeClr val="accent2"/>
                </a:solidFill>
              </a:rPr>
              <a:t>Implement the decision</a:t>
            </a:r>
          </a:p>
        </p:txBody>
      </p:sp>
      <p:pic>
        <p:nvPicPr>
          <p:cNvPr id="46084" name="Picture 4" descr="bd055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03763"/>
            <a:ext cx="19812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/>
          </p:nvPr>
        </p:nvSpPr>
        <p:spPr>
          <a:xfrm>
            <a:off x="250825" y="457200"/>
            <a:ext cx="6911975" cy="762000"/>
          </a:xfrm>
        </p:spPr>
        <p:txBody>
          <a:bodyPr anchor="t"/>
          <a:lstStyle/>
          <a:p>
            <a:pPr eaLnBrk="1" hangingPunct="1"/>
            <a:r>
              <a:rPr lang="en-US" sz="6000" b="1" smtClean="0">
                <a:solidFill>
                  <a:srgbClr val="FFFF00"/>
                </a:solidFill>
              </a:rPr>
              <a:t>Creative Thinking</a:t>
            </a:r>
          </a:p>
        </p:txBody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752600"/>
            <a:ext cx="8991600" cy="46656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Enables to explore available alternatives and consequences of actions or non-actions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Contributes to Decision Making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accent2"/>
                </a:solidFill>
              </a:rPr>
              <a:t>    &amp; Problem Solving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Helps adolescents to respond adaptively and with flexibility to the daily life situations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7510463" y="2743200"/>
          <a:ext cx="102393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Clip" r:id="rId3" imgW="1257385" imgH="3895681" progId="MS_ClipArt_Gallery.5">
                  <p:embed/>
                </p:oleObj>
              </mc:Choice>
              <mc:Fallback>
                <p:oleObj name="Clip" r:id="rId3" imgW="1257385" imgH="3895681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2743200"/>
                        <a:ext cx="102393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Verdana" pitchFamily="34" charset="0"/>
              </a:rPr>
              <a:t>An Excerpt-</a:t>
            </a:r>
            <a:br>
              <a:rPr lang="en-US" sz="3200" b="1" dirty="0" smtClean="0">
                <a:solidFill>
                  <a:srgbClr val="0000FF"/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Verdana" pitchFamily="34" charset="0"/>
              </a:rPr>
              <a:t>Empowerment of  Teachers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5410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latin typeface="Verdana" pitchFamily="34" charset="0"/>
              </a:rPr>
              <a:t>New syllabus, new courses, new approach in pedagogy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00000"/>
                </a:solidFill>
                <a:latin typeface="Verdana" pitchFamily="34" charset="0"/>
              </a:rPr>
              <a:t>Extensive and continued training of teachers is required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latin typeface="Verdana" pitchFamily="34" charset="0"/>
              </a:rPr>
              <a:t>CBSE extends   help  for such teachers  training  courses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solidFill>
                  <a:srgbClr val="C00000"/>
                </a:solidFill>
                <a:latin typeface="Verdana" pitchFamily="34" charset="0"/>
              </a:rPr>
              <a:t>Besides this step, the Board  provides training to teachers in Disaster Management, Education in Life Skills and Mathematics Laboratory</a:t>
            </a:r>
            <a:r>
              <a:rPr lang="en-US" sz="2600" b="1" smtClean="0">
                <a:latin typeface="Verdana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b="1" smtClean="0">
                <a:latin typeface="Verdana" pitchFamily="34" charset="0"/>
              </a:rPr>
              <a:t>It is necessary for the schools also to provide the teachers a thorough understanding of NCF 2005 and the new NCERT syllabus</a:t>
            </a:r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chemeClr val="tx2"/>
                </a:solidFill>
              </a:rPr>
              <a:t>www.schoolofeducators.com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>
            <p:ph type="title"/>
          </p:nvPr>
        </p:nvSpPr>
        <p:spPr>
          <a:xfrm>
            <a:off x="179388" y="381000"/>
            <a:ext cx="6907212" cy="762000"/>
          </a:xfrm>
        </p:spPr>
        <p:txBody>
          <a:bodyPr anchor="t"/>
          <a:lstStyle/>
          <a:p>
            <a:pPr eaLnBrk="1" hangingPunct="1"/>
            <a:r>
              <a:rPr lang="en-US" sz="6000" b="1" smtClean="0">
                <a:solidFill>
                  <a:srgbClr val="FFFF00"/>
                </a:solidFill>
              </a:rPr>
              <a:t>Critical Thinking</a:t>
            </a:r>
          </a:p>
        </p:txBody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885950"/>
            <a:ext cx="8831263" cy="45815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Ability to analyze information and experiences in an objective manner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smtClean="0">
                <a:solidFill>
                  <a:schemeClr val="accent2"/>
                </a:solidFill>
              </a:rPr>
              <a:t> Helps adolescents to recognize and to assess the factors influencing attitude &amp; behavior - values, pressures (peer , family)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Key to form right attitudes towards life </a:t>
            </a:r>
          </a:p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Assists in developing responsible behavior.</a:t>
            </a:r>
          </a:p>
        </p:txBody>
      </p:sp>
      <p:pic>
        <p:nvPicPr>
          <p:cNvPr id="48132" name="Picture 4" descr="PE0373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title"/>
          </p:nvPr>
        </p:nvSpPr>
        <p:spPr>
          <a:xfrm>
            <a:off x="1447800" y="441325"/>
            <a:ext cx="7772400" cy="701675"/>
          </a:xfrm>
        </p:spPr>
        <p:txBody>
          <a:bodyPr anchor="t"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>Effective Communication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941513"/>
            <a:ext cx="9036050" cy="4230687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accent2"/>
                </a:solidFill>
              </a:rPr>
              <a:t>To express ourselves </a:t>
            </a:r>
          </a:p>
          <a:p>
            <a:pPr eaLnBrk="1" hangingPunct="1"/>
            <a:r>
              <a:rPr lang="en-US" sz="4800" b="1" smtClean="0">
                <a:solidFill>
                  <a:schemeClr val="accent2"/>
                </a:solidFill>
              </a:rPr>
              <a:t>verbally &amp; non-verbally</a:t>
            </a:r>
          </a:p>
          <a:p>
            <a:pPr eaLnBrk="1" hangingPunct="1"/>
            <a:r>
              <a:rPr lang="en-US" sz="4800" b="1" smtClean="0">
                <a:solidFill>
                  <a:schemeClr val="accent2"/>
                </a:solidFill>
              </a:rPr>
              <a:t>To express opinions, desires, needs &amp; fears also</a:t>
            </a:r>
          </a:p>
          <a:p>
            <a:pPr eaLnBrk="1" hangingPunct="1"/>
            <a:r>
              <a:rPr lang="en-US" sz="4800" b="1" smtClean="0">
                <a:solidFill>
                  <a:schemeClr val="accent2"/>
                </a:solidFill>
              </a:rPr>
              <a:t>To ask for advice and help</a:t>
            </a:r>
          </a:p>
        </p:txBody>
      </p:sp>
      <p:pic>
        <p:nvPicPr>
          <p:cNvPr id="49156" name="Picture 4" descr="bs0082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4188"/>
            <a:ext cx="22860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type="title"/>
          </p:nvPr>
        </p:nvSpPr>
        <p:spPr>
          <a:xfrm>
            <a:off x="1187450" y="381000"/>
            <a:ext cx="5213350" cy="762000"/>
          </a:xfrm>
        </p:spPr>
        <p:txBody>
          <a:bodyPr anchor="t"/>
          <a:lstStyle/>
          <a:p>
            <a:pPr eaLnBrk="1" hangingPunct="1"/>
            <a:r>
              <a:rPr lang="en-US" sz="6600" b="1" smtClean="0">
                <a:solidFill>
                  <a:srgbClr val="FFFF00"/>
                </a:solidFill>
              </a:rPr>
              <a:t>Empathy</a:t>
            </a:r>
            <a:endParaRPr lang="en-US" sz="5400" b="1" smtClean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1016000" y="1557338"/>
            <a:ext cx="7086600" cy="489585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Ability to understand and accept others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To put oneself in other person’s shoes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Being nurturing and tolerant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Encourages a positive behavior towards people in need or difficulty</a:t>
            </a:r>
          </a:p>
        </p:txBody>
      </p:sp>
      <p:pic>
        <p:nvPicPr>
          <p:cNvPr id="147460" name="Picture 4" descr="en0037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648200"/>
            <a:ext cx="187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title"/>
          </p:nvPr>
        </p:nvSpPr>
        <p:spPr>
          <a:xfrm>
            <a:off x="1270000" y="304800"/>
            <a:ext cx="6654800" cy="914400"/>
          </a:xfrm>
        </p:spPr>
        <p:txBody>
          <a:bodyPr anchor="t"/>
          <a:lstStyle/>
          <a:p>
            <a:pPr eaLnBrk="1" hangingPunct="1"/>
            <a:r>
              <a:rPr lang="en-US" sz="5400" smtClean="0">
                <a:solidFill>
                  <a:srgbClr val="CC0099"/>
                </a:solidFill>
              </a:rPr>
              <a:t>Interpersonal Skills</a:t>
            </a:r>
            <a:endParaRPr lang="en-US" smtClean="0">
              <a:solidFill>
                <a:srgbClr val="CC0099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1905000"/>
            <a:ext cx="8001000" cy="3733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To be able to develop &amp; nurture supportive networks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To be able to end relationships constructively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Helps adolescents to relate with people in positive ways</a:t>
            </a:r>
          </a:p>
        </p:txBody>
      </p:sp>
      <p:pic>
        <p:nvPicPr>
          <p:cNvPr id="51204" name="Picture 4" descr="pe0209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998788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>
            <p:ph type="title"/>
          </p:nvPr>
        </p:nvSpPr>
        <p:spPr>
          <a:xfrm>
            <a:off x="1066800" y="457200"/>
            <a:ext cx="6553200" cy="1143000"/>
          </a:xfrm>
        </p:spPr>
        <p:txBody>
          <a:bodyPr anchor="t"/>
          <a:lstStyle/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NEGOTIATING SKILLS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196975"/>
            <a:ext cx="8977313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3200" b="1">
                <a:solidFill>
                  <a:schemeClr val="accent2"/>
                </a:solidFill>
              </a:rPr>
              <a:t>Allows to solve an issue, problem or conflict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3200" b="1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b="1">
                <a:solidFill>
                  <a:schemeClr val="accent2"/>
                </a:solidFill>
              </a:rPr>
              <a:t>Without anger, intimidation, insubordination,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>
                <a:solidFill>
                  <a:schemeClr val="accent2"/>
                </a:solidFill>
              </a:rPr>
              <a:t>     aggressive force or behavior</a:t>
            </a:r>
          </a:p>
          <a:p>
            <a:pPr eaLnBrk="1" hangingPunct="1">
              <a:buFont typeface="Wingdings" pitchFamily="2" charset="2"/>
              <a:buNone/>
            </a:pPr>
            <a:endParaRPr lang="en-US" sz="3200" b="1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b="1">
                <a:solidFill>
                  <a:schemeClr val="accent2"/>
                </a:solidFill>
              </a:rPr>
              <a:t>Negotiate as soon as possible for communication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3200" b="1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b="1">
                <a:solidFill>
                  <a:schemeClr val="accent2"/>
                </a:solidFill>
              </a:rPr>
              <a:t>Deals constructively with problems</a:t>
            </a:r>
          </a:p>
          <a:p>
            <a:pPr eaLnBrk="1" hangingPunct="1">
              <a:buFont typeface="Wingdings" pitchFamily="2" charset="2"/>
              <a:buNone/>
            </a:pPr>
            <a:endParaRPr lang="en-US" sz="3200" b="1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b="1">
                <a:solidFill>
                  <a:srgbClr val="FF0000"/>
                </a:solidFill>
              </a:rPr>
              <a:t>PROBLEMS if left unresolved 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 MENTAL 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   PHYSICAL STRESS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2229" name="Picture 5" descr="pe024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76200"/>
            <a:ext cx="1670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title"/>
          </p:nvPr>
        </p:nvSpPr>
        <p:spPr>
          <a:xfrm>
            <a:off x="685800" y="1006475"/>
            <a:ext cx="2592388" cy="3184525"/>
          </a:xfrm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sz="4000" b="1" smtClean="0">
                <a:solidFill>
                  <a:srgbClr val="CC0099"/>
                </a:solidFill>
              </a:rPr>
              <a:t>Behavior change through </a:t>
            </a:r>
            <a:br>
              <a:rPr lang="en-US" sz="4000" b="1" smtClean="0">
                <a:solidFill>
                  <a:srgbClr val="CC0099"/>
                </a:solidFill>
              </a:rPr>
            </a:br>
            <a:r>
              <a:rPr lang="en-US" sz="4000" b="1" smtClean="0">
                <a:solidFill>
                  <a:srgbClr val="CC0099"/>
                </a:solidFill>
              </a:rPr>
              <a:t/>
            </a:r>
            <a:br>
              <a:rPr lang="en-US" sz="4000" b="1" smtClean="0">
                <a:solidFill>
                  <a:srgbClr val="CC0099"/>
                </a:solidFill>
              </a:rPr>
            </a:br>
            <a:r>
              <a:rPr lang="en-US" sz="4000" b="1" smtClean="0">
                <a:solidFill>
                  <a:schemeClr val="tx2"/>
                </a:solidFill>
              </a:rPr>
              <a:t>Life Skills</a:t>
            </a:r>
            <a:endParaRPr lang="en-US" sz="4800" b="1" smtClean="0">
              <a:solidFill>
                <a:schemeClr val="tx2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836613"/>
            <a:ext cx="5397500" cy="5821362"/>
          </a:xfrm>
          <a:extLst/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1.</a:t>
            </a:r>
            <a:r>
              <a:rPr lang="en-US" sz="3600" b="1" dirty="0">
                <a:solidFill>
                  <a:schemeClr val="accent2"/>
                </a:solidFill>
              </a:rPr>
              <a:t>	</a:t>
            </a:r>
            <a:r>
              <a:rPr lang="en-US" sz="3600" b="1" dirty="0">
                <a:solidFill>
                  <a:srgbClr val="FF0000"/>
                </a:solidFill>
              </a:rPr>
              <a:t>Ignorance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2.	Awareness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3.	Concern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4.	Knowledge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5.	Motivation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6.	Readiness to change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7.	Willingness to change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8.	Acceptance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9.	Habit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>
                <a:solidFill>
                  <a:schemeClr val="accent2"/>
                </a:solidFill>
              </a:rPr>
              <a:t>10.Lifestyle</a:t>
            </a:r>
          </a:p>
        </p:txBody>
      </p:sp>
      <p:pic>
        <p:nvPicPr>
          <p:cNvPr id="53252" name="Picture 4" descr="PE0226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6250"/>
            <a:ext cx="2057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69888" y="765175"/>
            <a:ext cx="7659687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CC0000"/>
                </a:solidFill>
                <a:latin typeface="Times New Roman" pitchFamily="18" charset="0"/>
              </a:rPr>
              <a:t>STAGES</a:t>
            </a:r>
          </a:p>
          <a:p>
            <a:pPr eaLnBrk="1" hangingPunct="1"/>
            <a:endParaRPr lang="en-US" sz="4000">
              <a:solidFill>
                <a:srgbClr val="008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Identify the problem or issue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Collect information/knowledge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Associated physical, emotional,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>
                <a:solidFill>
                  <a:schemeClr val="accent2"/>
                </a:solidFill>
              </a:rPr>
              <a:t>   psychological feelings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Possible ways of solving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Effective communication skills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Alternative solutions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Mutual decision</a:t>
            </a:r>
          </a:p>
        </p:txBody>
      </p:sp>
      <p:pic>
        <p:nvPicPr>
          <p:cNvPr id="54275" name="Picture 3" descr="pe024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70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986213" y="5854700"/>
            <a:ext cx="4014787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To Acheive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title"/>
          </p:nvPr>
        </p:nvSpPr>
        <p:spPr>
          <a:xfrm>
            <a:off x="914400" y="457200"/>
            <a:ext cx="9144000" cy="701675"/>
          </a:xfrm>
        </p:spPr>
        <p:txBody>
          <a:bodyPr anchor="t"/>
          <a:lstStyle/>
          <a:p>
            <a:pPr eaLnBrk="1" hangingPunct="1"/>
            <a:r>
              <a:rPr lang="en-US" sz="4000" smtClean="0">
                <a:solidFill>
                  <a:srgbClr val="CC0099"/>
                </a:solidFill>
              </a:rPr>
              <a:t>Coping with emotions &amp; stress</a:t>
            </a:r>
            <a:endParaRPr lang="en-US" smtClean="0">
              <a:solidFill>
                <a:srgbClr val="CC0099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xfrm>
            <a:off x="369888" y="1844675"/>
            <a:ext cx="8001000" cy="385127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Recognizing  effects of emotions on others and ourselves</a:t>
            </a:r>
          </a:p>
          <a:p>
            <a:pPr eaLnBrk="1" hangingPunct="1"/>
            <a:endParaRPr lang="en-US" sz="32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Being aware of how emotions influence behaviors</a:t>
            </a:r>
          </a:p>
          <a:p>
            <a:pPr eaLnBrk="1" hangingPunct="1"/>
            <a:endParaRPr lang="en-US" sz="32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Able to respond to emotions appropriately</a:t>
            </a:r>
          </a:p>
        </p:txBody>
      </p:sp>
      <p:pic>
        <p:nvPicPr>
          <p:cNvPr id="55300" name="Picture 4" descr="pe0149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497513"/>
            <a:ext cx="15462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>
            <p:ph type="title"/>
          </p:nvPr>
        </p:nvSpPr>
        <p:spPr>
          <a:xfrm>
            <a:off x="760413" y="190500"/>
            <a:ext cx="7772400" cy="762000"/>
          </a:xfrm>
        </p:spPr>
        <p:txBody>
          <a:bodyPr anchor="t"/>
          <a:lstStyle/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How to cope with stress</a:t>
            </a:r>
          </a:p>
        </p:txBody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xfrm>
            <a:off x="609600" y="1989138"/>
            <a:ext cx="8458200" cy="375443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Recognize sources of stress in our life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Recognizing how these affect us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Identifying ways that help to control our levels of stress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Learning how to relax to minimize tensions</a:t>
            </a:r>
          </a:p>
        </p:txBody>
      </p:sp>
      <p:pic>
        <p:nvPicPr>
          <p:cNvPr id="56324" name="Picture 4" descr="pe0160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5530850"/>
            <a:ext cx="199231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>
            <p:ph type="title"/>
          </p:nvPr>
        </p:nvSpPr>
        <p:spPr>
          <a:xfrm>
            <a:off x="1905000" y="457200"/>
            <a:ext cx="5410200" cy="762000"/>
          </a:xfrm>
        </p:spPr>
        <p:txBody>
          <a:bodyPr anchor="t"/>
          <a:lstStyle/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Self Assertiveness</a:t>
            </a:r>
          </a:p>
        </p:txBody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xfrm>
            <a:off x="684213" y="1773238"/>
            <a:ext cx="845978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Assertive people respect themselves &amp; others equally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It is communicating feelings and need while respecting rights of others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Being able to stand up for one’s own values and needs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Take control of one’s decisions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Recognize attempts of others to control</a:t>
            </a:r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7467600" y="228600"/>
          <a:ext cx="16589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"/>
                        <a:ext cx="16589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760640" cy="47086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2051720" y="1124744"/>
            <a:ext cx="4968552" cy="30024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Global Perspectives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6008" y="-1755576"/>
            <a:ext cx="6279976" cy="823965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915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UNESCO’S EDUCATION FOR ALL </a:t>
            </a:r>
          </a:p>
          <a:p>
            <a:pPr algn="ctr">
              <a:defRPr/>
            </a:pP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>
          <a:xfrm>
            <a:off x="1701800" y="457200"/>
            <a:ext cx="6146800" cy="762000"/>
          </a:xfrm>
        </p:spPr>
        <p:txBody>
          <a:bodyPr anchor="t"/>
          <a:lstStyle/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Life Skills Education</a:t>
            </a:r>
          </a:p>
        </p:txBody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xfrm>
            <a:off x="179388" y="1257300"/>
            <a:ext cx="8964612" cy="4614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Dynamic teaching &amp; Dynamic learning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Working in small groups &amp; pairs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Brainstorming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rgbClr val="FF0000"/>
                </a:solidFill>
              </a:rPr>
              <a:t>Role-plays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Experiential learning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Games &amp; debates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Home assignments, to further discuss and practice skills with family &amp; friends.</a:t>
            </a:r>
          </a:p>
          <a:p>
            <a:pPr eaLnBrk="1" hangingPunct="1">
              <a:lnSpc>
                <a:spcPct val="90000"/>
              </a:lnSpc>
            </a:pPr>
            <a:endParaRPr 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58372" name="Picture 4" descr="BD0014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667000"/>
            <a:ext cx="181768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>
            <p:ph type="title"/>
          </p:nvPr>
        </p:nvSpPr>
        <p:spPr>
          <a:xfrm>
            <a:off x="1763713" y="304800"/>
            <a:ext cx="6408737" cy="762000"/>
          </a:xfrm>
        </p:spPr>
        <p:txBody>
          <a:bodyPr anchor="t"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Key Messages</a:t>
            </a:r>
          </a:p>
        </p:txBody>
      </p:sp>
      <p:pic>
        <p:nvPicPr>
          <p:cNvPr id="59395" name="Picture 3" descr="Raichur Branch"/>
          <p:cNvPicPr>
            <a:picLocks noChangeAspect="1" noChangeArrowheads="1"/>
          </p:cNvPicPr>
          <p:nvPr/>
        </p:nvPicPr>
        <p:blipFill>
          <a:blip r:embed="rId2">
            <a:lum bright="66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011363"/>
            <a:ext cx="9144000" cy="37798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Life skill management for adolescent is the need of today’s world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Life Skills Education makes a person </a:t>
            </a:r>
            <a:r>
              <a:rPr lang="en-US" sz="3600" b="1" smtClean="0">
                <a:solidFill>
                  <a:srgbClr val="FF0000"/>
                </a:solidFill>
              </a:rPr>
              <a:t>“a  balanced adult” </a:t>
            </a:r>
            <a:r>
              <a:rPr lang="en-US" sz="3600" b="1" smtClean="0">
                <a:solidFill>
                  <a:schemeClr val="accent2"/>
                </a:solidFill>
              </a:rPr>
              <a:t>who contributes meaningfully to society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>
            <p:ph type="title"/>
          </p:nvPr>
        </p:nvSpPr>
        <p:spPr>
          <a:xfrm>
            <a:off x="539750" y="533400"/>
            <a:ext cx="7461250" cy="838200"/>
          </a:xfrm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/>
          <a:p>
            <a:pPr eaLnBrk="1" hangingPunct="1"/>
            <a:r>
              <a:rPr lang="en-US" sz="5400" smtClean="0">
                <a:solidFill>
                  <a:srgbClr val="FFFF00"/>
                </a:solidFill>
              </a:rPr>
              <a:t>Thus, the </a:t>
            </a:r>
            <a:r>
              <a:rPr lang="en-US" sz="5400" b="1" i="1" smtClean="0">
                <a:solidFill>
                  <a:srgbClr val="FF0000"/>
                </a:solidFill>
              </a:rPr>
              <a:t>‘Life skills’ </a:t>
            </a:r>
            <a:r>
              <a:rPr lang="en-US" sz="5400" i="1" smtClean="0">
                <a:solidFill>
                  <a:srgbClr val="FFFF00"/>
                </a:solidFill>
              </a:rPr>
              <a:t>….</a:t>
            </a:r>
            <a:endParaRPr lang="en-US" sz="5400" smtClean="0">
              <a:solidFill>
                <a:srgbClr val="FFFF00"/>
              </a:solidFill>
            </a:endParaRPr>
          </a:p>
        </p:txBody>
      </p:sp>
      <p:sp>
        <p:nvSpPr>
          <p:cNvPr id="159747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1676400"/>
            <a:ext cx="8534400" cy="2881313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are applied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  <a:p>
            <a:pPr lvl="1" eaLnBrk="1" hangingPunct="1"/>
            <a:r>
              <a:rPr lang="en-US" sz="2800" b="1" smtClean="0">
                <a:solidFill>
                  <a:schemeClr val="accent2"/>
                </a:solidFill>
              </a:rPr>
              <a:t>in various aspects of life</a:t>
            </a:r>
          </a:p>
          <a:p>
            <a:pPr lvl="1" eaLnBrk="1" hangingPunct="1"/>
            <a:r>
              <a:rPr lang="en-US" sz="2800" b="1" smtClean="0">
                <a:solidFill>
                  <a:schemeClr val="accent2"/>
                </a:solidFill>
              </a:rPr>
              <a:t>in human relationships, learning about rights &amp; responsibilities</a:t>
            </a:r>
          </a:p>
          <a:p>
            <a:pPr lvl="1" eaLnBrk="1" hangingPunct="1"/>
            <a:r>
              <a:rPr lang="en-US" sz="2800" b="1" smtClean="0">
                <a:solidFill>
                  <a:schemeClr val="accent2"/>
                </a:solidFill>
              </a:rPr>
              <a:t>in health issues: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27088" y="4267200"/>
            <a:ext cx="81375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CC0000"/>
                </a:solidFill>
              </a:rPr>
              <a:t>Mental Health-Stresses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CC0000"/>
                </a:solidFill>
              </a:rPr>
              <a:t>HIV-AIDS /STD Prevention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CC0000"/>
                </a:solidFill>
              </a:rPr>
              <a:t>Drug abuse,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CC0000"/>
                </a:solidFill>
              </a:rPr>
              <a:t>Sexual violence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CC0000"/>
                </a:solidFill>
              </a:rPr>
              <a:t>Teenage pregnancy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CC0000"/>
                </a:solidFill>
              </a:rPr>
              <a:t>Suicide Prevention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  <p:bldP spid="15974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>
            <p:ph type="title"/>
          </p:nvPr>
        </p:nvSpPr>
        <p:spPr>
          <a:xfrm>
            <a:off x="171450" y="404813"/>
            <a:ext cx="8991600" cy="1143000"/>
          </a:xfrm>
        </p:spPr>
        <p:txBody>
          <a:bodyPr anchor="t"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Therefore, the Adolescents should know about </a:t>
            </a:r>
            <a:r>
              <a:rPr lang="en-US" sz="4000" b="1" i="1" smtClean="0">
                <a:solidFill>
                  <a:srgbClr val="FFFF00"/>
                </a:solidFill>
              </a:rPr>
              <a:t>‘Life skills’ because</a:t>
            </a:r>
          </a:p>
        </p:txBody>
      </p:sp>
      <p:sp>
        <p:nvSpPr>
          <p:cNvPr id="160771" name="Rectangle 3"/>
          <p:cNvSpPr>
            <a:spLocks noChangeArrowheads="1"/>
          </p:cNvSpPr>
          <p:nvPr>
            <p:ph type="body" idx="1"/>
          </p:nvPr>
        </p:nvSpPr>
        <p:spPr>
          <a:xfrm>
            <a:off x="179388" y="2082800"/>
            <a:ext cx="8763000" cy="4775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Empowers them to take positive actions to protect themselves and to promote health and positive social relationships.</a:t>
            </a:r>
          </a:p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Utility in Other areas</a:t>
            </a:r>
          </a:p>
          <a:p>
            <a:pPr lvl="1" eaLnBrk="1" hangingPunct="1"/>
            <a:r>
              <a:rPr lang="en-US" sz="2800" b="1" smtClean="0">
                <a:solidFill>
                  <a:srgbClr val="CC0000"/>
                </a:solidFill>
              </a:rPr>
              <a:t>Environment Education</a:t>
            </a:r>
          </a:p>
          <a:p>
            <a:pPr lvl="1" eaLnBrk="1" hangingPunct="1"/>
            <a:r>
              <a:rPr lang="en-US" sz="2800" b="1" smtClean="0">
                <a:solidFill>
                  <a:srgbClr val="CC0000"/>
                </a:solidFill>
              </a:rPr>
              <a:t>Consumer Education</a:t>
            </a:r>
          </a:p>
          <a:p>
            <a:pPr lvl="1" eaLnBrk="1" hangingPunct="1"/>
            <a:r>
              <a:rPr lang="en-US" sz="2800" b="1" smtClean="0">
                <a:solidFill>
                  <a:srgbClr val="CC0000"/>
                </a:solidFill>
              </a:rPr>
              <a:t>Peace Education</a:t>
            </a:r>
          </a:p>
          <a:p>
            <a:pPr lvl="1" eaLnBrk="1" hangingPunct="1"/>
            <a:r>
              <a:rPr lang="en-US" sz="2800" b="1" smtClean="0">
                <a:solidFill>
                  <a:srgbClr val="CC0000"/>
                </a:solidFill>
              </a:rPr>
              <a:t>Social cultural Issues</a:t>
            </a:r>
          </a:p>
          <a:p>
            <a:pPr lvl="1" eaLnBrk="1" hangingPunct="1"/>
            <a:endParaRPr lang="en-US" sz="2800" b="1" smtClean="0">
              <a:solidFill>
                <a:schemeClr val="accent2"/>
              </a:solidFill>
            </a:endParaRPr>
          </a:p>
        </p:txBody>
      </p:sp>
      <p:pic>
        <p:nvPicPr>
          <p:cNvPr id="61444" name="Picture 4" descr="PE0228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68775"/>
            <a:ext cx="16383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421" y="188640"/>
            <a:ext cx="9424375" cy="64940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“We are guilty of many errors and many faults,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but our worst crime is abandoning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children,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neglecting the foundation of life.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Many of the things we need, can wait.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children cannot.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Right now is the time his bones are being formed,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his blood 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being made and his senses are being developed to him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we cannot answer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“Tomorrow”.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His name is “Today”.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</a:t>
            </a:r>
            <a:r>
              <a:rPr lang="e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Gabriela Mistral, 1948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>
          <a:xfrm>
            <a:off x="827088" y="1844675"/>
            <a:ext cx="7408862" cy="3451225"/>
          </a:xfrm>
        </p:spPr>
        <p:txBody>
          <a:bodyPr/>
          <a:lstStyle/>
          <a:p>
            <a:r>
              <a:rPr lang="en-IN" sz="3600" b="1" smtClean="0">
                <a:solidFill>
                  <a:srgbClr val="0000FF"/>
                </a:solidFill>
              </a:rPr>
              <a:t>www.unesco .org</a:t>
            </a:r>
          </a:p>
          <a:p>
            <a:r>
              <a:rPr lang="en-IN" sz="3600" b="1" smtClean="0">
                <a:solidFill>
                  <a:srgbClr val="0000FF"/>
                </a:solidFill>
              </a:rPr>
              <a:t>Life Skills Education and CCE- CBSE</a:t>
            </a:r>
          </a:p>
          <a:p>
            <a:r>
              <a:rPr lang="en-IN" sz="3600" b="1" smtClean="0">
                <a:solidFill>
                  <a:srgbClr val="0000FF"/>
                </a:solidFill>
              </a:rPr>
              <a:t>CCE-CBSE Presentation</a:t>
            </a:r>
          </a:p>
          <a:p>
            <a:r>
              <a:rPr lang="en-IN" sz="3600" b="1" smtClean="0">
                <a:solidFill>
                  <a:srgbClr val="0000FF"/>
                </a:solidFill>
              </a:rPr>
              <a:t>NAEP Teacher’s Workbook for student Activities</a:t>
            </a:r>
          </a:p>
        </p:txBody>
      </p:sp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smtClean="0">
                <a:solidFill>
                  <a:srgbClr val="FFFF00"/>
                </a:solidFill>
              </a:rPr>
              <a:t>WORK CITED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2276475"/>
            <a:ext cx="8713788" cy="3849688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en-IN" sz="4400" b="1" dirty="0" smtClean="0">
                <a:solidFill>
                  <a:srgbClr val="C00000"/>
                </a:solidFill>
              </a:rPr>
              <a:t>EFA</a:t>
            </a:r>
            <a:r>
              <a:rPr lang="en-IN" sz="4000" dirty="0" smtClean="0"/>
              <a:t>-Education </a:t>
            </a:r>
            <a:r>
              <a:rPr lang="en-IN" sz="4000" dirty="0"/>
              <a:t>for All Goals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IN" sz="4400" dirty="0"/>
              <a:t>Six internationally agreed education goals aim to meet the learning needs of all children, youth and adults by 2015.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IN" sz="44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/>
              <a:t>UNESCO’S Education For All Goals and Life skills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773238"/>
            <a:ext cx="8424862" cy="4608512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en-GB" sz="3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EFA </a:t>
            </a:r>
            <a:r>
              <a:rPr lang="en-GB" sz="3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Goal No.3 </a:t>
            </a:r>
            <a:r>
              <a:rPr lang="en-GB" sz="3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: </a:t>
            </a:r>
            <a:endParaRPr lang="en-GB" sz="3000" b="1" dirty="0" smtClean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GB" sz="2600" dirty="0" smtClean="0">
                <a:latin typeface="Verdana" pitchFamily="34" charset="0"/>
                <a:cs typeface="Arial" charset="0"/>
              </a:rPr>
              <a:t>“</a:t>
            </a:r>
            <a:r>
              <a:rPr lang="en-GB" sz="3000" b="1" dirty="0">
                <a:latin typeface="Verdana" pitchFamily="34" charset="0"/>
                <a:cs typeface="Arial" charset="0"/>
              </a:rPr>
              <a:t>Ensure that the learning needs of all young people and adults are met through equitable access to appropriate learning and </a:t>
            </a:r>
            <a:r>
              <a:rPr lang="en-GB" sz="3500" b="1" dirty="0">
                <a:solidFill>
                  <a:srgbClr val="0000FF"/>
                </a:solidFill>
                <a:latin typeface="Verdana" pitchFamily="34" charset="0"/>
                <a:cs typeface="Arial" charset="0"/>
              </a:rPr>
              <a:t>life-skills programmes</a:t>
            </a:r>
            <a:r>
              <a:rPr lang="en-GB" sz="3000" b="1" dirty="0">
                <a:solidFill>
                  <a:srgbClr val="0000FF"/>
                </a:solidFill>
                <a:latin typeface="Verdana" pitchFamily="34" charset="0"/>
                <a:cs typeface="Arial" charset="0"/>
              </a:rPr>
              <a:t>”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en-GB" sz="3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EFA </a:t>
            </a:r>
            <a:r>
              <a:rPr lang="en-GB" sz="3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Goal No. </a:t>
            </a:r>
            <a:r>
              <a:rPr lang="en-GB" sz="3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6 </a:t>
            </a:r>
            <a:r>
              <a:rPr lang="en-GB" sz="3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GB" sz="2800" dirty="0" smtClean="0">
                <a:latin typeface="Verdana" pitchFamily="34" charset="0"/>
                <a:cs typeface="Arial" charset="0"/>
              </a:rPr>
              <a:t> </a:t>
            </a:r>
            <a:r>
              <a:rPr lang="en-GB" sz="3000" b="1" dirty="0">
                <a:latin typeface="Verdana" pitchFamily="34" charset="0"/>
                <a:cs typeface="Arial" charset="0"/>
              </a:rPr>
              <a:t>“Improving all aspects of the quality of education, and ensuring excellence of all so that recognized and measurable learning outcomes are achieved by all, especially in literacy, numeracy and </a:t>
            </a:r>
            <a:r>
              <a:rPr lang="en-GB" sz="3500" b="1" dirty="0">
                <a:solidFill>
                  <a:srgbClr val="0000FF"/>
                </a:solidFill>
                <a:latin typeface="Verdana" pitchFamily="34" charset="0"/>
                <a:cs typeface="Arial" charset="0"/>
              </a:rPr>
              <a:t>essential life skills</a:t>
            </a:r>
            <a:r>
              <a:rPr lang="en-GB" sz="3000" dirty="0">
                <a:solidFill>
                  <a:srgbClr val="0000FF"/>
                </a:solidFill>
                <a:latin typeface="Verdana" pitchFamily="34" charset="0"/>
                <a:cs typeface="Arial" charset="0"/>
              </a:rPr>
              <a:t>”</a:t>
            </a:r>
            <a:endParaRPr lang="en-GB" sz="3500" dirty="0">
              <a:solidFill>
                <a:srgbClr val="0000FF"/>
              </a:solidFill>
              <a:latin typeface="Verdana" pitchFamily="34" charset="0"/>
              <a:cs typeface="Arial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en-IN" sz="2800" b="1" dirty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z="5400" b="1" smtClean="0">
                <a:solidFill>
                  <a:srgbClr val="C00000"/>
                </a:solidFill>
              </a:rPr>
              <a:t>Life Skills in EFA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671513"/>
            <a:ext cx="8229600" cy="5857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  <a:latin typeface=".VnArial"/>
              </a:rPr>
              <a:t>WHY LEARNING LIFE SKILLS ?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179388" y="1341438"/>
            <a:ext cx="8640762" cy="6288087"/>
          </a:xfr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900" b="1" dirty="0">
              <a:latin typeface="Verdana" pitchFamily="34" charset="0"/>
              <a:cs typeface="Tahoma" pitchFamily="34" charset="0"/>
            </a:endParaRPr>
          </a:p>
          <a:p>
            <a:pPr marL="457200" lvl="1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ES_tradnl" sz="3200" b="1" i="1" dirty="0" err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Delors</a:t>
            </a: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ES_tradnl" sz="3200" b="1" i="1" dirty="0" err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Report</a:t>
            </a: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:</a:t>
            </a:r>
          </a:p>
          <a:p>
            <a:pPr marL="457200" lvl="1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‘</a:t>
            </a:r>
            <a:r>
              <a:rPr lang="es-ES_tradnl" sz="3200" b="1" i="1" dirty="0" err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Learning</a:t>
            </a: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: </a:t>
            </a:r>
            <a:r>
              <a:rPr lang="es-ES_tradnl" sz="3200" b="1" i="1" dirty="0" err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The</a:t>
            </a: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ES_tradnl" sz="3200" b="1" i="1" dirty="0" err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Treasure</a:t>
            </a: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ES_tradnl" sz="3200" b="1" i="1" dirty="0" err="1">
                <a:solidFill>
                  <a:srgbClr val="C00000"/>
                </a:solidFill>
                <a:latin typeface="Verdana" pitchFamily="34" charset="0"/>
                <a:cs typeface="Arial" charset="0"/>
              </a:rPr>
              <a:t>Within</a:t>
            </a:r>
            <a:r>
              <a:rPr lang="es-ES_tradnl" sz="3200" b="1" i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’</a:t>
            </a:r>
          </a:p>
          <a:p>
            <a:pPr marL="457200" lvl="1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GB" sz="32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4000" b="1" dirty="0" smtClean="0">
                <a:latin typeface="Verdana" pitchFamily="34" charset="0"/>
                <a:cs typeface="Arial" charset="0"/>
              </a:rPr>
              <a:t>Learning To Know 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4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Learning To Be</a:t>
            </a:r>
            <a:endParaRPr lang="es-ES_tradnl" sz="4000" b="1" dirty="0" smtClean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4000" b="1" dirty="0" smtClean="0">
                <a:latin typeface="Verdana" pitchFamily="34" charset="0"/>
                <a:cs typeface="Arial" charset="0"/>
              </a:rPr>
              <a:t>Learning To Do 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4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Learning To Live Together</a:t>
            </a:r>
            <a:endParaRPr lang="es-ES_tradnl" sz="4000" b="1" dirty="0" smtClean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GB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algn="just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GB" sz="3600" dirty="0">
              <a:latin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229600" cy="6461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  <a:latin typeface=".VnArial"/>
              </a:rPr>
              <a:t>SHIFTING  LIFE  SKILL  CONCEPT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>
          <a:xfrm>
            <a:off x="179388" y="1900238"/>
            <a:ext cx="8964612" cy="4957762"/>
          </a:xfr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900" b="1" dirty="0">
              <a:latin typeface="Verdana" pitchFamily="34" charset="0"/>
              <a:cs typeface="Tahoma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From: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b="1" dirty="0">
              <a:latin typeface="Verdana" pitchFamily="34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000" b="1" dirty="0">
                <a:latin typeface="Verdana" pitchFamily="34" charset="0"/>
                <a:cs typeface="Arial" charset="0"/>
              </a:rPr>
              <a:t>	</a:t>
            </a:r>
            <a:r>
              <a:rPr lang="en-US" sz="3000" b="1" dirty="0" smtClean="0">
                <a:latin typeface="Verdana" pitchFamily="34" charset="0"/>
                <a:cs typeface="Arial" charset="0"/>
              </a:rPr>
              <a:t>Survival and income generation skills 		(</a:t>
            </a:r>
            <a:r>
              <a:rPr lang="en-US" sz="3000" b="1" dirty="0" err="1" smtClean="0">
                <a:latin typeface="Verdana" pitchFamily="34" charset="0"/>
                <a:cs typeface="Arial" charset="0"/>
              </a:rPr>
              <a:t>i.E.</a:t>
            </a:r>
            <a:r>
              <a:rPr lang="en-US" sz="3000" b="1" dirty="0" smtClean="0">
                <a:latin typeface="Verdana" pitchFamily="34" charset="0"/>
                <a:cs typeface="Arial" charset="0"/>
              </a:rPr>
              <a:t> Livelihood skills)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b="1" dirty="0">
              <a:latin typeface="Verdana" pitchFamily="34" charset="0"/>
              <a:cs typeface="Arial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To</a:t>
            </a:r>
            <a:r>
              <a:rPr lang="en-US" sz="4000" b="1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b="1" dirty="0">
              <a:latin typeface="Verdana" pitchFamily="34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000" b="1" dirty="0">
                <a:latin typeface="Verdana" pitchFamily="34" charset="0"/>
                <a:cs typeface="Arial" charset="0"/>
              </a:rPr>
              <a:t>	</a:t>
            </a:r>
            <a:r>
              <a:rPr lang="en-US" sz="3000" b="1" dirty="0" smtClean="0">
                <a:latin typeface="Verdana" pitchFamily="34" charset="0"/>
                <a:cs typeface="Arial" charset="0"/>
              </a:rPr>
              <a:t>Individual's capacity to fully function and participate in daily life </a:t>
            </a: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3000" b="1" dirty="0" smtClean="0">
                <a:latin typeface="Verdana" pitchFamily="34" charset="0"/>
                <a:cs typeface="Arial" charset="0"/>
              </a:rPr>
              <a:t>	(i.e. Life skills)</a:t>
            </a:r>
            <a:r>
              <a:rPr lang="en-US" sz="3000" b="1" dirty="0" smtClean="0">
                <a:latin typeface="Arial" charset="0"/>
                <a:cs typeface="Arial" charset="0"/>
              </a:rPr>
              <a:t> </a:t>
            </a:r>
            <a:endParaRPr lang="en-GB" sz="3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346</TotalTime>
  <Words>2140</Words>
  <Application>Microsoft Office PowerPoint</Application>
  <PresentationFormat>On-screen Show (4:3)</PresentationFormat>
  <Paragraphs>385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Candara</vt:lpstr>
      <vt:lpstr>Arial</vt:lpstr>
      <vt:lpstr>Symbol</vt:lpstr>
      <vt:lpstr>Calibri</vt:lpstr>
      <vt:lpstr>Trebuchet MS</vt:lpstr>
      <vt:lpstr>Verdana</vt:lpstr>
      <vt:lpstr>.VnArial</vt:lpstr>
      <vt:lpstr>Tahoma</vt:lpstr>
      <vt:lpstr>Arial Unicode MS</vt:lpstr>
      <vt:lpstr>Wingdings</vt:lpstr>
      <vt:lpstr>Times New Roman</vt:lpstr>
      <vt:lpstr>Waveform</vt:lpstr>
      <vt:lpstr>Microsoft Word Document</vt:lpstr>
      <vt:lpstr>Microsoft Clip Gallery</vt:lpstr>
      <vt:lpstr>PowerPoint Presentation</vt:lpstr>
      <vt:lpstr>PowerPoint Presentation</vt:lpstr>
      <vt:lpstr>BACKGROUND </vt:lpstr>
      <vt:lpstr>An Excerpt- Empowerment of  Teachers</vt:lpstr>
      <vt:lpstr>PowerPoint Presentation</vt:lpstr>
      <vt:lpstr>UNESCO’S Education For All Goals and Life skills</vt:lpstr>
      <vt:lpstr>Life Skills in EFA</vt:lpstr>
      <vt:lpstr>WHY LEARNING LIFE SKILLS ?</vt:lpstr>
      <vt:lpstr>SHIFTING  LIFE  SKILL  CONCEPT</vt:lpstr>
      <vt:lpstr>ACTIVITY 1</vt:lpstr>
      <vt:lpstr>ACTIVITY 2</vt:lpstr>
      <vt:lpstr>PowerPoint Presentation</vt:lpstr>
      <vt:lpstr>PowerPoint Presentation</vt:lpstr>
      <vt:lpstr>KEY ISSUES AND CONCERNS OF ADOLESCENTS</vt:lpstr>
      <vt:lpstr>KEY ISSUES AND CONCERNS OF ADOLESCENTS</vt:lpstr>
      <vt:lpstr>KEY ISSUES AND CONCERNS OF ADOLESCENTS</vt:lpstr>
      <vt:lpstr>KEY ISSUES AND CONCERNS OF ADOLESCENTS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FAQs </vt:lpstr>
      <vt:lpstr>PowerPoint Presentation</vt:lpstr>
      <vt:lpstr>PowerPoint Presentation</vt:lpstr>
      <vt:lpstr>PowerPoint Presentation</vt:lpstr>
      <vt:lpstr>PowerPoint Presentation</vt:lpstr>
      <vt:lpstr>GRADES   Work Experience  Art Education     Physical Education   Life skills</vt:lpstr>
      <vt:lpstr>PowerPoint Presentation</vt:lpstr>
      <vt:lpstr>PowerPoint Presentation</vt:lpstr>
      <vt:lpstr>PowerPoint Presentation</vt:lpstr>
      <vt:lpstr>PowerPoint Presentation</vt:lpstr>
      <vt:lpstr>What are the “Life Skills” ? </vt:lpstr>
      <vt:lpstr>Significance of learning Life Skills</vt:lpstr>
      <vt:lpstr>What is Decision Making ?</vt:lpstr>
      <vt:lpstr>Decision Making </vt:lpstr>
      <vt:lpstr>Responsible Decision Making</vt:lpstr>
      <vt:lpstr>Steps for  Responsible Decision Making</vt:lpstr>
      <vt:lpstr>Creative Thinking</vt:lpstr>
      <vt:lpstr>Critical Thinking</vt:lpstr>
      <vt:lpstr>Effective Communication</vt:lpstr>
      <vt:lpstr>Empathy</vt:lpstr>
      <vt:lpstr>Interpersonal Skills</vt:lpstr>
      <vt:lpstr>NEGOTIATING SKILLS</vt:lpstr>
      <vt:lpstr>Behavior change through   Life Skills</vt:lpstr>
      <vt:lpstr>PowerPoint Presentation</vt:lpstr>
      <vt:lpstr>Coping with emotions &amp; stress</vt:lpstr>
      <vt:lpstr>How to cope with stress</vt:lpstr>
      <vt:lpstr>Self Assertiveness</vt:lpstr>
      <vt:lpstr>Life Skills Education</vt:lpstr>
      <vt:lpstr>Key Messages</vt:lpstr>
      <vt:lpstr>Thus, the ‘Life skills’ ….</vt:lpstr>
      <vt:lpstr>Therefore, the Adolescents should know about ‘Life skills’ because</vt:lpstr>
      <vt:lpstr>PowerPoint Presentation</vt:lpstr>
      <vt:lpstr>WORK CITED PAGE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SAHAI</dc:creator>
  <cp:lastModifiedBy>Teacher E-Solutions</cp:lastModifiedBy>
  <cp:revision>37</cp:revision>
  <dcterms:created xsi:type="dcterms:W3CDTF">2012-06-17T15:19:47Z</dcterms:created>
  <dcterms:modified xsi:type="dcterms:W3CDTF">2019-01-18T15:53:01Z</dcterms:modified>
</cp:coreProperties>
</file>