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57"/>
  </p:notesMasterIdLst>
  <p:sldIdLst>
    <p:sldId id="256" r:id="rId2"/>
    <p:sldId id="258" r:id="rId3"/>
    <p:sldId id="257" r:id="rId4"/>
    <p:sldId id="267" r:id="rId5"/>
    <p:sldId id="313" r:id="rId6"/>
    <p:sldId id="260" r:id="rId7"/>
    <p:sldId id="261" r:id="rId8"/>
    <p:sldId id="262" r:id="rId9"/>
    <p:sldId id="263" r:id="rId10"/>
    <p:sldId id="311" r:id="rId11"/>
    <p:sldId id="312" r:id="rId12"/>
    <p:sldId id="264" r:id="rId13"/>
    <p:sldId id="265" r:id="rId14"/>
    <p:sldId id="266" r:id="rId15"/>
    <p:sldId id="268" r:id="rId16"/>
    <p:sldId id="269" r:id="rId17"/>
    <p:sldId id="270" r:id="rId18"/>
    <p:sldId id="271" r:id="rId19"/>
    <p:sldId id="272" r:id="rId20"/>
    <p:sldId id="286" r:id="rId21"/>
    <p:sldId id="273" r:id="rId22"/>
    <p:sldId id="274" r:id="rId23"/>
    <p:sldId id="275" r:id="rId24"/>
    <p:sldId id="276" r:id="rId25"/>
    <p:sldId id="277" r:id="rId26"/>
    <p:sldId id="278" r:id="rId27"/>
    <p:sldId id="280" r:id="rId28"/>
    <p:sldId id="281" r:id="rId29"/>
    <p:sldId id="282" r:id="rId30"/>
    <p:sldId id="283" r:id="rId31"/>
    <p:sldId id="284" r:id="rId32"/>
    <p:sldId id="285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6" r:id="rId51"/>
    <p:sldId id="307" r:id="rId52"/>
    <p:sldId id="308" r:id="rId53"/>
    <p:sldId id="309" r:id="rId54"/>
    <p:sldId id="310" r:id="rId55"/>
    <p:sldId id="314" r:id="rId5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ndara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408" y="-58"/>
      </p:cViewPr>
      <p:guideLst>
        <p:guide orient="horz" pos="2160"/>
        <p:guide pos="288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61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11D43E2-5776-4335-92C3-086BB32EAEF5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IN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IN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38377A6A-5CB4-4F00-A5C5-22736585AE8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065635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IN" smtClean="0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/>
            <a:fld id="{FDD1B00B-4BB5-4FE4-9DF2-5D4F0E8F38FB}" type="slidenum">
              <a:rPr lang="en-IN" smtClean="0"/>
              <a:pPr eaLnBrk="1" hangingPunct="1"/>
              <a:t>38</a:t>
            </a:fld>
            <a:endParaRPr lang="en-I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9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 useBgFill="1">
          <p:nvSpPr>
            <p:cNvPr id="10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E84A9E-FD6F-46B1-88A3-EAB7D2F632F5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A2E9F-7F43-4EA3-B0DE-8004CC58989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66255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ED18B-2CE8-433C-9BF3-99EE7B4BF11B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72DA3C-E0CC-4B6F-B16F-658870B72D03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9265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 bwMode="hidden"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5" name="Group 1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 useBgFill="1">
          <p:nvSpPr>
            <p:cNvPr id="10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58FCA-61E2-45C4-884C-F8129B0E4CCD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96C94E-D135-45AC-92B9-F285C390968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23100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2681A-D63C-420B-8A87-1DC81C931B06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F1864-1D2C-42A1-B890-2BEFD8BD685A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99678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8600" y="228600"/>
            <a:ext cx="8696325" cy="473710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Freeform 14"/>
          <p:cNvSpPr>
            <a:spLocks/>
          </p:cNvSpPr>
          <p:nvPr/>
        </p:nvSpPr>
        <p:spPr bwMode="hidden">
          <a:xfrm>
            <a:off x="6046788" y="4203700"/>
            <a:ext cx="2876550" cy="714375"/>
          </a:xfrm>
          <a:custGeom>
            <a:avLst/>
            <a:gdLst>
              <a:gd name="T0" fmla="*/ 2147483647 w 2706"/>
              <a:gd name="T1" fmla="*/ 0 h 640"/>
              <a:gd name="T2" fmla="*/ 2147483647 w 2706"/>
              <a:gd name="T3" fmla="*/ 0 h 640"/>
              <a:gd name="T4" fmla="*/ 2147483647 w 2706"/>
              <a:gd name="T5" fmla="*/ 2147483647 h 640"/>
              <a:gd name="T6" fmla="*/ 2147483647 w 2706"/>
              <a:gd name="T7" fmla="*/ 2147483647 h 640"/>
              <a:gd name="T8" fmla="*/ 2147483647 w 2706"/>
              <a:gd name="T9" fmla="*/ 2147483647 h 640"/>
              <a:gd name="T10" fmla="*/ 2147483647 w 2706"/>
              <a:gd name="T11" fmla="*/ 2147483647 h 640"/>
              <a:gd name="T12" fmla="*/ 2147483647 w 2706"/>
              <a:gd name="T13" fmla="*/ 2147483647 h 640"/>
              <a:gd name="T14" fmla="*/ 2147483647 w 2706"/>
              <a:gd name="T15" fmla="*/ 2147483647 h 640"/>
              <a:gd name="T16" fmla="*/ 2147483647 w 2706"/>
              <a:gd name="T17" fmla="*/ 2147483647 h 640"/>
              <a:gd name="T18" fmla="*/ 2147483647 w 2706"/>
              <a:gd name="T19" fmla="*/ 2147483647 h 640"/>
              <a:gd name="T20" fmla="*/ 2147483647 w 2706"/>
              <a:gd name="T21" fmla="*/ 2147483647 h 640"/>
              <a:gd name="T22" fmla="*/ 2147483647 w 2706"/>
              <a:gd name="T23" fmla="*/ 2147483647 h 640"/>
              <a:gd name="T24" fmla="*/ 2147483647 w 2706"/>
              <a:gd name="T25" fmla="*/ 2147483647 h 640"/>
              <a:gd name="T26" fmla="*/ 2147483647 w 2706"/>
              <a:gd name="T27" fmla="*/ 2147483647 h 640"/>
              <a:gd name="T28" fmla="*/ 2147483647 w 2706"/>
              <a:gd name="T29" fmla="*/ 2147483647 h 640"/>
              <a:gd name="T30" fmla="*/ 2147483647 w 2706"/>
              <a:gd name="T31" fmla="*/ 2147483647 h 640"/>
              <a:gd name="T32" fmla="*/ 2147483647 w 2706"/>
              <a:gd name="T33" fmla="*/ 2147483647 h 640"/>
              <a:gd name="T34" fmla="*/ 2147483647 w 2706"/>
              <a:gd name="T35" fmla="*/ 2147483647 h 640"/>
              <a:gd name="T36" fmla="*/ 0 w 2706"/>
              <a:gd name="T37" fmla="*/ 2147483647 h 640"/>
              <a:gd name="T38" fmla="*/ 0 w 2706"/>
              <a:gd name="T39" fmla="*/ 2147483647 h 640"/>
              <a:gd name="T40" fmla="*/ 2147483647 w 2706"/>
              <a:gd name="T41" fmla="*/ 2147483647 h 640"/>
              <a:gd name="T42" fmla="*/ 2147483647 w 2706"/>
              <a:gd name="T43" fmla="*/ 2147483647 h 640"/>
              <a:gd name="T44" fmla="*/ 2147483647 w 2706"/>
              <a:gd name="T45" fmla="*/ 2147483647 h 640"/>
              <a:gd name="T46" fmla="*/ 2147483647 w 2706"/>
              <a:gd name="T47" fmla="*/ 2147483647 h 640"/>
              <a:gd name="T48" fmla="*/ 2147483647 w 2706"/>
              <a:gd name="T49" fmla="*/ 2147483647 h 640"/>
              <a:gd name="T50" fmla="*/ 2147483647 w 2706"/>
              <a:gd name="T51" fmla="*/ 2147483647 h 640"/>
              <a:gd name="T52" fmla="*/ 2147483647 w 2706"/>
              <a:gd name="T53" fmla="*/ 2147483647 h 640"/>
              <a:gd name="T54" fmla="*/ 2147483647 w 2706"/>
              <a:gd name="T55" fmla="*/ 2147483647 h 640"/>
              <a:gd name="T56" fmla="*/ 2147483647 w 2706"/>
              <a:gd name="T57" fmla="*/ 2147483647 h 640"/>
              <a:gd name="T58" fmla="*/ 2147483647 w 2706"/>
              <a:gd name="T59" fmla="*/ 2147483647 h 640"/>
              <a:gd name="T60" fmla="*/ 2147483647 w 2706"/>
              <a:gd name="T61" fmla="*/ 2147483647 h 640"/>
              <a:gd name="T62" fmla="*/ 2147483647 w 2706"/>
              <a:gd name="T63" fmla="*/ 2147483647 h 640"/>
              <a:gd name="T64" fmla="*/ 2147483647 w 2706"/>
              <a:gd name="T65" fmla="*/ 2147483647 h 640"/>
              <a:gd name="T66" fmla="*/ 2147483647 w 2706"/>
              <a:gd name="T67" fmla="*/ 2147483647 h 640"/>
              <a:gd name="T68" fmla="*/ 2147483647 w 2706"/>
              <a:gd name="T69" fmla="*/ 2147483647 h 640"/>
              <a:gd name="T70" fmla="*/ 2147483647 w 2706"/>
              <a:gd name="T71" fmla="*/ 2147483647 h 640"/>
              <a:gd name="T72" fmla="*/ 2147483647 w 2706"/>
              <a:gd name="T73" fmla="*/ 2147483647 h 640"/>
              <a:gd name="T74" fmla="*/ 2147483647 w 2706"/>
              <a:gd name="T75" fmla="*/ 2147483647 h 640"/>
              <a:gd name="T76" fmla="*/ 2147483647 w 2706"/>
              <a:gd name="T77" fmla="*/ 2147483647 h 640"/>
              <a:gd name="T78" fmla="*/ 2147483647 w 2706"/>
              <a:gd name="T79" fmla="*/ 2147483647 h 640"/>
              <a:gd name="T80" fmla="*/ 2147483647 w 2706"/>
              <a:gd name="T81" fmla="*/ 2147483647 h 640"/>
              <a:gd name="T82" fmla="*/ 2147483647 w 2706"/>
              <a:gd name="T83" fmla="*/ 2147483647 h 640"/>
              <a:gd name="T84" fmla="*/ 2147483647 w 2706"/>
              <a:gd name="T85" fmla="*/ 2147483647 h 640"/>
              <a:gd name="T86" fmla="*/ 2147483647 w 2706"/>
              <a:gd name="T87" fmla="*/ 2147483647 h 640"/>
              <a:gd name="T88" fmla="*/ 2147483647 w 2706"/>
              <a:gd name="T89" fmla="*/ 2147483647 h 640"/>
              <a:gd name="T90" fmla="*/ 2147483647 w 2706"/>
              <a:gd name="T91" fmla="*/ 2147483647 h 640"/>
              <a:gd name="T92" fmla="*/ 2147483647 w 2706"/>
              <a:gd name="T93" fmla="*/ 2147483647 h 640"/>
              <a:gd name="T94" fmla="*/ 2147483647 w 2706"/>
              <a:gd name="T95" fmla="*/ 2147483647 h 640"/>
              <a:gd name="T96" fmla="*/ 2147483647 w 2706"/>
              <a:gd name="T97" fmla="*/ 2147483647 h 640"/>
              <a:gd name="T98" fmla="*/ 2147483647 w 2706"/>
              <a:gd name="T99" fmla="*/ 2147483647 h 640"/>
              <a:gd name="T100" fmla="*/ 2147483647 w 2706"/>
              <a:gd name="T101" fmla="*/ 2147483647 h 640"/>
              <a:gd name="T102" fmla="*/ 2147483647 w 2706"/>
              <a:gd name="T103" fmla="*/ 2147483647 h 640"/>
              <a:gd name="T104" fmla="*/ 2147483647 w 2706"/>
              <a:gd name="T105" fmla="*/ 2147483647 h 640"/>
              <a:gd name="T106" fmla="*/ 2147483647 w 2706"/>
              <a:gd name="T107" fmla="*/ 0 h 640"/>
              <a:gd name="T108" fmla="*/ 2147483647 w 2706"/>
              <a:gd name="T109" fmla="*/ 0 h 640"/>
              <a:gd name="T110" fmla="*/ 2147483647 w 2706"/>
              <a:gd name="T111" fmla="*/ 0 h 640"/>
              <a:gd name="T112" fmla="*/ 2147483647 w 2706"/>
              <a:gd name="T113" fmla="*/ 0 h 64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6" y="388"/>
                </a:lnTo>
                <a:lnTo>
                  <a:pt x="2706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1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Freeform 18"/>
          <p:cNvSpPr>
            <a:spLocks/>
          </p:cNvSpPr>
          <p:nvPr/>
        </p:nvSpPr>
        <p:spPr bwMode="hidden">
          <a:xfrm>
            <a:off x="2619375" y="4075113"/>
            <a:ext cx="5545138" cy="850900"/>
          </a:xfrm>
          <a:custGeom>
            <a:avLst/>
            <a:gdLst>
              <a:gd name="T0" fmla="*/ 2147483647 w 5216"/>
              <a:gd name="T1" fmla="*/ 2147483647 h 762"/>
              <a:gd name="T2" fmla="*/ 2147483647 w 5216"/>
              <a:gd name="T3" fmla="*/ 2147483647 h 762"/>
              <a:gd name="T4" fmla="*/ 2147483647 w 5216"/>
              <a:gd name="T5" fmla="*/ 2147483647 h 762"/>
              <a:gd name="T6" fmla="*/ 2147483647 w 5216"/>
              <a:gd name="T7" fmla="*/ 2147483647 h 762"/>
              <a:gd name="T8" fmla="*/ 2147483647 w 5216"/>
              <a:gd name="T9" fmla="*/ 2147483647 h 762"/>
              <a:gd name="T10" fmla="*/ 2147483647 w 5216"/>
              <a:gd name="T11" fmla="*/ 2147483647 h 762"/>
              <a:gd name="T12" fmla="*/ 2147483647 w 5216"/>
              <a:gd name="T13" fmla="*/ 2147483647 h 762"/>
              <a:gd name="T14" fmla="*/ 2147483647 w 5216"/>
              <a:gd name="T15" fmla="*/ 2147483647 h 762"/>
              <a:gd name="T16" fmla="*/ 2147483647 w 5216"/>
              <a:gd name="T17" fmla="*/ 2147483647 h 762"/>
              <a:gd name="T18" fmla="*/ 2147483647 w 5216"/>
              <a:gd name="T19" fmla="*/ 2147483647 h 762"/>
              <a:gd name="T20" fmla="*/ 2147483647 w 5216"/>
              <a:gd name="T21" fmla="*/ 2147483647 h 762"/>
              <a:gd name="T22" fmla="*/ 2147483647 w 5216"/>
              <a:gd name="T23" fmla="*/ 2147483647 h 762"/>
              <a:gd name="T24" fmla="*/ 2147483647 w 5216"/>
              <a:gd name="T25" fmla="*/ 2147483647 h 762"/>
              <a:gd name="T26" fmla="*/ 2147483647 w 5216"/>
              <a:gd name="T27" fmla="*/ 0 h 762"/>
              <a:gd name="T28" fmla="*/ 2147483647 w 5216"/>
              <a:gd name="T29" fmla="*/ 2147483647 h 762"/>
              <a:gd name="T30" fmla="*/ 2147483647 w 5216"/>
              <a:gd name="T31" fmla="*/ 2147483647 h 762"/>
              <a:gd name="T32" fmla="*/ 0 w 5216"/>
              <a:gd name="T33" fmla="*/ 2147483647 h 762"/>
              <a:gd name="T34" fmla="*/ 2147483647 w 5216"/>
              <a:gd name="T35" fmla="*/ 2147483647 h 762"/>
              <a:gd name="T36" fmla="*/ 2147483647 w 5216"/>
              <a:gd name="T37" fmla="*/ 2147483647 h 762"/>
              <a:gd name="T38" fmla="*/ 2147483647 w 5216"/>
              <a:gd name="T39" fmla="*/ 2147483647 h 762"/>
              <a:gd name="T40" fmla="*/ 2147483647 w 5216"/>
              <a:gd name="T41" fmla="*/ 2147483647 h 762"/>
              <a:gd name="T42" fmla="*/ 2147483647 w 5216"/>
              <a:gd name="T43" fmla="*/ 2147483647 h 762"/>
              <a:gd name="T44" fmla="*/ 2147483647 w 5216"/>
              <a:gd name="T45" fmla="*/ 2147483647 h 762"/>
              <a:gd name="T46" fmla="*/ 2147483647 w 5216"/>
              <a:gd name="T47" fmla="*/ 2147483647 h 762"/>
              <a:gd name="T48" fmla="*/ 2147483647 w 5216"/>
              <a:gd name="T49" fmla="*/ 2147483647 h 762"/>
              <a:gd name="T50" fmla="*/ 2147483647 w 5216"/>
              <a:gd name="T51" fmla="*/ 2147483647 h 762"/>
              <a:gd name="T52" fmla="*/ 2147483647 w 5216"/>
              <a:gd name="T53" fmla="*/ 2147483647 h 762"/>
              <a:gd name="T54" fmla="*/ 2147483647 w 5216"/>
              <a:gd name="T55" fmla="*/ 2147483647 h 762"/>
              <a:gd name="T56" fmla="*/ 2147483647 w 5216"/>
              <a:gd name="T57" fmla="*/ 2147483647 h 762"/>
              <a:gd name="T58" fmla="*/ 2147483647 w 5216"/>
              <a:gd name="T59" fmla="*/ 2147483647 h 762"/>
              <a:gd name="T60" fmla="*/ 2147483647 w 5216"/>
              <a:gd name="T61" fmla="*/ 2147483647 h 762"/>
              <a:gd name="T62" fmla="*/ 2147483647 w 5216"/>
              <a:gd name="T63" fmla="*/ 2147483647 h 762"/>
              <a:gd name="T64" fmla="*/ 2147483647 w 5216"/>
              <a:gd name="T65" fmla="*/ 2147483647 h 762"/>
              <a:gd name="T66" fmla="*/ 2147483647 w 5216"/>
              <a:gd name="T67" fmla="*/ 2147483647 h 762"/>
              <a:gd name="T68" fmla="*/ 2147483647 w 5216"/>
              <a:gd name="T69" fmla="*/ 2147483647 h 762"/>
              <a:gd name="T70" fmla="*/ 2147483647 w 5216"/>
              <a:gd name="T71" fmla="*/ 2147483647 h 76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39999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Freeform 22"/>
          <p:cNvSpPr>
            <a:spLocks/>
          </p:cNvSpPr>
          <p:nvPr/>
        </p:nvSpPr>
        <p:spPr bwMode="hidden">
          <a:xfrm>
            <a:off x="2828925" y="4087813"/>
            <a:ext cx="5467350" cy="774700"/>
          </a:xfrm>
          <a:custGeom>
            <a:avLst/>
            <a:gdLst>
              <a:gd name="T0" fmla="*/ 0 w 5144"/>
              <a:gd name="T1" fmla="*/ 2147483647 h 694"/>
              <a:gd name="T2" fmla="*/ 0 w 5144"/>
              <a:gd name="T3" fmla="*/ 2147483647 h 694"/>
              <a:gd name="T4" fmla="*/ 2147483647 w 5144"/>
              <a:gd name="T5" fmla="*/ 2147483647 h 694"/>
              <a:gd name="T6" fmla="*/ 2147483647 w 5144"/>
              <a:gd name="T7" fmla="*/ 2147483647 h 694"/>
              <a:gd name="T8" fmla="*/ 2147483647 w 5144"/>
              <a:gd name="T9" fmla="*/ 2147483647 h 694"/>
              <a:gd name="T10" fmla="*/ 2147483647 w 5144"/>
              <a:gd name="T11" fmla="*/ 2147483647 h 694"/>
              <a:gd name="T12" fmla="*/ 2147483647 w 5144"/>
              <a:gd name="T13" fmla="*/ 2147483647 h 694"/>
              <a:gd name="T14" fmla="*/ 2147483647 w 5144"/>
              <a:gd name="T15" fmla="*/ 2147483647 h 694"/>
              <a:gd name="T16" fmla="*/ 2147483647 w 5144"/>
              <a:gd name="T17" fmla="*/ 2147483647 h 694"/>
              <a:gd name="T18" fmla="*/ 2147483647 w 5144"/>
              <a:gd name="T19" fmla="*/ 2147483647 h 694"/>
              <a:gd name="T20" fmla="*/ 2147483647 w 5144"/>
              <a:gd name="T21" fmla="*/ 2147483647 h 694"/>
              <a:gd name="T22" fmla="*/ 2147483647 w 5144"/>
              <a:gd name="T23" fmla="*/ 2147483647 h 694"/>
              <a:gd name="T24" fmla="*/ 2147483647 w 5144"/>
              <a:gd name="T25" fmla="*/ 0 h 694"/>
              <a:gd name="T26" fmla="*/ 2147483647 w 5144"/>
              <a:gd name="T27" fmla="*/ 2147483647 h 694"/>
              <a:gd name="T28" fmla="*/ 2147483647 w 5144"/>
              <a:gd name="T29" fmla="*/ 2147483647 h 694"/>
              <a:gd name="T30" fmla="*/ 2147483647 w 5144"/>
              <a:gd name="T31" fmla="*/ 2147483647 h 694"/>
              <a:gd name="T32" fmla="*/ 2147483647 w 5144"/>
              <a:gd name="T33" fmla="*/ 2147483647 h 694"/>
              <a:gd name="T34" fmla="*/ 2147483647 w 5144"/>
              <a:gd name="T35" fmla="*/ 2147483647 h 694"/>
              <a:gd name="T36" fmla="*/ 2147483647 w 5144"/>
              <a:gd name="T37" fmla="*/ 2147483647 h 694"/>
              <a:gd name="T38" fmla="*/ 2147483647 w 5144"/>
              <a:gd name="T39" fmla="*/ 2147483647 h 694"/>
              <a:gd name="T40" fmla="*/ 2147483647 w 5144"/>
              <a:gd name="T41" fmla="*/ 2147483647 h 694"/>
              <a:gd name="T42" fmla="*/ 2147483647 w 5144"/>
              <a:gd name="T43" fmla="*/ 2147483647 h 694"/>
              <a:gd name="T44" fmla="*/ 2147483647 w 5144"/>
              <a:gd name="T45" fmla="*/ 2147483647 h 694"/>
              <a:gd name="T46" fmla="*/ 2147483647 w 5144"/>
              <a:gd name="T47" fmla="*/ 2147483647 h 694"/>
              <a:gd name="T48" fmla="*/ 2147483647 w 5144"/>
              <a:gd name="T49" fmla="*/ 2147483647 h 694"/>
              <a:gd name="T50" fmla="*/ 2147483647 w 5144"/>
              <a:gd name="T51" fmla="*/ 2147483647 h 694"/>
              <a:gd name="T52" fmla="*/ 2147483647 w 5144"/>
              <a:gd name="T53" fmla="*/ 2147483647 h 694"/>
              <a:gd name="T54" fmla="*/ 2147483647 w 5144"/>
              <a:gd name="T55" fmla="*/ 2147483647 h 694"/>
              <a:gd name="T56" fmla="*/ 2147483647 w 5144"/>
              <a:gd name="T57" fmla="*/ 2147483647 h 694"/>
              <a:gd name="T58" fmla="*/ 2147483647 w 5144"/>
              <a:gd name="T59" fmla="*/ 2147483647 h 694"/>
              <a:gd name="T60" fmla="*/ 2147483647 w 5144"/>
              <a:gd name="T61" fmla="*/ 2147483647 h 694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Freeform 26"/>
          <p:cNvSpPr>
            <a:spLocks/>
          </p:cNvSpPr>
          <p:nvPr/>
        </p:nvSpPr>
        <p:spPr bwMode="hidden">
          <a:xfrm>
            <a:off x="5610225" y="4073525"/>
            <a:ext cx="3306763" cy="652463"/>
          </a:xfrm>
          <a:custGeom>
            <a:avLst/>
            <a:gdLst>
              <a:gd name="T0" fmla="*/ 0 w 3112"/>
              <a:gd name="T1" fmla="*/ 2147483647 h 584"/>
              <a:gd name="T2" fmla="*/ 0 w 3112"/>
              <a:gd name="T3" fmla="*/ 2147483647 h 584"/>
              <a:gd name="T4" fmla="*/ 2147483647 w 3112"/>
              <a:gd name="T5" fmla="*/ 2147483647 h 584"/>
              <a:gd name="T6" fmla="*/ 2147483647 w 3112"/>
              <a:gd name="T7" fmla="*/ 2147483647 h 584"/>
              <a:gd name="T8" fmla="*/ 2147483647 w 3112"/>
              <a:gd name="T9" fmla="*/ 2147483647 h 584"/>
              <a:gd name="T10" fmla="*/ 2147483647 w 3112"/>
              <a:gd name="T11" fmla="*/ 2147483647 h 584"/>
              <a:gd name="T12" fmla="*/ 2147483647 w 3112"/>
              <a:gd name="T13" fmla="*/ 2147483647 h 584"/>
              <a:gd name="T14" fmla="*/ 2147483647 w 3112"/>
              <a:gd name="T15" fmla="*/ 2147483647 h 584"/>
              <a:gd name="T16" fmla="*/ 2147483647 w 3112"/>
              <a:gd name="T17" fmla="*/ 2147483647 h 584"/>
              <a:gd name="T18" fmla="*/ 2147483647 w 3112"/>
              <a:gd name="T19" fmla="*/ 2147483647 h 584"/>
              <a:gd name="T20" fmla="*/ 2147483647 w 3112"/>
              <a:gd name="T21" fmla="*/ 2147483647 h 584"/>
              <a:gd name="T22" fmla="*/ 2147483647 w 3112"/>
              <a:gd name="T23" fmla="*/ 2147483647 h 584"/>
              <a:gd name="T24" fmla="*/ 2147483647 w 3112"/>
              <a:gd name="T25" fmla="*/ 2147483647 h 584"/>
              <a:gd name="T26" fmla="*/ 2147483647 w 3112"/>
              <a:gd name="T27" fmla="*/ 2147483647 h 584"/>
              <a:gd name="T28" fmla="*/ 2147483647 w 3112"/>
              <a:gd name="T29" fmla="*/ 2147483647 h 584"/>
              <a:gd name="T30" fmla="*/ 2147483647 w 3112"/>
              <a:gd name="T31" fmla="*/ 2147483647 h 584"/>
              <a:gd name="T32" fmla="*/ 2147483647 w 3112"/>
              <a:gd name="T33" fmla="*/ 2147483647 h 584"/>
              <a:gd name="T34" fmla="*/ 2147483647 w 3112"/>
              <a:gd name="T35" fmla="*/ 2147483647 h 584"/>
              <a:gd name="T36" fmla="*/ 2147483647 w 3112"/>
              <a:gd name="T37" fmla="*/ 2147483647 h 584"/>
              <a:gd name="T38" fmla="*/ 2147483647 w 3112"/>
              <a:gd name="T39" fmla="*/ 0 h 584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</a:gdLst>
            <a:ahLst/>
            <a:cxnLst>
              <a:cxn ang="T40">
                <a:pos x="T0" y="T1"/>
              </a:cxn>
              <a:cxn ang="T41">
                <a:pos x="T2" y="T3"/>
              </a:cxn>
              <a:cxn ang="T42">
                <a:pos x="T4" y="T5"/>
              </a:cxn>
              <a:cxn ang="T43">
                <a:pos x="T6" y="T7"/>
              </a:cxn>
              <a:cxn ang="T44">
                <a:pos x="T8" y="T9"/>
              </a:cxn>
              <a:cxn ang="T45">
                <a:pos x="T10" y="T11"/>
              </a:cxn>
              <a:cxn ang="T46">
                <a:pos x="T12" y="T13"/>
              </a:cxn>
              <a:cxn ang="T47">
                <a:pos x="T14" y="T15"/>
              </a:cxn>
              <a:cxn ang="T48">
                <a:pos x="T16" y="T17"/>
              </a:cxn>
              <a:cxn ang="T49">
                <a:pos x="T18" y="T19"/>
              </a:cxn>
              <a:cxn ang="T50">
                <a:pos x="T20" y="T21"/>
              </a:cxn>
              <a:cxn ang="T51">
                <a:pos x="T22" y="T23"/>
              </a:cxn>
              <a:cxn ang="T52">
                <a:pos x="T24" y="T25"/>
              </a:cxn>
              <a:cxn ang="T53">
                <a:pos x="T26" y="T27"/>
              </a:cxn>
              <a:cxn ang="T54">
                <a:pos x="T28" y="T29"/>
              </a:cxn>
              <a:cxn ang="T55">
                <a:pos x="T30" y="T31"/>
              </a:cxn>
              <a:cxn ang="T56">
                <a:pos x="T32" y="T33"/>
              </a:cxn>
              <a:cxn ang="T57">
                <a:pos x="T34" y="T35"/>
              </a:cxn>
              <a:cxn ang="T58">
                <a:pos x="T36" y="T37"/>
              </a:cxn>
              <a:cxn ang="T59">
                <a:pos x="T38" y="T39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 useBgFill="1">
        <p:nvSpPr>
          <p:cNvPr id="9" name="Freeform 10"/>
          <p:cNvSpPr>
            <a:spLocks/>
          </p:cNvSpPr>
          <p:nvPr/>
        </p:nvSpPr>
        <p:spPr bwMode="hidden">
          <a:xfrm>
            <a:off x="211138" y="4059238"/>
            <a:ext cx="8723312" cy="1328737"/>
          </a:xfrm>
          <a:custGeom>
            <a:avLst/>
            <a:gdLst>
              <a:gd name="T0" fmla="*/ 2147483647 w 8196"/>
              <a:gd name="T1" fmla="*/ 2147483647 h 1192"/>
              <a:gd name="T2" fmla="*/ 2147483647 w 8196"/>
              <a:gd name="T3" fmla="*/ 2147483647 h 1192"/>
              <a:gd name="T4" fmla="*/ 2147483647 w 8196"/>
              <a:gd name="T5" fmla="*/ 2147483647 h 1192"/>
              <a:gd name="T6" fmla="*/ 2147483647 w 8196"/>
              <a:gd name="T7" fmla="*/ 2147483647 h 1192"/>
              <a:gd name="T8" fmla="*/ 2147483647 w 8196"/>
              <a:gd name="T9" fmla="*/ 2147483647 h 1192"/>
              <a:gd name="T10" fmla="*/ 2147483647 w 8196"/>
              <a:gd name="T11" fmla="*/ 2147483647 h 1192"/>
              <a:gd name="T12" fmla="*/ 2147483647 w 8196"/>
              <a:gd name="T13" fmla="*/ 2147483647 h 1192"/>
              <a:gd name="T14" fmla="*/ 2147483647 w 8196"/>
              <a:gd name="T15" fmla="*/ 2147483647 h 1192"/>
              <a:gd name="T16" fmla="*/ 2147483647 w 8196"/>
              <a:gd name="T17" fmla="*/ 2147483647 h 1192"/>
              <a:gd name="T18" fmla="*/ 2147483647 w 8196"/>
              <a:gd name="T19" fmla="*/ 2147483647 h 1192"/>
              <a:gd name="T20" fmla="*/ 2147483647 w 8196"/>
              <a:gd name="T21" fmla="*/ 2147483647 h 1192"/>
              <a:gd name="T22" fmla="*/ 2147483647 w 8196"/>
              <a:gd name="T23" fmla="*/ 2147483647 h 1192"/>
              <a:gd name="T24" fmla="*/ 2147483647 w 8196"/>
              <a:gd name="T25" fmla="*/ 2147483647 h 1192"/>
              <a:gd name="T26" fmla="*/ 2147483647 w 8196"/>
              <a:gd name="T27" fmla="*/ 2147483647 h 1192"/>
              <a:gd name="T28" fmla="*/ 2147483647 w 8196"/>
              <a:gd name="T29" fmla="*/ 2147483647 h 1192"/>
              <a:gd name="T30" fmla="*/ 2147483647 w 8196"/>
              <a:gd name="T31" fmla="*/ 2147483647 h 1192"/>
              <a:gd name="T32" fmla="*/ 2147483647 w 8196"/>
              <a:gd name="T33" fmla="*/ 2147483647 h 1192"/>
              <a:gd name="T34" fmla="*/ 2147483647 w 8196"/>
              <a:gd name="T35" fmla="*/ 2147483647 h 1192"/>
              <a:gd name="T36" fmla="*/ 2147483647 w 8196"/>
              <a:gd name="T37" fmla="*/ 2147483647 h 1192"/>
              <a:gd name="T38" fmla="*/ 2147483647 w 8196"/>
              <a:gd name="T39" fmla="*/ 2147483647 h 1192"/>
              <a:gd name="T40" fmla="*/ 2147483647 w 8196"/>
              <a:gd name="T41" fmla="*/ 2147483647 h 1192"/>
              <a:gd name="T42" fmla="*/ 2147483647 w 8196"/>
              <a:gd name="T43" fmla="*/ 2147483647 h 1192"/>
              <a:gd name="T44" fmla="*/ 2147483647 w 8196"/>
              <a:gd name="T45" fmla="*/ 0 h 1192"/>
              <a:gd name="T46" fmla="*/ 2147483647 w 8196"/>
              <a:gd name="T47" fmla="*/ 2147483647 h 1192"/>
              <a:gd name="T48" fmla="*/ 2147483647 w 8196"/>
              <a:gd name="T49" fmla="*/ 2147483647 h 1192"/>
              <a:gd name="T50" fmla="*/ 2147483647 w 8196"/>
              <a:gd name="T51" fmla="*/ 2147483647 h 1192"/>
              <a:gd name="T52" fmla="*/ 2147483647 w 8196"/>
              <a:gd name="T53" fmla="*/ 2147483647 h 1192"/>
              <a:gd name="T54" fmla="*/ 2147483647 w 8196"/>
              <a:gd name="T55" fmla="*/ 2147483647 h 1192"/>
              <a:gd name="T56" fmla="*/ 2147483647 w 8196"/>
              <a:gd name="T57" fmla="*/ 2147483647 h 1192"/>
              <a:gd name="T58" fmla="*/ 2147483647 w 8196"/>
              <a:gd name="T59" fmla="*/ 2147483647 h 1192"/>
              <a:gd name="T60" fmla="*/ 2147483647 w 8196"/>
              <a:gd name="T61" fmla="*/ 2147483647 h 1192"/>
              <a:gd name="T62" fmla="*/ 0 w 8196"/>
              <a:gd name="T63" fmla="*/ 2147483647 h 1192"/>
              <a:gd name="T64" fmla="*/ 2147483647 w 8196"/>
              <a:gd name="T65" fmla="*/ 2147483647 h 1192"/>
              <a:gd name="T66" fmla="*/ 2147483647 w 8196"/>
              <a:gd name="T67" fmla="*/ 2147483647 h 1192"/>
              <a:gd name="T68" fmla="*/ 2147483647 w 8196"/>
              <a:gd name="T69" fmla="*/ 2147483647 h 1192"/>
              <a:gd name="T70" fmla="*/ 2147483647 w 8196"/>
              <a:gd name="T71" fmla="*/ 2147483647 h 1192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510"/>
                </a:lnTo>
                <a:lnTo>
                  <a:pt x="8192" y="512"/>
                </a:lnTo>
                <a:close/>
              </a:path>
            </a:pathLst>
          </a:custGeo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1EC40-BB54-4F32-8A8C-EE520B486E5C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DA6C5-AD9A-44C1-B471-847EAD696408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9989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707F9-7305-42BC-90BC-B1A810B3926F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EC7982-5904-48A6-BE80-E87C77B558E5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6849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A64B5B-6606-42BA-B09D-500B64CCD6DA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86A4C-AE37-4AF0-9295-00054F11FC9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23116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F7D96-EBAE-4203-AB18-69F0EB1E6FDD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AC0CAC-1E45-496F-9B59-DBF40B099B37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4002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3" name="Group 15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0325"/>
            <a:chOff x="-3905251" y="4294188"/>
            <a:chExt cx="13027839" cy="1892300"/>
          </a:xfrm>
        </p:grpSpPr>
        <p:sp>
          <p:nvSpPr>
            <p:cNvPr id="4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 useBgFill="1">
          <p:nvSpPr>
            <p:cNvPr id="8" name="Freeform 25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16956-E314-46E4-84AD-62BCC54C73F0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8A618-09BF-400E-AD27-9D3794164B94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425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1427163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23"/>
          <p:cNvGrpSpPr>
            <a:grpSpLocks noChangeAspect="1"/>
          </p:cNvGrpSpPr>
          <p:nvPr/>
        </p:nvGrpSpPr>
        <p:grpSpPr bwMode="auto">
          <a:xfrm>
            <a:off x="211138" y="714375"/>
            <a:ext cx="8723312" cy="1331913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 useBgFill="1">
          <p:nvSpPr>
            <p:cNvPr id="11" name="Freeform 25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B1E4C2-72E5-402A-BD5B-5227709F4F9A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177BFB-7421-4A18-87A2-5EE985DB1E91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1800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228600" y="228600"/>
            <a:ext cx="8696325" cy="6035675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6" name="Group 15"/>
          <p:cNvGrpSpPr>
            <a:grpSpLocks noChangeAspect="1"/>
          </p:cNvGrpSpPr>
          <p:nvPr/>
        </p:nvGrpSpPr>
        <p:grpSpPr bwMode="auto">
          <a:xfrm>
            <a:off x="211138" y="5354638"/>
            <a:ext cx="8723312" cy="1330325"/>
            <a:chOff x="-3905250" y="4294188"/>
            <a:chExt cx="13011150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 useBgFill="1">
          <p:nvSpPr>
            <p:cNvPr id="11" name="Freeform 2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 rtlCol="0">
            <a:normAutofit/>
          </a:bodyPr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9128F-9590-4B5D-882E-DBCDE517F1BE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13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50862-51CE-4139-AA0C-CDB7B4EE08F9}" type="slidenum">
              <a:rPr lang="en-IN"/>
              <a:pPr>
                <a:defRPr/>
              </a:pPr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38739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6325" cy="2468563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pSp>
        <p:nvGrpSpPr>
          <p:cNvPr id="1027" name="Group 15"/>
          <p:cNvGrpSpPr>
            <a:grpSpLocks noChangeAspect="1"/>
          </p:cNvGrpSpPr>
          <p:nvPr/>
        </p:nvGrpSpPr>
        <p:grpSpPr bwMode="auto">
          <a:xfrm>
            <a:off x="211138" y="1679575"/>
            <a:ext cx="8723312" cy="1330325"/>
            <a:chOff x="-3905251" y="4294188"/>
            <a:chExt cx="13027839" cy="1892300"/>
          </a:xfrm>
        </p:grpSpPr>
        <p:sp>
          <p:nvSpPr>
            <p:cNvPr id="1033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>
                <a:gd name="T0" fmla="*/ 2147483647 w 2706"/>
                <a:gd name="T1" fmla="*/ 0 h 640"/>
                <a:gd name="T2" fmla="*/ 2147483647 w 2706"/>
                <a:gd name="T3" fmla="*/ 0 h 640"/>
                <a:gd name="T4" fmla="*/ 2147483647 w 2706"/>
                <a:gd name="T5" fmla="*/ 2147483647 h 640"/>
                <a:gd name="T6" fmla="*/ 2147483647 w 2706"/>
                <a:gd name="T7" fmla="*/ 2147483647 h 640"/>
                <a:gd name="T8" fmla="*/ 2147483647 w 2706"/>
                <a:gd name="T9" fmla="*/ 2147483647 h 640"/>
                <a:gd name="T10" fmla="*/ 2147483647 w 2706"/>
                <a:gd name="T11" fmla="*/ 2147483647 h 640"/>
                <a:gd name="T12" fmla="*/ 2147483647 w 2706"/>
                <a:gd name="T13" fmla="*/ 2147483647 h 640"/>
                <a:gd name="T14" fmla="*/ 2147483647 w 2706"/>
                <a:gd name="T15" fmla="*/ 2147483647 h 640"/>
                <a:gd name="T16" fmla="*/ 2147483647 w 2706"/>
                <a:gd name="T17" fmla="*/ 2147483647 h 640"/>
                <a:gd name="T18" fmla="*/ 2147483647 w 2706"/>
                <a:gd name="T19" fmla="*/ 2147483647 h 640"/>
                <a:gd name="T20" fmla="*/ 2147483647 w 2706"/>
                <a:gd name="T21" fmla="*/ 2147483647 h 640"/>
                <a:gd name="T22" fmla="*/ 2147483647 w 2706"/>
                <a:gd name="T23" fmla="*/ 2147483647 h 640"/>
                <a:gd name="T24" fmla="*/ 2147483647 w 2706"/>
                <a:gd name="T25" fmla="*/ 2147483647 h 640"/>
                <a:gd name="T26" fmla="*/ 2147483647 w 2706"/>
                <a:gd name="T27" fmla="*/ 2147483647 h 640"/>
                <a:gd name="T28" fmla="*/ 2147483647 w 2706"/>
                <a:gd name="T29" fmla="*/ 2147483647 h 640"/>
                <a:gd name="T30" fmla="*/ 2147483647 w 2706"/>
                <a:gd name="T31" fmla="*/ 2147483647 h 640"/>
                <a:gd name="T32" fmla="*/ 2147483647 w 2706"/>
                <a:gd name="T33" fmla="*/ 2147483647 h 640"/>
                <a:gd name="T34" fmla="*/ 2147483647 w 2706"/>
                <a:gd name="T35" fmla="*/ 2147483647 h 640"/>
                <a:gd name="T36" fmla="*/ 0 w 2706"/>
                <a:gd name="T37" fmla="*/ 2147483647 h 640"/>
                <a:gd name="T38" fmla="*/ 0 w 2706"/>
                <a:gd name="T39" fmla="*/ 2147483647 h 640"/>
                <a:gd name="T40" fmla="*/ 2147483647 w 2706"/>
                <a:gd name="T41" fmla="*/ 2147483647 h 640"/>
                <a:gd name="T42" fmla="*/ 2147483647 w 2706"/>
                <a:gd name="T43" fmla="*/ 2147483647 h 640"/>
                <a:gd name="T44" fmla="*/ 2147483647 w 2706"/>
                <a:gd name="T45" fmla="*/ 2147483647 h 640"/>
                <a:gd name="T46" fmla="*/ 2147483647 w 2706"/>
                <a:gd name="T47" fmla="*/ 2147483647 h 640"/>
                <a:gd name="T48" fmla="*/ 2147483647 w 2706"/>
                <a:gd name="T49" fmla="*/ 2147483647 h 640"/>
                <a:gd name="T50" fmla="*/ 2147483647 w 2706"/>
                <a:gd name="T51" fmla="*/ 2147483647 h 640"/>
                <a:gd name="T52" fmla="*/ 2147483647 w 2706"/>
                <a:gd name="T53" fmla="*/ 2147483647 h 640"/>
                <a:gd name="T54" fmla="*/ 2147483647 w 2706"/>
                <a:gd name="T55" fmla="*/ 2147483647 h 640"/>
                <a:gd name="T56" fmla="*/ 2147483647 w 2706"/>
                <a:gd name="T57" fmla="*/ 2147483647 h 640"/>
                <a:gd name="T58" fmla="*/ 2147483647 w 2706"/>
                <a:gd name="T59" fmla="*/ 2147483647 h 640"/>
                <a:gd name="T60" fmla="*/ 2147483647 w 2706"/>
                <a:gd name="T61" fmla="*/ 2147483647 h 640"/>
                <a:gd name="T62" fmla="*/ 2147483647 w 2706"/>
                <a:gd name="T63" fmla="*/ 2147483647 h 640"/>
                <a:gd name="T64" fmla="*/ 2147483647 w 2706"/>
                <a:gd name="T65" fmla="*/ 2147483647 h 640"/>
                <a:gd name="T66" fmla="*/ 2147483647 w 2706"/>
                <a:gd name="T67" fmla="*/ 2147483647 h 640"/>
                <a:gd name="T68" fmla="*/ 2147483647 w 2706"/>
                <a:gd name="T69" fmla="*/ 2147483647 h 640"/>
                <a:gd name="T70" fmla="*/ 2147483647 w 2706"/>
                <a:gd name="T71" fmla="*/ 2147483647 h 640"/>
                <a:gd name="T72" fmla="*/ 2147483647 w 2706"/>
                <a:gd name="T73" fmla="*/ 2147483647 h 640"/>
                <a:gd name="T74" fmla="*/ 2147483647 w 2706"/>
                <a:gd name="T75" fmla="*/ 2147483647 h 640"/>
                <a:gd name="T76" fmla="*/ 2147483647 w 2706"/>
                <a:gd name="T77" fmla="*/ 2147483647 h 640"/>
                <a:gd name="T78" fmla="*/ 2147483647 w 2706"/>
                <a:gd name="T79" fmla="*/ 2147483647 h 640"/>
                <a:gd name="T80" fmla="*/ 2147483647 w 2706"/>
                <a:gd name="T81" fmla="*/ 2147483647 h 640"/>
                <a:gd name="T82" fmla="*/ 2147483647 w 2706"/>
                <a:gd name="T83" fmla="*/ 2147483647 h 640"/>
                <a:gd name="T84" fmla="*/ 2147483647 w 2706"/>
                <a:gd name="T85" fmla="*/ 2147483647 h 640"/>
                <a:gd name="T86" fmla="*/ 2147483647 w 2706"/>
                <a:gd name="T87" fmla="*/ 2147483647 h 640"/>
                <a:gd name="T88" fmla="*/ 2147483647 w 2706"/>
                <a:gd name="T89" fmla="*/ 2147483647 h 640"/>
                <a:gd name="T90" fmla="*/ 2147483647 w 2706"/>
                <a:gd name="T91" fmla="*/ 2147483647 h 640"/>
                <a:gd name="T92" fmla="*/ 2147483647 w 2706"/>
                <a:gd name="T93" fmla="*/ 2147483647 h 640"/>
                <a:gd name="T94" fmla="*/ 2147483647 w 2706"/>
                <a:gd name="T95" fmla="*/ 2147483647 h 640"/>
                <a:gd name="T96" fmla="*/ 2147483647 w 2706"/>
                <a:gd name="T97" fmla="*/ 2147483647 h 640"/>
                <a:gd name="T98" fmla="*/ 2147483647 w 2706"/>
                <a:gd name="T99" fmla="*/ 2147483647 h 640"/>
                <a:gd name="T100" fmla="*/ 2147483647 w 2706"/>
                <a:gd name="T101" fmla="*/ 2147483647 h 640"/>
                <a:gd name="T102" fmla="*/ 2147483647 w 2706"/>
                <a:gd name="T103" fmla="*/ 2147483647 h 640"/>
                <a:gd name="T104" fmla="*/ 2147483647 w 2706"/>
                <a:gd name="T105" fmla="*/ 2147483647 h 640"/>
                <a:gd name="T106" fmla="*/ 2147483647 w 2706"/>
                <a:gd name="T107" fmla="*/ 0 h 640"/>
                <a:gd name="T108" fmla="*/ 2147483647 w 2706"/>
                <a:gd name="T109" fmla="*/ 0 h 640"/>
                <a:gd name="T110" fmla="*/ 2147483647 w 2706"/>
                <a:gd name="T111" fmla="*/ 0 h 640"/>
                <a:gd name="T112" fmla="*/ 2147483647 w 2706"/>
                <a:gd name="T113" fmla="*/ 0 h 640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1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4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>
                <a:gd name="T0" fmla="*/ 2147483647 w 5216"/>
                <a:gd name="T1" fmla="*/ 2147483647 h 762"/>
                <a:gd name="T2" fmla="*/ 2147483647 w 5216"/>
                <a:gd name="T3" fmla="*/ 2147483647 h 762"/>
                <a:gd name="T4" fmla="*/ 2147483647 w 5216"/>
                <a:gd name="T5" fmla="*/ 2147483647 h 762"/>
                <a:gd name="T6" fmla="*/ 2147483647 w 5216"/>
                <a:gd name="T7" fmla="*/ 2147483647 h 762"/>
                <a:gd name="T8" fmla="*/ 2147483647 w 5216"/>
                <a:gd name="T9" fmla="*/ 2147483647 h 762"/>
                <a:gd name="T10" fmla="*/ 2147483647 w 5216"/>
                <a:gd name="T11" fmla="*/ 2147483647 h 762"/>
                <a:gd name="T12" fmla="*/ 2147483647 w 5216"/>
                <a:gd name="T13" fmla="*/ 2147483647 h 762"/>
                <a:gd name="T14" fmla="*/ 2147483647 w 5216"/>
                <a:gd name="T15" fmla="*/ 2147483647 h 762"/>
                <a:gd name="T16" fmla="*/ 2147483647 w 5216"/>
                <a:gd name="T17" fmla="*/ 2147483647 h 762"/>
                <a:gd name="T18" fmla="*/ 2147483647 w 5216"/>
                <a:gd name="T19" fmla="*/ 2147483647 h 762"/>
                <a:gd name="T20" fmla="*/ 2147483647 w 5216"/>
                <a:gd name="T21" fmla="*/ 2147483647 h 762"/>
                <a:gd name="T22" fmla="*/ 2147483647 w 5216"/>
                <a:gd name="T23" fmla="*/ 2147483647 h 762"/>
                <a:gd name="T24" fmla="*/ 2147483647 w 5216"/>
                <a:gd name="T25" fmla="*/ 2147483647 h 762"/>
                <a:gd name="T26" fmla="*/ 2147483647 w 5216"/>
                <a:gd name="T27" fmla="*/ 0 h 762"/>
                <a:gd name="T28" fmla="*/ 2147483647 w 5216"/>
                <a:gd name="T29" fmla="*/ 2147483647 h 762"/>
                <a:gd name="T30" fmla="*/ 2147483647 w 5216"/>
                <a:gd name="T31" fmla="*/ 2147483647 h 762"/>
                <a:gd name="T32" fmla="*/ 0 w 5216"/>
                <a:gd name="T33" fmla="*/ 2147483647 h 762"/>
                <a:gd name="T34" fmla="*/ 2147483647 w 5216"/>
                <a:gd name="T35" fmla="*/ 2147483647 h 762"/>
                <a:gd name="T36" fmla="*/ 2147483647 w 5216"/>
                <a:gd name="T37" fmla="*/ 2147483647 h 762"/>
                <a:gd name="T38" fmla="*/ 2147483647 w 5216"/>
                <a:gd name="T39" fmla="*/ 2147483647 h 762"/>
                <a:gd name="T40" fmla="*/ 2147483647 w 5216"/>
                <a:gd name="T41" fmla="*/ 2147483647 h 762"/>
                <a:gd name="T42" fmla="*/ 2147483647 w 5216"/>
                <a:gd name="T43" fmla="*/ 2147483647 h 762"/>
                <a:gd name="T44" fmla="*/ 2147483647 w 5216"/>
                <a:gd name="T45" fmla="*/ 2147483647 h 762"/>
                <a:gd name="T46" fmla="*/ 2147483647 w 5216"/>
                <a:gd name="T47" fmla="*/ 2147483647 h 762"/>
                <a:gd name="T48" fmla="*/ 2147483647 w 5216"/>
                <a:gd name="T49" fmla="*/ 2147483647 h 762"/>
                <a:gd name="T50" fmla="*/ 2147483647 w 5216"/>
                <a:gd name="T51" fmla="*/ 2147483647 h 762"/>
                <a:gd name="T52" fmla="*/ 2147483647 w 5216"/>
                <a:gd name="T53" fmla="*/ 2147483647 h 762"/>
                <a:gd name="T54" fmla="*/ 2147483647 w 5216"/>
                <a:gd name="T55" fmla="*/ 2147483647 h 762"/>
                <a:gd name="T56" fmla="*/ 2147483647 w 5216"/>
                <a:gd name="T57" fmla="*/ 2147483647 h 762"/>
                <a:gd name="T58" fmla="*/ 2147483647 w 5216"/>
                <a:gd name="T59" fmla="*/ 2147483647 h 762"/>
                <a:gd name="T60" fmla="*/ 2147483647 w 5216"/>
                <a:gd name="T61" fmla="*/ 2147483647 h 762"/>
                <a:gd name="T62" fmla="*/ 2147483647 w 5216"/>
                <a:gd name="T63" fmla="*/ 2147483647 h 762"/>
                <a:gd name="T64" fmla="*/ 2147483647 w 5216"/>
                <a:gd name="T65" fmla="*/ 2147483647 h 762"/>
                <a:gd name="T66" fmla="*/ 2147483647 w 5216"/>
                <a:gd name="T67" fmla="*/ 2147483647 h 762"/>
                <a:gd name="T68" fmla="*/ 2147483647 w 5216"/>
                <a:gd name="T69" fmla="*/ 2147483647 h 762"/>
                <a:gd name="T70" fmla="*/ 2147483647 w 5216"/>
                <a:gd name="T71" fmla="*/ 2147483647 h 76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>
                <a:gd name="T0" fmla="*/ 0 w 5144"/>
                <a:gd name="T1" fmla="*/ 2147483647 h 694"/>
                <a:gd name="T2" fmla="*/ 0 w 5144"/>
                <a:gd name="T3" fmla="*/ 2147483647 h 694"/>
                <a:gd name="T4" fmla="*/ 2147483647 w 5144"/>
                <a:gd name="T5" fmla="*/ 2147483647 h 694"/>
                <a:gd name="T6" fmla="*/ 2147483647 w 5144"/>
                <a:gd name="T7" fmla="*/ 2147483647 h 694"/>
                <a:gd name="T8" fmla="*/ 2147483647 w 5144"/>
                <a:gd name="T9" fmla="*/ 2147483647 h 694"/>
                <a:gd name="T10" fmla="*/ 2147483647 w 5144"/>
                <a:gd name="T11" fmla="*/ 2147483647 h 694"/>
                <a:gd name="T12" fmla="*/ 2147483647 w 5144"/>
                <a:gd name="T13" fmla="*/ 2147483647 h 694"/>
                <a:gd name="T14" fmla="*/ 2147483647 w 5144"/>
                <a:gd name="T15" fmla="*/ 2147483647 h 694"/>
                <a:gd name="T16" fmla="*/ 2147483647 w 5144"/>
                <a:gd name="T17" fmla="*/ 2147483647 h 694"/>
                <a:gd name="T18" fmla="*/ 2147483647 w 5144"/>
                <a:gd name="T19" fmla="*/ 2147483647 h 694"/>
                <a:gd name="T20" fmla="*/ 2147483647 w 5144"/>
                <a:gd name="T21" fmla="*/ 2147483647 h 694"/>
                <a:gd name="T22" fmla="*/ 2147483647 w 5144"/>
                <a:gd name="T23" fmla="*/ 2147483647 h 694"/>
                <a:gd name="T24" fmla="*/ 2147483647 w 5144"/>
                <a:gd name="T25" fmla="*/ 0 h 694"/>
                <a:gd name="T26" fmla="*/ 2147483647 w 5144"/>
                <a:gd name="T27" fmla="*/ 2147483647 h 694"/>
                <a:gd name="T28" fmla="*/ 2147483647 w 5144"/>
                <a:gd name="T29" fmla="*/ 2147483647 h 694"/>
                <a:gd name="T30" fmla="*/ 2147483647 w 5144"/>
                <a:gd name="T31" fmla="*/ 2147483647 h 694"/>
                <a:gd name="T32" fmla="*/ 2147483647 w 5144"/>
                <a:gd name="T33" fmla="*/ 2147483647 h 694"/>
                <a:gd name="T34" fmla="*/ 2147483647 w 5144"/>
                <a:gd name="T35" fmla="*/ 2147483647 h 694"/>
                <a:gd name="T36" fmla="*/ 2147483647 w 5144"/>
                <a:gd name="T37" fmla="*/ 2147483647 h 694"/>
                <a:gd name="T38" fmla="*/ 2147483647 w 5144"/>
                <a:gd name="T39" fmla="*/ 2147483647 h 694"/>
                <a:gd name="T40" fmla="*/ 2147483647 w 5144"/>
                <a:gd name="T41" fmla="*/ 2147483647 h 694"/>
                <a:gd name="T42" fmla="*/ 2147483647 w 5144"/>
                <a:gd name="T43" fmla="*/ 2147483647 h 694"/>
                <a:gd name="T44" fmla="*/ 2147483647 w 5144"/>
                <a:gd name="T45" fmla="*/ 2147483647 h 694"/>
                <a:gd name="T46" fmla="*/ 2147483647 w 5144"/>
                <a:gd name="T47" fmla="*/ 2147483647 h 694"/>
                <a:gd name="T48" fmla="*/ 2147483647 w 5144"/>
                <a:gd name="T49" fmla="*/ 2147483647 h 694"/>
                <a:gd name="T50" fmla="*/ 2147483647 w 5144"/>
                <a:gd name="T51" fmla="*/ 2147483647 h 694"/>
                <a:gd name="T52" fmla="*/ 2147483647 w 5144"/>
                <a:gd name="T53" fmla="*/ 2147483647 h 694"/>
                <a:gd name="T54" fmla="*/ 2147483647 w 5144"/>
                <a:gd name="T55" fmla="*/ 2147483647 h 694"/>
                <a:gd name="T56" fmla="*/ 2147483647 w 5144"/>
                <a:gd name="T57" fmla="*/ 2147483647 h 694"/>
                <a:gd name="T58" fmla="*/ 2147483647 w 5144"/>
                <a:gd name="T59" fmla="*/ 2147483647 h 694"/>
                <a:gd name="T60" fmla="*/ 2147483647 w 5144"/>
                <a:gd name="T61" fmla="*/ 2147483647 h 69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6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>
                <a:gd name="T0" fmla="*/ 0 w 3112"/>
                <a:gd name="T1" fmla="*/ 2147483647 h 584"/>
                <a:gd name="T2" fmla="*/ 0 w 3112"/>
                <a:gd name="T3" fmla="*/ 2147483647 h 584"/>
                <a:gd name="T4" fmla="*/ 2147483647 w 3112"/>
                <a:gd name="T5" fmla="*/ 2147483647 h 584"/>
                <a:gd name="T6" fmla="*/ 2147483647 w 3112"/>
                <a:gd name="T7" fmla="*/ 2147483647 h 584"/>
                <a:gd name="T8" fmla="*/ 2147483647 w 3112"/>
                <a:gd name="T9" fmla="*/ 2147483647 h 584"/>
                <a:gd name="T10" fmla="*/ 2147483647 w 3112"/>
                <a:gd name="T11" fmla="*/ 2147483647 h 584"/>
                <a:gd name="T12" fmla="*/ 2147483647 w 3112"/>
                <a:gd name="T13" fmla="*/ 2147483647 h 584"/>
                <a:gd name="T14" fmla="*/ 2147483647 w 3112"/>
                <a:gd name="T15" fmla="*/ 2147483647 h 584"/>
                <a:gd name="T16" fmla="*/ 2147483647 w 3112"/>
                <a:gd name="T17" fmla="*/ 2147483647 h 584"/>
                <a:gd name="T18" fmla="*/ 2147483647 w 3112"/>
                <a:gd name="T19" fmla="*/ 2147483647 h 584"/>
                <a:gd name="T20" fmla="*/ 2147483647 w 3112"/>
                <a:gd name="T21" fmla="*/ 2147483647 h 584"/>
                <a:gd name="T22" fmla="*/ 2147483647 w 3112"/>
                <a:gd name="T23" fmla="*/ 2147483647 h 584"/>
                <a:gd name="T24" fmla="*/ 2147483647 w 3112"/>
                <a:gd name="T25" fmla="*/ 2147483647 h 584"/>
                <a:gd name="T26" fmla="*/ 2147483647 w 3112"/>
                <a:gd name="T27" fmla="*/ 2147483647 h 584"/>
                <a:gd name="T28" fmla="*/ 2147483647 w 3112"/>
                <a:gd name="T29" fmla="*/ 2147483647 h 584"/>
                <a:gd name="T30" fmla="*/ 2147483647 w 3112"/>
                <a:gd name="T31" fmla="*/ 2147483647 h 584"/>
                <a:gd name="T32" fmla="*/ 2147483647 w 3112"/>
                <a:gd name="T33" fmla="*/ 2147483647 h 584"/>
                <a:gd name="T34" fmla="*/ 2147483647 w 3112"/>
                <a:gd name="T35" fmla="*/ 2147483647 h 584"/>
                <a:gd name="T36" fmla="*/ 2147483647 w 3112"/>
                <a:gd name="T37" fmla="*/ 2147483647 h 584"/>
                <a:gd name="T38" fmla="*/ 2147483647 w 3112"/>
                <a:gd name="T39" fmla="*/ 0 h 584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 useBgFill="1">
          <p:nvSpPr>
            <p:cNvPr id="1037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>
                <a:gd name="T0" fmla="*/ 2147483647 w 8196"/>
                <a:gd name="T1" fmla="*/ 2147483647 h 1192"/>
                <a:gd name="T2" fmla="*/ 2147483647 w 8196"/>
                <a:gd name="T3" fmla="*/ 2147483647 h 1192"/>
                <a:gd name="T4" fmla="*/ 2147483647 w 8196"/>
                <a:gd name="T5" fmla="*/ 2147483647 h 1192"/>
                <a:gd name="T6" fmla="*/ 2147483647 w 8196"/>
                <a:gd name="T7" fmla="*/ 2147483647 h 1192"/>
                <a:gd name="T8" fmla="*/ 2147483647 w 8196"/>
                <a:gd name="T9" fmla="*/ 2147483647 h 1192"/>
                <a:gd name="T10" fmla="*/ 2147483647 w 8196"/>
                <a:gd name="T11" fmla="*/ 2147483647 h 1192"/>
                <a:gd name="T12" fmla="*/ 2147483647 w 8196"/>
                <a:gd name="T13" fmla="*/ 2147483647 h 1192"/>
                <a:gd name="T14" fmla="*/ 2147483647 w 8196"/>
                <a:gd name="T15" fmla="*/ 2147483647 h 1192"/>
                <a:gd name="T16" fmla="*/ 2147483647 w 8196"/>
                <a:gd name="T17" fmla="*/ 2147483647 h 1192"/>
                <a:gd name="T18" fmla="*/ 2147483647 w 8196"/>
                <a:gd name="T19" fmla="*/ 2147483647 h 1192"/>
                <a:gd name="T20" fmla="*/ 2147483647 w 8196"/>
                <a:gd name="T21" fmla="*/ 2147483647 h 1192"/>
                <a:gd name="T22" fmla="*/ 2147483647 w 8196"/>
                <a:gd name="T23" fmla="*/ 2147483647 h 1192"/>
                <a:gd name="T24" fmla="*/ 2147483647 w 8196"/>
                <a:gd name="T25" fmla="*/ 2147483647 h 1192"/>
                <a:gd name="T26" fmla="*/ 2147483647 w 8196"/>
                <a:gd name="T27" fmla="*/ 2147483647 h 1192"/>
                <a:gd name="T28" fmla="*/ 2147483647 w 8196"/>
                <a:gd name="T29" fmla="*/ 2147483647 h 1192"/>
                <a:gd name="T30" fmla="*/ 2147483647 w 8196"/>
                <a:gd name="T31" fmla="*/ 2147483647 h 1192"/>
                <a:gd name="T32" fmla="*/ 2147483647 w 8196"/>
                <a:gd name="T33" fmla="*/ 2147483647 h 1192"/>
                <a:gd name="T34" fmla="*/ 2147483647 w 8196"/>
                <a:gd name="T35" fmla="*/ 2147483647 h 1192"/>
                <a:gd name="T36" fmla="*/ 2147483647 w 8196"/>
                <a:gd name="T37" fmla="*/ 2147483647 h 1192"/>
                <a:gd name="T38" fmla="*/ 2147483647 w 8196"/>
                <a:gd name="T39" fmla="*/ 2147483647 h 1192"/>
                <a:gd name="T40" fmla="*/ 2147483647 w 8196"/>
                <a:gd name="T41" fmla="*/ 2147483647 h 1192"/>
                <a:gd name="T42" fmla="*/ 2147483647 w 8196"/>
                <a:gd name="T43" fmla="*/ 2147483647 h 1192"/>
                <a:gd name="T44" fmla="*/ 2147483647 w 8196"/>
                <a:gd name="T45" fmla="*/ 0 h 1192"/>
                <a:gd name="T46" fmla="*/ 2147483647 w 8196"/>
                <a:gd name="T47" fmla="*/ 2147483647 h 1192"/>
                <a:gd name="T48" fmla="*/ 2147483647 w 8196"/>
                <a:gd name="T49" fmla="*/ 2147483647 h 1192"/>
                <a:gd name="T50" fmla="*/ 2147483647 w 8196"/>
                <a:gd name="T51" fmla="*/ 2147483647 h 1192"/>
                <a:gd name="T52" fmla="*/ 2147483647 w 8196"/>
                <a:gd name="T53" fmla="*/ 2147483647 h 1192"/>
                <a:gd name="T54" fmla="*/ 2147483647 w 8196"/>
                <a:gd name="T55" fmla="*/ 2147483647 h 1192"/>
                <a:gd name="T56" fmla="*/ 2147483647 w 8196"/>
                <a:gd name="T57" fmla="*/ 2147483647 h 1192"/>
                <a:gd name="T58" fmla="*/ 2147483647 w 8196"/>
                <a:gd name="T59" fmla="*/ 2147483647 h 1192"/>
                <a:gd name="T60" fmla="*/ 2147483647 w 8196"/>
                <a:gd name="T61" fmla="*/ 2147483647 h 1192"/>
                <a:gd name="T62" fmla="*/ 0 w 8196"/>
                <a:gd name="T63" fmla="*/ 2147483647 h 1192"/>
                <a:gd name="T64" fmla="*/ 2147483647 w 8196"/>
                <a:gd name="T65" fmla="*/ 2147483647 h 1192"/>
                <a:gd name="T66" fmla="*/ 2147483647 w 8196"/>
                <a:gd name="T67" fmla="*/ 2147483647 h 1192"/>
                <a:gd name="T68" fmla="*/ 2147483647 w 8196"/>
                <a:gd name="T69" fmla="*/ 2147483647 h 1192"/>
                <a:gd name="T70" fmla="*/ 2147483647 w 8196"/>
                <a:gd name="T71" fmla="*/ 2147483647 h 119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2" y="512"/>
                  </a:lnTo>
                  <a:close/>
                </a:path>
              </a:pathLst>
            </a:custGeom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8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338138"/>
            <a:ext cx="82296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4138" y="6249988"/>
            <a:ext cx="37861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452A5DA-3610-4114-ABDF-A22E196FBAC0}" type="datetimeFigureOut">
              <a:rPr lang="en-IN"/>
              <a:pPr>
                <a:defRPr/>
              </a:pPr>
              <a:t>18-01-2019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75" y="6249988"/>
            <a:ext cx="3786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0975" y="6249988"/>
            <a:ext cx="1162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F681635-DF88-4907-AB9A-7BA7549C049E}" type="slidenum">
              <a:rPr lang="en-IN"/>
              <a:pPr>
                <a:defRPr/>
              </a:pPr>
              <a:t>‹#›</a:t>
            </a:fld>
            <a:endParaRPr lang="en-IN"/>
          </a:p>
        </p:txBody>
      </p:sp>
      <p:sp>
        <p:nvSpPr>
          <p:cNvPr id="103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71538" y="2674938"/>
            <a:ext cx="7408862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3" r:id="rId2"/>
    <p:sldLayoutId id="2147483759" r:id="rId3"/>
    <p:sldLayoutId id="2147483754" r:id="rId4"/>
    <p:sldLayoutId id="2147483755" r:id="rId5"/>
    <p:sldLayoutId id="2147483756" r:id="rId6"/>
    <p:sldLayoutId id="2147483760" r:id="rId7"/>
    <p:sldLayoutId id="2147483761" r:id="rId8"/>
    <p:sldLayoutId id="2147483762" r:id="rId9"/>
    <p:sldLayoutId id="2147483757" r:id="rId10"/>
    <p:sldLayoutId id="214748376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FFFFFF"/>
          </a:solidFill>
          <a:latin typeface="Candara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kern="1200">
          <a:solidFill>
            <a:schemeClr val="tx2"/>
          </a:solidFill>
          <a:latin typeface="+mn-lt"/>
          <a:ea typeface="+mn-ea"/>
          <a:cs typeface="+mn-cs"/>
        </a:defRPr>
      </a:lvl4pPr>
      <a:lvl5pPr marL="1462088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package" Target="../embeddings/Microsoft_Word_Document1.docx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package" Target="../embeddings/Microsoft_Word_Document2.docx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wmf"/><Relationship Id="rId4" Type="http://schemas.openxmlformats.org/officeDocument/2006/relationships/package" Target="../embeddings/Microsoft_Word_Document3.docx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4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5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7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w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w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6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5" descr="http://t0.gstatic.com/images?q=tbn:ANd9GcTA0buUfFG-f7Cq1fn6kPPfbk4ldun_sht9JnX9PrfjLpa4LnZ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4" t="26669" r="2"/>
          <a:stretch>
            <a:fillRect/>
          </a:stretch>
        </p:blipFill>
        <p:spPr bwMode="auto">
          <a:xfrm>
            <a:off x="0" y="0"/>
            <a:ext cx="9144000" cy="698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53411"/>
            <a:ext cx="4533649" cy="339552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750" y="1989138"/>
            <a:ext cx="7740650" cy="4137025"/>
          </a:xfrm>
        </p:spPr>
        <p:txBody>
          <a:bodyPr/>
          <a:lstStyle/>
          <a:p>
            <a:pPr marL="0" indent="0" algn="ctr">
              <a:buFont typeface="Symbol" pitchFamily="18" charset="2"/>
              <a:buNone/>
              <a:defRPr/>
            </a:pPr>
            <a:r>
              <a:rPr lang="en-IN" sz="4000" b="1" dirty="0" smtClean="0"/>
              <a:t>MAKE A BID. </a:t>
            </a:r>
          </a:p>
          <a:p>
            <a:pPr>
              <a:defRPr/>
            </a:pPr>
            <a:r>
              <a:rPr lang="en-IN" sz="3600" dirty="0" smtClean="0"/>
              <a:t>YOU ARE GIVEN A 1000 POINTS</a:t>
            </a:r>
          </a:p>
          <a:p>
            <a:pPr>
              <a:defRPr/>
            </a:pPr>
            <a:r>
              <a:rPr lang="en-IN" sz="3600" dirty="0" smtClean="0"/>
              <a:t>LOOK AT THIS LIST AND ALLOT  POINTS AS PER YOUR PRIORITY</a:t>
            </a:r>
          </a:p>
          <a:p>
            <a:pPr marL="0" indent="0">
              <a:buFont typeface="Symbol" pitchFamily="18" charset="2"/>
              <a:buNone/>
              <a:defRPr/>
            </a:pPr>
            <a:endParaRPr lang="en-IN" dirty="0"/>
          </a:p>
        </p:txBody>
      </p:sp>
      <p:sp>
        <p:nvSpPr>
          <p:cNvPr id="1741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6000" b="1" smtClean="0">
                <a:solidFill>
                  <a:srgbClr val="FFFF00"/>
                </a:solidFill>
              </a:rPr>
              <a:t>ACTIVITY </a:t>
            </a:r>
            <a:r>
              <a:rPr lang="en-IN" sz="8000" b="1" smtClean="0">
                <a:solidFill>
                  <a:srgbClr val="FFFF00"/>
                </a:solidFill>
              </a:rPr>
              <a:t>1</a:t>
            </a:r>
          </a:p>
        </p:txBody>
      </p:sp>
      <p:graphicFrame>
        <p:nvGraphicFramePr>
          <p:cNvPr id="17412" name="Object 3">
            <a:hlinkClick r:id="" action="ppaction://ole?verb=1" highlightClick="1"/>
          </p:cNvPr>
          <p:cNvGraphicFramePr>
            <a:graphicFrameLocks noChangeAspect="1"/>
          </p:cNvGraphicFramePr>
          <p:nvPr/>
        </p:nvGraphicFramePr>
        <p:xfrm>
          <a:off x="3563938" y="4724400"/>
          <a:ext cx="1851025" cy="144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3" name="Document" showAsIcon="1" r:id="rId4" imgW="914400" imgH="714375" progId="Word.Document.12">
                  <p:embed/>
                </p:oleObj>
              </mc:Choice>
              <mc:Fallback>
                <p:oleObj name="Document" showAsIcon="1" r:id="rId4" imgW="914400" imgH="714375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4724400"/>
                        <a:ext cx="1851025" cy="1446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288" y="1268413"/>
            <a:ext cx="8353425" cy="5373687"/>
          </a:xfrm>
        </p:spPr>
        <p:txBody>
          <a:bodyPr/>
          <a:lstStyle/>
          <a:p>
            <a:pPr marL="0" indent="0">
              <a:buFont typeface="Symbol" pitchFamily="18" charset="2"/>
              <a:buNone/>
              <a:defRPr/>
            </a:pPr>
            <a:r>
              <a:rPr lang="en-IN" sz="4800" b="1" dirty="0" smtClean="0"/>
              <a:t>            POSITIVE STROKES</a:t>
            </a:r>
          </a:p>
          <a:p>
            <a:pPr>
              <a:defRPr/>
            </a:pPr>
            <a:r>
              <a:rPr lang="en-IN" sz="3600" b="1" dirty="0" smtClean="0"/>
              <a:t>Positive Strokes make one feel good about oneself</a:t>
            </a:r>
          </a:p>
          <a:p>
            <a:pPr>
              <a:defRPr/>
            </a:pPr>
            <a:r>
              <a:rPr lang="en-IN" sz="3600" b="1" dirty="0" smtClean="0"/>
              <a:t>It also makes you feel good when you say nice things to each  other</a:t>
            </a:r>
          </a:p>
          <a:p>
            <a:pPr>
              <a:defRPr/>
            </a:pPr>
            <a:r>
              <a:rPr lang="en-IN" sz="3600" b="1" dirty="0" smtClean="0"/>
              <a:t>Feeling good makes you behave in a more positive manner in everyday situations</a:t>
            </a:r>
          </a:p>
          <a:p>
            <a:pPr marL="0" indent="0">
              <a:buFont typeface="Symbol" pitchFamily="18" charset="2"/>
              <a:buNone/>
              <a:defRPr/>
            </a:pPr>
            <a:endParaRPr lang="en-IN" sz="4800" b="1" dirty="0"/>
          </a:p>
        </p:txBody>
      </p:sp>
      <p:sp>
        <p:nvSpPr>
          <p:cNvPr id="18435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6000" b="1" smtClean="0">
                <a:solidFill>
                  <a:srgbClr val="FFFF00"/>
                </a:solidFill>
              </a:rPr>
              <a:t>ACTIVITY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1"/>
          <p:cNvSpPr>
            <a:spLocks noGrp="1"/>
          </p:cNvSpPr>
          <p:nvPr>
            <p:ph idx="1"/>
          </p:nvPr>
        </p:nvSpPr>
        <p:spPr>
          <a:xfrm>
            <a:off x="0" y="2060575"/>
            <a:ext cx="9036050" cy="4797425"/>
          </a:xfrm>
        </p:spPr>
        <p:txBody>
          <a:bodyPr/>
          <a:lstStyle/>
          <a:p>
            <a:pPr marL="0" indent="0" algn="ctr" eaLnBrk="1" hangingPunct="1">
              <a:buFont typeface="Symbol" pitchFamily="18" charset="2"/>
              <a:buNone/>
            </a:pPr>
            <a:r>
              <a:rPr lang="en-IN" sz="4800" b="1" i="1" smtClean="0">
                <a:solidFill>
                  <a:srgbClr val="C00000"/>
                </a:solidFill>
              </a:rPr>
              <a:t>1.Developing an Identity</a:t>
            </a:r>
          </a:p>
          <a:p>
            <a:pPr marL="0" indent="0" eaLnBrk="1" hangingPunct="1">
              <a:buFont typeface="Symbol" pitchFamily="18" charset="2"/>
              <a:buNone/>
            </a:pPr>
            <a:r>
              <a:rPr lang="en-IN" sz="3200" smtClean="0"/>
              <a:t>􀀣 </a:t>
            </a:r>
            <a:r>
              <a:rPr lang="en-IN" sz="3200" b="1" smtClean="0"/>
              <a:t>Self – awareness helps adolescents understand themselves and establish their personal identity. Lack of information and skills prevent them from effectively exploring their potential and establishing a positive image and sound career</a:t>
            </a:r>
          </a:p>
          <a:p>
            <a:pPr marL="0" indent="0" eaLnBrk="1" hangingPunct="1">
              <a:buFont typeface="Symbol" pitchFamily="18" charset="2"/>
              <a:buNone/>
            </a:pPr>
            <a:r>
              <a:rPr lang="en-IN" sz="3200" b="1" smtClean="0"/>
              <a:t>perspective.</a:t>
            </a:r>
          </a:p>
        </p:txBody>
      </p:sp>
      <p:sp>
        <p:nvSpPr>
          <p:cNvPr id="4" name="Rectangle 3"/>
          <p:cNvSpPr/>
          <p:nvPr/>
        </p:nvSpPr>
        <p:spPr>
          <a:xfrm>
            <a:off x="467544" y="404664"/>
            <a:ext cx="8136904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KEY ISSUES AND CONCERNS OF ADOLESCENTS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388" y="1844675"/>
            <a:ext cx="8964612" cy="4679950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IN" sz="4300" b="1" i="1" dirty="0" smtClean="0">
                <a:solidFill>
                  <a:srgbClr val="C00000"/>
                </a:solidFill>
              </a:rPr>
              <a:t>2.Managing </a:t>
            </a:r>
            <a:r>
              <a:rPr lang="en-IN" sz="4300" b="1" i="1" dirty="0">
                <a:solidFill>
                  <a:srgbClr val="C00000"/>
                </a:solidFill>
              </a:rPr>
              <a:t>Emotions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IN" sz="3100" b="1" dirty="0" smtClean="0"/>
              <a:t> </a:t>
            </a:r>
            <a:r>
              <a:rPr lang="en-IN" sz="3100" b="1" dirty="0"/>
              <a:t>Adolescents have frequent mood changes reflecting feelings of anger, </a:t>
            </a:r>
            <a:r>
              <a:rPr lang="en-IN" sz="3100" b="1" dirty="0" smtClean="0"/>
              <a:t>sadness, happiness</a:t>
            </a:r>
            <a:r>
              <a:rPr lang="en-IN" sz="3100" b="1" dirty="0"/>
              <a:t>, fear, shame, guilt, and love. Very often, they are unable to </a:t>
            </a:r>
            <a:r>
              <a:rPr lang="en-IN" sz="3100" b="1" dirty="0" smtClean="0"/>
              <a:t>understand the </a:t>
            </a:r>
            <a:r>
              <a:rPr lang="en-IN" sz="3100" b="1" dirty="0"/>
              <a:t>emotional turmoil.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IN" sz="3100" b="1" dirty="0" smtClean="0"/>
              <a:t> </a:t>
            </a:r>
            <a:r>
              <a:rPr lang="en-IN" sz="3100" b="1" dirty="0">
                <a:solidFill>
                  <a:schemeClr val="accent3">
                    <a:lumMod val="50000"/>
                  </a:schemeClr>
                </a:solidFill>
              </a:rPr>
              <a:t>They do not have a supportive environment in order to share their concerns </a:t>
            </a:r>
            <a:r>
              <a:rPr lang="en-IN" sz="3100" b="1" dirty="0" smtClean="0">
                <a:solidFill>
                  <a:schemeClr val="accent3">
                    <a:lumMod val="50000"/>
                  </a:schemeClr>
                </a:solidFill>
              </a:rPr>
              <a:t>with others</a:t>
            </a:r>
            <a:r>
              <a:rPr lang="en-IN" sz="3100" b="1" dirty="0">
                <a:solidFill>
                  <a:schemeClr val="accent3">
                    <a:lumMod val="50000"/>
                  </a:schemeClr>
                </a:solidFill>
              </a:rPr>
              <a:t>. </a:t>
            </a:r>
            <a:r>
              <a:rPr lang="en-IN" sz="3100" b="1" dirty="0" err="1">
                <a:solidFill>
                  <a:schemeClr val="accent3">
                    <a:lumMod val="50000"/>
                  </a:schemeClr>
                </a:solidFill>
              </a:rPr>
              <a:t>Counseling</a:t>
            </a:r>
            <a:r>
              <a:rPr lang="en-IN" sz="3100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IN" sz="3100" b="1" dirty="0" smtClean="0">
                <a:solidFill>
                  <a:schemeClr val="accent3">
                    <a:lumMod val="50000"/>
                  </a:schemeClr>
                </a:solidFill>
              </a:rPr>
              <a:t> facilities </a:t>
            </a:r>
            <a:r>
              <a:rPr lang="en-IN" sz="3100" b="1" dirty="0">
                <a:solidFill>
                  <a:schemeClr val="accent3">
                    <a:lumMod val="50000"/>
                  </a:schemeClr>
                </a:solidFill>
              </a:rPr>
              <a:t>are not available</a:t>
            </a:r>
            <a:r>
              <a:rPr lang="en-IN" sz="3100" b="1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467544" y="404664"/>
            <a:ext cx="8136904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KEY ISSUES AND CONCERNS OF ADOLESCENTS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388" y="1989138"/>
            <a:ext cx="8964612" cy="4137025"/>
          </a:xfrm>
        </p:spPr>
        <p:txBody>
          <a:bodyPr rtlCol="0">
            <a:normAutofit fontScale="6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IN" sz="6400" b="1" i="1" dirty="0" smtClean="0">
                <a:solidFill>
                  <a:srgbClr val="C00000"/>
                </a:solidFill>
              </a:rPr>
              <a:t>3.Building Relationships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IN" sz="4400" b="1" dirty="0"/>
              <a:t>As a part of growing up, adolescents redefine their relationships with parents, </a:t>
            </a:r>
            <a:r>
              <a:rPr lang="en-IN" sz="4400" b="1" dirty="0" smtClean="0"/>
              <a:t>peers and </a:t>
            </a:r>
            <a:r>
              <a:rPr lang="en-IN" sz="4400" b="1" dirty="0"/>
              <a:t>members of the opposite sex. Adults have high expectations from them and </a:t>
            </a:r>
            <a:r>
              <a:rPr lang="en-IN" sz="4400" b="1" dirty="0" smtClean="0"/>
              <a:t>do not </a:t>
            </a:r>
            <a:r>
              <a:rPr lang="en-IN" sz="4400" b="1" dirty="0"/>
              <a:t>understand their feelings.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q"/>
              <a:defRPr/>
            </a:pPr>
            <a:r>
              <a:rPr lang="en-IN" sz="4400" b="1" dirty="0" smtClean="0">
                <a:solidFill>
                  <a:schemeClr val="accent3">
                    <a:lumMod val="50000"/>
                  </a:schemeClr>
                </a:solidFill>
              </a:rPr>
              <a:t>Adolescents need </a:t>
            </a:r>
            <a:r>
              <a:rPr lang="en-IN" sz="4400" b="1" dirty="0">
                <a:solidFill>
                  <a:schemeClr val="accent3">
                    <a:lumMod val="50000"/>
                  </a:schemeClr>
                </a:solidFill>
              </a:rPr>
              <a:t>social skills for building positive and healthy </a:t>
            </a:r>
            <a:r>
              <a:rPr lang="en-IN" sz="4400" b="1" dirty="0" smtClean="0">
                <a:solidFill>
                  <a:schemeClr val="accent3">
                    <a:lumMod val="50000"/>
                  </a:schemeClr>
                </a:solidFill>
              </a:rPr>
              <a:t> relationships with others </a:t>
            </a:r>
            <a:r>
              <a:rPr lang="en-IN" sz="4400" b="1" dirty="0">
                <a:solidFill>
                  <a:schemeClr val="accent3">
                    <a:lumMod val="50000"/>
                  </a:schemeClr>
                </a:solidFill>
              </a:rPr>
              <a:t>including peer of opposite sex. They need to understand the importance </a:t>
            </a:r>
            <a:r>
              <a:rPr lang="en-IN" sz="4400" b="1" dirty="0" smtClean="0">
                <a:solidFill>
                  <a:schemeClr val="accent3">
                    <a:lumMod val="50000"/>
                  </a:schemeClr>
                </a:solidFill>
              </a:rPr>
              <a:t>of mutual </a:t>
            </a:r>
            <a:r>
              <a:rPr lang="en-IN" sz="4400" b="1" dirty="0">
                <a:solidFill>
                  <a:schemeClr val="accent3">
                    <a:lumMod val="50000"/>
                  </a:schemeClr>
                </a:solidFill>
              </a:rPr>
              <a:t>respect and socially defined boundaries of every relationship</a:t>
            </a:r>
            <a:r>
              <a:rPr lang="en-IN" sz="4000" dirty="0">
                <a:solidFill>
                  <a:schemeClr val="accent3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2696" y="476672"/>
            <a:ext cx="8229600" cy="1252728"/>
          </a:xfrm>
          <a:extLst/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KEY ISSUES AND CONCERNS OF ADOLESCENTS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9388" y="1916113"/>
            <a:ext cx="8856662" cy="4941887"/>
          </a:xfrm>
        </p:spPr>
        <p:txBody>
          <a:bodyPr rtlCol="0">
            <a:normAutofit lnSpcReduction="10000"/>
          </a:bodyPr>
          <a:lstStyle/>
          <a:p>
            <a:pPr marL="514350" indent="-514350" algn="ctr" eaLnBrk="1" fontAlgn="auto" hangingPunct="1">
              <a:spcAft>
                <a:spcPts val="0"/>
              </a:spcAft>
              <a:buFont typeface="Symbol" pitchFamily="18" charset="2"/>
              <a:buAutoNum type="arabicPeriod" startAt="4"/>
              <a:defRPr/>
            </a:pPr>
            <a:r>
              <a:rPr lang="en-IN" sz="3600" b="1" i="1" dirty="0" smtClean="0">
                <a:solidFill>
                  <a:srgbClr val="C00000"/>
                </a:solidFill>
              </a:rPr>
              <a:t>Resisting </a:t>
            </a:r>
            <a:r>
              <a:rPr lang="en-IN" sz="3600" b="1" i="1" dirty="0">
                <a:solidFill>
                  <a:srgbClr val="C00000"/>
                </a:solidFill>
              </a:rPr>
              <a:t>Peer </a:t>
            </a:r>
            <a:r>
              <a:rPr lang="en-IN" sz="3600" b="1" i="1" dirty="0" smtClean="0">
                <a:solidFill>
                  <a:srgbClr val="C00000"/>
                </a:solidFill>
              </a:rPr>
              <a:t>Pressure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3200" b="1" dirty="0"/>
              <a:t>Adolescents find it difficult to resist peer pressure. Some of them may yield </a:t>
            </a:r>
            <a:r>
              <a:rPr lang="en-IN" sz="3200" b="1" dirty="0" smtClean="0"/>
              <a:t>to these </a:t>
            </a:r>
            <a:r>
              <a:rPr lang="en-IN" sz="3200" b="1" dirty="0"/>
              <a:t>pressures and engage in experimentation.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3200" b="1" dirty="0" smtClean="0"/>
              <a:t> </a:t>
            </a:r>
            <a:r>
              <a:rPr lang="en-IN" sz="3200" b="1" dirty="0">
                <a:solidFill>
                  <a:schemeClr val="accent3">
                    <a:lumMod val="50000"/>
                  </a:schemeClr>
                </a:solidFill>
              </a:rPr>
              <a:t>Aggressive self conduct; irresponsible behaviour and substance abuse </a:t>
            </a:r>
            <a:r>
              <a:rPr lang="en-IN" sz="3200" b="1" dirty="0" smtClean="0">
                <a:solidFill>
                  <a:schemeClr val="accent3">
                    <a:lumMod val="50000"/>
                  </a:schemeClr>
                </a:solidFill>
              </a:rPr>
              <a:t>involve greater </a:t>
            </a:r>
            <a:r>
              <a:rPr lang="en-IN" sz="3200" b="1" dirty="0">
                <a:solidFill>
                  <a:schemeClr val="accent3">
                    <a:lumMod val="50000"/>
                  </a:schemeClr>
                </a:solidFill>
              </a:rPr>
              <a:t>risks with regard to physical and mental health.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3200" b="1" dirty="0" smtClean="0"/>
              <a:t> </a:t>
            </a:r>
            <a:r>
              <a:rPr lang="en-IN" sz="3200" b="1" dirty="0"/>
              <a:t>The experiment with smoking and milder drugs can lead to switching over to </a:t>
            </a:r>
            <a:r>
              <a:rPr lang="en-IN" sz="3200" b="1" dirty="0" smtClean="0"/>
              <a:t>hard drugs </a:t>
            </a:r>
            <a:r>
              <a:rPr lang="en-IN" sz="3200" b="1" dirty="0"/>
              <a:t>and addiction at a later stage.</a:t>
            </a:r>
            <a:endParaRPr lang="en-IN" sz="3200" b="1" i="1" dirty="0" smtClean="0"/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n-IN" sz="3200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92696" y="441317"/>
            <a:ext cx="8229600" cy="1323439"/>
          </a:xfrm>
          <a:extLst/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KEY ISSUES AND CONCERNS OF ADOLESCENTS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700213"/>
            <a:ext cx="9144000" cy="5157787"/>
          </a:xfrm>
        </p:spPr>
        <p:txBody>
          <a:bodyPr rtlCol="0">
            <a:normAutofit fontScale="92500" lnSpcReduction="20000"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IN" sz="2800" dirty="0" smtClean="0">
                <a:solidFill>
                  <a:srgbClr val="C00000"/>
                </a:solidFill>
              </a:rPr>
              <a:t>5.</a:t>
            </a:r>
            <a:r>
              <a:rPr lang="en-IN" sz="2800" b="1" i="1" dirty="0">
                <a:solidFill>
                  <a:srgbClr val="C00000"/>
                </a:solidFill>
              </a:rPr>
              <a:t> </a:t>
            </a:r>
            <a:r>
              <a:rPr lang="en-IN" sz="3000" b="1" i="1" dirty="0">
                <a:solidFill>
                  <a:srgbClr val="C00000"/>
                </a:solidFill>
              </a:rPr>
              <a:t>Acquiring Information, Education and Services on </a:t>
            </a:r>
            <a:r>
              <a:rPr lang="en-IN" sz="3000" b="1" i="1" dirty="0" smtClean="0">
                <a:solidFill>
                  <a:srgbClr val="C00000"/>
                </a:solidFill>
              </a:rPr>
              <a:t>issues </a:t>
            </a:r>
            <a:r>
              <a:rPr lang="en-IN" sz="3000" b="1" i="1" dirty="0">
                <a:solidFill>
                  <a:srgbClr val="C00000"/>
                </a:solidFill>
              </a:rPr>
              <a:t>of </a:t>
            </a:r>
            <a:r>
              <a:rPr lang="en-IN" sz="3000" b="1" i="1" dirty="0" smtClean="0">
                <a:solidFill>
                  <a:srgbClr val="C00000"/>
                </a:solidFill>
              </a:rPr>
              <a:t>Adolescence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2800" b="1" dirty="0">
                <a:solidFill>
                  <a:srgbClr val="7030A0"/>
                </a:solidFill>
              </a:rPr>
              <a:t>Exposure to media and mixed messages from the fast changing world have </a:t>
            </a:r>
            <a:r>
              <a:rPr lang="en-IN" sz="2800" b="1" dirty="0" smtClean="0">
                <a:solidFill>
                  <a:srgbClr val="7030A0"/>
                </a:solidFill>
              </a:rPr>
              <a:t>left adolescents </a:t>
            </a:r>
            <a:r>
              <a:rPr lang="en-IN" sz="2800" b="1" dirty="0">
                <a:solidFill>
                  <a:srgbClr val="7030A0"/>
                </a:solidFill>
              </a:rPr>
              <a:t>with many unanswered questions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2800" b="1" dirty="0" smtClean="0"/>
              <a:t> </a:t>
            </a:r>
            <a:r>
              <a:rPr lang="en-IN" sz="2800" b="1" dirty="0"/>
              <a:t>The widening gap in communication between adolescents and parents is a matter </a:t>
            </a:r>
            <a:r>
              <a:rPr lang="en-IN" sz="2800" b="1" dirty="0" smtClean="0"/>
              <a:t>of great </a:t>
            </a:r>
            <a:r>
              <a:rPr lang="en-IN" sz="2800" b="1" dirty="0"/>
              <a:t>concern.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2800" b="1" dirty="0" smtClean="0"/>
              <a:t> </a:t>
            </a:r>
            <a:r>
              <a:rPr lang="en-IN" sz="2800" b="1" dirty="0">
                <a:solidFill>
                  <a:srgbClr val="7030A0"/>
                </a:solidFill>
              </a:rPr>
              <a:t>Teachers still feel inhibited to discuss issues frankly and sensitively.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2800" b="1" dirty="0" smtClean="0"/>
              <a:t> </a:t>
            </a:r>
            <a:r>
              <a:rPr lang="en-IN" sz="2800" b="1" dirty="0"/>
              <a:t>Adolescents seek information from their peer group who are also ill informed </a:t>
            </a:r>
            <a:r>
              <a:rPr lang="en-IN" sz="2800" b="1" dirty="0" smtClean="0"/>
              <a:t>and some </a:t>
            </a:r>
            <a:r>
              <a:rPr lang="en-IN" sz="2800" b="1" dirty="0"/>
              <a:t>may fall prey to quacks.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2800" b="1" dirty="0" smtClean="0">
                <a:solidFill>
                  <a:srgbClr val="7030A0"/>
                </a:solidFill>
              </a:rPr>
              <a:t> </a:t>
            </a:r>
            <a:r>
              <a:rPr lang="en-IN" sz="2800" b="1" dirty="0">
                <a:solidFill>
                  <a:srgbClr val="7030A0"/>
                </a:solidFill>
              </a:rPr>
              <a:t>Fear and hesitation prevents them from seeking knowledge on preventive </a:t>
            </a:r>
            <a:r>
              <a:rPr lang="en-IN" sz="2800" b="1" dirty="0" smtClean="0">
                <a:solidFill>
                  <a:srgbClr val="7030A0"/>
                </a:solidFill>
              </a:rPr>
              <a:t>methods and </a:t>
            </a:r>
            <a:r>
              <a:rPr lang="en-IN" sz="2800" b="1" dirty="0">
                <a:solidFill>
                  <a:srgbClr val="7030A0"/>
                </a:solidFill>
              </a:rPr>
              <a:t>medical help if suffering from RTIs and STIs.</a:t>
            </a:r>
            <a:endParaRPr lang="en-IN" sz="2800" b="1" i="1" dirty="0" smtClean="0">
              <a:solidFill>
                <a:srgbClr val="7030A0"/>
              </a:solidFill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n-IN" sz="2800" dirty="0">
              <a:solidFill>
                <a:srgbClr val="7030A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323439"/>
          </a:xfrm>
          <a:extLst/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KEY ISSUES AND CONCERNS OF ADOLESCENTS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0825" y="1916113"/>
            <a:ext cx="8642350" cy="475297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IN" sz="3600" b="1" dirty="0" smtClean="0">
                <a:solidFill>
                  <a:srgbClr val="C00000"/>
                </a:solidFill>
              </a:rPr>
              <a:t>6.Communicating </a:t>
            </a:r>
            <a:r>
              <a:rPr lang="en-IN" sz="3600" b="1" dirty="0">
                <a:solidFill>
                  <a:srgbClr val="C00000"/>
                </a:solidFill>
              </a:rPr>
              <a:t>and Negotiating safer life </a:t>
            </a:r>
            <a:r>
              <a:rPr lang="en-IN" sz="3600" b="1" dirty="0" smtClean="0">
                <a:solidFill>
                  <a:srgbClr val="C00000"/>
                </a:solidFill>
              </a:rPr>
              <a:t>situations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3200" b="1" dirty="0">
                <a:solidFill>
                  <a:srgbClr val="7030A0"/>
                </a:solidFill>
              </a:rPr>
              <a:t>Sexually active adolescents face greater health risks</a:t>
            </a:r>
            <a:r>
              <a:rPr lang="en-IN" sz="3200" b="1" dirty="0" smtClean="0">
                <a:solidFill>
                  <a:srgbClr val="7030A0"/>
                </a:solidFill>
              </a:rPr>
              <a:t>. 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3200" b="1" dirty="0" smtClean="0"/>
              <a:t>Girls </a:t>
            </a:r>
            <a:r>
              <a:rPr lang="en-IN" sz="3200" b="1" dirty="0"/>
              <a:t>may also face mental and emotional problems related to early </a:t>
            </a:r>
            <a:r>
              <a:rPr lang="en-IN" sz="3200" b="1" dirty="0" smtClean="0"/>
              <a:t>sexual initiation.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en-IN" sz="3200" b="1" dirty="0">
                <a:solidFill>
                  <a:srgbClr val="C00000"/>
                </a:solidFill>
              </a:rPr>
              <a:t>Resisting the vulnerability to drug abuse, violence and conflict with law or society.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323439"/>
          </a:xfrm>
          <a:extLst/>
        </p:spPr>
        <p:txBody>
          <a:bodyPr rtlCol="0">
            <a:sp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KEY ISSUES AND CONCERNS OF ADOLESCENTS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0825" y="2060575"/>
            <a:ext cx="8713788" cy="4797425"/>
          </a:xfrm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Symbol" pitchFamily="18" charset="2"/>
              <a:buBlip>
                <a:blip r:embed="rId2"/>
              </a:buBlip>
              <a:defRPr/>
            </a:pPr>
            <a:r>
              <a:rPr lang="en-IN" sz="2800" dirty="0"/>
              <a:t>Life skills have been defined as </a:t>
            </a:r>
            <a:r>
              <a:rPr lang="en-IN" sz="3200" b="1" i="1" dirty="0">
                <a:solidFill>
                  <a:srgbClr val="7030A0"/>
                </a:solidFill>
              </a:rPr>
              <a:t>“the abilities for adaptive and positive behaviour </a:t>
            </a:r>
            <a:r>
              <a:rPr lang="en-IN" sz="3200" b="1" i="1" dirty="0" smtClean="0">
                <a:solidFill>
                  <a:srgbClr val="7030A0"/>
                </a:solidFill>
              </a:rPr>
              <a:t>that enable </a:t>
            </a:r>
            <a:r>
              <a:rPr lang="en-IN" sz="3200" b="1" i="1" dirty="0">
                <a:solidFill>
                  <a:srgbClr val="7030A0"/>
                </a:solidFill>
              </a:rPr>
              <a:t>individuals to deal effectively with the demands and challenges of everyday life</a:t>
            </a:r>
            <a:r>
              <a:rPr lang="en-IN" sz="3200" b="1" i="1" dirty="0" smtClean="0">
                <a:solidFill>
                  <a:srgbClr val="7030A0"/>
                </a:solidFill>
              </a:rPr>
              <a:t>”</a:t>
            </a:r>
            <a:r>
              <a:rPr lang="en-IN" sz="2800" dirty="0" smtClean="0"/>
              <a:t>(</a:t>
            </a:r>
            <a:r>
              <a:rPr lang="en-IN" sz="2800" dirty="0"/>
              <a:t>WHO</a:t>
            </a:r>
            <a:r>
              <a:rPr lang="en-IN" sz="2800" dirty="0" smtClean="0"/>
              <a:t>).</a:t>
            </a:r>
          </a:p>
          <a:p>
            <a:pPr marL="274320" indent="-274320" eaLnBrk="1" fontAlgn="auto" hangingPunct="1">
              <a:spcAft>
                <a:spcPts val="0"/>
              </a:spcAft>
              <a:buFont typeface="Symbol" pitchFamily="18" charset="2"/>
              <a:buBlip>
                <a:blip r:embed="rId2"/>
              </a:buBlip>
              <a:defRPr/>
            </a:pPr>
            <a:r>
              <a:rPr lang="en-IN" sz="3600" b="1" dirty="0" smtClean="0">
                <a:solidFill>
                  <a:srgbClr val="7030A0"/>
                </a:solidFill>
              </a:rPr>
              <a:t> </a:t>
            </a:r>
            <a:r>
              <a:rPr lang="en-IN" sz="3600" b="1" dirty="0">
                <a:solidFill>
                  <a:srgbClr val="7030A0"/>
                </a:solidFill>
              </a:rPr>
              <a:t>‘Adaptive’ </a:t>
            </a:r>
            <a:r>
              <a:rPr lang="en-IN" sz="3200" dirty="0">
                <a:solidFill>
                  <a:srgbClr val="C00000"/>
                </a:solidFill>
              </a:rPr>
              <a:t>means that a person is flexible in approach and is able to adjust </a:t>
            </a:r>
            <a:r>
              <a:rPr lang="en-IN" sz="3200" dirty="0" smtClean="0">
                <a:solidFill>
                  <a:srgbClr val="C00000"/>
                </a:solidFill>
              </a:rPr>
              <a:t>in different </a:t>
            </a:r>
            <a:r>
              <a:rPr lang="en-IN" sz="3200" dirty="0">
                <a:solidFill>
                  <a:srgbClr val="C00000"/>
                </a:solidFill>
              </a:rPr>
              <a:t>circumstances. </a:t>
            </a:r>
            <a:endParaRPr lang="en-IN" sz="3200" dirty="0" smtClean="0">
              <a:solidFill>
                <a:srgbClr val="C00000"/>
              </a:solidFill>
            </a:endParaRPr>
          </a:p>
          <a:p>
            <a:pPr marL="274320" indent="-274320" eaLnBrk="1" fontAlgn="auto" hangingPunct="1">
              <a:spcAft>
                <a:spcPts val="0"/>
              </a:spcAft>
              <a:buFont typeface="Symbol" pitchFamily="18" charset="2"/>
              <a:buBlip>
                <a:blip r:embed="rId2"/>
              </a:buBlip>
              <a:defRPr/>
            </a:pPr>
            <a:r>
              <a:rPr lang="en-IN" sz="2800" dirty="0" smtClean="0"/>
              <a:t>‘</a:t>
            </a:r>
            <a:r>
              <a:rPr lang="en-IN" sz="3500" b="1" i="1" dirty="0">
                <a:solidFill>
                  <a:srgbClr val="7030A0"/>
                </a:solidFill>
              </a:rPr>
              <a:t>Positive behaviour’ </a:t>
            </a:r>
            <a:r>
              <a:rPr lang="en-IN" sz="2800" b="1" dirty="0"/>
              <a:t>implies that a person is forward </a:t>
            </a:r>
            <a:r>
              <a:rPr lang="en-IN" sz="2800" b="1" dirty="0" smtClean="0"/>
              <a:t>looking and </a:t>
            </a:r>
            <a:r>
              <a:rPr lang="en-IN" sz="2800" b="1" dirty="0"/>
              <a:t>even in difficult situations, can find a ray of hope and opportunities to find solutions</a:t>
            </a:r>
            <a:r>
              <a:rPr lang="en-IN" sz="2800" dirty="0"/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562422" y="260648"/>
            <a:ext cx="8064896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9050">
                  <a:solidFill>
                    <a:srgbClr val="C000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UNDERSTANDING LIFESKILLS- A Teacher’s Perspective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ChangeArrowheads="1"/>
          </p:cNvSpPr>
          <p:nvPr/>
        </p:nvSpPr>
        <p:spPr bwMode="auto">
          <a:xfrm>
            <a:off x="179388" y="188913"/>
            <a:ext cx="8964612" cy="600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IN" sz="4000" b="1"/>
              <a:t>Life skills include </a:t>
            </a:r>
            <a:r>
              <a:rPr lang="en-IN" sz="4400" b="1">
                <a:solidFill>
                  <a:srgbClr val="C00000"/>
                </a:solidFill>
              </a:rPr>
              <a:t>psychosocial competencies and interpersonal skills </a:t>
            </a:r>
            <a:r>
              <a:rPr lang="en-IN" sz="4000" b="1"/>
              <a:t>that help people make </a:t>
            </a:r>
            <a:r>
              <a:rPr lang="en-IN" sz="4000" b="1">
                <a:solidFill>
                  <a:srgbClr val="7030A0"/>
                </a:solidFill>
              </a:rPr>
              <a:t>informed decisions</a:t>
            </a:r>
            <a:r>
              <a:rPr lang="en-IN" sz="4000" b="1"/>
              <a:t>, solve problems, </a:t>
            </a:r>
            <a:r>
              <a:rPr lang="en-IN" sz="4000" b="1">
                <a:solidFill>
                  <a:srgbClr val="7030A0"/>
                </a:solidFill>
              </a:rPr>
              <a:t>think critically and creatively</a:t>
            </a:r>
            <a:r>
              <a:rPr lang="en-IN" sz="4000" b="1"/>
              <a:t>, communicate</a:t>
            </a:r>
          </a:p>
          <a:p>
            <a:r>
              <a:rPr lang="en-IN" sz="4000" b="1"/>
              <a:t>effectively, </a:t>
            </a:r>
            <a:r>
              <a:rPr lang="en-IN" sz="4000" b="1">
                <a:solidFill>
                  <a:srgbClr val="7030A0"/>
                </a:solidFill>
              </a:rPr>
              <a:t>build healthy relationships</a:t>
            </a:r>
            <a:r>
              <a:rPr lang="en-IN" sz="4000" b="1"/>
              <a:t>, empathize with others, and </a:t>
            </a:r>
            <a:r>
              <a:rPr lang="en-IN" sz="4400" b="1">
                <a:solidFill>
                  <a:srgbClr val="7030A0"/>
                </a:solidFill>
              </a:rPr>
              <a:t>cope with managing their lives in a healthy and productive manner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2736" y="260648"/>
            <a:ext cx="3583033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 </a:t>
            </a:r>
            <a:r>
              <a:rPr lang="en-US" sz="5400" b="1" cap="all" dirty="0">
                <a:ln w="0"/>
                <a:solidFill>
                  <a:srgbClr val="CC0099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  <a:cs typeface="+mn-cs"/>
              </a:rPr>
              <a:t>OVERVIEW</a:t>
            </a:r>
          </a:p>
        </p:txBody>
      </p:sp>
      <p:sp>
        <p:nvSpPr>
          <p:cNvPr id="5" name="Rectangle 4"/>
          <p:cNvSpPr/>
          <p:nvPr/>
        </p:nvSpPr>
        <p:spPr>
          <a:xfrm>
            <a:off x="251668" y="1484784"/>
            <a:ext cx="8856984" cy="6001643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BACKGROUND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0">
                  <a:solidFill>
                    <a:srgbClr val="C000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GLOBAL PERSPECTIVES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KEY ISSUES AND CONCERNS OF ADOLESCENTS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0">
                  <a:solidFill>
                    <a:srgbClr val="C000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UNDERSTANDING LIFESKILLS- A Teacher’s Perspective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KEY LIFESKILLS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0">
                  <a:solidFill>
                    <a:srgbClr val="C000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Important FAQs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KEY STEPS IN LIFESKILLS APPLICATION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ASSESSMENT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n w="1905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SUMMARY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ln w="19050">
                <a:solidFill>
                  <a:srgbClr val="C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3200" b="1" dirty="0">
              <a:ln w="19050">
                <a:solidFill>
                  <a:srgbClr val="C0000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2792" y="476672"/>
            <a:ext cx="9003704" cy="5848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eaLnBrk="0" fontAlgn="auto" hangingPunct="0"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Monotype Sorts" pitchFamily="2" charset="2"/>
              <a:buChar char="«"/>
              <a:defRPr/>
            </a:pPr>
            <a:r>
              <a:rPr lang="en-US" sz="8000" b="1" dirty="0">
                <a:ln>
                  <a:solidFill>
                    <a:srgbClr val="C00000"/>
                  </a:solidFill>
                </a:ln>
                <a:solidFill>
                  <a:srgbClr val="FFFF00"/>
                </a:solidFill>
                <a:latin typeface="+mn-lt"/>
                <a:cs typeface="+mn-cs"/>
              </a:rPr>
              <a:t>UNICEF</a:t>
            </a:r>
            <a:endParaRPr lang="en-US" sz="7200" dirty="0">
              <a:ln>
                <a:solidFill>
                  <a:srgbClr val="C00000"/>
                </a:solidFill>
              </a:ln>
              <a:solidFill>
                <a:srgbClr val="FFFF00"/>
              </a:solidFill>
              <a:latin typeface="+mn-lt"/>
              <a:cs typeface="+mn-cs"/>
            </a:endParaRPr>
          </a:p>
          <a:p>
            <a:pPr lvl="1" eaLnBrk="0" fontAlgn="auto" hangingPunct="0"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Monotype Sorts" pitchFamily="2" charset="2"/>
              <a:buChar char="«"/>
              <a:defRPr/>
            </a:pPr>
            <a:r>
              <a:rPr lang="en-US" sz="3600" dirty="0">
                <a:solidFill>
                  <a:schemeClr val="accent2"/>
                </a:solidFill>
                <a:latin typeface="+mn-lt"/>
                <a:cs typeface="+mn-cs"/>
              </a:rPr>
              <a:t>“life-skills based education is</a:t>
            </a:r>
            <a:r>
              <a:rPr lang="en-US" sz="3600" dirty="0">
                <a:solidFill>
                  <a:srgbClr val="FFFF66"/>
                </a:solidFill>
                <a:latin typeface="+mn-lt"/>
                <a:cs typeface="+mn-cs"/>
              </a:rPr>
              <a:t>   </a:t>
            </a:r>
          </a:p>
          <a:p>
            <a:pPr lvl="1" eaLnBrk="0" fontAlgn="auto" hangingPunct="0"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600" dirty="0">
                <a:solidFill>
                  <a:srgbClr val="FFFF66"/>
                </a:solidFill>
                <a:latin typeface="+mn-lt"/>
                <a:cs typeface="+mn-cs"/>
              </a:rPr>
              <a:t>    </a:t>
            </a:r>
            <a:r>
              <a:rPr lang="en-US" sz="3600" dirty="0">
                <a:solidFill>
                  <a:srgbClr val="CC0000"/>
                </a:solidFill>
                <a:latin typeface="+mn-lt"/>
                <a:cs typeface="+mn-cs"/>
              </a:rPr>
              <a:t>-behavior change or behavior development approach </a:t>
            </a:r>
          </a:p>
          <a:p>
            <a:pPr lvl="1" eaLnBrk="0" fontAlgn="auto" hangingPunct="0"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Monotype Sorts" pitchFamily="2" charset="2"/>
              <a:buNone/>
              <a:defRPr/>
            </a:pPr>
            <a:r>
              <a:rPr lang="en-US" sz="3600" dirty="0">
                <a:solidFill>
                  <a:schemeClr val="accent2"/>
                </a:solidFill>
                <a:latin typeface="+mn-lt"/>
                <a:cs typeface="+mn-cs"/>
              </a:rPr>
              <a:t>-designed to address a balance of three areas:</a:t>
            </a:r>
          </a:p>
          <a:p>
            <a:pPr lvl="1" eaLnBrk="0" fontAlgn="auto" hangingPunct="0">
              <a:spcBef>
                <a:spcPct val="50000"/>
              </a:spcBef>
              <a:spcAft>
                <a:spcPts val="0"/>
              </a:spcAft>
              <a:buClr>
                <a:schemeClr val="accent1"/>
              </a:buClr>
              <a:buSzPct val="75000"/>
              <a:buFont typeface="Wingdings" pitchFamily="2" charset="2"/>
              <a:buChar char="v"/>
              <a:defRPr/>
            </a:pPr>
            <a:r>
              <a:rPr lang="en-US" sz="3600" dirty="0">
                <a:solidFill>
                  <a:srgbClr val="FFFF66"/>
                </a:solidFill>
                <a:latin typeface="+mn-lt"/>
                <a:cs typeface="+mn-cs"/>
              </a:rPr>
              <a:t> </a:t>
            </a:r>
            <a:r>
              <a:rPr lang="en-US" sz="3600" dirty="0">
                <a:solidFill>
                  <a:srgbClr val="CC0000"/>
                </a:solidFill>
                <a:latin typeface="+mn-lt"/>
                <a:cs typeface="+mn-cs"/>
              </a:rPr>
              <a:t>knowledge, attitude, and skills</a:t>
            </a:r>
            <a:r>
              <a:rPr lang="en-US" sz="4000" dirty="0">
                <a:solidFill>
                  <a:srgbClr val="CC0000"/>
                </a:solidFill>
                <a:latin typeface="+mn-lt"/>
                <a:cs typeface="+mn-cs"/>
              </a:rPr>
              <a:t>.</a:t>
            </a:r>
            <a:endParaRPr lang="en-US" sz="3200" dirty="0">
              <a:solidFill>
                <a:srgbClr val="CC000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03648" y="162728"/>
            <a:ext cx="6624736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KEY LIFESKILLS</a:t>
            </a:r>
          </a:p>
        </p:txBody>
      </p:sp>
      <p:sp>
        <p:nvSpPr>
          <p:cNvPr id="5" name="Rectangle 4"/>
          <p:cNvSpPr/>
          <p:nvPr/>
        </p:nvSpPr>
        <p:spPr>
          <a:xfrm>
            <a:off x="53975" y="779463"/>
            <a:ext cx="9090025" cy="612457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dirty="0">
                <a:latin typeface="+mn-lt"/>
                <a:cs typeface="+mn-cs"/>
              </a:rPr>
              <a:t>The Ten core Life Skills as laid down by WHO are: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IN" sz="3600" b="1" dirty="0">
                <a:solidFill>
                  <a:srgbClr val="7030A0"/>
                </a:solidFill>
                <a:latin typeface="+mn-lt"/>
                <a:cs typeface="+mn-cs"/>
              </a:rPr>
              <a:t>Self-awareness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IN" sz="3600" b="1" dirty="0">
                <a:latin typeface="+mn-lt"/>
                <a:cs typeface="+mn-cs"/>
              </a:rPr>
              <a:t> </a:t>
            </a:r>
            <a:r>
              <a:rPr lang="en-IN" sz="36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Empathy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600" b="1" dirty="0">
                <a:latin typeface="+mn-lt"/>
                <a:cs typeface="+mn-cs"/>
              </a:rPr>
              <a:t>3. </a:t>
            </a:r>
            <a:r>
              <a:rPr lang="en-IN" sz="3600" b="1" dirty="0">
                <a:solidFill>
                  <a:srgbClr val="00B0F0"/>
                </a:solidFill>
                <a:latin typeface="+mn-lt"/>
                <a:cs typeface="+mn-cs"/>
              </a:rPr>
              <a:t>Critical thinking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600" b="1" dirty="0">
                <a:latin typeface="+mn-lt"/>
                <a:cs typeface="+mn-cs"/>
              </a:rPr>
              <a:t>4. </a:t>
            </a:r>
            <a:r>
              <a:rPr lang="en-IN" sz="3600" b="1" dirty="0">
                <a:solidFill>
                  <a:srgbClr val="00B050"/>
                </a:solidFill>
                <a:latin typeface="+mn-lt"/>
                <a:cs typeface="+mn-cs"/>
              </a:rPr>
              <a:t>Creative thinking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600" b="1" dirty="0">
                <a:latin typeface="+mn-lt"/>
                <a:cs typeface="+mn-cs"/>
              </a:rPr>
              <a:t>5. </a:t>
            </a:r>
            <a:r>
              <a:rPr lang="en-IN" sz="3600" b="1" dirty="0">
                <a:solidFill>
                  <a:srgbClr val="FFC000"/>
                </a:solidFill>
                <a:latin typeface="+mn-lt"/>
                <a:cs typeface="+mn-cs"/>
              </a:rPr>
              <a:t>Decision making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600" b="1" dirty="0">
                <a:latin typeface="+mn-lt"/>
                <a:cs typeface="+mn-cs"/>
              </a:rPr>
              <a:t> 6</a:t>
            </a:r>
            <a:r>
              <a:rPr lang="en-IN" sz="3600" b="1" dirty="0">
                <a:solidFill>
                  <a:srgbClr val="FF0000"/>
                </a:solidFill>
                <a:latin typeface="+mn-lt"/>
                <a:cs typeface="+mn-cs"/>
              </a:rPr>
              <a:t>. Problem Solving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600" b="1" dirty="0">
                <a:latin typeface="+mn-lt"/>
                <a:cs typeface="+mn-cs"/>
              </a:rPr>
              <a:t>7. </a:t>
            </a:r>
            <a:r>
              <a:rPr lang="en-IN" sz="3600" b="1" dirty="0">
                <a:solidFill>
                  <a:srgbClr val="C00000"/>
                </a:solidFill>
                <a:latin typeface="+mn-lt"/>
                <a:cs typeface="+mn-cs"/>
              </a:rPr>
              <a:t>Effective communication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600" b="1" dirty="0">
                <a:latin typeface="+mn-lt"/>
                <a:cs typeface="+mn-cs"/>
              </a:rPr>
              <a:t>8. </a:t>
            </a:r>
            <a:r>
              <a:rPr lang="en-IN" sz="3600" b="1" dirty="0">
                <a:solidFill>
                  <a:srgbClr val="0000FF"/>
                </a:solidFill>
                <a:latin typeface="+mn-lt"/>
                <a:cs typeface="+mn-cs"/>
              </a:rPr>
              <a:t>Interpersonal relationship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600" b="1" dirty="0">
                <a:latin typeface="+mn-lt"/>
                <a:cs typeface="+mn-cs"/>
              </a:rPr>
              <a:t>9. </a:t>
            </a:r>
            <a:r>
              <a:rPr lang="en-IN" sz="3600" b="1" dirty="0">
                <a:solidFill>
                  <a:srgbClr val="CC0099"/>
                </a:solidFill>
                <a:latin typeface="+mn-lt"/>
                <a:cs typeface="+mn-cs"/>
              </a:rPr>
              <a:t>Coping with stress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600" b="1" dirty="0">
                <a:latin typeface="+mn-lt"/>
                <a:cs typeface="+mn-cs"/>
              </a:rPr>
              <a:t>10. Coping with emotion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97632" y="260648"/>
            <a:ext cx="8069415" cy="110799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600" b="1" cap="all" dirty="0">
                <a:ln w="12700" cmpd="sng">
                  <a:solidFill>
                    <a:srgbClr val="C0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cs typeface="+mn-cs"/>
              </a:rPr>
              <a:t>Generic life skills</a:t>
            </a:r>
          </a:p>
        </p:txBody>
      </p:sp>
      <p:sp>
        <p:nvSpPr>
          <p:cNvPr id="29699" name="Text Box 6"/>
          <p:cNvSpPr>
            <a:spLocks noGrp="1" noChangeArrowheads="1"/>
          </p:cNvSpPr>
          <p:nvPr>
            <p:ph idx="1"/>
          </p:nvPr>
        </p:nvSpPr>
        <p:spPr>
          <a:xfrm>
            <a:off x="0" y="1363663"/>
            <a:ext cx="9144000" cy="5586412"/>
          </a:xfr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7200" indent="-457200" algn="ctr" eaLnBrk="1" hangingPunct="1"/>
            <a:endParaRPr lang="en-US" sz="900" b="1" smtClean="0">
              <a:solidFill>
                <a:schemeClr val="tx1"/>
              </a:solidFill>
              <a:latin typeface="Verdana" pitchFamily="34" charset="0"/>
              <a:cs typeface="Tahoma" pitchFamily="34" charset="0"/>
            </a:endParaRPr>
          </a:p>
          <a:p>
            <a:pPr marL="457200" indent="-457200" eaLnBrk="1" hangingPunct="1">
              <a:buFontTx/>
              <a:buAutoNum type="arabicPlain"/>
            </a:pPr>
            <a:r>
              <a:rPr lang="en-AU" b="1" smtClean="0">
                <a:solidFill>
                  <a:schemeClr val="tx1"/>
                </a:solidFill>
                <a:latin typeface="Verdana" pitchFamily="34" charset="0"/>
                <a:cs typeface="Tahoma" pitchFamily="34" charset="0"/>
              </a:rPr>
              <a:t>COGNITIVE SKILLS – including search, selection, analysis of information; critical thinking; problem-solving; understanding consequences; decision-making; adaptability; creativity</a:t>
            </a:r>
          </a:p>
          <a:p>
            <a:pPr marL="457200" indent="-457200" eaLnBrk="1" hangingPunct="1">
              <a:buFontTx/>
              <a:buAutoNum type="arabicPlain"/>
            </a:pPr>
            <a:endParaRPr lang="en-AU" sz="900" b="1" smtClean="0">
              <a:solidFill>
                <a:schemeClr val="tx1"/>
              </a:solidFill>
              <a:latin typeface="Verdana" pitchFamily="34" charset="0"/>
              <a:cs typeface="Tahoma" pitchFamily="34" charset="0"/>
            </a:endParaRPr>
          </a:p>
          <a:p>
            <a:pPr marL="457200" indent="-457200" eaLnBrk="1" hangingPunct="1">
              <a:buFontTx/>
              <a:buAutoNum type="arabicPlain"/>
            </a:pPr>
            <a:r>
              <a:rPr lang="en-AU" b="1" smtClean="0">
                <a:solidFill>
                  <a:schemeClr val="tx1"/>
                </a:solidFill>
                <a:latin typeface="Verdana" pitchFamily="34" charset="0"/>
                <a:cs typeface="Tahoma" pitchFamily="34" charset="0"/>
              </a:rPr>
              <a:t>EMOTIONAL COPING SKILLS – including motivation; sense of responsibility; commitment; managing stress; managing feelings; self-management, self-monitoring and self-adjustment</a:t>
            </a:r>
          </a:p>
          <a:p>
            <a:pPr marL="457200" indent="-457200" eaLnBrk="1" hangingPunct="1">
              <a:buFontTx/>
              <a:buAutoNum type="arabicPlain"/>
            </a:pPr>
            <a:endParaRPr lang="en-AU" sz="900" b="1" smtClean="0">
              <a:solidFill>
                <a:schemeClr val="tx1"/>
              </a:solidFill>
              <a:latin typeface="Verdana" pitchFamily="34" charset="0"/>
              <a:cs typeface="Tahoma" pitchFamily="34" charset="0"/>
            </a:endParaRPr>
          </a:p>
          <a:p>
            <a:pPr marL="457200" indent="-457200" eaLnBrk="1" hangingPunct="1">
              <a:buFontTx/>
              <a:buAutoNum type="arabicPlain"/>
            </a:pPr>
            <a:r>
              <a:rPr lang="en-AU" b="1" smtClean="0">
                <a:solidFill>
                  <a:schemeClr val="tx1"/>
                </a:solidFill>
                <a:latin typeface="Verdana" pitchFamily="34" charset="0"/>
                <a:cs typeface="Tahoma" pitchFamily="34" charset="0"/>
              </a:rPr>
              <a:t>SOCIAL OR INTERPERSONAL SKILLS – including communication; assertiveness; negotiation/refusal skills; cooperation; empathy; teamwork</a:t>
            </a:r>
            <a:endParaRPr lang="en-AU" sz="1800" b="1" smtClean="0">
              <a:solidFill>
                <a:schemeClr val="tx1"/>
              </a:solidFill>
              <a:latin typeface="Verdana" pitchFamily="34" charset="0"/>
              <a:cs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-30088" y="620688"/>
            <a:ext cx="8856984" cy="936104"/>
          </a:xfrm>
          <a:extLst/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ln w="19050">
                  <a:solidFill>
                    <a:srgbClr val="C000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Important FAQs</a:t>
            </a:r>
            <a:br>
              <a:rPr lang="en-US" b="1" dirty="0">
                <a:ln w="19050">
                  <a:solidFill>
                    <a:srgbClr val="C00000"/>
                  </a:solidFill>
                </a:ln>
                <a:solidFill>
                  <a:schemeClr val="accent3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en-IN" dirty="0"/>
          </a:p>
        </p:txBody>
      </p:sp>
      <p:sp>
        <p:nvSpPr>
          <p:cNvPr id="30723" name="TextBox 3"/>
          <p:cNvSpPr txBox="1">
            <a:spLocks noChangeArrowheads="1"/>
          </p:cNvSpPr>
          <p:nvPr/>
        </p:nvSpPr>
        <p:spPr bwMode="auto">
          <a:xfrm>
            <a:off x="755650" y="1989138"/>
            <a:ext cx="784860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IN" sz="6000" b="1"/>
              <a:t>LET’S DISCUSS SOME KEY QUESTIONS…  </a:t>
            </a:r>
          </a:p>
        </p:txBody>
      </p:sp>
      <p:graphicFrame>
        <p:nvGraphicFramePr>
          <p:cNvPr id="30724" name="Object 4">
            <a:hlinkClick r:id="" action="ppaction://ole?verb=1" highlightClick="1"/>
          </p:cNvPr>
          <p:cNvGraphicFramePr>
            <a:graphicFrameLocks noChangeAspect="1"/>
          </p:cNvGraphicFramePr>
          <p:nvPr/>
        </p:nvGraphicFramePr>
        <p:xfrm>
          <a:off x="3563938" y="4210050"/>
          <a:ext cx="1573212" cy="1228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5" name="Document" showAsIcon="1" r:id="rId4" imgW="914400" imgH="714375" progId="Word.Document.12">
                  <p:embed/>
                </p:oleObj>
              </mc:Choice>
              <mc:Fallback>
                <p:oleObj name="Document" showAsIcon="1" r:id="rId4" imgW="914400" imgH="714375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938" y="4210050"/>
                        <a:ext cx="1573212" cy="1228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69888" y="1268413"/>
            <a:ext cx="8748712" cy="3451225"/>
          </a:xfrm>
        </p:spPr>
        <p:txBody>
          <a:bodyPr rtlCol="0">
            <a:normAutofit fontScale="92500"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IN" sz="4400" b="1" dirty="0" smtClean="0"/>
              <a:t>FROM </a:t>
            </a:r>
            <a:r>
              <a:rPr lang="en-IN" sz="4800" b="1" dirty="0" smtClean="0">
                <a:solidFill>
                  <a:srgbClr val="C00000"/>
                </a:solidFill>
              </a:rPr>
              <a:t>KNOWLEDGE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IN" sz="4400" b="1" dirty="0" smtClean="0"/>
              <a:t>          TO </a:t>
            </a:r>
            <a:r>
              <a:rPr lang="en-IN" sz="5400" b="1" dirty="0" smtClean="0">
                <a:solidFill>
                  <a:srgbClr val="7030A0"/>
                </a:solidFill>
              </a:rPr>
              <a:t>SKILL</a:t>
            </a:r>
            <a:r>
              <a:rPr lang="en-IN" sz="4400" b="1" dirty="0" smtClean="0"/>
              <a:t>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IN" sz="4400" b="1" dirty="0" smtClean="0"/>
              <a:t>             TO </a:t>
            </a:r>
            <a:r>
              <a:rPr lang="en-IN" sz="5400" b="1" dirty="0" smtClean="0">
                <a:solidFill>
                  <a:srgbClr val="00B050"/>
                </a:solidFill>
              </a:rPr>
              <a:t>APPLICATION</a:t>
            </a:r>
            <a:r>
              <a:rPr lang="en-IN" sz="4400" b="1" dirty="0" smtClean="0"/>
              <a:t> AND                       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en-IN" sz="4400" b="1" dirty="0">
                <a:solidFill>
                  <a:srgbClr val="0000FF"/>
                </a:solidFill>
              </a:rPr>
              <a:t> </a:t>
            </a:r>
            <a:r>
              <a:rPr lang="en-IN" sz="4400" b="1" dirty="0" smtClean="0">
                <a:solidFill>
                  <a:srgbClr val="0000FF"/>
                </a:solidFill>
              </a:rPr>
              <a:t>                </a:t>
            </a:r>
            <a:r>
              <a:rPr lang="en-IN" sz="5400" b="1" dirty="0" smtClean="0">
                <a:solidFill>
                  <a:srgbClr val="0000FF"/>
                </a:solidFill>
              </a:rPr>
              <a:t>ADVANCING ATTITUDE</a:t>
            </a:r>
            <a:endParaRPr lang="en-IN" sz="5400" b="1" dirty="0">
              <a:solidFill>
                <a:srgbClr val="0000FF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332656"/>
            <a:ext cx="8856984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ln w="19050">
                  <a:solidFill>
                    <a:srgbClr val="C00000"/>
                  </a:solidFill>
                </a:ln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KEY STEPS IN LIFESKILLS APPLICATION</a:t>
            </a:r>
          </a:p>
        </p:txBody>
      </p:sp>
      <p:graphicFrame>
        <p:nvGraphicFramePr>
          <p:cNvPr id="31748" name="Object 4">
            <a:hlinkClick r:id="" action="ppaction://ole?verb=1" highlightClick="1"/>
          </p:cNvPr>
          <p:cNvGraphicFramePr>
            <a:graphicFrameLocks noChangeAspect="1"/>
          </p:cNvGraphicFramePr>
          <p:nvPr/>
        </p:nvGraphicFramePr>
        <p:xfrm>
          <a:off x="3635375" y="4578350"/>
          <a:ext cx="2376488" cy="1857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Document" showAsIcon="1" r:id="rId4" imgW="914400" imgH="714375" progId="Word.Document.12">
                  <p:embed/>
                </p:oleObj>
              </mc:Choice>
              <mc:Fallback>
                <p:oleObj name="Document" showAsIcon="1" r:id="rId4" imgW="914400" imgH="714375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5375" y="4578350"/>
                        <a:ext cx="2376488" cy="1857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Content Placeholder 1"/>
          <p:cNvSpPr>
            <a:spLocks noGrp="1"/>
          </p:cNvSpPr>
          <p:nvPr>
            <p:ph idx="1"/>
          </p:nvPr>
        </p:nvSpPr>
        <p:spPr>
          <a:xfrm>
            <a:off x="0" y="908050"/>
            <a:ext cx="9139238" cy="6121400"/>
          </a:xfrm>
        </p:spPr>
        <p:txBody>
          <a:bodyPr/>
          <a:lstStyle/>
          <a:p>
            <a:pPr marL="0" indent="0" eaLnBrk="1" hangingPunct="1">
              <a:spcBef>
                <a:spcPct val="50000"/>
              </a:spcBef>
              <a:buClrTx/>
              <a:buSzTx/>
              <a:buFont typeface="Symbol" pitchFamily="18" charset="2"/>
              <a:buNone/>
            </a:pPr>
            <a:r>
              <a:rPr lang="en-US" b="1" u="sng" smtClean="0">
                <a:solidFill>
                  <a:srgbClr val="564B3C"/>
                </a:solidFill>
                <a:latin typeface="Arial" pitchFamily="34" charset="0"/>
                <a:cs typeface="Arial" pitchFamily="34" charset="0"/>
              </a:rPr>
              <a:t>Scholastic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Academic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Work ation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Art Education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 typeface="Symbol" pitchFamily="18" charset="2"/>
              <a:buNone/>
            </a:pPr>
            <a:r>
              <a:rPr lang="en-US" b="1" u="sng" smtClean="0">
                <a:solidFill>
                  <a:srgbClr val="564B3C"/>
                </a:solidFill>
                <a:latin typeface="Arial" pitchFamily="34" charset="0"/>
                <a:cs typeface="Arial" pitchFamily="34" charset="0"/>
              </a:rPr>
              <a:t>Co Scholastic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Life Skills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Attitudes and Values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Participation and Achievement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Outdoor Activities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experience</a:t>
            </a:r>
          </a:p>
          <a:p>
            <a:pPr marL="0" indent="0" eaLnBrk="1" hangingPunct="1">
              <a:spcBef>
                <a:spcPct val="50000"/>
              </a:spcBef>
              <a:buClrTx/>
              <a:buSzTx/>
              <a:buFontTx/>
              <a:buChar char="•"/>
            </a:pPr>
            <a:r>
              <a:rPr lang="en-US" b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Physical and Health Education</a:t>
            </a:r>
            <a:endParaRPr lang="en-IN" smtClean="0"/>
          </a:p>
        </p:txBody>
      </p:sp>
      <p:sp>
        <p:nvSpPr>
          <p:cNvPr id="4" name="Rectangle 3"/>
          <p:cNvSpPr/>
          <p:nvPr/>
        </p:nvSpPr>
        <p:spPr>
          <a:xfrm>
            <a:off x="0" y="343843"/>
            <a:ext cx="8460432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b="1" dirty="0">
                <a:ln w="19050">
                  <a:solidFill>
                    <a:srgbClr val="C0000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LIFE SKILLS IN  THE CURRICULUM</a:t>
            </a:r>
          </a:p>
        </p:txBody>
      </p:sp>
      <p:sp>
        <p:nvSpPr>
          <p:cNvPr id="5" name="Oval 4"/>
          <p:cNvSpPr/>
          <p:nvPr/>
        </p:nvSpPr>
        <p:spPr>
          <a:xfrm>
            <a:off x="0" y="3668713"/>
            <a:ext cx="1763713" cy="431800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ChangeArrowheads="1"/>
          </p:cNvSpPr>
          <p:nvPr/>
        </p:nvSpPr>
        <p:spPr bwMode="auto">
          <a:xfrm>
            <a:off x="-1588" y="1484313"/>
            <a:ext cx="9145588" cy="501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en-US" sz="4000" b="1" dirty="0">
                <a:latin typeface="Arial" charset="0"/>
                <a:cs typeface="+mn-cs"/>
              </a:rPr>
              <a:t>Comprehensive</a:t>
            </a: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3200" b="1" dirty="0">
                <a:latin typeface="Arial" charset="0"/>
                <a:cs typeface="+mn-cs"/>
              </a:rPr>
              <a:t>   </a:t>
            </a:r>
            <a:r>
              <a:rPr lang="en-US" sz="4000" b="1" dirty="0">
                <a:latin typeface="Arial" charset="0"/>
                <a:cs typeface="+mn-cs"/>
              </a:rPr>
              <a:t>Scholastic </a:t>
            </a:r>
            <a:r>
              <a:rPr lang="en-US" sz="3200" b="1" dirty="0">
                <a:latin typeface="Arial" charset="0"/>
                <a:cs typeface="+mn-cs"/>
              </a:rPr>
              <a:t>  -   Subject specific areas. </a:t>
            </a:r>
          </a:p>
          <a:p>
            <a:pPr marL="457200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endParaRPr lang="en-US" sz="3200" b="1" dirty="0">
              <a:latin typeface="Arial" charset="0"/>
              <a:cs typeface="+mn-cs"/>
            </a:endParaRP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3200" b="1" dirty="0">
                <a:latin typeface="Arial" charset="0"/>
                <a:cs typeface="+mn-cs"/>
              </a:rPr>
              <a:t>  </a:t>
            </a:r>
            <a:r>
              <a:rPr lang="en-US" sz="3600" b="1" dirty="0">
                <a:latin typeface="Arial" charset="0"/>
                <a:cs typeface="+mn-cs"/>
              </a:rPr>
              <a:t>Co-Scholastic</a:t>
            </a:r>
            <a:r>
              <a:rPr lang="en-US" sz="3200" b="1" dirty="0">
                <a:latin typeface="Arial" charset="0"/>
                <a:cs typeface="+mn-cs"/>
              </a:rPr>
              <a:t> -   Life skills, attitudes &amp;     values and other co curricular activities</a:t>
            </a:r>
          </a:p>
          <a:p>
            <a:pPr marL="914400" lvl="1" indent="-457200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  <a:defRPr/>
            </a:pPr>
            <a:r>
              <a:rPr lang="en-US" sz="3200" b="1" dirty="0">
                <a:latin typeface="Arial" charset="0"/>
                <a:cs typeface="+mn-cs"/>
              </a:rPr>
              <a:t>  </a:t>
            </a:r>
            <a:r>
              <a:rPr lang="en-US" sz="3600" b="1" dirty="0">
                <a:solidFill>
                  <a:srgbClr val="0000FF"/>
                </a:solidFill>
                <a:latin typeface="Arial" charset="0"/>
                <a:cs typeface="+mn-cs"/>
              </a:rPr>
              <a:t>Includes a variety of tools and techniques for assessment of the learners</a:t>
            </a:r>
            <a:r>
              <a:rPr lang="en-US" sz="3200" b="1" dirty="0">
                <a:latin typeface="Arial" charset="0"/>
                <a:cs typeface="+mn-cs"/>
              </a:rPr>
              <a:t>.</a:t>
            </a:r>
          </a:p>
        </p:txBody>
      </p:sp>
      <p:sp>
        <p:nvSpPr>
          <p:cNvPr id="2" name="Rectangle 1"/>
          <p:cNvSpPr/>
          <p:nvPr/>
        </p:nvSpPr>
        <p:spPr>
          <a:xfrm>
            <a:off x="1580148" y="332656"/>
            <a:ext cx="7024300" cy="923330"/>
          </a:xfrm>
          <a:prstGeom prst="rect">
            <a:avLst/>
          </a:prstGeom>
          <a:solidFill>
            <a:srgbClr val="FF0000"/>
          </a:solidFill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ASSESSMENT- CCE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1143000" y="228600"/>
            <a:ext cx="6929438" cy="1066800"/>
          </a:xfrm>
          <a:prstGeom prst="rect">
            <a:avLst/>
          </a:prstGeom>
          <a:solidFill>
            <a:srgbClr val="FFC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3200" b="1">
                <a:latin typeface="Tahoma" pitchFamily="34" charset="0"/>
              </a:rPr>
              <a:t>GRADING SCALE</a:t>
            </a:r>
          </a:p>
          <a:p>
            <a:pPr algn="ctr" eaLnBrk="1" hangingPunct="1"/>
            <a:r>
              <a:rPr lang="en-US" sz="3200" b="1">
                <a:latin typeface="Tahoma" pitchFamily="34" charset="0"/>
              </a:rPr>
              <a:t> FOR SCHOOL ASSESSMENT</a:t>
            </a:r>
          </a:p>
        </p:txBody>
      </p:sp>
      <p:sp>
        <p:nvSpPr>
          <p:cNvPr id="34819" name="TextBox 3"/>
          <p:cNvSpPr txBox="1">
            <a:spLocks noChangeArrowheads="1"/>
          </p:cNvSpPr>
          <p:nvPr/>
        </p:nvSpPr>
        <p:spPr bwMode="auto">
          <a:xfrm>
            <a:off x="304800" y="1524000"/>
            <a:ext cx="8450263" cy="5078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800" b="1">
                <a:latin typeface="Tahoma" pitchFamily="34" charset="0"/>
              </a:rPr>
              <a:t>Assessment areas:</a:t>
            </a:r>
          </a:p>
          <a:p>
            <a:pPr eaLnBrk="1" hangingPunct="1"/>
            <a:endParaRPr lang="en-US" sz="2800" b="1">
              <a:latin typeface="Tahoma" pitchFamily="34" charset="0"/>
            </a:endParaRPr>
          </a:p>
          <a:p>
            <a:pPr eaLnBrk="1" hangingPunct="1"/>
            <a:r>
              <a:rPr lang="en-US" sz="2400" b="1">
                <a:latin typeface="Tahoma" pitchFamily="34" charset="0"/>
              </a:rPr>
              <a:t>Part 1 A : Scholastic 					9</a:t>
            </a:r>
          </a:p>
          <a:p>
            <a:pPr eaLnBrk="1" hangingPunct="1"/>
            <a:r>
              <a:rPr lang="en-US" sz="2400" b="1">
                <a:latin typeface="Tahoma" pitchFamily="34" charset="0"/>
              </a:rPr>
              <a:t>Part 1 B : Scholastic					5</a:t>
            </a:r>
          </a:p>
          <a:p>
            <a:pPr eaLnBrk="1" hangingPunct="1"/>
            <a:endParaRPr lang="en-US" sz="2400" b="1">
              <a:latin typeface="Tahoma" pitchFamily="34" charset="0"/>
            </a:endParaRPr>
          </a:p>
          <a:p>
            <a:pPr eaLnBrk="1" hangingPunct="1"/>
            <a:r>
              <a:rPr lang="en-US" sz="2400" b="1">
                <a:latin typeface="Tahoma" pitchFamily="34" charset="0"/>
              </a:rPr>
              <a:t>Part 2   : Co-Scholastic 				 </a:t>
            </a:r>
          </a:p>
          <a:p>
            <a:pPr eaLnBrk="1" hangingPunct="1"/>
            <a:r>
              <a:rPr lang="en-US" sz="2800" b="1">
                <a:solidFill>
                  <a:srgbClr val="C00000"/>
                </a:solidFill>
                <a:latin typeface="Tahoma" pitchFamily="34" charset="0"/>
              </a:rPr>
              <a:t>Part 2 A : Life Skills					5</a:t>
            </a:r>
          </a:p>
          <a:p>
            <a:pPr eaLnBrk="1" hangingPunct="1"/>
            <a:r>
              <a:rPr lang="en-US" sz="2400" b="1">
                <a:latin typeface="Tahoma" pitchFamily="34" charset="0"/>
              </a:rPr>
              <a:t>Part 2 B : Attitudes &amp; Values				3</a:t>
            </a:r>
          </a:p>
          <a:p>
            <a:pPr eaLnBrk="1" hangingPunct="1"/>
            <a:r>
              <a:rPr lang="en-US" sz="2400" b="1">
                <a:latin typeface="Tahoma" pitchFamily="34" charset="0"/>
              </a:rPr>
              <a:t>	</a:t>
            </a:r>
          </a:p>
          <a:p>
            <a:pPr eaLnBrk="1" hangingPunct="1"/>
            <a:r>
              <a:rPr lang="en-US" sz="2400" b="1">
                <a:latin typeface="Tahoma" pitchFamily="34" charset="0"/>
              </a:rPr>
              <a:t>Part 3 : Co-Scholastic </a:t>
            </a:r>
          </a:p>
          <a:p>
            <a:pPr eaLnBrk="1" hangingPunct="1"/>
            <a:r>
              <a:rPr lang="en-US" sz="2400" b="1">
                <a:latin typeface="Tahoma" pitchFamily="34" charset="0"/>
              </a:rPr>
              <a:t>Part 3 A: Co-curricular Activities			3</a:t>
            </a:r>
          </a:p>
          <a:p>
            <a:pPr eaLnBrk="1" hangingPunct="1"/>
            <a:r>
              <a:rPr lang="en-US" sz="2400" b="1">
                <a:latin typeface="Tahoma" pitchFamily="34" charset="0"/>
              </a:rPr>
              <a:t>Part 3 B :Health &amp; Physical Education		3</a:t>
            </a:r>
          </a:p>
          <a:p>
            <a:pPr eaLnBrk="1" hangingPunct="1"/>
            <a:r>
              <a:rPr lang="en-US" sz="2400" b="1">
                <a:latin typeface="Tahoma" pitchFamily="34" charset="0"/>
              </a:rPr>
              <a:t>	</a:t>
            </a:r>
          </a:p>
        </p:txBody>
      </p:sp>
      <p:sp>
        <p:nvSpPr>
          <p:cNvPr id="705540" name="Text Box 4"/>
          <p:cNvSpPr txBox="1">
            <a:spLocks noChangeArrowheads="1"/>
          </p:cNvSpPr>
          <p:nvPr/>
        </p:nvSpPr>
        <p:spPr bwMode="auto">
          <a:xfrm>
            <a:off x="6019800" y="1447800"/>
            <a:ext cx="2693988" cy="95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GRADING SCALE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+mn-lt"/>
                <a:cs typeface="+mn-cs"/>
              </a:rPr>
              <a:t>        (Point)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33388" y="620713"/>
            <a:ext cx="8686800" cy="1800225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rgbClr val="C00000"/>
                </a:solidFill>
              </a:rPr>
              <a:t>GRADES </a:t>
            </a:r>
            <a:br>
              <a:rPr lang="en-US" sz="3600" b="1" smtClean="0">
                <a:solidFill>
                  <a:srgbClr val="C00000"/>
                </a:solidFill>
              </a:rPr>
            </a:br>
            <a:r>
              <a:rPr lang="en-US" sz="3600" b="1" smtClean="0">
                <a:solidFill>
                  <a:srgbClr val="C00000"/>
                </a:solidFill>
              </a:rPr>
              <a:t> Work Experience </a:t>
            </a:r>
            <a:br>
              <a:rPr lang="en-US" sz="3600" b="1" smtClean="0">
                <a:solidFill>
                  <a:srgbClr val="C00000"/>
                </a:solidFill>
              </a:rPr>
            </a:br>
            <a:r>
              <a:rPr lang="en-US" sz="3600" b="1" smtClean="0">
                <a:solidFill>
                  <a:srgbClr val="C00000"/>
                </a:solidFill>
              </a:rPr>
              <a:t>Art Education     Physical Education </a:t>
            </a:r>
            <a:br>
              <a:rPr lang="en-US" sz="3600" b="1" smtClean="0">
                <a:solidFill>
                  <a:srgbClr val="C00000"/>
                </a:solidFill>
              </a:rPr>
            </a:br>
            <a:r>
              <a:rPr lang="en-US" sz="3600" b="1" smtClean="0">
                <a:solidFill>
                  <a:srgbClr val="C00000"/>
                </a:solidFill>
              </a:rPr>
              <a:t> Life skills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95513" y="2636838"/>
            <a:ext cx="4572000" cy="3887787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600" b="1" smtClean="0"/>
              <a:t>GRADE                  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3600" b="1" smtClean="0"/>
              <a:t>                </a:t>
            </a:r>
            <a:r>
              <a:rPr lang="en-US" sz="4000" b="1" smtClean="0"/>
              <a:t>A+ 		                         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 A                                   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  B+                                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 B                                   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z="4000" b="1" smtClean="0"/>
              <a:t> C    </a:t>
            </a:r>
            <a:r>
              <a:rPr lang="en-US" sz="3600" b="1" smtClean="0"/>
              <a:t>                               </a:t>
            </a:r>
          </a:p>
        </p:txBody>
      </p:sp>
      <p:sp>
        <p:nvSpPr>
          <p:cNvPr id="35844" name="Text Box 6"/>
          <p:cNvSpPr txBox="1">
            <a:spLocks noChangeArrowheads="1"/>
          </p:cNvSpPr>
          <p:nvPr/>
        </p:nvSpPr>
        <p:spPr bwMode="auto">
          <a:xfrm>
            <a:off x="457200" y="5715000"/>
            <a:ext cx="4876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130175" y="227013"/>
            <a:ext cx="4419600" cy="592137"/>
          </a:xfrm>
          <a:prstGeom prst="rect">
            <a:avLst/>
          </a:prstGeom>
          <a:solidFill>
            <a:srgbClr val="FF00FF"/>
          </a:solidFill>
          <a:ln w="127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/>
              <a:t>THINKING SKILLS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130175" y="819150"/>
            <a:ext cx="550862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/>
              <a:t>Student demonstrates the ability to: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/>
              <a:t>Be original, flexible and imaginative.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Raise question, identify and analyze problems.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Implement a well thought out decision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/>
              <a:t> and take  responsibility.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Generate new ideas with fluency.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Elaborate / build on new ideas.    </a:t>
            </a:r>
          </a:p>
        </p:txBody>
      </p:sp>
      <p:grpSp>
        <p:nvGrpSpPr>
          <p:cNvPr id="36868" name="Group 4"/>
          <p:cNvGrpSpPr>
            <a:grpSpLocks/>
          </p:cNvGrpSpPr>
          <p:nvPr/>
        </p:nvGrpSpPr>
        <p:grpSpPr bwMode="auto">
          <a:xfrm>
            <a:off x="5305425" y="1989138"/>
            <a:ext cx="3838575" cy="4792662"/>
            <a:chOff x="3552" y="2160"/>
            <a:chExt cx="2208" cy="1703"/>
          </a:xfrm>
        </p:grpSpPr>
        <p:sp>
          <p:nvSpPr>
            <p:cNvPr id="36870" name="AutoShape 5"/>
            <p:cNvSpPr>
              <a:spLocks noChangeArrowheads="1"/>
            </p:cNvSpPr>
            <p:nvPr/>
          </p:nvSpPr>
          <p:spPr bwMode="auto">
            <a:xfrm>
              <a:off x="3552" y="2160"/>
              <a:ext cx="2112" cy="1536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 sz="2400"/>
            </a:p>
          </p:txBody>
        </p:sp>
        <p:sp>
          <p:nvSpPr>
            <p:cNvPr id="36871" name="Text Box 2"/>
            <p:cNvSpPr txBox="1">
              <a:spLocks noChangeArrowheads="1"/>
            </p:cNvSpPr>
            <p:nvPr/>
          </p:nvSpPr>
          <p:spPr bwMode="auto">
            <a:xfrm>
              <a:off x="3600" y="2304"/>
              <a:ext cx="2160" cy="15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>
                  <a:latin typeface="Arial" pitchFamily="34" charset="0"/>
                </a:rPr>
                <a:t>    Most  indicators in a skill 	A+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b="1">
                  <a:latin typeface="Arial" pitchFamily="34" charset="0"/>
                </a:rPr>
                <a:t>     Many indicators in a skill	A</a:t>
              </a:r>
            </a:p>
            <a:p>
              <a:pPr eaLnBrk="1" hangingPunct="1">
                <a:spcBef>
                  <a:spcPct val="50000"/>
                </a:spcBef>
              </a:pPr>
              <a:endParaRPr lang="en-US" b="1">
                <a:latin typeface="Arial" pitchFamily="34" charset="0"/>
              </a:endParaRPr>
            </a:p>
            <a:p>
              <a:pPr eaLnBrk="1" hangingPunct="1"/>
              <a:r>
                <a:rPr lang="en-US" b="1">
                  <a:latin typeface="Arial" pitchFamily="34" charset="0"/>
                </a:rPr>
                <a:t>     Some indicators in a skill	B+</a:t>
              </a:r>
            </a:p>
            <a:p>
              <a:pPr eaLnBrk="1" hangingPunct="1"/>
              <a:endParaRPr lang="en-US" b="1">
                <a:latin typeface="Arial" pitchFamily="34" charset="0"/>
              </a:endParaRPr>
            </a:p>
            <a:p>
              <a:pPr eaLnBrk="1" hangingPunct="1"/>
              <a:r>
                <a:rPr lang="en-US" b="1">
                  <a:latin typeface="Arial" pitchFamily="34" charset="0"/>
                </a:rPr>
                <a:t>     Few indicators in a skill	 B </a:t>
              </a:r>
            </a:p>
            <a:p>
              <a:pPr eaLnBrk="1" hangingPunct="1"/>
              <a:r>
                <a:rPr lang="en-US" b="1">
                  <a:latin typeface="Arial" pitchFamily="34" charset="0"/>
                </a:rPr>
                <a:t> </a:t>
              </a:r>
            </a:p>
            <a:p>
              <a:pPr eaLnBrk="1" hangingPunct="1"/>
              <a:r>
                <a:rPr lang="en-US" b="1">
                  <a:latin typeface="Arial" pitchFamily="34" charset="0"/>
                </a:rPr>
                <a:t>     Very few indicators in a skill      </a:t>
              </a:r>
            </a:p>
            <a:p>
              <a:pPr eaLnBrk="1" hangingPunct="1"/>
              <a:r>
                <a:rPr lang="en-US" b="1">
                  <a:latin typeface="Arial" pitchFamily="34" charset="0"/>
                </a:rPr>
                <a:t>               C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b="1">
                  <a:latin typeface="Arial" pitchFamily="34" charset="0"/>
                </a:rPr>
                <a:t> </a:t>
              </a:r>
            </a:p>
          </p:txBody>
        </p:sp>
      </p:grp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4538663" y="230188"/>
            <a:ext cx="4114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INDICATORS :</a:t>
            </a:r>
            <a:endParaRPr lang="en-US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N" smtClean="0"/>
              <a:t>BACKGROUND 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1700213"/>
            <a:ext cx="9036050" cy="5041900"/>
          </a:xfrm>
          <a:prstGeom prst="rect">
            <a:avLst/>
          </a:prstGeom>
        </p:spPr>
        <p:txBody>
          <a:bodyPr/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90000"/>
              </a:lnSpc>
              <a:spcAft>
                <a:spcPts val="0"/>
              </a:spcAft>
              <a:defRPr/>
            </a:pPr>
            <a:r>
              <a:rPr lang="en-US" sz="2800" b="1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Life Skills Education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b="1" dirty="0" smtClean="0">
                <a:solidFill>
                  <a:srgbClr val="C00000"/>
                </a:solidFill>
                <a:latin typeface="Trebuchet MS" pitchFamily="34" charset="0"/>
              </a:rPr>
              <a:t>Introduced for class VI in 2003-2004.</a:t>
            </a:r>
          </a:p>
          <a:p>
            <a:pPr fontAlgn="auto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b="1" dirty="0" smtClean="0">
                <a:latin typeface="Trebuchet MS" pitchFamily="34" charset="0"/>
              </a:rPr>
              <a:t>Interdisciplinary in nature.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b="1" dirty="0" smtClean="0">
                <a:solidFill>
                  <a:srgbClr val="C00000"/>
                </a:solidFill>
                <a:latin typeface="Trebuchet MS" pitchFamily="34" charset="0"/>
              </a:rPr>
              <a:t>Evaluation through grades as Continuous and Comprehensive Evaluation only positive attributes of  learners to be reflected.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b="1" dirty="0" smtClean="0">
                <a:solidFill>
                  <a:srgbClr val="0000FF"/>
                </a:solidFill>
                <a:latin typeface="Trebuchet MS" pitchFamily="34" charset="0"/>
              </a:rPr>
              <a:t>Develops self awareness, social commitment, eco-sensitivity and positive adaptive </a:t>
            </a:r>
            <a:r>
              <a:rPr lang="en-US" b="1" dirty="0" err="1" smtClean="0">
                <a:solidFill>
                  <a:srgbClr val="0000FF"/>
                </a:solidFill>
                <a:latin typeface="Trebuchet MS" pitchFamily="34" charset="0"/>
              </a:rPr>
              <a:t>behaviour</a:t>
            </a:r>
            <a:r>
              <a:rPr lang="en-US" b="1" dirty="0" smtClean="0">
                <a:solidFill>
                  <a:srgbClr val="0000FF"/>
                </a:solidFill>
                <a:latin typeface="Trebuchet MS" pitchFamily="34" charset="0"/>
              </a:rPr>
              <a:t> in children.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b="1" dirty="0" smtClean="0">
                <a:solidFill>
                  <a:srgbClr val="0000FF"/>
                </a:solidFill>
                <a:latin typeface="Trebuchet MS" pitchFamily="34" charset="0"/>
              </a:rPr>
              <a:t>Implemented in class VII </a:t>
            </a:r>
            <a:r>
              <a:rPr lang="en-US" b="1" dirty="0" smtClean="0">
                <a:solidFill>
                  <a:srgbClr val="C00000"/>
                </a:solidFill>
                <a:latin typeface="Trebuchet MS" pitchFamily="34" charset="0"/>
              </a:rPr>
              <a:t>in 2004-2005 and in class VIII in 2005-06.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b="1" dirty="0" smtClean="0">
                <a:solidFill>
                  <a:srgbClr val="0000FF"/>
                </a:solidFill>
                <a:latin typeface="Trebuchet MS" pitchFamily="34" charset="0"/>
              </a:rPr>
              <a:t>Course materials have been published by CBSE.</a:t>
            </a: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Tx/>
              <a:buChar char="-"/>
              <a:defRPr/>
            </a:pPr>
            <a:r>
              <a:rPr lang="en-US" b="1" dirty="0" smtClean="0">
                <a:solidFill>
                  <a:srgbClr val="C00000"/>
                </a:solidFill>
                <a:latin typeface="Trebuchet MS" pitchFamily="34" charset="0"/>
              </a:rPr>
              <a:t>Training </a:t>
            </a:r>
            <a:r>
              <a:rPr lang="en-US" b="1" dirty="0" err="1" smtClean="0">
                <a:solidFill>
                  <a:srgbClr val="C00000"/>
                </a:solidFill>
                <a:latin typeface="Trebuchet MS" pitchFamily="34" charset="0"/>
              </a:rPr>
              <a:t>Programmes</a:t>
            </a:r>
            <a:r>
              <a:rPr lang="en-US" b="1" dirty="0" smtClean="0">
                <a:solidFill>
                  <a:srgbClr val="C00000"/>
                </a:solidFill>
                <a:latin typeface="Trebuchet MS" pitchFamily="34" charset="0"/>
              </a:rPr>
              <a:t> are being conducted.</a:t>
            </a:r>
            <a:endParaRPr lang="en-US" sz="2000" b="1" i="1" dirty="0" smtClean="0">
              <a:solidFill>
                <a:srgbClr val="C00000"/>
              </a:solidFill>
              <a:latin typeface="Trebuchet MS" pitchFamily="34" charset="0"/>
            </a:endParaRPr>
          </a:p>
          <a:p>
            <a:pPr algn="just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20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Circulars Nos.21/05.09.03, 11/26.02.04; 04/25.01.0</a:t>
            </a:r>
            <a:r>
              <a:rPr lang="en-US" sz="2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</a:rPr>
              <a:t>5</a:t>
            </a:r>
            <a:r>
              <a:rPr lang="en-US" sz="2000" b="1" i="1" dirty="0" smtClean="0">
                <a:latin typeface="Trebuchet MS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323850" y="152400"/>
            <a:ext cx="4438650" cy="769938"/>
          </a:xfrm>
          <a:prstGeom prst="rect">
            <a:avLst/>
          </a:prstGeom>
          <a:solidFill>
            <a:srgbClr val="FF00FF"/>
          </a:solidFill>
          <a:ln w="19050">
            <a:solidFill>
              <a:srgbClr val="08080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400" b="1"/>
              <a:t>SOCIAL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0" y="1676400"/>
            <a:ext cx="8915400" cy="4894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/>
              <a:t>Student demonstrates the ability to: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/>
              <a:t>Identify, verbalize and respond effectively to other’s emotions in an empathetic manner.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 Get along well with others 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Take criticism positively.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Listen actively.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Communicate using appropriate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/>
              <a:t>words, intonation and body language.    </a:t>
            </a:r>
          </a:p>
        </p:txBody>
      </p:sp>
      <p:grpSp>
        <p:nvGrpSpPr>
          <p:cNvPr id="37892" name="Group 4"/>
          <p:cNvGrpSpPr>
            <a:grpSpLocks/>
          </p:cNvGrpSpPr>
          <p:nvPr/>
        </p:nvGrpSpPr>
        <p:grpSpPr bwMode="auto">
          <a:xfrm>
            <a:off x="5364163" y="2852738"/>
            <a:ext cx="3779837" cy="3325812"/>
            <a:chOff x="3320" y="2160"/>
            <a:chExt cx="2440" cy="1719"/>
          </a:xfrm>
        </p:grpSpPr>
        <p:sp>
          <p:nvSpPr>
            <p:cNvPr id="37894" name="AutoShape 5"/>
            <p:cNvSpPr>
              <a:spLocks noChangeArrowheads="1"/>
            </p:cNvSpPr>
            <p:nvPr/>
          </p:nvSpPr>
          <p:spPr bwMode="auto">
            <a:xfrm>
              <a:off x="3552" y="2160"/>
              <a:ext cx="2112" cy="1536"/>
            </a:xfrm>
            <a:prstGeom prst="roundRect">
              <a:avLst>
                <a:gd name="adj" fmla="val 16667"/>
              </a:avLst>
            </a:prstGeom>
            <a:solidFill>
              <a:srgbClr val="FF00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IN"/>
            </a:p>
          </p:txBody>
        </p:sp>
        <p:sp>
          <p:nvSpPr>
            <p:cNvPr id="37895" name="Text Box 2"/>
            <p:cNvSpPr txBox="1">
              <a:spLocks noChangeArrowheads="1"/>
            </p:cNvSpPr>
            <p:nvPr/>
          </p:nvSpPr>
          <p:spPr bwMode="auto">
            <a:xfrm>
              <a:off x="3320" y="2304"/>
              <a:ext cx="2440" cy="15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ndara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r>
                <a:rPr lang="en-US" sz="1600" b="1">
                  <a:latin typeface="Arial" pitchFamily="34" charset="0"/>
                </a:rPr>
                <a:t>   Most  indicators in a skill 	A+</a:t>
              </a:r>
            </a:p>
            <a:p>
              <a:pPr algn="ctr" eaLnBrk="1" hangingPunct="1"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endParaRPr lang="en-US" sz="1600" b="1">
                <a:latin typeface="Arial" pitchFamily="34" charset="0"/>
              </a:endParaRPr>
            </a:p>
            <a:p>
              <a:pPr algn="ctr" eaLnBrk="1" hangingPunct="1"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r>
                <a:rPr lang="en-US" sz="1600" b="1">
                  <a:latin typeface="Arial" pitchFamily="34" charset="0"/>
                </a:rPr>
                <a:t>     Many indicators in a skill	A</a:t>
              </a:r>
            </a:p>
            <a:p>
              <a:pPr algn="ctr" eaLnBrk="1" hangingPunct="1"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endParaRPr lang="en-US" sz="1600" b="1">
                <a:latin typeface="Arial" pitchFamily="34" charset="0"/>
              </a:endParaRPr>
            </a:p>
            <a:p>
              <a:pPr algn="ctr" eaLnBrk="1" hangingPunct="1"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r>
                <a:rPr lang="en-US" sz="1600" b="1">
                  <a:latin typeface="Arial" pitchFamily="34" charset="0"/>
                </a:rPr>
                <a:t>     Some indicators in a skill	B+</a:t>
              </a:r>
            </a:p>
            <a:p>
              <a:pPr algn="ctr" eaLnBrk="1" hangingPunct="1"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endParaRPr lang="en-US" sz="1600" b="1">
                <a:latin typeface="Arial" pitchFamily="34" charset="0"/>
              </a:endParaRPr>
            </a:p>
            <a:p>
              <a:pPr algn="ctr" eaLnBrk="1" hangingPunct="1"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r>
                <a:rPr lang="en-US" sz="1600" b="1">
                  <a:latin typeface="Arial" pitchFamily="34" charset="0"/>
                </a:rPr>
                <a:t>     Few indicators in a skill	 B </a:t>
              </a:r>
            </a:p>
            <a:p>
              <a:pPr algn="ctr" eaLnBrk="1" hangingPunct="1"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r>
                <a:rPr lang="en-US" sz="1600" b="1">
                  <a:latin typeface="Arial" pitchFamily="34" charset="0"/>
                </a:rPr>
                <a:t> </a:t>
              </a:r>
            </a:p>
            <a:p>
              <a:pPr algn="ctr" eaLnBrk="1" hangingPunct="1">
                <a:buClr>
                  <a:schemeClr val="hlink"/>
                </a:buClr>
                <a:buSzPct val="65000"/>
                <a:buFont typeface="Wingdings" pitchFamily="2" charset="2"/>
                <a:buNone/>
              </a:pPr>
              <a:r>
                <a:rPr lang="en-US" sz="1600" b="1">
                  <a:latin typeface="Arial" pitchFamily="34" charset="0"/>
                </a:rPr>
                <a:t>     Very few indicators in a skill   C</a:t>
              </a:r>
            </a:p>
            <a:p>
              <a:pPr eaLnBrk="1" hangingPunct="1"/>
              <a:r>
                <a:rPr lang="en-US" sz="1600" b="1">
                  <a:latin typeface="Arial" pitchFamily="34" charset="0"/>
                </a:rPr>
                <a:t> </a:t>
              </a:r>
            </a:p>
            <a:p>
              <a:pPr eaLnBrk="1" hangingPunct="1">
                <a:spcBef>
                  <a:spcPct val="50000"/>
                </a:spcBef>
              </a:pPr>
              <a:r>
                <a:rPr lang="en-US" b="1">
                  <a:latin typeface="Arial" pitchFamily="34" charset="0"/>
                </a:rPr>
                <a:t> </a:t>
              </a:r>
            </a:p>
          </p:txBody>
        </p:sp>
      </p:grp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4762500" y="228600"/>
            <a:ext cx="41148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40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INDICATORS :</a:t>
            </a:r>
            <a:endParaRPr lang="en-US" sz="4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2"/>
          <p:cNvSpPr txBox="1">
            <a:spLocks noChangeArrowheads="1"/>
          </p:cNvSpPr>
          <p:nvPr/>
        </p:nvSpPr>
        <p:spPr bwMode="auto">
          <a:xfrm>
            <a:off x="533400" y="122238"/>
            <a:ext cx="3048000" cy="593725"/>
          </a:xfrm>
          <a:prstGeom prst="rect">
            <a:avLst/>
          </a:prstGeom>
          <a:solidFill>
            <a:srgbClr val="FF00FF"/>
          </a:solidFill>
          <a:ln w="12700">
            <a:solidFill>
              <a:srgbClr val="08080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3200" b="1"/>
              <a:t>EMOTIONAL</a:t>
            </a:r>
          </a:p>
        </p:txBody>
      </p:sp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0" y="1066800"/>
            <a:ext cx="9144000" cy="532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3200" b="1"/>
              <a:t>Student demonstrates the ability to: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Identify own strength and  weakness.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 Be comfortable with self  and </a:t>
            </a:r>
          </a:p>
          <a:p>
            <a:pPr eaLnBrk="1" hangingPunct="1">
              <a:spcBef>
                <a:spcPct val="50000"/>
              </a:spcBef>
            </a:pPr>
            <a:r>
              <a:rPr lang="en-US" sz="2800" b="1"/>
              <a:t>overcome weakness for  positive self – concept.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Identify causes and effects of stress on oneself.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Develop and use multi-faceted strategies to deal with stress.</a:t>
            </a:r>
          </a:p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sz="2800" b="1"/>
              <a:t>Express and respond to emotions with an awareness of the consequences.    </a:t>
            </a:r>
          </a:p>
        </p:txBody>
      </p:sp>
      <p:sp>
        <p:nvSpPr>
          <p:cNvPr id="2" name="Rectangle 7"/>
          <p:cNvSpPr>
            <a:spLocks noChangeArrowheads="1"/>
          </p:cNvSpPr>
          <p:nvPr/>
        </p:nvSpPr>
        <p:spPr bwMode="auto">
          <a:xfrm>
            <a:off x="4079875" y="122238"/>
            <a:ext cx="2579688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 fontAlgn="auto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ct val="65000"/>
              <a:buFont typeface="Wingdings" pitchFamily="2" charset="2"/>
              <a:buNone/>
              <a:defRPr/>
            </a:pPr>
            <a:r>
              <a:rPr lang="en-US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INDICATORS :</a:t>
            </a:r>
            <a:endParaRPr lang="en-US" sz="32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58227" y="2132856"/>
            <a:ext cx="4594093" cy="92333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SUMMARY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>
            <p:ph type="title"/>
          </p:nvPr>
        </p:nvSpPr>
        <p:spPr>
          <a:xfrm>
            <a:off x="395288" y="381000"/>
            <a:ext cx="8291512" cy="814388"/>
          </a:xfrm>
        </p:spPr>
        <p:txBody>
          <a:bodyPr anchor="t"/>
          <a:lstStyle/>
          <a:p>
            <a:pPr eaLnBrk="1" hangingPunct="1"/>
            <a:r>
              <a:rPr lang="en-US" sz="5400" smtClean="0">
                <a:solidFill>
                  <a:srgbClr val="FFFF00"/>
                </a:solidFill>
              </a:rPr>
              <a:t>What are the “Life Skills” ?</a:t>
            </a:r>
            <a:br>
              <a:rPr lang="en-US" sz="5400" smtClean="0">
                <a:solidFill>
                  <a:srgbClr val="FFFF00"/>
                </a:solidFill>
              </a:rPr>
            </a:br>
            <a:endParaRPr lang="en-US" sz="4800" smtClean="0">
              <a:solidFill>
                <a:srgbClr val="FFFF00"/>
              </a:solidFill>
            </a:endParaRPr>
          </a:p>
        </p:txBody>
      </p:sp>
      <p:sp>
        <p:nvSpPr>
          <p:cNvPr id="137219" name="Rectangle 3"/>
          <p:cNvSpPr>
            <a:spLocks noChangeArrowheads="1"/>
          </p:cNvSpPr>
          <p:nvPr>
            <p:ph type="body" idx="1"/>
          </p:nvPr>
        </p:nvSpPr>
        <p:spPr>
          <a:xfrm>
            <a:off x="1047750" y="2057400"/>
            <a:ext cx="4133850" cy="4014788"/>
          </a:xfrm>
        </p:spPr>
        <p:txBody>
          <a:bodyPr/>
          <a:lstStyle/>
          <a:p>
            <a:pPr eaLnBrk="1" hangingPunct="1"/>
            <a:r>
              <a:rPr lang="en-US" sz="2800" b="1" smtClean="0">
                <a:solidFill>
                  <a:srgbClr val="008000"/>
                </a:solidFill>
              </a:rPr>
              <a:t>Decision Making</a:t>
            </a:r>
          </a:p>
          <a:p>
            <a:pPr eaLnBrk="1" hangingPunct="1"/>
            <a:r>
              <a:rPr lang="en-US" sz="2800" b="1" smtClean="0">
                <a:solidFill>
                  <a:srgbClr val="008000"/>
                </a:solidFill>
              </a:rPr>
              <a:t>Creative Thinking</a:t>
            </a:r>
          </a:p>
          <a:p>
            <a:pPr eaLnBrk="1" hangingPunct="1"/>
            <a:r>
              <a:rPr lang="en-US" sz="2800" b="1" smtClean="0">
                <a:solidFill>
                  <a:srgbClr val="008000"/>
                </a:solidFill>
              </a:rPr>
              <a:t>Critical Thinking</a:t>
            </a:r>
          </a:p>
          <a:p>
            <a:pPr eaLnBrk="1" hangingPunct="1"/>
            <a:r>
              <a:rPr lang="en-US" sz="2800" b="1" smtClean="0">
                <a:solidFill>
                  <a:srgbClr val="008000"/>
                </a:solidFill>
              </a:rPr>
              <a:t>Problem Solving</a:t>
            </a:r>
          </a:p>
          <a:p>
            <a:pPr eaLnBrk="1" hangingPunct="1"/>
            <a:r>
              <a:rPr lang="en-US" sz="2800" b="1" smtClean="0">
                <a:solidFill>
                  <a:srgbClr val="008000"/>
                </a:solidFill>
              </a:rPr>
              <a:t>Negotiation Skills</a:t>
            </a:r>
          </a:p>
        </p:txBody>
      </p:sp>
      <p:sp>
        <p:nvSpPr>
          <p:cNvPr id="137220" name="Rectangle 4"/>
          <p:cNvSpPr>
            <a:spLocks noChangeArrowheads="1"/>
          </p:cNvSpPr>
          <p:nvPr/>
        </p:nvSpPr>
        <p:spPr bwMode="auto">
          <a:xfrm>
            <a:off x="4724400" y="1981200"/>
            <a:ext cx="3581400" cy="2959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>
              <a:buFontTx/>
              <a:buChar char="•"/>
            </a:pPr>
            <a:r>
              <a:rPr lang="en-US" sz="2800" b="1">
                <a:solidFill>
                  <a:schemeClr val="accent2"/>
                </a:solidFill>
                <a:latin typeface="Times New Roman" pitchFamily="18" charset="0"/>
              </a:rPr>
              <a:t> </a:t>
            </a: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Interpersonal                    Relationship</a:t>
            </a:r>
          </a:p>
          <a:p>
            <a:pPr>
              <a:buFontTx/>
              <a:buChar char="•"/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 Self Awareness</a:t>
            </a:r>
            <a:r>
              <a:rPr lang="en-US" sz="2800">
                <a:solidFill>
                  <a:schemeClr val="accent2"/>
                </a:solidFill>
                <a:latin typeface="Times New Roman" pitchFamily="18" charset="0"/>
              </a:rPr>
              <a:t> </a:t>
            </a:r>
          </a:p>
          <a:p>
            <a:pPr>
              <a:buFontTx/>
              <a:buChar char="•"/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 Empathy</a:t>
            </a:r>
          </a:p>
          <a:p>
            <a:pPr>
              <a:buFontTx/>
              <a:buChar char="•"/>
            </a:pPr>
            <a:r>
              <a:rPr lang="en-US" sz="3200" b="1">
                <a:solidFill>
                  <a:schemeClr val="accent2"/>
                </a:solidFill>
                <a:latin typeface="Times New Roman" pitchFamily="18" charset="0"/>
              </a:rPr>
              <a:t> Effective    Communication</a:t>
            </a:r>
          </a:p>
        </p:txBody>
      </p:sp>
      <p:sp>
        <p:nvSpPr>
          <p:cNvPr id="137221" name="Text Box 5"/>
          <p:cNvSpPr txBox="1">
            <a:spLocks noChangeArrowheads="1"/>
          </p:cNvSpPr>
          <p:nvPr/>
        </p:nvSpPr>
        <p:spPr bwMode="auto">
          <a:xfrm>
            <a:off x="1635125" y="5668963"/>
            <a:ext cx="5299075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sz="2800" b="1">
                <a:solidFill>
                  <a:srgbClr val="FF0000"/>
                </a:solidFill>
                <a:latin typeface="Times New Roman" pitchFamily="18" charset="0"/>
              </a:rPr>
              <a:t> Coping with stress &amp;   Emotions</a:t>
            </a:r>
          </a:p>
          <a:p>
            <a:pPr eaLnBrk="1" hangingPunct="1"/>
            <a:endParaRPr lang="en-US" sz="2400">
              <a:solidFill>
                <a:srgbClr val="FF0000"/>
              </a:solidFill>
              <a:latin typeface="Times New Roman" pitchFamily="18" charset="0"/>
            </a:endParaRPr>
          </a:p>
        </p:txBody>
      </p:sp>
      <p:pic>
        <p:nvPicPr>
          <p:cNvPr id="40966" name="Picture 6" descr="j02127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8600" y="1219200"/>
            <a:ext cx="1285875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7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7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7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7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7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3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00" fill="hold"/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7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7219" grpId="0" build="p" autoUpdateAnimBg="0"/>
      <p:bldP spid="137220" grpId="0" autoUpdateAnimBg="0"/>
      <p:bldP spid="13722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>
            <p:ph type="title"/>
          </p:nvPr>
        </p:nvSpPr>
        <p:spPr>
          <a:xfrm>
            <a:off x="838200" y="503238"/>
            <a:ext cx="7696200" cy="715962"/>
          </a:xfrm>
        </p:spPr>
        <p:txBody>
          <a:bodyPr anchor="t"/>
          <a:lstStyle/>
          <a:p>
            <a:pPr eaLnBrk="1" hangingPunct="1"/>
            <a:r>
              <a:rPr lang="en-US" b="1" smtClean="0">
                <a:solidFill>
                  <a:srgbClr val="CC0099"/>
                </a:solidFill>
              </a:rPr>
              <a:t>Significance of learning Life Skills</a:t>
            </a:r>
          </a:p>
        </p:txBody>
      </p:sp>
      <p:sp>
        <p:nvSpPr>
          <p:cNvPr id="41987" name="Rectangle 3"/>
          <p:cNvSpPr>
            <a:spLocks noChangeArrowheads="1"/>
          </p:cNvSpPr>
          <p:nvPr>
            <p:ph type="body" idx="1"/>
          </p:nvPr>
        </p:nvSpPr>
        <p:spPr>
          <a:xfrm>
            <a:off x="1066800" y="1798638"/>
            <a:ext cx="8229600" cy="4525962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accent2"/>
                </a:solidFill>
              </a:rPr>
              <a:t>To be able to explore alternatives</a:t>
            </a:r>
          </a:p>
          <a:p>
            <a:pPr eaLnBrk="1" hangingPunct="1"/>
            <a:r>
              <a:rPr lang="en-US" sz="4000" b="1" smtClean="0">
                <a:solidFill>
                  <a:schemeClr val="accent2"/>
                </a:solidFill>
              </a:rPr>
              <a:t>Weigh pros and cons</a:t>
            </a:r>
          </a:p>
          <a:p>
            <a:pPr eaLnBrk="1" hangingPunct="1"/>
            <a:r>
              <a:rPr lang="en-US" sz="4000" b="1" smtClean="0">
                <a:solidFill>
                  <a:schemeClr val="accent2"/>
                </a:solidFill>
              </a:rPr>
              <a:t>Make rational decisions</a:t>
            </a:r>
          </a:p>
          <a:p>
            <a:pPr eaLnBrk="1" hangingPunct="1"/>
            <a:r>
              <a:rPr lang="en-US" sz="4000" b="1" smtClean="0">
                <a:solidFill>
                  <a:schemeClr val="accent2"/>
                </a:solidFill>
              </a:rPr>
              <a:t>Communicate effectively</a:t>
            </a:r>
          </a:p>
          <a:p>
            <a:pPr eaLnBrk="1" hangingPunct="1"/>
            <a:r>
              <a:rPr lang="en-US" sz="4000" b="1" smtClean="0">
                <a:solidFill>
                  <a:srgbClr val="CC0000"/>
                </a:solidFill>
              </a:rPr>
              <a:t>To say “No</a:t>
            </a:r>
            <a:r>
              <a:rPr lang="en-US" sz="4000" b="1" smtClean="0"/>
              <a:t>”</a:t>
            </a:r>
          </a:p>
          <a:p>
            <a:pPr eaLnBrk="1" hangingPunct="1"/>
            <a:r>
              <a:rPr lang="en-US" sz="4000" b="1" smtClean="0">
                <a:solidFill>
                  <a:srgbClr val="008000"/>
                </a:solidFill>
              </a:rPr>
              <a:t>Be assertive</a:t>
            </a:r>
          </a:p>
        </p:txBody>
      </p:sp>
      <p:pic>
        <p:nvPicPr>
          <p:cNvPr id="41988" name="Picture 4" descr="j02938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0888" y="2895600"/>
            <a:ext cx="1738312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>
            <p:ph type="title"/>
          </p:nvPr>
        </p:nvSpPr>
        <p:spPr>
          <a:xfrm>
            <a:off x="1600200" y="517525"/>
            <a:ext cx="6705600" cy="701675"/>
          </a:xfrm>
        </p:spPr>
        <p:txBody>
          <a:bodyPr anchor="t"/>
          <a:lstStyle/>
          <a:p>
            <a:pPr eaLnBrk="1" hangingPunct="1"/>
            <a:r>
              <a:rPr lang="en-US" sz="4000" smtClean="0">
                <a:solidFill>
                  <a:srgbClr val="CC0099"/>
                </a:solidFill>
              </a:rPr>
              <a:t>What is Decision Making ?</a:t>
            </a:r>
            <a:endParaRPr lang="en-US" smtClean="0">
              <a:solidFill>
                <a:srgbClr val="CC0099"/>
              </a:solidFill>
            </a:endParaRPr>
          </a:p>
        </p:txBody>
      </p:sp>
      <p:sp>
        <p:nvSpPr>
          <p:cNvPr id="43011" name="Rectangle 3"/>
          <p:cNvSpPr>
            <a:spLocks noChangeArrowheads="1"/>
          </p:cNvSpPr>
          <p:nvPr>
            <p:ph type="body" idx="1"/>
          </p:nvPr>
        </p:nvSpPr>
        <p:spPr>
          <a:xfrm>
            <a:off x="179388" y="2209800"/>
            <a:ext cx="9040812" cy="3956050"/>
          </a:xfrm>
        </p:spPr>
        <p:txBody>
          <a:bodyPr/>
          <a:lstStyle/>
          <a:p>
            <a:pPr eaLnBrk="1" hangingPunct="1"/>
            <a:r>
              <a:rPr lang="en-US" sz="4000" b="1" smtClean="0">
                <a:solidFill>
                  <a:schemeClr val="accent2"/>
                </a:solidFill>
              </a:rPr>
              <a:t>Abilities  to assess available options</a:t>
            </a:r>
          </a:p>
          <a:p>
            <a:pPr eaLnBrk="1" hangingPunct="1"/>
            <a:r>
              <a:rPr lang="en-US" sz="4000" b="1" smtClean="0">
                <a:solidFill>
                  <a:schemeClr val="accent2"/>
                </a:solidFill>
              </a:rPr>
              <a:t>To </a:t>
            </a:r>
            <a:r>
              <a:rPr lang="en-US" sz="4800" b="1" smtClean="0">
                <a:solidFill>
                  <a:schemeClr val="accent2"/>
                </a:solidFill>
              </a:rPr>
              <a:t>foresee</a:t>
            </a:r>
            <a:r>
              <a:rPr lang="en-US" sz="4000" b="1" smtClean="0">
                <a:solidFill>
                  <a:schemeClr val="accent2"/>
                </a:solidFill>
              </a:rPr>
              <a:t> the consequences of different decisions (actions/non-actions</a:t>
            </a:r>
            <a:r>
              <a:rPr lang="en-US" sz="4000" b="1" smtClean="0"/>
              <a:t>)	</a:t>
            </a:r>
          </a:p>
          <a:p>
            <a:pPr eaLnBrk="1" hangingPunct="1">
              <a:buFontTx/>
              <a:buNone/>
            </a:pPr>
            <a:r>
              <a:rPr lang="en-US" sz="4000" b="1" smtClean="0"/>
              <a:t>   </a:t>
            </a:r>
            <a:r>
              <a:rPr lang="en-US" sz="4000" b="1" smtClean="0">
                <a:solidFill>
                  <a:srgbClr val="FF0000"/>
                </a:solidFill>
              </a:rPr>
              <a:t>No decision is also a decision</a:t>
            </a:r>
          </a:p>
        </p:txBody>
      </p:sp>
      <p:pic>
        <p:nvPicPr>
          <p:cNvPr id="43012" name="Picture 4" descr="bd00010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429000"/>
            <a:ext cx="1089025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457200"/>
            <a:ext cx="5029200" cy="762000"/>
          </a:xfrm>
          <a:extLst/>
        </p:spPr>
        <p:txBody>
          <a:bodyPr rtlCol="0" anchor="t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900" b="1" dirty="0">
                <a:solidFill>
                  <a:srgbClr val="CC0099"/>
                </a:solidFill>
              </a:rPr>
              <a:t>Decision Makin</a:t>
            </a:r>
            <a:r>
              <a:rPr lang="en-US" sz="5300" b="1" dirty="0">
                <a:solidFill>
                  <a:srgbClr val="CC0099"/>
                </a:solidFill>
              </a:rPr>
              <a:t>g</a:t>
            </a:r>
            <a:r>
              <a:rPr lang="en-US" dirty="0">
                <a:solidFill>
                  <a:srgbClr val="CC0099"/>
                </a:solidFill>
              </a:rPr>
              <a:t> </a:t>
            </a:r>
          </a:p>
        </p:txBody>
      </p:sp>
      <p:graphicFrame>
        <p:nvGraphicFramePr>
          <p:cNvPr id="141315" name="Object 3"/>
          <p:cNvGraphicFramePr>
            <a:graphicFrameLocks noChangeAspect="1"/>
          </p:cNvGraphicFramePr>
          <p:nvPr>
            <p:ph type="body" idx="1"/>
          </p:nvPr>
        </p:nvGraphicFramePr>
        <p:xfrm>
          <a:off x="7710488" y="801688"/>
          <a:ext cx="1204912" cy="4948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7" name="Clip" r:id="rId3" imgW="1819401" imgH="3952907" progId="MS_ClipArt_Gallery.2">
                  <p:embed/>
                </p:oleObj>
              </mc:Choice>
              <mc:Fallback>
                <p:oleObj name="Clip" r:id="rId3" imgW="1819401" imgH="3952907" progId="MS_ClipArt_Gallery.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0488" y="801688"/>
                        <a:ext cx="1204912" cy="4948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1316" name="Text Box 4"/>
          <p:cNvSpPr txBox="1">
            <a:spLocks noChangeArrowheads="1"/>
          </p:cNvSpPr>
          <p:nvPr/>
        </p:nvSpPr>
        <p:spPr bwMode="auto">
          <a:xfrm>
            <a:off x="0" y="1295400"/>
            <a:ext cx="8382000" cy="524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sz="4400" b="1">
                <a:solidFill>
                  <a:srgbClr val="FFFF00"/>
                </a:solidFill>
              </a:rPr>
              <a:t>Major Life Decisions</a:t>
            </a:r>
            <a:endParaRPr lang="en-US" sz="4000" b="1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n-US" sz="3600" b="1">
                <a:solidFill>
                  <a:schemeClr val="accent2"/>
                </a:solidFill>
              </a:rPr>
              <a:t>GOALS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>
                <a:solidFill>
                  <a:srgbClr val="CC0000"/>
                </a:solidFill>
              </a:rPr>
              <a:t>Develop, Prioritize, attain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>
                <a:solidFill>
                  <a:schemeClr val="accent2"/>
                </a:solidFill>
              </a:rPr>
              <a:t>CHOICE 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>
                <a:solidFill>
                  <a:srgbClr val="CC0000"/>
                </a:solidFill>
              </a:rPr>
              <a:t>Of life style, study &amp; food habits, hobbies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>
                <a:solidFill>
                  <a:schemeClr val="accent2"/>
                </a:solidFill>
              </a:rPr>
              <a:t>COPING UP</a:t>
            </a:r>
            <a:r>
              <a:rPr lang="en-US" sz="3600" b="1">
                <a:solidFill>
                  <a:schemeClr val="tx2"/>
                </a:solidFill>
              </a:rPr>
              <a:t>  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>
                <a:solidFill>
                  <a:srgbClr val="CC0000"/>
                </a:solidFill>
              </a:rPr>
              <a:t>With stress, alcohol, drugs, STD, AIDS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>
                <a:solidFill>
                  <a:schemeClr val="accent2"/>
                </a:solidFill>
              </a:rPr>
              <a:t>CAREER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>
                <a:solidFill>
                  <a:srgbClr val="CC0000"/>
                </a:solidFill>
              </a:rPr>
              <a:t>Choice of profession, further study</a:t>
            </a:r>
          </a:p>
          <a:p>
            <a:pPr eaLnBrk="1" hangingPunct="1">
              <a:lnSpc>
                <a:spcPct val="90000"/>
              </a:lnSpc>
            </a:pPr>
            <a:endParaRPr lang="en-US" sz="4000" b="1">
              <a:solidFill>
                <a:srgbClr val="CC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1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1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16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>
            <p:ph type="title"/>
          </p:nvPr>
        </p:nvSpPr>
        <p:spPr>
          <a:xfrm>
            <a:off x="395288" y="577850"/>
            <a:ext cx="8748712" cy="641350"/>
          </a:xfrm>
        </p:spPr>
        <p:txBody>
          <a:bodyPr anchor="t"/>
          <a:lstStyle/>
          <a:p>
            <a:pPr eaLnBrk="1" hangingPunct="1"/>
            <a:r>
              <a:rPr lang="en-US" sz="4800" b="1" smtClean="0">
                <a:solidFill>
                  <a:srgbClr val="CC0099"/>
                </a:solidFill>
              </a:rPr>
              <a:t>Responsible Decision Making</a:t>
            </a:r>
            <a:endParaRPr lang="en-US" sz="6000" b="1" smtClean="0">
              <a:solidFill>
                <a:srgbClr val="CC0099"/>
              </a:solidFill>
            </a:endParaRPr>
          </a:p>
        </p:txBody>
      </p:sp>
      <p:sp>
        <p:nvSpPr>
          <p:cNvPr id="45059" name="Rectangle 3"/>
          <p:cNvSpPr>
            <a:spLocks noChangeArrowheads="1"/>
          </p:cNvSpPr>
          <p:nvPr>
            <p:ph type="body" idx="1"/>
          </p:nvPr>
        </p:nvSpPr>
        <p:spPr>
          <a:xfrm>
            <a:off x="179388" y="2209800"/>
            <a:ext cx="6824662" cy="4114800"/>
          </a:xfrm>
        </p:spPr>
        <p:txBody>
          <a:bodyPr/>
          <a:lstStyle/>
          <a:p>
            <a:pPr algn="ctr" eaLnBrk="1" hangingPunct="1">
              <a:buFontTx/>
              <a:buNone/>
            </a:pPr>
            <a:r>
              <a:rPr lang="en-US" sz="4400" b="1" smtClean="0">
                <a:solidFill>
                  <a:schemeClr val="accent2"/>
                </a:solidFill>
              </a:rPr>
              <a:t>Making decision after examining the choices &amp; consequences </a:t>
            </a:r>
            <a:r>
              <a:rPr lang="en-US" sz="4400" b="1" smtClean="0">
                <a:solidFill>
                  <a:srgbClr val="CC0000"/>
                </a:solidFill>
              </a:rPr>
              <a:t>in view of	one’s values and goals</a:t>
            </a:r>
            <a:r>
              <a:rPr lang="en-US" sz="4400" b="1" smtClean="0">
                <a:solidFill>
                  <a:schemeClr val="accent2"/>
                </a:solidFill>
              </a:rPr>
              <a:t> is Responsible Decision Making</a:t>
            </a:r>
            <a:endParaRPr lang="en-US" sz="4800" b="1" smtClean="0">
              <a:solidFill>
                <a:schemeClr val="accent2"/>
              </a:solidFill>
            </a:endParaRPr>
          </a:p>
          <a:p>
            <a:pPr eaLnBrk="1" hangingPunct="1"/>
            <a:endParaRPr lang="en-US" smtClean="0">
              <a:solidFill>
                <a:schemeClr val="accent2"/>
              </a:solidFill>
            </a:endParaRPr>
          </a:p>
        </p:txBody>
      </p:sp>
      <p:graphicFrame>
        <p:nvGraphicFramePr>
          <p:cNvPr id="45060" name="Object 4"/>
          <p:cNvGraphicFramePr>
            <a:graphicFrameLocks noChangeAspect="1"/>
          </p:cNvGraphicFramePr>
          <p:nvPr/>
        </p:nvGraphicFramePr>
        <p:xfrm>
          <a:off x="7162800" y="1676400"/>
          <a:ext cx="1589088" cy="381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61" name="Clip" r:id="rId3" imgW="1728788" imgH="3252788" progId="MS_ClipArt_Gallery.2">
                  <p:embed/>
                </p:oleObj>
              </mc:Choice>
              <mc:Fallback>
                <p:oleObj name="Clip" r:id="rId3" imgW="1728788" imgH="3252788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62800" y="1676400"/>
                        <a:ext cx="1589088" cy="381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ChangeArrowheads="1"/>
          </p:cNvSpPr>
          <p:nvPr>
            <p:ph type="title"/>
          </p:nvPr>
        </p:nvSpPr>
        <p:spPr>
          <a:xfrm>
            <a:off x="179388" y="381000"/>
            <a:ext cx="8278812" cy="1190625"/>
          </a:xfrm>
        </p:spPr>
        <p:txBody>
          <a:bodyPr anchor="t"/>
          <a:lstStyle/>
          <a:p>
            <a:pPr eaLnBrk="1" hangingPunct="1"/>
            <a:r>
              <a:rPr lang="en-US" b="1" smtClean="0">
                <a:solidFill>
                  <a:srgbClr val="FFFF00"/>
                </a:solidFill>
              </a:rPr>
              <a:t>Steps for </a:t>
            </a:r>
            <a:br>
              <a:rPr lang="en-US" b="1" smtClean="0">
                <a:solidFill>
                  <a:srgbClr val="FFFF00"/>
                </a:solidFill>
              </a:rPr>
            </a:br>
            <a:r>
              <a:rPr lang="en-US" b="1" smtClean="0">
                <a:solidFill>
                  <a:srgbClr val="FFFF00"/>
                </a:solidFill>
              </a:rPr>
              <a:t>Responsible Decision Making</a:t>
            </a:r>
            <a:endParaRPr lang="en-US" sz="5400" b="1" smtClean="0">
              <a:solidFill>
                <a:srgbClr val="FFFF00"/>
              </a:solidFill>
            </a:endParaRPr>
          </a:p>
        </p:txBody>
      </p:sp>
      <p:sp>
        <p:nvSpPr>
          <p:cNvPr id="143363" name="Rectangle 3"/>
          <p:cNvSpPr>
            <a:spLocks noChangeArrowheads="1"/>
          </p:cNvSpPr>
          <p:nvPr>
            <p:ph type="body" idx="1"/>
          </p:nvPr>
        </p:nvSpPr>
        <p:spPr>
          <a:xfrm>
            <a:off x="323850" y="2165350"/>
            <a:ext cx="9201150" cy="3854450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3200" b="1" smtClean="0">
                <a:solidFill>
                  <a:schemeClr val="accent2"/>
                </a:solidFill>
              </a:rPr>
              <a:t>Identify/Define the problem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b="1" smtClean="0">
                <a:solidFill>
                  <a:schemeClr val="accent2"/>
                </a:solidFill>
              </a:rPr>
              <a:t>Consider the consequences or outcomes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b="1" smtClean="0">
                <a:solidFill>
                  <a:schemeClr val="accent2"/>
                </a:solidFill>
              </a:rPr>
              <a:t>Consider family and personal values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b="1" smtClean="0">
                <a:solidFill>
                  <a:schemeClr val="accent2"/>
                </a:solidFill>
              </a:rPr>
              <a:t>Choose one alternative</a:t>
            </a:r>
          </a:p>
          <a:p>
            <a:pPr eaLnBrk="1" hangingPunct="1">
              <a:lnSpc>
                <a:spcPct val="150000"/>
              </a:lnSpc>
            </a:pPr>
            <a:r>
              <a:rPr lang="en-US" sz="3200" b="1" smtClean="0">
                <a:solidFill>
                  <a:schemeClr val="accent2"/>
                </a:solidFill>
              </a:rPr>
              <a:t>Implement the decision</a:t>
            </a:r>
          </a:p>
        </p:txBody>
      </p:sp>
      <p:pic>
        <p:nvPicPr>
          <p:cNvPr id="46084" name="Picture 4" descr="bd055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703763"/>
            <a:ext cx="1981200" cy="215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3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3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3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63" grpId="0" build="p" bldLvl="2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>
            <p:ph type="title"/>
          </p:nvPr>
        </p:nvSpPr>
        <p:spPr>
          <a:xfrm>
            <a:off x="250825" y="457200"/>
            <a:ext cx="6911975" cy="762000"/>
          </a:xfrm>
        </p:spPr>
        <p:txBody>
          <a:bodyPr anchor="t"/>
          <a:lstStyle/>
          <a:p>
            <a:pPr eaLnBrk="1" hangingPunct="1"/>
            <a:r>
              <a:rPr lang="en-US" sz="6000" b="1" smtClean="0">
                <a:solidFill>
                  <a:srgbClr val="FFFF00"/>
                </a:solidFill>
              </a:rPr>
              <a:t>Creative Thinking</a:t>
            </a:r>
          </a:p>
        </p:txBody>
      </p:sp>
      <p:sp>
        <p:nvSpPr>
          <p:cNvPr id="47107" name="Rectangle 3"/>
          <p:cNvSpPr>
            <a:spLocks noChangeArrowheads="1"/>
          </p:cNvSpPr>
          <p:nvPr>
            <p:ph type="body" idx="1"/>
          </p:nvPr>
        </p:nvSpPr>
        <p:spPr>
          <a:xfrm>
            <a:off x="0" y="1752600"/>
            <a:ext cx="8991600" cy="4665663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Enables to explore available alternatives and consequences of actions or non-actions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Contributes to Decision Making </a:t>
            </a:r>
          </a:p>
          <a:p>
            <a:pPr eaLnBrk="1" hangingPunct="1">
              <a:buFontTx/>
              <a:buNone/>
            </a:pPr>
            <a:r>
              <a:rPr lang="en-US" sz="3600" b="1" smtClean="0">
                <a:solidFill>
                  <a:schemeClr val="accent2"/>
                </a:solidFill>
              </a:rPr>
              <a:t>    &amp; Problem Solving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Helps adolescents to respond adaptively and with flexibility to the daily life situations</a:t>
            </a:r>
          </a:p>
        </p:txBody>
      </p:sp>
      <p:graphicFrame>
        <p:nvGraphicFramePr>
          <p:cNvPr id="47108" name="Object 4"/>
          <p:cNvGraphicFramePr>
            <a:graphicFrameLocks noChangeAspect="1"/>
          </p:cNvGraphicFramePr>
          <p:nvPr/>
        </p:nvGraphicFramePr>
        <p:xfrm>
          <a:off x="7510463" y="2743200"/>
          <a:ext cx="1023937" cy="190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9" name="Clip" r:id="rId3" imgW="1257385" imgH="3895681" progId="MS_ClipArt_Gallery.5">
                  <p:embed/>
                </p:oleObj>
              </mc:Choice>
              <mc:Fallback>
                <p:oleObj name="Clip" r:id="rId3" imgW="1257385" imgH="3895681" progId="MS_ClipArt_Gallery.5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0463" y="2743200"/>
                        <a:ext cx="1023937" cy="1905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9906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0000FF"/>
                </a:solidFill>
                <a:latin typeface="Verdana" pitchFamily="34" charset="0"/>
              </a:rPr>
              <a:t>An Excerpt-</a:t>
            </a:r>
            <a:br>
              <a:rPr lang="en-US" sz="3200" b="1" dirty="0" smtClean="0">
                <a:solidFill>
                  <a:srgbClr val="0000FF"/>
                </a:solidFill>
                <a:latin typeface="Verdana" pitchFamily="34" charset="0"/>
              </a:rPr>
            </a:br>
            <a:r>
              <a:rPr lang="en-US" sz="3200" b="1" dirty="0" smtClean="0">
                <a:solidFill>
                  <a:srgbClr val="C00000"/>
                </a:solidFill>
                <a:latin typeface="Verdana" pitchFamily="34" charset="0"/>
              </a:rPr>
              <a:t>Empowerment of  Teachers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458200" cy="54102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latin typeface="Verdana" pitchFamily="34" charset="0"/>
              </a:rPr>
              <a:t>New syllabus, new courses, new approach in pedagogy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solidFill>
                  <a:srgbClr val="C00000"/>
                </a:solidFill>
                <a:latin typeface="Verdana" pitchFamily="34" charset="0"/>
              </a:rPr>
              <a:t>Extensive and continued training of teachers is required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latin typeface="Verdana" pitchFamily="34" charset="0"/>
              </a:rPr>
              <a:t>CBSE extends   help  for such teachers  training  courses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solidFill>
                  <a:srgbClr val="C00000"/>
                </a:solidFill>
                <a:latin typeface="Verdana" pitchFamily="34" charset="0"/>
              </a:rPr>
              <a:t>Besides this step, the Board  provides training to teachers in Disaster Management, Education in Life Skills and Mathematics Laboratory</a:t>
            </a:r>
            <a:r>
              <a:rPr lang="en-US" sz="2600" b="1" smtClean="0">
                <a:latin typeface="Verdana" pitchFamily="34" charset="0"/>
              </a:rPr>
              <a:t>.</a:t>
            </a:r>
          </a:p>
          <a:p>
            <a:pPr algn="just" eaLnBrk="1" hangingPunct="1">
              <a:lnSpc>
                <a:spcPct val="80000"/>
              </a:lnSpc>
            </a:pPr>
            <a:r>
              <a:rPr lang="en-US" sz="2600" b="1" smtClean="0">
                <a:latin typeface="Verdana" pitchFamily="34" charset="0"/>
              </a:rPr>
              <a:t>It is necessary for the schools also to provide the teachers a thorough understanding of NCF 2005 and the new NCERT syllabus</a:t>
            </a:r>
          </a:p>
        </p:txBody>
      </p:sp>
      <p:sp>
        <p:nvSpPr>
          <p:cNvPr id="11268" name="Footer Placeholder 5"/>
          <p:cNvSpPr>
            <a:spLocks noGrp="1"/>
          </p:cNvSpPr>
          <p:nvPr>
            <p:ph type="ftr" sz="quarter" idx="11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ndar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ndar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ndar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ndar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ndara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chemeClr val="tx2"/>
                </a:solidFill>
              </a:rPr>
              <a:t>www.schoolofeducators.com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ChangeArrowheads="1"/>
          </p:cNvSpPr>
          <p:nvPr>
            <p:ph type="title"/>
          </p:nvPr>
        </p:nvSpPr>
        <p:spPr>
          <a:xfrm>
            <a:off x="179388" y="381000"/>
            <a:ext cx="6907212" cy="762000"/>
          </a:xfrm>
        </p:spPr>
        <p:txBody>
          <a:bodyPr anchor="t"/>
          <a:lstStyle/>
          <a:p>
            <a:pPr eaLnBrk="1" hangingPunct="1"/>
            <a:r>
              <a:rPr lang="en-US" sz="6000" b="1" smtClean="0">
                <a:solidFill>
                  <a:srgbClr val="FFFF00"/>
                </a:solidFill>
              </a:rPr>
              <a:t>Critical Thinking</a:t>
            </a:r>
          </a:p>
        </p:txBody>
      </p:sp>
      <p:sp>
        <p:nvSpPr>
          <p:cNvPr id="48131" name="Rectangle 3"/>
          <p:cNvSpPr>
            <a:spLocks noChangeArrowheads="1"/>
          </p:cNvSpPr>
          <p:nvPr>
            <p:ph type="body" idx="1"/>
          </p:nvPr>
        </p:nvSpPr>
        <p:spPr>
          <a:xfrm>
            <a:off x="0" y="1885950"/>
            <a:ext cx="8831263" cy="4581525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Ability to analyze information and experiences in an objective manner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en-US" sz="3600" b="1" smtClean="0">
                <a:solidFill>
                  <a:schemeClr val="accent2"/>
                </a:solidFill>
              </a:rPr>
              <a:t> Helps adolescents to recognize and to assess the factors influencing attitude &amp; behavior - values, pressures (peer , family)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Key to form right attitudes towards life </a:t>
            </a:r>
          </a:p>
          <a:p>
            <a:pPr eaLnBrk="1" hangingPunct="1"/>
            <a:r>
              <a:rPr lang="en-US" sz="3600" b="1" smtClean="0">
                <a:solidFill>
                  <a:srgbClr val="FF0000"/>
                </a:solidFill>
              </a:rPr>
              <a:t>Assists in developing responsible behavior.</a:t>
            </a:r>
          </a:p>
        </p:txBody>
      </p:sp>
      <p:pic>
        <p:nvPicPr>
          <p:cNvPr id="48132" name="Picture 4" descr="PE03731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04800"/>
            <a:ext cx="24384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>
            <p:ph type="title"/>
          </p:nvPr>
        </p:nvSpPr>
        <p:spPr>
          <a:xfrm>
            <a:off x="1447800" y="441325"/>
            <a:ext cx="7772400" cy="701675"/>
          </a:xfrm>
        </p:spPr>
        <p:txBody>
          <a:bodyPr anchor="t"/>
          <a:lstStyle/>
          <a:p>
            <a:pPr eaLnBrk="1" hangingPunct="1"/>
            <a:r>
              <a:rPr lang="en-US" sz="4800" b="1" smtClean="0">
                <a:solidFill>
                  <a:srgbClr val="FFFF00"/>
                </a:solidFill>
              </a:rPr>
              <a:t>Effective Communication</a:t>
            </a:r>
            <a:endParaRPr lang="en-US" sz="5400" b="1" smtClean="0">
              <a:solidFill>
                <a:srgbClr val="FFFF00"/>
              </a:solidFill>
            </a:endParaRPr>
          </a:p>
        </p:txBody>
      </p:sp>
      <p:sp>
        <p:nvSpPr>
          <p:cNvPr id="49155" name="Rectangle 3"/>
          <p:cNvSpPr>
            <a:spLocks noChangeArrowheads="1"/>
          </p:cNvSpPr>
          <p:nvPr>
            <p:ph type="body" idx="1"/>
          </p:nvPr>
        </p:nvSpPr>
        <p:spPr>
          <a:xfrm>
            <a:off x="0" y="1941513"/>
            <a:ext cx="9036050" cy="4230687"/>
          </a:xfrm>
        </p:spPr>
        <p:txBody>
          <a:bodyPr/>
          <a:lstStyle/>
          <a:p>
            <a:pPr eaLnBrk="1" hangingPunct="1"/>
            <a:r>
              <a:rPr lang="en-US" sz="4800" b="1" smtClean="0">
                <a:solidFill>
                  <a:schemeClr val="accent2"/>
                </a:solidFill>
              </a:rPr>
              <a:t>To express ourselves </a:t>
            </a:r>
          </a:p>
          <a:p>
            <a:pPr eaLnBrk="1" hangingPunct="1"/>
            <a:r>
              <a:rPr lang="en-US" sz="4800" b="1" smtClean="0">
                <a:solidFill>
                  <a:schemeClr val="accent2"/>
                </a:solidFill>
              </a:rPr>
              <a:t>verbally &amp; non-verbally</a:t>
            </a:r>
          </a:p>
          <a:p>
            <a:pPr eaLnBrk="1" hangingPunct="1"/>
            <a:r>
              <a:rPr lang="en-US" sz="4800" b="1" smtClean="0">
                <a:solidFill>
                  <a:schemeClr val="accent2"/>
                </a:solidFill>
              </a:rPr>
              <a:t>To express opinions, desires, needs &amp; fears also</a:t>
            </a:r>
          </a:p>
          <a:p>
            <a:pPr eaLnBrk="1" hangingPunct="1"/>
            <a:r>
              <a:rPr lang="en-US" sz="4800" b="1" smtClean="0">
                <a:solidFill>
                  <a:schemeClr val="accent2"/>
                </a:solidFill>
              </a:rPr>
              <a:t>To ask for advice and help</a:t>
            </a:r>
          </a:p>
        </p:txBody>
      </p:sp>
      <p:pic>
        <p:nvPicPr>
          <p:cNvPr id="49156" name="Picture 4" descr="bs00823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754188"/>
            <a:ext cx="2286000" cy="182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ChangeArrowheads="1"/>
          </p:cNvSpPr>
          <p:nvPr>
            <p:ph type="title"/>
          </p:nvPr>
        </p:nvSpPr>
        <p:spPr>
          <a:xfrm>
            <a:off x="1187450" y="381000"/>
            <a:ext cx="5213350" cy="762000"/>
          </a:xfrm>
        </p:spPr>
        <p:txBody>
          <a:bodyPr anchor="t"/>
          <a:lstStyle/>
          <a:p>
            <a:pPr eaLnBrk="1" hangingPunct="1"/>
            <a:r>
              <a:rPr lang="en-US" sz="6600" b="1" smtClean="0">
                <a:solidFill>
                  <a:srgbClr val="FFFF00"/>
                </a:solidFill>
              </a:rPr>
              <a:t>Empathy</a:t>
            </a:r>
            <a:endParaRPr lang="en-US" sz="5400" b="1" smtClean="0">
              <a:solidFill>
                <a:srgbClr val="FFFF00"/>
              </a:solidFill>
            </a:endParaRPr>
          </a:p>
        </p:txBody>
      </p:sp>
      <p:sp>
        <p:nvSpPr>
          <p:cNvPr id="50179" name="Rectangle 3"/>
          <p:cNvSpPr>
            <a:spLocks noChangeArrowheads="1"/>
          </p:cNvSpPr>
          <p:nvPr>
            <p:ph type="body" idx="1"/>
          </p:nvPr>
        </p:nvSpPr>
        <p:spPr>
          <a:xfrm>
            <a:off x="1016000" y="1557338"/>
            <a:ext cx="7086600" cy="489585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Ability to understand and accept others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To put oneself in other person’s shoes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Being nurturing and tolerant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Encourages a positive behavior towards people in need or difficulty</a:t>
            </a:r>
          </a:p>
        </p:txBody>
      </p:sp>
      <p:pic>
        <p:nvPicPr>
          <p:cNvPr id="147460" name="Picture 4" descr="en00378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4648200"/>
            <a:ext cx="187960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474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>
            <p:ph type="title"/>
          </p:nvPr>
        </p:nvSpPr>
        <p:spPr>
          <a:xfrm>
            <a:off x="1270000" y="304800"/>
            <a:ext cx="6654800" cy="914400"/>
          </a:xfrm>
        </p:spPr>
        <p:txBody>
          <a:bodyPr anchor="t"/>
          <a:lstStyle/>
          <a:p>
            <a:pPr eaLnBrk="1" hangingPunct="1"/>
            <a:r>
              <a:rPr lang="en-US" sz="5400" smtClean="0">
                <a:solidFill>
                  <a:srgbClr val="CC0099"/>
                </a:solidFill>
              </a:rPr>
              <a:t>Interpersonal Skills</a:t>
            </a:r>
            <a:endParaRPr lang="en-US" smtClean="0">
              <a:solidFill>
                <a:srgbClr val="CC0099"/>
              </a:solidFill>
            </a:endParaRPr>
          </a:p>
        </p:txBody>
      </p:sp>
      <p:sp>
        <p:nvSpPr>
          <p:cNvPr id="51203" name="Rectangle 3"/>
          <p:cNvSpPr>
            <a:spLocks noChangeArrowheads="1"/>
          </p:cNvSpPr>
          <p:nvPr>
            <p:ph type="body" idx="1"/>
          </p:nvPr>
        </p:nvSpPr>
        <p:spPr>
          <a:xfrm>
            <a:off x="914400" y="1905000"/>
            <a:ext cx="8001000" cy="37338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To be able to develop &amp; nurture supportive networks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To be able to end relationships constructively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Helps adolescents to relate with people in positive ways</a:t>
            </a:r>
          </a:p>
        </p:txBody>
      </p:sp>
      <p:pic>
        <p:nvPicPr>
          <p:cNvPr id="51204" name="Picture 4" descr="pe0209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3886200"/>
            <a:ext cx="2998788" cy="240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>
            <p:ph type="title"/>
          </p:nvPr>
        </p:nvSpPr>
        <p:spPr>
          <a:xfrm>
            <a:off x="1066800" y="457200"/>
            <a:ext cx="6553200" cy="1143000"/>
          </a:xfrm>
        </p:spPr>
        <p:txBody>
          <a:bodyPr anchor="t"/>
          <a:lstStyle/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NEGOTIATING SKILLS</a:t>
            </a:r>
          </a:p>
        </p:txBody>
      </p:sp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990600" y="20574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52228" name="Text Box 4"/>
          <p:cNvSpPr txBox="1">
            <a:spLocks noChangeArrowheads="1"/>
          </p:cNvSpPr>
          <p:nvPr/>
        </p:nvSpPr>
        <p:spPr bwMode="auto">
          <a:xfrm>
            <a:off x="0" y="1196975"/>
            <a:ext cx="8977313" cy="550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>
              <a:buFont typeface="Wingdings" pitchFamily="2" charset="2"/>
              <a:buChar char="§"/>
            </a:pPr>
            <a:r>
              <a:rPr lang="en-US" sz="3200" b="1">
                <a:solidFill>
                  <a:schemeClr val="accent2"/>
                </a:solidFill>
              </a:rPr>
              <a:t>Allows to solve an issue, problem or conflict</a:t>
            </a:r>
          </a:p>
          <a:p>
            <a:pPr eaLnBrk="1" hangingPunct="1">
              <a:buFont typeface="Wingdings" pitchFamily="2" charset="2"/>
              <a:buChar char="§"/>
            </a:pPr>
            <a:endParaRPr lang="en-US" sz="3200" b="1">
              <a:solidFill>
                <a:schemeClr val="accent2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US" sz="3200" b="1">
                <a:solidFill>
                  <a:schemeClr val="accent2"/>
                </a:solidFill>
              </a:rPr>
              <a:t>Without anger, intimidation, insubordination,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>
                <a:solidFill>
                  <a:schemeClr val="accent2"/>
                </a:solidFill>
              </a:rPr>
              <a:t>     aggressive force or behavior</a:t>
            </a:r>
          </a:p>
          <a:p>
            <a:pPr eaLnBrk="1" hangingPunct="1">
              <a:buFont typeface="Wingdings" pitchFamily="2" charset="2"/>
              <a:buNone/>
            </a:pPr>
            <a:endParaRPr lang="en-US" sz="3200" b="1">
              <a:solidFill>
                <a:schemeClr val="accent2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US" sz="3200" b="1">
                <a:solidFill>
                  <a:schemeClr val="accent2"/>
                </a:solidFill>
              </a:rPr>
              <a:t>Negotiate as soon as possible for communication</a:t>
            </a:r>
          </a:p>
          <a:p>
            <a:pPr eaLnBrk="1" hangingPunct="1">
              <a:buFont typeface="Wingdings" pitchFamily="2" charset="2"/>
              <a:buChar char="§"/>
            </a:pPr>
            <a:endParaRPr lang="en-US" sz="3200" b="1">
              <a:solidFill>
                <a:schemeClr val="accent2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US" sz="3200" b="1">
                <a:solidFill>
                  <a:schemeClr val="accent2"/>
                </a:solidFill>
              </a:rPr>
              <a:t>Deals constructively with problems</a:t>
            </a:r>
          </a:p>
          <a:p>
            <a:pPr eaLnBrk="1" hangingPunct="1">
              <a:buFont typeface="Wingdings" pitchFamily="2" charset="2"/>
              <a:buNone/>
            </a:pPr>
            <a:endParaRPr lang="en-US" sz="3200" b="1">
              <a:solidFill>
                <a:schemeClr val="accent2"/>
              </a:solidFill>
            </a:endParaRPr>
          </a:p>
          <a:p>
            <a:pPr eaLnBrk="1" hangingPunct="1">
              <a:buFont typeface="Wingdings" pitchFamily="2" charset="2"/>
              <a:buChar char="§"/>
            </a:pPr>
            <a:r>
              <a:rPr lang="en-US" sz="3200" b="1">
                <a:solidFill>
                  <a:srgbClr val="FF0000"/>
                </a:solidFill>
              </a:rPr>
              <a:t>PROBLEMS if left unresolved </a:t>
            </a:r>
            <a:r>
              <a:rPr lang="en-US" sz="3200" b="1">
                <a:solidFill>
                  <a:srgbClr val="FF0000"/>
                </a:solidFill>
                <a:sym typeface="Symbol" pitchFamily="18" charset="2"/>
              </a:rPr>
              <a:t> MENTAL &amp;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>
                <a:solidFill>
                  <a:srgbClr val="FF0000"/>
                </a:solidFill>
                <a:sym typeface="Symbol" pitchFamily="18" charset="2"/>
              </a:rPr>
              <a:t>   PHYSICAL STRESS</a:t>
            </a:r>
            <a:endParaRPr lang="en-US" sz="3200" b="1">
              <a:solidFill>
                <a:srgbClr val="FF0000"/>
              </a:solidFill>
            </a:endParaRPr>
          </a:p>
        </p:txBody>
      </p:sp>
      <p:pic>
        <p:nvPicPr>
          <p:cNvPr id="52229" name="Picture 5" descr="pe02484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1550" y="76200"/>
            <a:ext cx="16700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>
            <p:ph type="title"/>
          </p:nvPr>
        </p:nvSpPr>
        <p:spPr>
          <a:xfrm>
            <a:off x="685800" y="1006475"/>
            <a:ext cx="2592388" cy="3184525"/>
          </a:xfrm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FFFF"/>
                </a:solidFill>
                <a:miter lim="800000"/>
                <a:headEnd/>
                <a:tailEnd/>
              </a14:hiddenLine>
            </a:ext>
          </a:extLst>
        </p:spPr>
        <p:txBody>
          <a:bodyPr anchor="t"/>
          <a:lstStyle/>
          <a:p>
            <a:pPr eaLnBrk="1" hangingPunct="1"/>
            <a:r>
              <a:rPr lang="en-US" sz="4000" b="1" smtClean="0">
                <a:solidFill>
                  <a:srgbClr val="CC0099"/>
                </a:solidFill>
              </a:rPr>
              <a:t>Behavior change through </a:t>
            </a:r>
            <a:br>
              <a:rPr lang="en-US" sz="4000" b="1" smtClean="0">
                <a:solidFill>
                  <a:srgbClr val="CC0099"/>
                </a:solidFill>
              </a:rPr>
            </a:br>
            <a:r>
              <a:rPr lang="en-US" sz="4000" b="1" smtClean="0">
                <a:solidFill>
                  <a:srgbClr val="CC0099"/>
                </a:solidFill>
              </a:rPr>
              <a:t/>
            </a:r>
            <a:br>
              <a:rPr lang="en-US" sz="4000" b="1" smtClean="0">
                <a:solidFill>
                  <a:srgbClr val="CC0099"/>
                </a:solidFill>
              </a:rPr>
            </a:br>
            <a:r>
              <a:rPr lang="en-US" sz="4000" b="1" smtClean="0">
                <a:solidFill>
                  <a:schemeClr val="tx2"/>
                </a:solidFill>
              </a:rPr>
              <a:t>Life Skills</a:t>
            </a:r>
            <a:endParaRPr lang="en-US" sz="4800" b="1" smtClean="0">
              <a:solidFill>
                <a:schemeClr val="tx2"/>
              </a:solidFill>
            </a:endParaRPr>
          </a:p>
        </p:txBody>
      </p:sp>
      <p:sp>
        <p:nvSpPr>
          <p:cNvPr id="150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492500" y="836613"/>
            <a:ext cx="5397500" cy="5821362"/>
          </a:xfrm>
          <a:extLst/>
        </p:spPr>
        <p:txBody>
          <a:bodyPr rtlCol="0">
            <a:normAutofit lnSpcReduction="10000"/>
          </a:bodyPr>
          <a:lstStyle/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dirty="0">
                <a:solidFill>
                  <a:schemeClr val="accent2"/>
                </a:solidFill>
              </a:rPr>
              <a:t>1.</a:t>
            </a:r>
            <a:r>
              <a:rPr lang="en-US" sz="3600" b="1" dirty="0">
                <a:solidFill>
                  <a:schemeClr val="accent2"/>
                </a:solidFill>
              </a:rPr>
              <a:t>	</a:t>
            </a:r>
            <a:r>
              <a:rPr lang="en-US" sz="3600" b="1" dirty="0">
                <a:solidFill>
                  <a:srgbClr val="FF0000"/>
                </a:solidFill>
              </a:rPr>
              <a:t>Ignorance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>
                <a:solidFill>
                  <a:srgbClr val="FF0000"/>
                </a:solidFill>
              </a:rPr>
              <a:t>2.	Awareness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>
                <a:solidFill>
                  <a:srgbClr val="FF0000"/>
                </a:solidFill>
              </a:rPr>
              <a:t>3.	Concern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>
                <a:solidFill>
                  <a:schemeClr val="accent2"/>
                </a:solidFill>
              </a:rPr>
              <a:t>4.	Knowledge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>
                <a:solidFill>
                  <a:schemeClr val="accent2"/>
                </a:solidFill>
              </a:rPr>
              <a:t>5.	Motivation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>
                <a:solidFill>
                  <a:schemeClr val="accent2"/>
                </a:solidFill>
              </a:rPr>
              <a:t>6.	Readiness to change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>
                <a:solidFill>
                  <a:schemeClr val="accent2"/>
                </a:solidFill>
              </a:rPr>
              <a:t>7.	Willingness to change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>
                <a:solidFill>
                  <a:schemeClr val="accent2"/>
                </a:solidFill>
              </a:rPr>
              <a:t>8.	Acceptance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>
                <a:solidFill>
                  <a:schemeClr val="accent2"/>
                </a:solidFill>
              </a:rPr>
              <a:t>9.	Habit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en-US" sz="3600" b="1" dirty="0">
                <a:solidFill>
                  <a:schemeClr val="accent2"/>
                </a:solidFill>
              </a:rPr>
              <a:t>10.Lifestyle</a:t>
            </a:r>
          </a:p>
        </p:txBody>
      </p:sp>
      <p:pic>
        <p:nvPicPr>
          <p:cNvPr id="53252" name="Picture 4" descr="PE02267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286250"/>
            <a:ext cx="205740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369888" y="765175"/>
            <a:ext cx="7659687" cy="526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4000">
                <a:solidFill>
                  <a:srgbClr val="CC0000"/>
                </a:solidFill>
                <a:latin typeface="Times New Roman" pitchFamily="18" charset="0"/>
              </a:rPr>
              <a:t>STAGES</a:t>
            </a:r>
          </a:p>
          <a:p>
            <a:pPr eaLnBrk="1" hangingPunct="1"/>
            <a:endParaRPr lang="en-US" sz="4000">
              <a:solidFill>
                <a:srgbClr val="008000"/>
              </a:solidFill>
              <a:latin typeface="Times New Roman" pitchFamily="18" charset="0"/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sz="3200" b="1">
                <a:solidFill>
                  <a:schemeClr val="accent2"/>
                </a:solidFill>
              </a:rPr>
              <a:t>Identify the problem or issue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3200" b="1">
                <a:solidFill>
                  <a:schemeClr val="accent2"/>
                </a:solidFill>
              </a:rPr>
              <a:t>Collect information/knowledge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3200" b="1">
                <a:solidFill>
                  <a:schemeClr val="accent2"/>
                </a:solidFill>
              </a:rPr>
              <a:t>Associated physical, emotional,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3200" b="1">
                <a:solidFill>
                  <a:schemeClr val="accent2"/>
                </a:solidFill>
              </a:rPr>
              <a:t>   psychological feelings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3200" b="1">
                <a:solidFill>
                  <a:schemeClr val="accent2"/>
                </a:solidFill>
              </a:rPr>
              <a:t>Possible ways of solving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3200" b="1">
                <a:solidFill>
                  <a:schemeClr val="accent2"/>
                </a:solidFill>
              </a:rPr>
              <a:t>Effective communication skills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3200" b="1">
                <a:solidFill>
                  <a:schemeClr val="accent2"/>
                </a:solidFill>
              </a:rPr>
              <a:t>Alternative solutions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3200" b="1">
                <a:solidFill>
                  <a:schemeClr val="accent2"/>
                </a:solidFill>
              </a:rPr>
              <a:t>Mutual decision</a:t>
            </a:r>
          </a:p>
        </p:txBody>
      </p:sp>
      <p:pic>
        <p:nvPicPr>
          <p:cNvPr id="54275" name="Picture 3" descr="pe02484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57200"/>
            <a:ext cx="1670050" cy="167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6" name="WordArt 4"/>
          <p:cNvSpPr>
            <a:spLocks noChangeArrowheads="1" noChangeShapeType="1" noTextEdit="1"/>
          </p:cNvSpPr>
          <p:nvPr/>
        </p:nvSpPr>
        <p:spPr bwMode="auto">
          <a:xfrm>
            <a:off x="3986213" y="5854700"/>
            <a:ext cx="4014787" cy="698500"/>
          </a:xfrm>
          <a:prstGeom prst="rect">
            <a:avLst/>
          </a:prstGeom>
        </p:spPr>
        <p:txBody>
          <a:bodyPr wrap="none" fromWordArt="1">
            <a:prstTxWarp prst="textTriangle">
              <a:avLst>
                <a:gd name="adj" fmla="val 50000"/>
              </a:avLst>
            </a:prstTxWarp>
            <a:scene3d>
              <a:camera prst="legacyObliqueTopLeft"/>
              <a:lightRig rig="legacyNormal3" dir="r"/>
            </a:scene3d>
            <a:sp3d extrusionH="201600" prstMaterial="legacyMatte">
              <a:extrusionClr>
                <a:srgbClr val="0066CC"/>
              </a:extrusionClr>
            </a:sp3d>
          </a:bodyPr>
          <a:lstStyle/>
          <a:p>
            <a:pPr algn="ctr"/>
            <a:r>
              <a:rPr lang="en-US" sz="3600" kern="10">
                <a:ln w="9525">
                  <a:round/>
                  <a:headEnd/>
                  <a:tailEnd/>
                </a:ln>
                <a:gradFill rotWithShape="1">
                  <a:gsLst>
                    <a:gs pos="0">
                      <a:srgbClr val="FFFFCC"/>
                    </a:gs>
                    <a:gs pos="100000">
                      <a:srgbClr val="FF9999"/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To Acheive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>
            <p:ph type="title"/>
          </p:nvPr>
        </p:nvSpPr>
        <p:spPr>
          <a:xfrm>
            <a:off x="914400" y="457200"/>
            <a:ext cx="9144000" cy="701675"/>
          </a:xfrm>
        </p:spPr>
        <p:txBody>
          <a:bodyPr anchor="t"/>
          <a:lstStyle/>
          <a:p>
            <a:pPr eaLnBrk="1" hangingPunct="1"/>
            <a:r>
              <a:rPr lang="en-US" sz="4000" smtClean="0">
                <a:solidFill>
                  <a:srgbClr val="CC0099"/>
                </a:solidFill>
              </a:rPr>
              <a:t>Coping with emotions &amp; stress</a:t>
            </a:r>
            <a:endParaRPr lang="en-US" smtClean="0">
              <a:solidFill>
                <a:srgbClr val="CC0099"/>
              </a:solidFill>
            </a:endParaRPr>
          </a:p>
        </p:txBody>
      </p:sp>
      <p:sp>
        <p:nvSpPr>
          <p:cNvPr id="55299" name="Rectangle 3"/>
          <p:cNvSpPr>
            <a:spLocks noChangeArrowheads="1"/>
          </p:cNvSpPr>
          <p:nvPr>
            <p:ph type="body" idx="1"/>
          </p:nvPr>
        </p:nvSpPr>
        <p:spPr>
          <a:xfrm>
            <a:off x="369888" y="1844675"/>
            <a:ext cx="8001000" cy="3851275"/>
          </a:xfrm>
        </p:spPr>
        <p:txBody>
          <a:bodyPr/>
          <a:lstStyle/>
          <a:p>
            <a:pPr eaLnBrk="1" hangingPunct="1"/>
            <a:r>
              <a:rPr lang="en-US" sz="3200" b="1" smtClean="0">
                <a:solidFill>
                  <a:schemeClr val="accent2"/>
                </a:solidFill>
              </a:rPr>
              <a:t>Recognizing  effects of emotions on others and ourselves</a:t>
            </a:r>
          </a:p>
          <a:p>
            <a:pPr eaLnBrk="1" hangingPunct="1"/>
            <a:endParaRPr lang="en-US" sz="3200" b="1" smtClean="0">
              <a:solidFill>
                <a:schemeClr val="accent2"/>
              </a:solidFill>
            </a:endParaRPr>
          </a:p>
          <a:p>
            <a:pPr eaLnBrk="1" hangingPunct="1"/>
            <a:r>
              <a:rPr lang="en-US" sz="3200" b="1" smtClean="0">
                <a:solidFill>
                  <a:schemeClr val="accent2"/>
                </a:solidFill>
              </a:rPr>
              <a:t>Being aware of how emotions influence behaviors</a:t>
            </a:r>
          </a:p>
          <a:p>
            <a:pPr eaLnBrk="1" hangingPunct="1"/>
            <a:endParaRPr lang="en-US" sz="3200" b="1" smtClean="0">
              <a:solidFill>
                <a:schemeClr val="accent2"/>
              </a:solidFill>
            </a:endParaRPr>
          </a:p>
          <a:p>
            <a:pPr eaLnBrk="1" hangingPunct="1"/>
            <a:r>
              <a:rPr lang="en-US" sz="3200" b="1" smtClean="0">
                <a:solidFill>
                  <a:schemeClr val="accent2"/>
                </a:solidFill>
              </a:rPr>
              <a:t>Able to respond to emotions appropriately</a:t>
            </a:r>
          </a:p>
        </p:txBody>
      </p:sp>
      <p:pic>
        <p:nvPicPr>
          <p:cNvPr id="55300" name="Picture 4" descr="pe0149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775" y="5497513"/>
            <a:ext cx="1546225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ChangeArrowheads="1"/>
          </p:cNvSpPr>
          <p:nvPr>
            <p:ph type="title"/>
          </p:nvPr>
        </p:nvSpPr>
        <p:spPr>
          <a:xfrm>
            <a:off x="760413" y="190500"/>
            <a:ext cx="7772400" cy="762000"/>
          </a:xfrm>
        </p:spPr>
        <p:txBody>
          <a:bodyPr anchor="t"/>
          <a:lstStyle/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How to cope with stress</a:t>
            </a:r>
          </a:p>
        </p:txBody>
      </p:sp>
      <p:sp>
        <p:nvSpPr>
          <p:cNvPr id="56323" name="Rectangle 3"/>
          <p:cNvSpPr>
            <a:spLocks noChangeArrowheads="1"/>
          </p:cNvSpPr>
          <p:nvPr>
            <p:ph type="body" idx="1"/>
          </p:nvPr>
        </p:nvSpPr>
        <p:spPr>
          <a:xfrm>
            <a:off x="609600" y="1989138"/>
            <a:ext cx="8458200" cy="3754437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Recognize sources of stress in our life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Recognizing how these affect us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Identifying ways that help to control our levels of stress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Learning how to relax to minimize tensions</a:t>
            </a:r>
          </a:p>
        </p:txBody>
      </p:sp>
      <p:pic>
        <p:nvPicPr>
          <p:cNvPr id="56324" name="Picture 4" descr="pe0160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5488" y="5530850"/>
            <a:ext cx="1992312" cy="125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>
            <p:ph type="title"/>
          </p:nvPr>
        </p:nvSpPr>
        <p:spPr>
          <a:xfrm>
            <a:off x="1905000" y="457200"/>
            <a:ext cx="5410200" cy="762000"/>
          </a:xfrm>
        </p:spPr>
        <p:txBody>
          <a:bodyPr anchor="t"/>
          <a:lstStyle/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Self Assertiveness</a:t>
            </a:r>
          </a:p>
        </p:txBody>
      </p:sp>
      <p:sp>
        <p:nvSpPr>
          <p:cNvPr id="57347" name="Rectangle 3"/>
          <p:cNvSpPr>
            <a:spLocks noChangeArrowheads="1"/>
          </p:cNvSpPr>
          <p:nvPr>
            <p:ph type="body" idx="1"/>
          </p:nvPr>
        </p:nvSpPr>
        <p:spPr>
          <a:xfrm>
            <a:off x="684213" y="1773238"/>
            <a:ext cx="8459787" cy="4968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Assertive people respect themselves &amp; others equally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It is communicating feelings and need while respecting rights of others 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Being able to stand up for one’s own values and needs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Take control of one’s decisions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Recognize attempts of others to control</a:t>
            </a:r>
          </a:p>
        </p:txBody>
      </p:sp>
      <p:graphicFrame>
        <p:nvGraphicFramePr>
          <p:cNvPr id="154628" name="Object 4"/>
          <p:cNvGraphicFramePr>
            <a:graphicFrameLocks noChangeAspect="1"/>
          </p:cNvGraphicFramePr>
          <p:nvPr/>
        </p:nvGraphicFramePr>
        <p:xfrm>
          <a:off x="7467600" y="228600"/>
          <a:ext cx="1658938" cy="182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349" name="Clip" r:id="rId3" imgW="4046538" imgH="3352800" progId="MS_ClipArt_Gallery.2">
                  <p:embed/>
                </p:oleObj>
              </mc:Choice>
              <mc:Fallback>
                <p:oleObj name="Clip" r:id="rId3" imgW="4046538" imgH="3352800" progId="MS_ClipArt_Gallery.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228600"/>
                        <a:ext cx="1658938" cy="182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4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556792"/>
            <a:ext cx="5760640" cy="4708697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5" name="Rectangle 4"/>
          <p:cNvSpPr/>
          <p:nvPr/>
        </p:nvSpPr>
        <p:spPr>
          <a:xfrm>
            <a:off x="2051720" y="1124744"/>
            <a:ext cx="4968552" cy="300242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5400" b="1" dirty="0">
                <a:ln w="11430"/>
                <a:blipFill>
                  <a:blip r:embed="rId3"/>
                  <a:tile tx="0" ty="0" sx="100000" sy="100000" flip="none" algn="tl"/>
                </a:blip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Global Perspectives</a:t>
            </a:r>
          </a:p>
        </p:txBody>
      </p:sp>
      <p:sp>
        <p:nvSpPr>
          <p:cNvPr id="6" name="Rectangle 5"/>
          <p:cNvSpPr/>
          <p:nvPr/>
        </p:nvSpPr>
        <p:spPr>
          <a:xfrm>
            <a:off x="1396008" y="-1755576"/>
            <a:ext cx="6279976" cy="8239657"/>
          </a:xfrm>
          <a:prstGeom prst="rect">
            <a:avLst/>
          </a:prstGeom>
          <a:noFill/>
        </p:spPr>
        <p:txBody>
          <a:bodyPr spcFirstLastPara="1" wrap="none">
            <a:prstTxWarp prst="textArchDown">
              <a:avLst>
                <a:gd name="adj" fmla="val 91504"/>
              </a:avLst>
            </a:prstTxWarp>
            <a:spAutoFit/>
          </a:bodyPr>
          <a:lstStyle/>
          <a:p>
            <a:pPr algn="ctr">
              <a:defRPr/>
            </a:pPr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>
                  <a:outerShdw blurRad="50800" algn="tl" rotWithShape="0">
                    <a:srgbClr val="000000"/>
                  </a:outerShdw>
                </a:effectLst>
              </a:rPr>
              <a:t>UNESCO’S EDUCATION FOR ALL </a:t>
            </a:r>
          </a:p>
          <a:p>
            <a:pPr algn="ctr">
              <a:defRPr/>
            </a:pPr>
            <a:endParaRPr lang="en-US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blipFill dpi="0" rotWithShape="1"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>
            <p:ph type="title"/>
          </p:nvPr>
        </p:nvSpPr>
        <p:spPr>
          <a:xfrm>
            <a:off x="1701800" y="457200"/>
            <a:ext cx="6146800" cy="762000"/>
          </a:xfrm>
        </p:spPr>
        <p:txBody>
          <a:bodyPr anchor="t"/>
          <a:lstStyle/>
          <a:p>
            <a:pPr eaLnBrk="1" hangingPunct="1"/>
            <a:r>
              <a:rPr lang="en-US" smtClean="0">
                <a:solidFill>
                  <a:srgbClr val="CC0099"/>
                </a:solidFill>
              </a:rPr>
              <a:t>Life Skills Education</a:t>
            </a:r>
          </a:p>
        </p:txBody>
      </p:sp>
      <p:sp>
        <p:nvSpPr>
          <p:cNvPr id="58371" name="Rectangle 3"/>
          <p:cNvSpPr>
            <a:spLocks noChangeArrowheads="1"/>
          </p:cNvSpPr>
          <p:nvPr>
            <p:ph type="body" idx="1"/>
          </p:nvPr>
        </p:nvSpPr>
        <p:spPr>
          <a:xfrm>
            <a:off x="179388" y="1257300"/>
            <a:ext cx="8964612" cy="46148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Dynamic teaching &amp; Dynamic learning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Working in small groups &amp; pairs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Brainstorming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rgbClr val="FF0000"/>
                </a:solidFill>
              </a:rPr>
              <a:t>Role-plays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Experiential learning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Games &amp; debates</a:t>
            </a:r>
          </a:p>
          <a:p>
            <a:pPr eaLnBrk="1" hangingPunct="1">
              <a:lnSpc>
                <a:spcPct val="90000"/>
              </a:lnSpc>
            </a:pPr>
            <a:r>
              <a:rPr lang="en-US" sz="3600" b="1" smtClean="0">
                <a:solidFill>
                  <a:schemeClr val="accent2"/>
                </a:solidFill>
              </a:rPr>
              <a:t>Home assignments, to further discuss and practice skills with family &amp; friends.</a:t>
            </a:r>
          </a:p>
          <a:p>
            <a:pPr eaLnBrk="1" hangingPunct="1">
              <a:lnSpc>
                <a:spcPct val="90000"/>
              </a:lnSpc>
            </a:pPr>
            <a:endParaRPr lang="en-US" sz="3600" b="1" smtClean="0">
              <a:solidFill>
                <a:schemeClr val="accent2"/>
              </a:solidFill>
            </a:endParaRPr>
          </a:p>
        </p:txBody>
      </p:sp>
      <p:pic>
        <p:nvPicPr>
          <p:cNvPr id="58372" name="Picture 4" descr="BD00146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913" y="2667000"/>
            <a:ext cx="1817687" cy="179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ChangeArrowheads="1"/>
          </p:cNvSpPr>
          <p:nvPr>
            <p:ph type="title"/>
          </p:nvPr>
        </p:nvSpPr>
        <p:spPr>
          <a:xfrm>
            <a:off x="1763713" y="304800"/>
            <a:ext cx="6408737" cy="762000"/>
          </a:xfrm>
        </p:spPr>
        <p:txBody>
          <a:bodyPr anchor="t"/>
          <a:lstStyle/>
          <a:p>
            <a:pPr eaLnBrk="1" hangingPunct="1"/>
            <a:r>
              <a:rPr lang="en-US" sz="6000" b="1" smtClean="0">
                <a:solidFill>
                  <a:srgbClr val="FF0000"/>
                </a:solidFill>
              </a:rPr>
              <a:t>Key Messages</a:t>
            </a:r>
          </a:p>
        </p:txBody>
      </p:sp>
      <p:pic>
        <p:nvPicPr>
          <p:cNvPr id="59395" name="Picture 3" descr="Raichur Branch"/>
          <p:cNvPicPr>
            <a:picLocks noChangeAspect="1" noChangeArrowheads="1"/>
          </p:cNvPicPr>
          <p:nvPr/>
        </p:nvPicPr>
        <p:blipFill>
          <a:blip r:embed="rId2">
            <a:lum bright="66000" contrast="-3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52513"/>
            <a:ext cx="9144000" cy="5805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939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152400" y="2011363"/>
            <a:ext cx="9144000" cy="377983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Life skill management for adolescent is the need of today’s world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Life Skills Education makes a person </a:t>
            </a:r>
            <a:r>
              <a:rPr lang="en-US" sz="3600" b="1" smtClean="0">
                <a:solidFill>
                  <a:srgbClr val="FF0000"/>
                </a:solidFill>
              </a:rPr>
              <a:t>“a  balanced adult” </a:t>
            </a:r>
            <a:r>
              <a:rPr lang="en-US" sz="3600" b="1" smtClean="0">
                <a:solidFill>
                  <a:schemeClr val="accent2"/>
                </a:solidFill>
              </a:rPr>
              <a:t>who contributes meaningfully to society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ChangeArrowheads="1"/>
          </p:cNvSpPr>
          <p:nvPr>
            <p:ph type="title"/>
          </p:nvPr>
        </p:nvSpPr>
        <p:spPr>
          <a:xfrm>
            <a:off x="539750" y="533400"/>
            <a:ext cx="7461250" cy="838200"/>
          </a:xfrm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t"/>
          <a:lstStyle/>
          <a:p>
            <a:pPr eaLnBrk="1" hangingPunct="1"/>
            <a:r>
              <a:rPr lang="en-US" sz="5400" smtClean="0">
                <a:solidFill>
                  <a:srgbClr val="FFFF00"/>
                </a:solidFill>
              </a:rPr>
              <a:t>Thus, the </a:t>
            </a:r>
            <a:r>
              <a:rPr lang="en-US" sz="5400" b="1" i="1" smtClean="0">
                <a:solidFill>
                  <a:srgbClr val="FF0000"/>
                </a:solidFill>
              </a:rPr>
              <a:t>‘Life skills’ </a:t>
            </a:r>
            <a:r>
              <a:rPr lang="en-US" sz="5400" i="1" smtClean="0">
                <a:solidFill>
                  <a:srgbClr val="FFFF00"/>
                </a:solidFill>
              </a:rPr>
              <a:t>….</a:t>
            </a:r>
            <a:endParaRPr lang="en-US" sz="5400" smtClean="0">
              <a:solidFill>
                <a:srgbClr val="FFFF00"/>
              </a:solidFill>
            </a:endParaRPr>
          </a:p>
        </p:txBody>
      </p:sp>
      <p:sp>
        <p:nvSpPr>
          <p:cNvPr id="159747" name="Rectangle 3"/>
          <p:cNvSpPr>
            <a:spLocks noChangeArrowheads="1"/>
          </p:cNvSpPr>
          <p:nvPr>
            <p:ph type="body" idx="1"/>
          </p:nvPr>
        </p:nvSpPr>
        <p:spPr>
          <a:xfrm>
            <a:off x="457200" y="1676400"/>
            <a:ext cx="8534400" cy="2881313"/>
          </a:xfrm>
        </p:spPr>
        <p:txBody>
          <a:bodyPr/>
          <a:lstStyle/>
          <a:p>
            <a:pPr marL="0" indent="0" eaLnBrk="1" hangingPunct="1">
              <a:buFont typeface="Symbol" pitchFamily="18" charset="2"/>
              <a:buNone/>
            </a:pPr>
            <a:r>
              <a:rPr lang="en-US" sz="3200" b="1" smtClean="0">
                <a:solidFill>
                  <a:schemeClr val="accent2"/>
                </a:solidFill>
              </a:rPr>
              <a:t>are applied</a:t>
            </a:r>
            <a:r>
              <a:rPr lang="en-US" sz="3600" b="1" smtClean="0">
                <a:solidFill>
                  <a:schemeClr val="accent2"/>
                </a:solidFill>
              </a:rPr>
              <a:t> </a:t>
            </a:r>
          </a:p>
          <a:p>
            <a:pPr lvl="1" eaLnBrk="1" hangingPunct="1"/>
            <a:r>
              <a:rPr lang="en-US" sz="2800" b="1" smtClean="0">
                <a:solidFill>
                  <a:schemeClr val="accent2"/>
                </a:solidFill>
              </a:rPr>
              <a:t>in various aspects of life</a:t>
            </a:r>
          </a:p>
          <a:p>
            <a:pPr lvl="1" eaLnBrk="1" hangingPunct="1"/>
            <a:r>
              <a:rPr lang="en-US" sz="2800" b="1" smtClean="0">
                <a:solidFill>
                  <a:schemeClr val="accent2"/>
                </a:solidFill>
              </a:rPr>
              <a:t>in human relationships, learning about rights &amp; responsibilities</a:t>
            </a:r>
          </a:p>
          <a:p>
            <a:pPr lvl="1" eaLnBrk="1" hangingPunct="1"/>
            <a:r>
              <a:rPr lang="en-US" sz="2800" b="1" smtClean="0">
                <a:solidFill>
                  <a:schemeClr val="accent2"/>
                </a:solidFill>
              </a:rPr>
              <a:t>in health issues:</a:t>
            </a:r>
          </a:p>
        </p:txBody>
      </p:sp>
      <p:sp>
        <p:nvSpPr>
          <p:cNvPr id="159748" name="Text Box 4"/>
          <p:cNvSpPr txBox="1">
            <a:spLocks noChangeArrowheads="1"/>
          </p:cNvSpPr>
          <p:nvPr/>
        </p:nvSpPr>
        <p:spPr bwMode="auto">
          <a:xfrm>
            <a:off x="827088" y="4267200"/>
            <a:ext cx="8137525" cy="267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ndara" pitchFamily="34" charset="0"/>
                <a:cs typeface="Arial" pitchFamily="34" charset="0"/>
              </a:defRPr>
            </a:lvl9pPr>
          </a:lstStyle>
          <a:p>
            <a:pPr lvl="1" eaLnBrk="1" hangingPunct="1">
              <a:buFontTx/>
              <a:buChar char="•"/>
            </a:pPr>
            <a:r>
              <a:rPr lang="en-US" sz="2800" b="1">
                <a:solidFill>
                  <a:srgbClr val="CC0000"/>
                </a:solidFill>
              </a:rPr>
              <a:t>Mental Health-Stresses</a:t>
            </a:r>
          </a:p>
          <a:p>
            <a:pPr lvl="1" eaLnBrk="1" hangingPunct="1">
              <a:buFontTx/>
              <a:buChar char="•"/>
            </a:pPr>
            <a:r>
              <a:rPr lang="en-US" sz="2800" b="1">
                <a:solidFill>
                  <a:srgbClr val="CC0000"/>
                </a:solidFill>
              </a:rPr>
              <a:t>HIV-AIDS /STD Prevention</a:t>
            </a:r>
          </a:p>
          <a:p>
            <a:pPr lvl="1" eaLnBrk="1" hangingPunct="1">
              <a:buFontTx/>
              <a:buChar char="•"/>
            </a:pPr>
            <a:r>
              <a:rPr lang="en-US" sz="2800" b="1">
                <a:solidFill>
                  <a:srgbClr val="CC0000"/>
                </a:solidFill>
              </a:rPr>
              <a:t>Drug abuse,</a:t>
            </a:r>
          </a:p>
          <a:p>
            <a:pPr lvl="1" eaLnBrk="1" hangingPunct="1">
              <a:buFontTx/>
              <a:buChar char="•"/>
            </a:pPr>
            <a:r>
              <a:rPr lang="en-US" sz="2800" b="1">
                <a:solidFill>
                  <a:srgbClr val="CC0000"/>
                </a:solidFill>
              </a:rPr>
              <a:t>Sexual violence</a:t>
            </a:r>
          </a:p>
          <a:p>
            <a:pPr lvl="1" eaLnBrk="1" hangingPunct="1">
              <a:buFontTx/>
              <a:buChar char="•"/>
            </a:pPr>
            <a:r>
              <a:rPr lang="en-US" sz="2800" b="1">
                <a:solidFill>
                  <a:srgbClr val="CC0000"/>
                </a:solidFill>
              </a:rPr>
              <a:t>Teenage pregnancy</a:t>
            </a:r>
          </a:p>
          <a:p>
            <a:pPr lvl="1" eaLnBrk="1" hangingPunct="1">
              <a:buFontTx/>
              <a:buChar char="•"/>
            </a:pPr>
            <a:r>
              <a:rPr lang="en-US" sz="2800" b="1">
                <a:solidFill>
                  <a:srgbClr val="CC0000"/>
                </a:solidFill>
              </a:rPr>
              <a:t>Suicide Prevention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9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9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9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9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747" grpId="0" build="p" autoUpdateAnimBg="0"/>
      <p:bldP spid="159748" grpId="0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>
            <p:ph type="title"/>
          </p:nvPr>
        </p:nvSpPr>
        <p:spPr>
          <a:xfrm>
            <a:off x="171450" y="404813"/>
            <a:ext cx="8991600" cy="1143000"/>
          </a:xfrm>
        </p:spPr>
        <p:txBody>
          <a:bodyPr anchor="t"/>
          <a:lstStyle/>
          <a:p>
            <a:pPr eaLnBrk="1" hangingPunct="1"/>
            <a:r>
              <a:rPr lang="en-US" sz="4000" b="1" smtClean="0">
                <a:solidFill>
                  <a:srgbClr val="FFFF00"/>
                </a:solidFill>
              </a:rPr>
              <a:t>Therefore, the Adolescents should know about </a:t>
            </a:r>
            <a:r>
              <a:rPr lang="en-US" sz="4000" b="1" i="1" smtClean="0">
                <a:solidFill>
                  <a:srgbClr val="FFFF00"/>
                </a:solidFill>
              </a:rPr>
              <a:t>‘Life skills’ because</a:t>
            </a:r>
          </a:p>
        </p:txBody>
      </p:sp>
      <p:sp>
        <p:nvSpPr>
          <p:cNvPr id="160771" name="Rectangle 3"/>
          <p:cNvSpPr>
            <a:spLocks noChangeArrowheads="1"/>
          </p:cNvSpPr>
          <p:nvPr>
            <p:ph type="body" idx="1"/>
          </p:nvPr>
        </p:nvSpPr>
        <p:spPr>
          <a:xfrm>
            <a:off x="179388" y="2082800"/>
            <a:ext cx="8763000" cy="4775200"/>
          </a:xfrm>
        </p:spPr>
        <p:txBody>
          <a:bodyPr/>
          <a:lstStyle/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Empowers them to take positive actions to protect themselves and to promote health and positive social relationships.</a:t>
            </a:r>
          </a:p>
          <a:p>
            <a:pPr eaLnBrk="1" hangingPunct="1"/>
            <a:r>
              <a:rPr lang="en-US" sz="3600" b="1" smtClean="0">
                <a:solidFill>
                  <a:schemeClr val="accent2"/>
                </a:solidFill>
              </a:rPr>
              <a:t>Utility in Other areas</a:t>
            </a:r>
          </a:p>
          <a:p>
            <a:pPr lvl="1" eaLnBrk="1" hangingPunct="1"/>
            <a:r>
              <a:rPr lang="en-US" sz="2800" b="1" smtClean="0">
                <a:solidFill>
                  <a:srgbClr val="CC0000"/>
                </a:solidFill>
              </a:rPr>
              <a:t>Environment Education</a:t>
            </a:r>
          </a:p>
          <a:p>
            <a:pPr lvl="1" eaLnBrk="1" hangingPunct="1"/>
            <a:r>
              <a:rPr lang="en-US" sz="2800" b="1" smtClean="0">
                <a:solidFill>
                  <a:srgbClr val="CC0000"/>
                </a:solidFill>
              </a:rPr>
              <a:t>Consumer Education</a:t>
            </a:r>
          </a:p>
          <a:p>
            <a:pPr lvl="1" eaLnBrk="1" hangingPunct="1"/>
            <a:r>
              <a:rPr lang="en-US" sz="2800" b="1" smtClean="0">
                <a:solidFill>
                  <a:srgbClr val="CC0000"/>
                </a:solidFill>
              </a:rPr>
              <a:t>Peace Education</a:t>
            </a:r>
          </a:p>
          <a:p>
            <a:pPr lvl="1" eaLnBrk="1" hangingPunct="1"/>
            <a:r>
              <a:rPr lang="en-US" sz="2800" b="1" smtClean="0">
                <a:solidFill>
                  <a:srgbClr val="CC0000"/>
                </a:solidFill>
              </a:rPr>
              <a:t>Social cultural Issues</a:t>
            </a:r>
          </a:p>
          <a:p>
            <a:pPr lvl="1" eaLnBrk="1" hangingPunct="1"/>
            <a:endParaRPr lang="en-US" sz="2800" b="1" smtClean="0">
              <a:solidFill>
                <a:schemeClr val="accent2"/>
              </a:solidFill>
            </a:endParaRPr>
          </a:p>
        </p:txBody>
      </p:sp>
      <p:pic>
        <p:nvPicPr>
          <p:cNvPr id="61444" name="Picture 4" descr="PE02288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4168775"/>
            <a:ext cx="1638300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0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0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0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0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0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07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0771" grpId="0" build="p" autoUpdateAnimBg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23421" y="188640"/>
            <a:ext cx="9424375" cy="649408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“We are guilty of many errors and many faults,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but our worst crime is abandoning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the children,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en-IN" sz="32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neglecting the foundation of life.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Many of the things we need, can wait.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The children cannot.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Right now is the time his bones are being formed,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his blood is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being made and his senses are being developed to him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we cannot answer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“Tomorrow”.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i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His name is “Today”.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IN" sz="3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                                               </a:t>
            </a:r>
            <a:r>
              <a:rPr lang="en-IN" sz="3200" b="1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Gabriela Mistral, 1948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Content Placeholder 1"/>
          <p:cNvSpPr>
            <a:spLocks noGrp="1"/>
          </p:cNvSpPr>
          <p:nvPr>
            <p:ph idx="1"/>
          </p:nvPr>
        </p:nvSpPr>
        <p:spPr>
          <a:xfrm>
            <a:off x="827088" y="1844675"/>
            <a:ext cx="7408862" cy="3451225"/>
          </a:xfrm>
        </p:spPr>
        <p:txBody>
          <a:bodyPr/>
          <a:lstStyle/>
          <a:p>
            <a:r>
              <a:rPr lang="en-IN" sz="3600" b="1" smtClean="0">
                <a:solidFill>
                  <a:srgbClr val="0000FF"/>
                </a:solidFill>
              </a:rPr>
              <a:t>www.unesco .org</a:t>
            </a:r>
          </a:p>
          <a:p>
            <a:r>
              <a:rPr lang="en-IN" sz="3600" b="1" smtClean="0">
                <a:solidFill>
                  <a:srgbClr val="0000FF"/>
                </a:solidFill>
              </a:rPr>
              <a:t>Life Skills Education and CCE- CBSE</a:t>
            </a:r>
          </a:p>
          <a:p>
            <a:r>
              <a:rPr lang="en-IN" sz="3600" b="1" smtClean="0">
                <a:solidFill>
                  <a:srgbClr val="0000FF"/>
                </a:solidFill>
              </a:rPr>
              <a:t>CCE-CBSE Presentation</a:t>
            </a:r>
          </a:p>
          <a:p>
            <a:r>
              <a:rPr lang="en-IN" sz="3600" b="1" smtClean="0">
                <a:solidFill>
                  <a:srgbClr val="0000FF"/>
                </a:solidFill>
              </a:rPr>
              <a:t>NAEP Teacher’s Workbook for student Activities</a:t>
            </a:r>
          </a:p>
        </p:txBody>
      </p:sp>
      <p:sp>
        <p:nvSpPr>
          <p:cNvPr id="63491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5400" b="1" smtClean="0">
                <a:solidFill>
                  <a:srgbClr val="FFFF00"/>
                </a:solidFill>
              </a:rPr>
              <a:t>WORK CITED PAGE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50825" y="2276475"/>
            <a:ext cx="8713788" cy="3849688"/>
          </a:xfrm>
        </p:spPr>
        <p:txBody>
          <a:bodyPr rtlCol="0"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defRPr/>
            </a:pPr>
            <a:r>
              <a:rPr lang="en-IN" sz="4400" b="1" dirty="0" smtClean="0">
                <a:solidFill>
                  <a:srgbClr val="C00000"/>
                </a:solidFill>
              </a:rPr>
              <a:t>EFA</a:t>
            </a:r>
            <a:r>
              <a:rPr lang="en-IN" sz="4000" dirty="0" smtClean="0"/>
              <a:t>-Education </a:t>
            </a:r>
            <a:r>
              <a:rPr lang="en-IN" sz="4000" dirty="0"/>
              <a:t>for All Goals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IN" sz="4400" dirty="0"/>
              <a:t>Six internationally agreed education goals aim to meet the learning needs of all children, youth and adults by 2015.</a:t>
            </a: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n-IN" sz="4400" dirty="0">
              <a:solidFill>
                <a:srgbClr val="C00000"/>
              </a:solidFill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IN" dirty="0" smtClean="0"/>
              <a:t>UNESCO’S Education For All Goals and Life skills</a:t>
            </a:r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68313" y="1773238"/>
            <a:ext cx="8424862" cy="4608512"/>
          </a:xfrm>
        </p:spPr>
        <p:txBody>
          <a:bodyPr rtlCol="0">
            <a:normAutofit fontScale="92500" lnSpcReduction="20000"/>
          </a:bodyPr>
          <a:lstStyle/>
          <a:p>
            <a:pPr marL="274320" indent="-274320" algn="ctr" eaLnBrk="1" fontAlgn="auto" hangingPunct="1">
              <a:spcAft>
                <a:spcPts val="0"/>
              </a:spcAft>
              <a:defRPr/>
            </a:pPr>
            <a:r>
              <a:rPr lang="en-GB" sz="3000" b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EFA </a:t>
            </a:r>
            <a:r>
              <a:rPr lang="en-GB" sz="3000" b="1" dirty="0" smtClean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Goal No.3 </a:t>
            </a:r>
            <a:r>
              <a:rPr lang="en-GB" sz="3000" b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: </a:t>
            </a:r>
            <a:endParaRPr lang="en-GB" sz="3000" b="1" dirty="0" smtClean="0">
              <a:solidFill>
                <a:srgbClr val="C00000"/>
              </a:solidFill>
              <a:latin typeface="Verdana" pitchFamily="34" charset="0"/>
              <a:cs typeface="Arial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GB" sz="2600" dirty="0" smtClean="0">
                <a:latin typeface="Verdana" pitchFamily="34" charset="0"/>
                <a:cs typeface="Arial" charset="0"/>
              </a:rPr>
              <a:t>“</a:t>
            </a:r>
            <a:r>
              <a:rPr lang="en-GB" sz="3000" b="1" dirty="0">
                <a:latin typeface="Verdana" pitchFamily="34" charset="0"/>
                <a:cs typeface="Arial" charset="0"/>
              </a:rPr>
              <a:t>Ensure that the learning needs of all young people and adults are met through equitable access to appropriate learning and </a:t>
            </a:r>
            <a:r>
              <a:rPr lang="en-GB" sz="3500" b="1" dirty="0">
                <a:solidFill>
                  <a:srgbClr val="0000FF"/>
                </a:solidFill>
                <a:latin typeface="Verdana" pitchFamily="34" charset="0"/>
                <a:cs typeface="Arial" charset="0"/>
              </a:rPr>
              <a:t>life-skills programmes</a:t>
            </a:r>
            <a:r>
              <a:rPr lang="en-GB" sz="3000" b="1" dirty="0">
                <a:solidFill>
                  <a:srgbClr val="0000FF"/>
                </a:solidFill>
                <a:latin typeface="Verdana" pitchFamily="34" charset="0"/>
                <a:cs typeface="Arial" charset="0"/>
              </a:rPr>
              <a:t>”</a:t>
            </a:r>
          </a:p>
          <a:p>
            <a:pPr marL="274320" indent="-274320" algn="ctr" eaLnBrk="1" fontAlgn="auto" hangingPunct="1">
              <a:spcAft>
                <a:spcPts val="0"/>
              </a:spcAft>
              <a:defRPr/>
            </a:pPr>
            <a:r>
              <a:rPr lang="en-GB" sz="3000" b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EFA </a:t>
            </a:r>
            <a:r>
              <a:rPr lang="en-GB" sz="3000" b="1" dirty="0" smtClean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Goal No. </a:t>
            </a:r>
            <a:r>
              <a:rPr lang="en-GB" sz="3000" b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6 </a:t>
            </a:r>
            <a:r>
              <a:rPr lang="en-GB" sz="3000" b="1" dirty="0" smtClean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:</a:t>
            </a:r>
          </a:p>
          <a:p>
            <a:pPr marL="0" indent="0" algn="ctr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GB" sz="2800" dirty="0" smtClean="0">
                <a:latin typeface="Verdana" pitchFamily="34" charset="0"/>
                <a:cs typeface="Arial" charset="0"/>
              </a:rPr>
              <a:t> </a:t>
            </a:r>
            <a:r>
              <a:rPr lang="en-GB" sz="3000" b="1" dirty="0">
                <a:latin typeface="Verdana" pitchFamily="34" charset="0"/>
                <a:cs typeface="Arial" charset="0"/>
              </a:rPr>
              <a:t>“Improving all aspects of the quality of education, and ensuring excellence of all so that recognized and measurable learning outcomes are achieved by all, especially in literacy, numeracy and </a:t>
            </a:r>
            <a:r>
              <a:rPr lang="en-GB" sz="3500" b="1" dirty="0">
                <a:solidFill>
                  <a:srgbClr val="0000FF"/>
                </a:solidFill>
                <a:latin typeface="Verdana" pitchFamily="34" charset="0"/>
                <a:cs typeface="Arial" charset="0"/>
              </a:rPr>
              <a:t>essential life skills</a:t>
            </a:r>
            <a:r>
              <a:rPr lang="en-GB" sz="3000" dirty="0">
                <a:solidFill>
                  <a:srgbClr val="0000FF"/>
                </a:solidFill>
                <a:latin typeface="Verdana" pitchFamily="34" charset="0"/>
                <a:cs typeface="Arial" charset="0"/>
              </a:rPr>
              <a:t>”</a:t>
            </a:r>
            <a:endParaRPr lang="en-GB" sz="3500" dirty="0">
              <a:solidFill>
                <a:srgbClr val="0000FF"/>
              </a:solidFill>
              <a:latin typeface="Verdana" pitchFamily="34" charset="0"/>
              <a:cs typeface="Arial" charset="0"/>
            </a:endParaRPr>
          </a:p>
          <a:p>
            <a:pPr marL="274320" indent="-274320" algn="ctr" eaLnBrk="1" fontAlgn="auto" hangingPunct="1">
              <a:spcAft>
                <a:spcPts val="0"/>
              </a:spcAft>
              <a:defRPr/>
            </a:pPr>
            <a:endParaRPr lang="en-IN" sz="2800" b="1" dirty="0"/>
          </a:p>
        </p:txBody>
      </p:sp>
      <p:sp>
        <p:nvSpPr>
          <p:cNvPr id="14339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IN" sz="5400" b="1" smtClean="0">
                <a:solidFill>
                  <a:srgbClr val="C00000"/>
                </a:solidFill>
              </a:rPr>
              <a:t>Life Skills in EFA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>
            <a:spLocks noGrp="1" noChangeArrowheads="1"/>
          </p:cNvSpPr>
          <p:nvPr>
            <p:ph type="title"/>
          </p:nvPr>
        </p:nvSpPr>
        <p:spPr>
          <a:xfrm>
            <a:off x="457200" y="671513"/>
            <a:ext cx="8229600" cy="585787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200" b="1" smtClean="0">
                <a:solidFill>
                  <a:srgbClr val="C00000"/>
                </a:solidFill>
                <a:latin typeface=".VnArial"/>
              </a:rPr>
              <a:t>WHY LEARNING LIFE SKILLS ?</a:t>
            </a:r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idx="1"/>
          </p:nvPr>
        </p:nvSpPr>
        <p:spPr>
          <a:xfrm>
            <a:off x="179388" y="1341438"/>
            <a:ext cx="8640762" cy="6288087"/>
          </a:xfrm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endParaRPr lang="en-US" sz="900" b="1" dirty="0">
              <a:latin typeface="Verdana" pitchFamily="34" charset="0"/>
              <a:cs typeface="Tahoma" pitchFamily="34" charset="0"/>
            </a:endParaRPr>
          </a:p>
          <a:p>
            <a:pPr marL="457200" lvl="1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s-ES_tradnl" sz="3200" b="1" i="1" dirty="0" err="1">
                <a:solidFill>
                  <a:srgbClr val="C00000"/>
                </a:solidFill>
                <a:latin typeface="Verdana" pitchFamily="34" charset="0"/>
                <a:cs typeface="Arial" charset="0"/>
              </a:rPr>
              <a:t>Delors</a:t>
            </a:r>
            <a:r>
              <a:rPr lang="es-ES_tradnl" sz="3200" b="1" i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 </a:t>
            </a:r>
            <a:r>
              <a:rPr lang="es-ES_tradnl" sz="3200" b="1" i="1" dirty="0" err="1">
                <a:solidFill>
                  <a:srgbClr val="C00000"/>
                </a:solidFill>
                <a:latin typeface="Verdana" pitchFamily="34" charset="0"/>
                <a:cs typeface="Arial" charset="0"/>
              </a:rPr>
              <a:t>Report</a:t>
            </a:r>
            <a:r>
              <a:rPr lang="es-ES_tradnl" sz="3200" b="1" i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 :</a:t>
            </a:r>
          </a:p>
          <a:p>
            <a:pPr marL="457200" lvl="1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s-ES_tradnl" sz="3200" b="1" i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‘</a:t>
            </a:r>
            <a:r>
              <a:rPr lang="es-ES_tradnl" sz="3200" b="1" i="1" dirty="0" err="1">
                <a:solidFill>
                  <a:srgbClr val="C00000"/>
                </a:solidFill>
                <a:latin typeface="Verdana" pitchFamily="34" charset="0"/>
                <a:cs typeface="Arial" charset="0"/>
              </a:rPr>
              <a:t>Learning</a:t>
            </a:r>
            <a:r>
              <a:rPr lang="es-ES_tradnl" sz="3200" b="1" i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: </a:t>
            </a:r>
            <a:r>
              <a:rPr lang="es-ES_tradnl" sz="3200" b="1" i="1" dirty="0" err="1">
                <a:solidFill>
                  <a:srgbClr val="C00000"/>
                </a:solidFill>
                <a:latin typeface="Verdana" pitchFamily="34" charset="0"/>
                <a:cs typeface="Arial" charset="0"/>
              </a:rPr>
              <a:t>The</a:t>
            </a:r>
            <a:r>
              <a:rPr lang="es-ES_tradnl" sz="3200" b="1" i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 </a:t>
            </a:r>
            <a:r>
              <a:rPr lang="es-ES_tradnl" sz="3200" b="1" i="1" dirty="0" err="1">
                <a:solidFill>
                  <a:srgbClr val="C00000"/>
                </a:solidFill>
                <a:latin typeface="Verdana" pitchFamily="34" charset="0"/>
                <a:cs typeface="Arial" charset="0"/>
              </a:rPr>
              <a:t>Treasure</a:t>
            </a:r>
            <a:r>
              <a:rPr lang="es-ES_tradnl" sz="3200" b="1" i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 </a:t>
            </a:r>
            <a:r>
              <a:rPr lang="es-ES_tradnl" sz="3200" b="1" i="1" dirty="0" err="1">
                <a:solidFill>
                  <a:srgbClr val="C00000"/>
                </a:solidFill>
                <a:latin typeface="Verdana" pitchFamily="34" charset="0"/>
                <a:cs typeface="Arial" charset="0"/>
              </a:rPr>
              <a:t>Within</a:t>
            </a:r>
            <a:r>
              <a:rPr lang="es-ES_tradnl" sz="3200" b="1" i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’</a:t>
            </a:r>
          </a:p>
          <a:p>
            <a:pPr marL="457200" lvl="1" indent="0" algn="just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endParaRPr lang="en-GB" sz="3200" b="1" dirty="0">
              <a:solidFill>
                <a:srgbClr val="C00000"/>
              </a:solidFill>
              <a:latin typeface="Verdana" pitchFamily="34" charset="0"/>
              <a:cs typeface="Arial" charset="0"/>
            </a:endParaRPr>
          </a:p>
          <a:p>
            <a:pPr lvl="1" eaLnBrk="1" fontAlgn="auto" hangingPunct="1">
              <a:spcAft>
                <a:spcPts val="0"/>
              </a:spcAft>
              <a:buFontTx/>
              <a:buChar char="•"/>
              <a:defRPr/>
            </a:pPr>
            <a:r>
              <a:rPr lang="en-GB" sz="4000" b="1" dirty="0" smtClean="0">
                <a:latin typeface="Verdana" pitchFamily="34" charset="0"/>
                <a:cs typeface="Arial" charset="0"/>
              </a:rPr>
              <a:t>Learning To Know </a:t>
            </a:r>
          </a:p>
          <a:p>
            <a:pPr lvl="1" eaLnBrk="1" fontAlgn="auto" hangingPunct="1">
              <a:spcAft>
                <a:spcPts val="0"/>
              </a:spcAft>
              <a:buFontTx/>
              <a:buChar char="•"/>
              <a:defRPr/>
            </a:pPr>
            <a:r>
              <a:rPr lang="en-GB" sz="4000" b="1" dirty="0" smtClean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Learning To Be</a:t>
            </a:r>
            <a:endParaRPr lang="es-ES_tradnl" sz="4000" b="1" dirty="0" smtClean="0">
              <a:solidFill>
                <a:srgbClr val="C00000"/>
              </a:solidFill>
              <a:latin typeface="Verdana" pitchFamily="34" charset="0"/>
              <a:cs typeface="Arial" charset="0"/>
            </a:endParaRPr>
          </a:p>
          <a:p>
            <a:pPr lvl="1" eaLnBrk="1" fontAlgn="auto" hangingPunct="1">
              <a:spcAft>
                <a:spcPts val="0"/>
              </a:spcAft>
              <a:buFontTx/>
              <a:buChar char="•"/>
              <a:defRPr/>
            </a:pPr>
            <a:r>
              <a:rPr lang="en-GB" sz="4000" b="1" dirty="0" smtClean="0">
                <a:latin typeface="Verdana" pitchFamily="34" charset="0"/>
                <a:cs typeface="Arial" charset="0"/>
              </a:rPr>
              <a:t>Learning To Do </a:t>
            </a:r>
          </a:p>
          <a:p>
            <a:pPr lvl="1" eaLnBrk="1" fontAlgn="auto" hangingPunct="1">
              <a:spcAft>
                <a:spcPts val="0"/>
              </a:spcAft>
              <a:buFontTx/>
              <a:buChar char="•"/>
              <a:defRPr/>
            </a:pPr>
            <a:r>
              <a:rPr lang="en-GB" sz="4000" b="1" dirty="0" smtClean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Learning To Live Together</a:t>
            </a:r>
            <a:endParaRPr lang="es-ES_tradnl" sz="4000" b="1" dirty="0" smtClean="0">
              <a:solidFill>
                <a:srgbClr val="C00000"/>
              </a:solidFill>
              <a:latin typeface="Verdana" pitchFamily="34" charset="0"/>
              <a:cs typeface="Arial" charset="0"/>
            </a:endParaRPr>
          </a:p>
          <a:p>
            <a:pPr lvl="1" algn="just" eaLnBrk="1" fontAlgn="auto" hangingPunct="1">
              <a:spcAft>
                <a:spcPts val="0"/>
              </a:spcAft>
              <a:buFontTx/>
              <a:buChar char="•"/>
              <a:defRPr/>
            </a:pPr>
            <a:endParaRPr lang="en-GB" sz="3600" b="1" dirty="0">
              <a:solidFill>
                <a:srgbClr val="C00000"/>
              </a:solidFill>
              <a:latin typeface="Arial" charset="0"/>
              <a:cs typeface="Arial" charset="0"/>
            </a:endParaRPr>
          </a:p>
          <a:p>
            <a:pPr lvl="1" algn="just" eaLnBrk="1" fontAlgn="auto" hangingPunct="1">
              <a:spcAft>
                <a:spcPts val="0"/>
              </a:spcAft>
              <a:buFontTx/>
              <a:buChar char="•"/>
              <a:defRPr/>
            </a:pPr>
            <a:endParaRPr lang="en-GB" sz="3600" dirty="0">
              <a:latin typeface="Arial Unicode MS" pitchFamily="34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ChangeArrowheads="1"/>
          </p:cNvSpPr>
          <p:nvPr>
            <p:ph type="title"/>
          </p:nvPr>
        </p:nvSpPr>
        <p:spPr>
          <a:xfrm>
            <a:off x="457200" y="641350"/>
            <a:ext cx="8229600" cy="646113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3600" b="1" smtClean="0">
                <a:solidFill>
                  <a:srgbClr val="0000FF"/>
                </a:solidFill>
                <a:latin typeface=".VnArial"/>
              </a:rPr>
              <a:t>SHIFTING  LIFE  SKILL  CONCEPT</a:t>
            </a:r>
          </a:p>
        </p:txBody>
      </p:sp>
      <p:sp>
        <p:nvSpPr>
          <p:cNvPr id="5" name="Text Box 6"/>
          <p:cNvSpPr txBox="1">
            <a:spLocks noGrp="1" noChangeArrowheads="1"/>
          </p:cNvSpPr>
          <p:nvPr>
            <p:ph idx="1"/>
          </p:nvPr>
        </p:nvSpPr>
        <p:spPr>
          <a:xfrm>
            <a:off x="179388" y="1900238"/>
            <a:ext cx="8964612" cy="4957762"/>
          </a:xfrm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tlCol="0">
            <a:spAutoFit/>
          </a:bodyPr>
          <a:lstStyle>
            <a:lvl1pPr marL="4572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 algn="l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fontAlgn="auto" hangingPunct="1">
              <a:spcAft>
                <a:spcPts val="0"/>
              </a:spcAft>
              <a:defRPr/>
            </a:pPr>
            <a:endParaRPr lang="en-US" sz="900" b="1" dirty="0">
              <a:latin typeface="Verdana" pitchFamily="34" charset="0"/>
              <a:cs typeface="Tahoma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From: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200" b="1" dirty="0">
              <a:latin typeface="Verdana" pitchFamily="34" charset="0"/>
              <a:cs typeface="Arial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US" sz="3000" b="1" dirty="0">
                <a:latin typeface="Verdana" pitchFamily="34" charset="0"/>
                <a:cs typeface="Arial" charset="0"/>
              </a:rPr>
              <a:t>	</a:t>
            </a:r>
            <a:r>
              <a:rPr lang="en-US" sz="3000" b="1" dirty="0" smtClean="0">
                <a:latin typeface="Verdana" pitchFamily="34" charset="0"/>
                <a:cs typeface="Arial" charset="0"/>
              </a:rPr>
              <a:t>Survival and income generation skills 		(</a:t>
            </a:r>
            <a:r>
              <a:rPr lang="en-US" sz="3000" b="1" dirty="0" err="1" smtClean="0">
                <a:latin typeface="Verdana" pitchFamily="34" charset="0"/>
                <a:cs typeface="Arial" charset="0"/>
              </a:rPr>
              <a:t>i.E.</a:t>
            </a:r>
            <a:r>
              <a:rPr lang="en-US" sz="3000" b="1" dirty="0" smtClean="0">
                <a:latin typeface="Verdana" pitchFamily="34" charset="0"/>
                <a:cs typeface="Arial" charset="0"/>
              </a:rPr>
              <a:t> Livelihood skills)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200" b="1" dirty="0">
              <a:latin typeface="Verdana" pitchFamily="34" charset="0"/>
              <a:cs typeface="Arial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4000" b="1" dirty="0" smtClean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To</a:t>
            </a:r>
            <a:r>
              <a:rPr lang="en-US" sz="4000" b="1" dirty="0">
                <a:solidFill>
                  <a:srgbClr val="C00000"/>
                </a:solidFill>
                <a:latin typeface="Verdana" pitchFamily="34" charset="0"/>
                <a:cs typeface="Arial" charset="0"/>
              </a:rPr>
              <a:t>: 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sz="1200" b="1" dirty="0">
              <a:latin typeface="Verdana" pitchFamily="34" charset="0"/>
              <a:cs typeface="Arial" charset="0"/>
            </a:endParaRPr>
          </a:p>
          <a:p>
            <a:pPr marL="0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US" sz="3000" b="1" dirty="0">
                <a:latin typeface="Verdana" pitchFamily="34" charset="0"/>
                <a:cs typeface="Arial" charset="0"/>
              </a:rPr>
              <a:t>	</a:t>
            </a:r>
            <a:r>
              <a:rPr lang="en-US" sz="3000" b="1" dirty="0" smtClean="0">
                <a:latin typeface="Verdana" pitchFamily="34" charset="0"/>
                <a:cs typeface="Arial" charset="0"/>
              </a:rPr>
              <a:t>Individual's capacity to fully function and participate in daily life </a:t>
            </a:r>
          </a:p>
          <a:p>
            <a:pPr marL="457200" lvl="1" indent="0" eaLnBrk="1" fontAlgn="auto" hangingPunct="1">
              <a:spcAft>
                <a:spcPts val="0"/>
              </a:spcAft>
              <a:buFont typeface="Symbol" pitchFamily="18" charset="2"/>
              <a:buNone/>
              <a:defRPr/>
            </a:pPr>
            <a:r>
              <a:rPr lang="en-US" sz="3000" b="1" dirty="0" smtClean="0">
                <a:latin typeface="Verdana" pitchFamily="34" charset="0"/>
                <a:cs typeface="Arial" charset="0"/>
              </a:rPr>
              <a:t>	(i.e. Life skills)</a:t>
            </a:r>
            <a:r>
              <a:rPr lang="en-US" sz="3000" b="1" dirty="0" smtClean="0">
                <a:latin typeface="Arial" charset="0"/>
                <a:cs typeface="Arial" charset="0"/>
              </a:rPr>
              <a:t> </a:t>
            </a:r>
            <a:endParaRPr lang="en-GB" sz="3000" b="1" dirty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346</TotalTime>
  <Words>2140</Words>
  <Application>Microsoft Office PowerPoint</Application>
  <PresentationFormat>On-screen Show (4:3)</PresentationFormat>
  <Paragraphs>385</Paragraphs>
  <Slides>55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69" baseType="lpstr">
      <vt:lpstr>Candara</vt:lpstr>
      <vt:lpstr>Arial</vt:lpstr>
      <vt:lpstr>Symbol</vt:lpstr>
      <vt:lpstr>Calibri</vt:lpstr>
      <vt:lpstr>Trebuchet MS</vt:lpstr>
      <vt:lpstr>Verdana</vt:lpstr>
      <vt:lpstr>.VnArial</vt:lpstr>
      <vt:lpstr>Tahoma</vt:lpstr>
      <vt:lpstr>Arial Unicode MS</vt:lpstr>
      <vt:lpstr>Wingdings</vt:lpstr>
      <vt:lpstr>Times New Roman</vt:lpstr>
      <vt:lpstr>Waveform</vt:lpstr>
      <vt:lpstr>Microsoft Word Document</vt:lpstr>
      <vt:lpstr>Microsoft Clip Gallery</vt:lpstr>
      <vt:lpstr>PowerPoint Presentation</vt:lpstr>
      <vt:lpstr>PowerPoint Presentation</vt:lpstr>
      <vt:lpstr>BACKGROUND </vt:lpstr>
      <vt:lpstr>An Excerpt- Empowerment of  Teachers</vt:lpstr>
      <vt:lpstr>PowerPoint Presentation</vt:lpstr>
      <vt:lpstr>UNESCO’S Education For All Goals and Life skills</vt:lpstr>
      <vt:lpstr>Life Skills in EFA</vt:lpstr>
      <vt:lpstr>WHY LEARNING LIFE SKILLS ?</vt:lpstr>
      <vt:lpstr>SHIFTING  LIFE  SKILL  CONCEPT</vt:lpstr>
      <vt:lpstr>ACTIVITY 1</vt:lpstr>
      <vt:lpstr>ACTIVITY 2</vt:lpstr>
      <vt:lpstr>PowerPoint Presentation</vt:lpstr>
      <vt:lpstr>PowerPoint Presentation</vt:lpstr>
      <vt:lpstr>KEY ISSUES AND CONCERNS OF ADOLESCENTS</vt:lpstr>
      <vt:lpstr>KEY ISSUES AND CONCERNS OF ADOLESCENTS</vt:lpstr>
      <vt:lpstr>KEY ISSUES AND CONCERNS OF ADOLESCENTS</vt:lpstr>
      <vt:lpstr>KEY ISSUES AND CONCERNS OF ADOLESCENTS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Important FAQs </vt:lpstr>
      <vt:lpstr>PowerPoint Presentation</vt:lpstr>
      <vt:lpstr>PowerPoint Presentation</vt:lpstr>
      <vt:lpstr>PowerPoint Presentation</vt:lpstr>
      <vt:lpstr>PowerPoint Presentation</vt:lpstr>
      <vt:lpstr>GRADES   Work Experience  Art Education     Physical Education   Life skills</vt:lpstr>
      <vt:lpstr>PowerPoint Presentation</vt:lpstr>
      <vt:lpstr>PowerPoint Presentation</vt:lpstr>
      <vt:lpstr>PowerPoint Presentation</vt:lpstr>
      <vt:lpstr>PowerPoint Presentation</vt:lpstr>
      <vt:lpstr>What are the “Life Skills” ? </vt:lpstr>
      <vt:lpstr>Significance of learning Life Skills</vt:lpstr>
      <vt:lpstr>What is Decision Making ?</vt:lpstr>
      <vt:lpstr>Decision Making </vt:lpstr>
      <vt:lpstr>Responsible Decision Making</vt:lpstr>
      <vt:lpstr>Steps for  Responsible Decision Making</vt:lpstr>
      <vt:lpstr>Creative Thinking</vt:lpstr>
      <vt:lpstr>Critical Thinking</vt:lpstr>
      <vt:lpstr>Effective Communication</vt:lpstr>
      <vt:lpstr>Empathy</vt:lpstr>
      <vt:lpstr>Interpersonal Skills</vt:lpstr>
      <vt:lpstr>NEGOTIATING SKILLS</vt:lpstr>
      <vt:lpstr>Behavior change through   Life Skills</vt:lpstr>
      <vt:lpstr>PowerPoint Presentation</vt:lpstr>
      <vt:lpstr>Coping with emotions &amp; stress</vt:lpstr>
      <vt:lpstr>How to cope with stress</vt:lpstr>
      <vt:lpstr>Self Assertiveness</vt:lpstr>
      <vt:lpstr>Life Skills Education</vt:lpstr>
      <vt:lpstr>Key Messages</vt:lpstr>
      <vt:lpstr>Thus, the ‘Life skills’ ….</vt:lpstr>
      <vt:lpstr>Therefore, the Adolescents should know about ‘Life skills’ because</vt:lpstr>
      <vt:lpstr>PowerPoint Presentation</vt:lpstr>
      <vt:lpstr>WORK CITED PAGE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SAHAI</dc:creator>
  <cp:lastModifiedBy>Teacher E-Solutions</cp:lastModifiedBy>
  <cp:revision>37</cp:revision>
  <dcterms:created xsi:type="dcterms:W3CDTF">2012-06-17T15:19:47Z</dcterms:created>
  <dcterms:modified xsi:type="dcterms:W3CDTF">2019-01-18T15:53:01Z</dcterms:modified>
</cp:coreProperties>
</file>