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6" r:id="rId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408"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9BF4B21-5124-4A5C-BCB7-4D9066FB1D13}" type="datetimeFigureOut">
              <a:rPr lang="en-GB"/>
              <a:pPr>
                <a:defRPr/>
              </a:pPr>
              <a:t>18/01/2019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5CE908B-603B-4D20-A3E1-9C0C58170381}" type="slidenum">
              <a:rPr lang="en-GB"/>
              <a:pPr>
                <a:defRPr/>
              </a:pPr>
              <a:t>‹#›</a:t>
            </a:fld>
            <a:endParaRPr lang="en-GB"/>
          </a:p>
        </p:txBody>
      </p:sp>
    </p:spTree>
    <p:extLst>
      <p:ext uri="{BB962C8B-B14F-4D97-AF65-F5344CB8AC3E}">
        <p14:creationId xmlns:p14="http://schemas.microsoft.com/office/powerpoint/2010/main" val="174332050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smtClean="0"/>
              <a:t>I created this PowerPoint to help children in year 5 enhance their  ICT skills with transitions, timings and animations as well as being a great topic for teaching geography, speaking and listening, and weather and climate in their local region. This activity also encourages children to talk as they had to create their own script to go with their forecast, before I filmed </a:t>
            </a:r>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2680C2E-5079-4500-9BA5-2D05CD340DD2}" type="slidenum">
              <a:rPr lang="en-GB"/>
              <a:pPr fontAlgn="base">
                <a:spcBef>
                  <a:spcPct val="0"/>
                </a:spcBef>
                <a:spcAft>
                  <a:spcPct val="0"/>
                </a:spcAft>
              </a:pPr>
              <a:t>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C51C022D-4F7C-4AF8-8287-90051928F20B}"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5A5904F-287D-4C37-9F6A-393A2B18374E}" type="slidenum">
              <a:rPr lang="en-GB"/>
              <a:pPr>
                <a:defRPr/>
              </a:pPr>
              <a:t>‹#›</a:t>
            </a:fld>
            <a:endParaRPr lang="en-GB"/>
          </a:p>
        </p:txBody>
      </p:sp>
    </p:spTree>
    <p:extLst>
      <p:ext uri="{BB962C8B-B14F-4D97-AF65-F5344CB8AC3E}">
        <p14:creationId xmlns:p14="http://schemas.microsoft.com/office/powerpoint/2010/main" val="4123979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E6B3C4B-5C85-4C09-B93D-210D57AA4BD7}"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E0898EB-1E69-4839-889D-C10F2C70941E}" type="slidenum">
              <a:rPr lang="en-GB"/>
              <a:pPr>
                <a:defRPr/>
              </a:pPr>
              <a:t>‹#›</a:t>
            </a:fld>
            <a:endParaRPr lang="en-GB"/>
          </a:p>
        </p:txBody>
      </p:sp>
    </p:spTree>
    <p:extLst>
      <p:ext uri="{BB962C8B-B14F-4D97-AF65-F5344CB8AC3E}">
        <p14:creationId xmlns:p14="http://schemas.microsoft.com/office/powerpoint/2010/main" val="1752231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5932F29-A684-43D1-AE25-9942164F24AA}"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76DDE8F-F034-47A2-9CAD-A461164C341D}" type="slidenum">
              <a:rPr lang="en-GB"/>
              <a:pPr>
                <a:defRPr/>
              </a:pPr>
              <a:t>‹#›</a:t>
            </a:fld>
            <a:endParaRPr lang="en-GB"/>
          </a:p>
        </p:txBody>
      </p:sp>
    </p:spTree>
    <p:extLst>
      <p:ext uri="{BB962C8B-B14F-4D97-AF65-F5344CB8AC3E}">
        <p14:creationId xmlns:p14="http://schemas.microsoft.com/office/powerpoint/2010/main" val="2706063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B87DB11-C3DF-43D7-B22B-7A13B371156F}"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0CBA17C-AE55-4CA8-A57C-412FD160765F}" type="slidenum">
              <a:rPr lang="en-GB"/>
              <a:pPr>
                <a:defRPr/>
              </a:pPr>
              <a:t>‹#›</a:t>
            </a:fld>
            <a:endParaRPr lang="en-GB"/>
          </a:p>
        </p:txBody>
      </p:sp>
    </p:spTree>
    <p:extLst>
      <p:ext uri="{BB962C8B-B14F-4D97-AF65-F5344CB8AC3E}">
        <p14:creationId xmlns:p14="http://schemas.microsoft.com/office/powerpoint/2010/main" val="291905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0EFC930-9DA2-46F4-9CF5-A3EDE6549972}"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7A582F4-8AA9-4734-B505-C5AE77A49ED1}" type="slidenum">
              <a:rPr lang="en-GB"/>
              <a:pPr>
                <a:defRPr/>
              </a:pPr>
              <a:t>‹#›</a:t>
            </a:fld>
            <a:endParaRPr lang="en-GB"/>
          </a:p>
        </p:txBody>
      </p:sp>
    </p:spTree>
    <p:extLst>
      <p:ext uri="{BB962C8B-B14F-4D97-AF65-F5344CB8AC3E}">
        <p14:creationId xmlns:p14="http://schemas.microsoft.com/office/powerpoint/2010/main" val="4228129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143576DE-6FAD-49BC-AC4A-1D9408DC5227}" type="datetimeFigureOut">
              <a:rPr lang="en-GB"/>
              <a:pPr>
                <a:defRPr/>
              </a:pPr>
              <a:t>18/01/2019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FEC316E-08A5-4340-8D5B-40E06A3779DB}" type="slidenum">
              <a:rPr lang="en-GB"/>
              <a:pPr>
                <a:defRPr/>
              </a:pPr>
              <a:t>‹#›</a:t>
            </a:fld>
            <a:endParaRPr lang="en-GB"/>
          </a:p>
        </p:txBody>
      </p:sp>
    </p:spTree>
    <p:extLst>
      <p:ext uri="{BB962C8B-B14F-4D97-AF65-F5344CB8AC3E}">
        <p14:creationId xmlns:p14="http://schemas.microsoft.com/office/powerpoint/2010/main" val="3129592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74544583-A598-4D85-A3A5-6D50F4A463DF}" type="datetimeFigureOut">
              <a:rPr lang="en-GB"/>
              <a:pPr>
                <a:defRPr/>
              </a:pPr>
              <a:t>18/01/2019</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C8369ED2-9C00-4D26-B1B6-6EB870BFDBA0}" type="slidenum">
              <a:rPr lang="en-GB"/>
              <a:pPr>
                <a:defRPr/>
              </a:pPr>
              <a:t>‹#›</a:t>
            </a:fld>
            <a:endParaRPr lang="en-GB"/>
          </a:p>
        </p:txBody>
      </p:sp>
    </p:spTree>
    <p:extLst>
      <p:ext uri="{BB962C8B-B14F-4D97-AF65-F5344CB8AC3E}">
        <p14:creationId xmlns:p14="http://schemas.microsoft.com/office/powerpoint/2010/main" val="1085430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200E73E3-6DF6-4A2D-BADE-B718FB70E517}" type="datetimeFigureOut">
              <a:rPr lang="en-GB"/>
              <a:pPr>
                <a:defRPr/>
              </a:pPr>
              <a:t>18/01/2019</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0A3BA8E6-5C05-41F5-86DE-46E257A181D8}" type="slidenum">
              <a:rPr lang="en-GB"/>
              <a:pPr>
                <a:defRPr/>
              </a:pPr>
              <a:t>‹#›</a:t>
            </a:fld>
            <a:endParaRPr lang="en-GB"/>
          </a:p>
        </p:txBody>
      </p:sp>
    </p:spTree>
    <p:extLst>
      <p:ext uri="{BB962C8B-B14F-4D97-AF65-F5344CB8AC3E}">
        <p14:creationId xmlns:p14="http://schemas.microsoft.com/office/powerpoint/2010/main" val="3665041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8F00749-51A8-42D0-8631-153CBAA9676D}" type="datetimeFigureOut">
              <a:rPr lang="en-GB"/>
              <a:pPr>
                <a:defRPr/>
              </a:pPr>
              <a:t>18/01/2019</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BA486E0D-A541-4C5A-868D-D7E63C4EB107}" type="slidenum">
              <a:rPr lang="en-GB"/>
              <a:pPr>
                <a:defRPr/>
              </a:pPr>
              <a:t>‹#›</a:t>
            </a:fld>
            <a:endParaRPr lang="en-GB"/>
          </a:p>
        </p:txBody>
      </p:sp>
    </p:spTree>
    <p:extLst>
      <p:ext uri="{BB962C8B-B14F-4D97-AF65-F5344CB8AC3E}">
        <p14:creationId xmlns:p14="http://schemas.microsoft.com/office/powerpoint/2010/main" val="1769144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8A3556E-6148-4CF4-B83B-49D1C359009C}" type="datetimeFigureOut">
              <a:rPr lang="en-GB"/>
              <a:pPr>
                <a:defRPr/>
              </a:pPr>
              <a:t>18/01/2019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F9FA26D-574F-46EB-A434-5F102BAEDE5E}" type="slidenum">
              <a:rPr lang="en-GB"/>
              <a:pPr>
                <a:defRPr/>
              </a:pPr>
              <a:t>‹#›</a:t>
            </a:fld>
            <a:endParaRPr lang="en-GB"/>
          </a:p>
        </p:txBody>
      </p:sp>
    </p:spTree>
    <p:extLst>
      <p:ext uri="{BB962C8B-B14F-4D97-AF65-F5344CB8AC3E}">
        <p14:creationId xmlns:p14="http://schemas.microsoft.com/office/powerpoint/2010/main" val="26684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B036603-42EB-44D2-8E37-F4A0CEB7256D}" type="datetimeFigureOut">
              <a:rPr lang="en-GB"/>
              <a:pPr>
                <a:defRPr/>
              </a:pPr>
              <a:t>18/01/2019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291A926-3E6F-4199-B4E6-BAAA50CFE2D3}" type="slidenum">
              <a:rPr lang="en-GB"/>
              <a:pPr>
                <a:defRPr/>
              </a:pPr>
              <a:t>‹#›</a:t>
            </a:fld>
            <a:endParaRPr lang="en-GB"/>
          </a:p>
        </p:txBody>
      </p:sp>
    </p:spTree>
    <p:extLst>
      <p:ext uri="{BB962C8B-B14F-4D97-AF65-F5344CB8AC3E}">
        <p14:creationId xmlns:p14="http://schemas.microsoft.com/office/powerpoint/2010/main" val="4273487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6E33C061-344A-4B84-A962-7B344476A17B}" type="datetimeFigureOut">
              <a:rPr lang="en-GB"/>
              <a:pPr>
                <a:defRPr/>
              </a:pPr>
              <a:t>18/01/2019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27981201-5ABD-444C-9CA2-D9EFB4B9D7E5}"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eathersanimations.com/" TargetMode="External"/><Relationship Id="rId2" Type="http://schemas.openxmlformats.org/officeDocument/2006/relationships/hyperlink" Target="http://www.cooltext.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w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wmf"/><Relationship Id="rId4" Type="http://schemas.openxmlformats.org/officeDocument/2006/relationships/image" Target="../media/image2.png"/><Relationship Id="rId9"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395288" y="188913"/>
            <a:ext cx="8280400" cy="863600"/>
          </a:xfrm>
        </p:spPr>
        <p:txBody>
          <a:bodyPr/>
          <a:lstStyle/>
          <a:p>
            <a:r>
              <a:rPr lang="en-GB" sz="3200" smtClean="0"/>
              <a:t>Create your own Weather forecast</a:t>
            </a:r>
          </a:p>
        </p:txBody>
      </p:sp>
      <p:sp>
        <p:nvSpPr>
          <p:cNvPr id="2051" name="Content Placeholder 2"/>
          <p:cNvSpPr>
            <a:spLocks noGrp="1"/>
          </p:cNvSpPr>
          <p:nvPr>
            <p:ph idx="1"/>
          </p:nvPr>
        </p:nvSpPr>
        <p:spPr>
          <a:xfrm>
            <a:off x="457200" y="1268413"/>
            <a:ext cx="8229600" cy="4857750"/>
          </a:xfrm>
        </p:spPr>
        <p:txBody>
          <a:bodyPr/>
          <a:lstStyle/>
          <a:p>
            <a:r>
              <a:rPr lang="en-GB" sz="1400" smtClean="0"/>
              <a:t>Use this editable weather forecast to support ICT cross curricular. This PowerPoint will help children in Upper KS2 enhance their skills in a range of areas including Speaking and listening, literacy, ICT,  Science, Geography and Maths. </a:t>
            </a:r>
          </a:p>
          <a:p>
            <a:r>
              <a:rPr lang="en-GB" sz="1400" smtClean="0"/>
              <a:t>REMEMBER the learning outcome is to produce a forecast that they can present to the class so the children will need to be familiar with vocabulary that meteorologists use. Start by watching your local weather online or on TV and ask them to do a weather watch and write down any vocabulary they will use in their weather script.</a:t>
            </a:r>
          </a:p>
          <a:p>
            <a:r>
              <a:rPr lang="en-GB" sz="1400" smtClean="0"/>
              <a:t>To use this you will need to have prior knowledge of teaching PowerPoint and being able to add custom animations, timings and transitions.</a:t>
            </a:r>
          </a:p>
          <a:p>
            <a:r>
              <a:rPr lang="en-GB" sz="1400" smtClean="0"/>
              <a:t>Encourage the children to work methodically through this as they need to ensure that they do not end up with the weather symbol been shown in Edinburgh and the temperature in Manchester.  They will constantly rehearse their script as they work through adding  the timings to the forecast.  </a:t>
            </a:r>
          </a:p>
          <a:p>
            <a:r>
              <a:rPr lang="en-GB" sz="1400" smtClean="0"/>
              <a:t> Once the children become familiar with using this, extend their learning by asking them to create a title and summary page including clipart, word art and animated gifs that also have been animated and timed correctly. </a:t>
            </a:r>
          </a:p>
          <a:p>
            <a:r>
              <a:rPr lang="en-GB" sz="1400" smtClean="0"/>
              <a:t>The children will be able to produce their own weather forecast to present to the class, which can be video recorded as evidence to support talking in the classroom. </a:t>
            </a:r>
          </a:p>
          <a:p>
            <a:r>
              <a:rPr lang="en-GB" sz="1400" smtClean="0"/>
              <a:t>I taught this to Year 5 children and they loved it as it gave them time to show off skills in many aspects of their learning. They used the internet to insert animated alphabet gifs such as sites as </a:t>
            </a:r>
            <a:r>
              <a:rPr lang="en-GB" sz="1400" smtClean="0">
                <a:hlinkClick r:id="rId2"/>
              </a:rPr>
              <a:t>www.cooltext.com</a:t>
            </a:r>
            <a:r>
              <a:rPr lang="en-GB" sz="1400" smtClean="0"/>
              <a:t>  </a:t>
            </a:r>
            <a:r>
              <a:rPr lang="en-GB" sz="1400" smtClean="0">
                <a:hlinkClick r:id="rId3"/>
              </a:rPr>
              <a:t>www.heathersanimations.com</a:t>
            </a:r>
            <a:r>
              <a:rPr lang="en-GB" sz="1400" smtClean="0"/>
              <a:t> but remember to stay safe on websites.</a:t>
            </a:r>
          </a:p>
          <a:p>
            <a:endParaRPr lang="en-GB" sz="1400" smtClean="0"/>
          </a:p>
          <a:p>
            <a:r>
              <a:rPr lang="en-GB" sz="1400" smtClean="0"/>
              <a:t>I hope you have fun using this resource as much as the children will! </a:t>
            </a:r>
          </a:p>
          <a:p>
            <a:pPr>
              <a:buFont typeface="Arial" charset="0"/>
              <a:buNone/>
            </a:pPr>
            <a:r>
              <a:rPr lang="en-GB" sz="1400" smtClean="0"/>
              <a:t>Miss Beck </a:t>
            </a:r>
          </a:p>
          <a:p>
            <a:endParaRPr lang="en-GB" sz="14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5875" y="-1214438"/>
            <a:ext cx="6773863" cy="825341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075"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1463" y="836613"/>
            <a:ext cx="700087"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C:\Documents and Settings\Joanne.Garnett\Local Settings\Temporary Internet Files\Content.IE5\2JOMLXNF\MC900432587[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43350" y="3616325"/>
            <a:ext cx="73025" cy="7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850" y="1700213"/>
            <a:ext cx="64770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338" y="2565400"/>
            <a:ext cx="684212"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1"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2"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3"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5750" y="3357563"/>
            <a:ext cx="803275"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4" name="Picture 9" descr="C:\Documents and Settings\Joanne.Garnett\Local Settings\Temporary Internet Files\Content.IE5\2SQQ298U\MC900311116[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0825" y="3357563"/>
            <a:ext cx="803275"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5"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6"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7"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8"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9"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0"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1"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2"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3"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4"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5"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6"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7"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8" name="Picture 8" descr="C:\Documents and Settings\Joanne.Garnett\Local Settings\Temporary Internet Files\Content.IE5\2JOMLXNF\MC900432587[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50" y="257175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9"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188"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0"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188"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1"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5750"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2"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188"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5750"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188"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188"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6"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5750"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7"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188"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8"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188"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9"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5750" y="1714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0" name="Picture 7" descr="C:\Documents and Settings\Joanne.Garnett\Local Settings\Temporary Internet Files\Content.IE5\UCXJQPXS\MC910217033[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850" y="1773238"/>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1"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3863" y="989013"/>
            <a:ext cx="700087"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2"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50" y="785813"/>
            <a:ext cx="700088"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3"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50" y="857250"/>
            <a:ext cx="700088"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4"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4313" y="785813"/>
            <a:ext cx="700087"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5"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4313" y="857250"/>
            <a:ext cx="700087"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6"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50" y="857250"/>
            <a:ext cx="700088"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7"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50" y="857250"/>
            <a:ext cx="700088"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8"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50" y="857250"/>
            <a:ext cx="700088"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9"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50" y="785813"/>
            <a:ext cx="700088"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0" name="Picture 5" descr="C:\Program Files\Microsoft Office\MEDIA\CAGCAT10\j0293828.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4313" y="785813"/>
            <a:ext cx="700087"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1"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50" y="0"/>
            <a:ext cx="7921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2"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3"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4"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5"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6"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50" y="0"/>
            <a:ext cx="7921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7"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8"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50" y="0"/>
            <a:ext cx="7921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9"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0"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188" y="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1"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50" y="0"/>
            <a:ext cx="7921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2"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50" y="0"/>
            <a:ext cx="7921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3" name="Picture 4" descr="C:\Documents and Settings\Joanne.Garnett\Local Settings\Temporary Internet Files\Content.IE5\BNJDP30Y\MC90044040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288" y="0"/>
            <a:ext cx="7921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44" name="Group 75"/>
          <p:cNvGrpSpPr>
            <a:grpSpLocks/>
          </p:cNvGrpSpPr>
          <p:nvPr/>
        </p:nvGrpSpPr>
        <p:grpSpPr bwMode="auto">
          <a:xfrm>
            <a:off x="8072438" y="357188"/>
            <a:ext cx="1071562" cy="576262"/>
            <a:chOff x="8676456" y="2132856"/>
            <a:chExt cx="1368152" cy="576064"/>
          </a:xfrm>
        </p:grpSpPr>
        <p:sp>
          <p:nvSpPr>
            <p:cNvPr id="74" name="Left Arrow 73"/>
            <p:cNvSpPr/>
            <p:nvPr/>
          </p:nvSpPr>
          <p:spPr>
            <a:xfrm>
              <a:off x="8676456" y="2132856"/>
              <a:ext cx="1368152" cy="5760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68" name="TextBox 74"/>
            <p:cNvSpPr txBox="1">
              <a:spLocks noChangeArrowheads="1"/>
            </p:cNvSpPr>
            <p:nvPr/>
          </p:nvSpPr>
          <p:spPr bwMode="auto">
            <a:xfrm>
              <a:off x="9108504" y="2204864"/>
              <a:ext cx="9361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rPr>
                <a:t>Gales</a:t>
              </a:r>
            </a:p>
          </p:txBody>
        </p:sp>
      </p:grpSp>
      <p:grpSp>
        <p:nvGrpSpPr>
          <p:cNvPr id="3145" name="Group 76"/>
          <p:cNvGrpSpPr>
            <a:grpSpLocks/>
          </p:cNvGrpSpPr>
          <p:nvPr/>
        </p:nvGrpSpPr>
        <p:grpSpPr bwMode="auto">
          <a:xfrm>
            <a:off x="8072438" y="357188"/>
            <a:ext cx="1071562" cy="576262"/>
            <a:chOff x="8676456" y="2132856"/>
            <a:chExt cx="1368152" cy="576064"/>
          </a:xfrm>
        </p:grpSpPr>
        <p:sp>
          <p:nvSpPr>
            <p:cNvPr id="78" name="Left Arrow 77"/>
            <p:cNvSpPr/>
            <p:nvPr/>
          </p:nvSpPr>
          <p:spPr>
            <a:xfrm>
              <a:off x="8676456" y="2132856"/>
              <a:ext cx="1368152" cy="5760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66" name="TextBox 78"/>
            <p:cNvSpPr txBox="1">
              <a:spLocks noChangeArrowheads="1"/>
            </p:cNvSpPr>
            <p:nvPr/>
          </p:nvSpPr>
          <p:spPr bwMode="auto">
            <a:xfrm>
              <a:off x="9108504" y="2204864"/>
              <a:ext cx="9361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rPr>
                <a:t>Gales</a:t>
              </a:r>
            </a:p>
          </p:txBody>
        </p:sp>
      </p:grpSp>
      <p:grpSp>
        <p:nvGrpSpPr>
          <p:cNvPr id="3146" name="Group 79"/>
          <p:cNvGrpSpPr>
            <a:grpSpLocks/>
          </p:cNvGrpSpPr>
          <p:nvPr/>
        </p:nvGrpSpPr>
        <p:grpSpPr bwMode="auto">
          <a:xfrm>
            <a:off x="8072438" y="357188"/>
            <a:ext cx="1071562" cy="576262"/>
            <a:chOff x="8676456" y="2132856"/>
            <a:chExt cx="1368152" cy="576064"/>
          </a:xfrm>
        </p:grpSpPr>
        <p:sp>
          <p:nvSpPr>
            <p:cNvPr id="81" name="Left Arrow 80"/>
            <p:cNvSpPr/>
            <p:nvPr/>
          </p:nvSpPr>
          <p:spPr>
            <a:xfrm>
              <a:off x="8676456" y="2132856"/>
              <a:ext cx="1368152" cy="5760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64" name="TextBox 81"/>
            <p:cNvSpPr txBox="1">
              <a:spLocks noChangeArrowheads="1"/>
            </p:cNvSpPr>
            <p:nvPr/>
          </p:nvSpPr>
          <p:spPr bwMode="auto">
            <a:xfrm>
              <a:off x="9108504" y="2204864"/>
              <a:ext cx="9361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rPr>
                <a:t>Gales</a:t>
              </a:r>
            </a:p>
          </p:txBody>
        </p:sp>
      </p:grpSp>
      <p:grpSp>
        <p:nvGrpSpPr>
          <p:cNvPr id="3147" name="Group 87"/>
          <p:cNvGrpSpPr>
            <a:grpSpLocks/>
          </p:cNvGrpSpPr>
          <p:nvPr/>
        </p:nvGrpSpPr>
        <p:grpSpPr bwMode="auto">
          <a:xfrm>
            <a:off x="8062913" y="1214438"/>
            <a:ext cx="1081087" cy="647700"/>
            <a:chOff x="8603686" y="1340768"/>
            <a:chExt cx="1080628" cy="648072"/>
          </a:xfrm>
        </p:grpSpPr>
        <p:sp>
          <p:nvSpPr>
            <p:cNvPr id="86" name="Right Arrow 85"/>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62" name="TextBox 86"/>
            <p:cNvSpPr txBox="1">
              <a:spLocks noChangeArrowheads="1"/>
            </p:cNvSpPr>
            <p:nvPr/>
          </p:nvSpPr>
          <p:spPr bwMode="auto">
            <a:xfrm>
              <a:off x="8711952" y="1444714"/>
              <a:ext cx="86409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Fog</a:t>
              </a:r>
            </a:p>
          </p:txBody>
        </p:sp>
      </p:grpSp>
      <p:grpSp>
        <p:nvGrpSpPr>
          <p:cNvPr id="3148" name="Group 88"/>
          <p:cNvGrpSpPr>
            <a:grpSpLocks/>
          </p:cNvGrpSpPr>
          <p:nvPr/>
        </p:nvGrpSpPr>
        <p:grpSpPr bwMode="auto">
          <a:xfrm>
            <a:off x="8062913" y="1214438"/>
            <a:ext cx="1081087" cy="647700"/>
            <a:chOff x="8603686" y="1340768"/>
            <a:chExt cx="1080628" cy="648072"/>
          </a:xfrm>
        </p:grpSpPr>
        <p:sp>
          <p:nvSpPr>
            <p:cNvPr id="90" name="Right Arrow 89"/>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60" name="TextBox 90"/>
            <p:cNvSpPr txBox="1">
              <a:spLocks noChangeArrowheads="1"/>
            </p:cNvSpPr>
            <p:nvPr/>
          </p:nvSpPr>
          <p:spPr bwMode="auto">
            <a:xfrm>
              <a:off x="8711952" y="1444714"/>
              <a:ext cx="86409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Fog</a:t>
              </a:r>
            </a:p>
          </p:txBody>
        </p:sp>
      </p:grpSp>
      <p:grpSp>
        <p:nvGrpSpPr>
          <p:cNvPr id="3149" name="Group 91"/>
          <p:cNvGrpSpPr>
            <a:grpSpLocks/>
          </p:cNvGrpSpPr>
          <p:nvPr/>
        </p:nvGrpSpPr>
        <p:grpSpPr bwMode="auto">
          <a:xfrm>
            <a:off x="8062913" y="1285875"/>
            <a:ext cx="1081087" cy="647700"/>
            <a:chOff x="8603686" y="1340768"/>
            <a:chExt cx="1080628" cy="648072"/>
          </a:xfrm>
        </p:grpSpPr>
        <p:sp>
          <p:nvSpPr>
            <p:cNvPr id="93" name="Right Arrow 92"/>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58" name="TextBox 93"/>
            <p:cNvSpPr txBox="1">
              <a:spLocks noChangeArrowheads="1"/>
            </p:cNvSpPr>
            <p:nvPr/>
          </p:nvSpPr>
          <p:spPr bwMode="auto">
            <a:xfrm>
              <a:off x="8711952" y="1444714"/>
              <a:ext cx="86409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Fog</a:t>
              </a:r>
            </a:p>
          </p:txBody>
        </p:sp>
      </p:grpSp>
      <p:grpSp>
        <p:nvGrpSpPr>
          <p:cNvPr id="3150" name="Group 94"/>
          <p:cNvGrpSpPr>
            <a:grpSpLocks/>
          </p:cNvGrpSpPr>
          <p:nvPr/>
        </p:nvGrpSpPr>
        <p:grpSpPr bwMode="auto">
          <a:xfrm>
            <a:off x="8062913" y="1214438"/>
            <a:ext cx="1081087" cy="647700"/>
            <a:chOff x="8603686" y="1340768"/>
            <a:chExt cx="1080628" cy="648072"/>
          </a:xfrm>
        </p:grpSpPr>
        <p:sp>
          <p:nvSpPr>
            <p:cNvPr id="96" name="Right Arrow 95"/>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56" name="TextBox 96"/>
            <p:cNvSpPr txBox="1">
              <a:spLocks noChangeArrowheads="1"/>
            </p:cNvSpPr>
            <p:nvPr/>
          </p:nvSpPr>
          <p:spPr bwMode="auto">
            <a:xfrm>
              <a:off x="8711952" y="1444714"/>
              <a:ext cx="86409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Fog</a:t>
              </a:r>
            </a:p>
          </p:txBody>
        </p:sp>
      </p:grpSp>
      <p:grpSp>
        <p:nvGrpSpPr>
          <p:cNvPr id="3151" name="Group 103"/>
          <p:cNvGrpSpPr>
            <a:grpSpLocks/>
          </p:cNvGrpSpPr>
          <p:nvPr/>
        </p:nvGrpSpPr>
        <p:grpSpPr bwMode="auto">
          <a:xfrm>
            <a:off x="8062913" y="1285875"/>
            <a:ext cx="1081087" cy="647700"/>
            <a:chOff x="8603686" y="1340768"/>
            <a:chExt cx="1080628" cy="648072"/>
          </a:xfrm>
        </p:grpSpPr>
        <p:sp>
          <p:nvSpPr>
            <p:cNvPr id="105" name="Right Arrow 104"/>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54" name="TextBox 105"/>
            <p:cNvSpPr txBox="1">
              <a:spLocks noChangeArrowheads="1"/>
            </p:cNvSpPr>
            <p:nvPr/>
          </p:nvSpPr>
          <p:spPr bwMode="auto">
            <a:xfrm>
              <a:off x="8711952" y="1444714"/>
              <a:ext cx="86409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Fog</a:t>
              </a:r>
            </a:p>
          </p:txBody>
        </p:sp>
      </p:grpSp>
      <p:grpSp>
        <p:nvGrpSpPr>
          <p:cNvPr id="3152" name="Group 107"/>
          <p:cNvGrpSpPr>
            <a:grpSpLocks/>
          </p:cNvGrpSpPr>
          <p:nvPr/>
        </p:nvGrpSpPr>
        <p:grpSpPr bwMode="auto">
          <a:xfrm>
            <a:off x="8062913" y="1268413"/>
            <a:ext cx="1081087" cy="647700"/>
            <a:chOff x="8603686" y="1340768"/>
            <a:chExt cx="1080628" cy="648072"/>
          </a:xfrm>
        </p:grpSpPr>
        <p:sp>
          <p:nvSpPr>
            <p:cNvPr id="109" name="Right Arrow 108"/>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52" name="TextBox 109"/>
            <p:cNvSpPr txBox="1">
              <a:spLocks noChangeArrowheads="1"/>
            </p:cNvSpPr>
            <p:nvPr/>
          </p:nvSpPr>
          <p:spPr bwMode="auto">
            <a:xfrm>
              <a:off x="8711952" y="1444714"/>
              <a:ext cx="86409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Fog</a:t>
              </a:r>
            </a:p>
          </p:txBody>
        </p:sp>
      </p:grpSp>
      <p:grpSp>
        <p:nvGrpSpPr>
          <p:cNvPr id="3153" name="Group 111"/>
          <p:cNvGrpSpPr>
            <a:grpSpLocks/>
          </p:cNvGrpSpPr>
          <p:nvPr/>
        </p:nvGrpSpPr>
        <p:grpSpPr bwMode="auto">
          <a:xfrm>
            <a:off x="8572500" y="4000500"/>
            <a:ext cx="365125" cy="647700"/>
            <a:chOff x="1907704" y="1566387"/>
            <a:chExt cx="364446" cy="647769"/>
          </a:xfrm>
        </p:grpSpPr>
        <p:sp>
          <p:nvSpPr>
            <p:cNvPr id="113" name="Left Arrow 112"/>
            <p:cNvSpPr/>
            <p:nvPr/>
          </p:nvSpPr>
          <p:spPr>
            <a:xfrm rot="7265678">
              <a:off x="2023021" y="1677661"/>
              <a:ext cx="360401" cy="13785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48" name="Group 106"/>
            <p:cNvGrpSpPr>
              <a:grpSpLocks/>
            </p:cNvGrpSpPr>
            <p:nvPr/>
          </p:nvGrpSpPr>
          <p:grpSpPr bwMode="auto">
            <a:xfrm>
              <a:off x="1907704" y="1772816"/>
              <a:ext cx="360040" cy="441340"/>
              <a:chOff x="-756592" y="2348880"/>
              <a:chExt cx="360040" cy="441340"/>
            </a:xfrm>
          </p:grpSpPr>
          <p:sp>
            <p:nvSpPr>
              <p:cNvPr id="115" name="Oval 114"/>
              <p:cNvSpPr/>
              <p:nvPr/>
            </p:nvSpPr>
            <p:spPr>
              <a:xfrm>
                <a:off x="-756592" y="2348848"/>
                <a:ext cx="359693" cy="43184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50" name="TextBox 115"/>
              <p:cNvSpPr txBox="1">
                <a:spLocks noChangeArrowheads="1"/>
              </p:cNvSpPr>
              <p:nvPr/>
            </p:nvSpPr>
            <p:spPr bwMode="auto">
              <a:xfrm>
                <a:off x="-756592" y="2420888"/>
                <a:ext cx="3528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a:solidFill>
                      <a:schemeClr val="bg1"/>
                    </a:solidFill>
                    <a:latin typeface="Comic Sans MS" pitchFamily="66" charset="0"/>
                  </a:rPr>
                  <a:t>7</a:t>
                </a:r>
              </a:p>
            </p:txBody>
          </p:sp>
        </p:grpSp>
      </p:grpSp>
      <p:grpSp>
        <p:nvGrpSpPr>
          <p:cNvPr id="3154" name="Group 142"/>
          <p:cNvGrpSpPr>
            <a:grpSpLocks/>
          </p:cNvGrpSpPr>
          <p:nvPr/>
        </p:nvGrpSpPr>
        <p:grpSpPr bwMode="auto">
          <a:xfrm>
            <a:off x="8567738" y="3573463"/>
            <a:ext cx="576262" cy="441325"/>
            <a:chOff x="-1044624" y="5013176"/>
            <a:chExt cx="576064" cy="441643"/>
          </a:xfrm>
        </p:grpSpPr>
        <p:sp>
          <p:nvSpPr>
            <p:cNvPr id="142" name="Left Arrow 141"/>
            <p:cNvSpPr/>
            <p:nvPr/>
          </p:nvSpPr>
          <p:spPr>
            <a:xfrm flipH="1">
              <a:off x="-828798" y="5157742"/>
              <a:ext cx="360238" cy="133446"/>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44" name="Group 106"/>
            <p:cNvGrpSpPr>
              <a:grpSpLocks/>
            </p:cNvGrpSpPr>
            <p:nvPr/>
          </p:nvGrpSpPr>
          <p:grpSpPr bwMode="auto">
            <a:xfrm flipH="1">
              <a:off x="-1044624" y="5013176"/>
              <a:ext cx="567359" cy="441643"/>
              <a:chOff x="-977969" y="2348880"/>
              <a:chExt cx="581417" cy="441643"/>
            </a:xfrm>
          </p:grpSpPr>
          <p:sp>
            <p:nvSpPr>
              <p:cNvPr id="140" name="Oval 139"/>
              <p:cNvSpPr/>
              <p:nvPr/>
            </p:nvSpPr>
            <p:spPr>
              <a:xfrm>
                <a:off x="-757585" y="2348880"/>
                <a:ext cx="361033" cy="432111"/>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46" name="TextBox 140"/>
              <p:cNvSpPr txBox="1">
                <a:spLocks noChangeArrowheads="1"/>
              </p:cNvSpPr>
              <p:nvPr/>
            </p:nvSpPr>
            <p:spPr bwMode="auto">
              <a:xfrm>
                <a:off x="-977969" y="2390413"/>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6</a:t>
                </a:r>
              </a:p>
            </p:txBody>
          </p:sp>
        </p:grpSp>
      </p:grpSp>
      <p:grpSp>
        <p:nvGrpSpPr>
          <p:cNvPr id="3155" name="Group 143"/>
          <p:cNvGrpSpPr>
            <a:grpSpLocks/>
          </p:cNvGrpSpPr>
          <p:nvPr/>
        </p:nvGrpSpPr>
        <p:grpSpPr bwMode="auto">
          <a:xfrm>
            <a:off x="8567738" y="3573463"/>
            <a:ext cx="576262" cy="441325"/>
            <a:chOff x="-1044624" y="5013176"/>
            <a:chExt cx="576064" cy="441643"/>
          </a:xfrm>
        </p:grpSpPr>
        <p:sp>
          <p:nvSpPr>
            <p:cNvPr id="145" name="Left Arrow 144"/>
            <p:cNvSpPr/>
            <p:nvPr/>
          </p:nvSpPr>
          <p:spPr>
            <a:xfrm flipH="1">
              <a:off x="-828798" y="5157742"/>
              <a:ext cx="360238" cy="133446"/>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40" name="Group 106"/>
            <p:cNvGrpSpPr>
              <a:grpSpLocks/>
            </p:cNvGrpSpPr>
            <p:nvPr/>
          </p:nvGrpSpPr>
          <p:grpSpPr bwMode="auto">
            <a:xfrm flipH="1">
              <a:off x="-1044624" y="5013176"/>
              <a:ext cx="567360" cy="441643"/>
              <a:chOff x="-977969" y="2348880"/>
              <a:chExt cx="581417" cy="441643"/>
            </a:xfrm>
          </p:grpSpPr>
          <p:sp>
            <p:nvSpPr>
              <p:cNvPr id="147" name="Oval 146"/>
              <p:cNvSpPr/>
              <p:nvPr/>
            </p:nvSpPr>
            <p:spPr>
              <a:xfrm>
                <a:off x="-757585" y="2348880"/>
                <a:ext cx="361033" cy="432111"/>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42" name="TextBox 147"/>
              <p:cNvSpPr txBox="1">
                <a:spLocks noChangeArrowheads="1"/>
              </p:cNvSpPr>
              <p:nvPr/>
            </p:nvSpPr>
            <p:spPr bwMode="auto">
              <a:xfrm>
                <a:off x="-977969" y="2390413"/>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3</a:t>
                </a:r>
              </a:p>
            </p:txBody>
          </p:sp>
        </p:grpSp>
      </p:grpSp>
      <p:grpSp>
        <p:nvGrpSpPr>
          <p:cNvPr id="3156" name="Group 174"/>
          <p:cNvGrpSpPr>
            <a:grpSpLocks/>
          </p:cNvGrpSpPr>
          <p:nvPr/>
        </p:nvGrpSpPr>
        <p:grpSpPr bwMode="auto">
          <a:xfrm>
            <a:off x="8318500" y="4857750"/>
            <a:ext cx="825500" cy="388938"/>
            <a:chOff x="8501090" y="6286520"/>
            <a:chExt cx="825305" cy="388319"/>
          </a:xfrm>
        </p:grpSpPr>
        <p:sp>
          <p:nvSpPr>
            <p:cNvPr id="150" name="Left Arrow 149"/>
            <p:cNvSpPr/>
            <p:nvPr/>
          </p:nvSpPr>
          <p:spPr>
            <a:xfrm rot="12255112" flipH="1">
              <a:off x="8501090" y="6286520"/>
              <a:ext cx="360278" cy="134723"/>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36" name="Group 106"/>
            <p:cNvGrpSpPr>
              <a:grpSpLocks/>
            </p:cNvGrpSpPr>
            <p:nvPr/>
          </p:nvGrpSpPr>
          <p:grpSpPr bwMode="auto">
            <a:xfrm flipH="1">
              <a:off x="8719547" y="6286520"/>
              <a:ext cx="606848" cy="388319"/>
              <a:chOff x="-1018434" y="2348880"/>
              <a:chExt cx="621883" cy="400110"/>
            </a:xfrm>
          </p:grpSpPr>
          <p:sp>
            <p:nvSpPr>
              <p:cNvPr id="152" name="Oval 151"/>
              <p:cNvSpPr/>
              <p:nvPr/>
            </p:nvSpPr>
            <p:spPr>
              <a:xfrm>
                <a:off x="-836272" y="2348880"/>
                <a:ext cx="439141" cy="3674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38" name="TextBox 152"/>
              <p:cNvSpPr txBox="1">
                <a:spLocks noChangeArrowheads="1"/>
              </p:cNvSpPr>
              <p:nvPr/>
            </p:nvSpPr>
            <p:spPr bwMode="auto">
              <a:xfrm>
                <a:off x="-1018434" y="2348880"/>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9</a:t>
                </a:r>
              </a:p>
            </p:txBody>
          </p:sp>
        </p:grpSp>
      </p:grpSp>
      <p:grpSp>
        <p:nvGrpSpPr>
          <p:cNvPr id="3157" name="Group 153"/>
          <p:cNvGrpSpPr>
            <a:grpSpLocks/>
          </p:cNvGrpSpPr>
          <p:nvPr/>
        </p:nvGrpSpPr>
        <p:grpSpPr bwMode="auto">
          <a:xfrm>
            <a:off x="8567738" y="2492375"/>
            <a:ext cx="576262" cy="442913"/>
            <a:chOff x="-1044624" y="5013176"/>
            <a:chExt cx="576064" cy="441643"/>
          </a:xfrm>
        </p:grpSpPr>
        <p:sp>
          <p:nvSpPr>
            <p:cNvPr id="155" name="Left Arrow 154"/>
            <p:cNvSpPr/>
            <p:nvPr/>
          </p:nvSpPr>
          <p:spPr>
            <a:xfrm flipH="1">
              <a:off x="-828798" y="5157225"/>
              <a:ext cx="360238" cy="134550"/>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32" name="Group 106"/>
            <p:cNvGrpSpPr>
              <a:grpSpLocks/>
            </p:cNvGrpSpPr>
            <p:nvPr/>
          </p:nvGrpSpPr>
          <p:grpSpPr bwMode="auto">
            <a:xfrm flipH="1">
              <a:off x="-1044624" y="5013176"/>
              <a:ext cx="567360" cy="441643"/>
              <a:chOff x="-977969" y="2348880"/>
              <a:chExt cx="581417" cy="441643"/>
            </a:xfrm>
          </p:grpSpPr>
          <p:sp>
            <p:nvSpPr>
              <p:cNvPr id="157" name="Oval 156"/>
              <p:cNvSpPr/>
              <p:nvPr/>
            </p:nvSpPr>
            <p:spPr>
              <a:xfrm>
                <a:off x="-757585" y="2348880"/>
                <a:ext cx="361033" cy="43214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34" name="TextBox 157"/>
              <p:cNvSpPr txBox="1">
                <a:spLocks noChangeArrowheads="1"/>
              </p:cNvSpPr>
              <p:nvPr/>
            </p:nvSpPr>
            <p:spPr bwMode="auto">
              <a:xfrm>
                <a:off x="-977969" y="2390413"/>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5</a:t>
                </a:r>
              </a:p>
            </p:txBody>
          </p:sp>
        </p:grpSp>
      </p:grpSp>
      <p:grpSp>
        <p:nvGrpSpPr>
          <p:cNvPr id="3158" name="Group 158"/>
          <p:cNvGrpSpPr>
            <a:grpSpLocks/>
          </p:cNvGrpSpPr>
          <p:nvPr/>
        </p:nvGrpSpPr>
        <p:grpSpPr bwMode="auto">
          <a:xfrm>
            <a:off x="8501063" y="2500313"/>
            <a:ext cx="642937" cy="434975"/>
            <a:chOff x="-1111470" y="5020586"/>
            <a:chExt cx="642910" cy="434233"/>
          </a:xfrm>
        </p:grpSpPr>
        <p:sp>
          <p:nvSpPr>
            <p:cNvPr id="160" name="Left Arrow 159"/>
            <p:cNvSpPr/>
            <p:nvPr/>
          </p:nvSpPr>
          <p:spPr>
            <a:xfrm flipH="1">
              <a:off x="-828907" y="5156878"/>
              <a:ext cx="360347" cy="134707"/>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28" name="Group 106"/>
            <p:cNvGrpSpPr>
              <a:grpSpLocks/>
            </p:cNvGrpSpPr>
            <p:nvPr/>
          </p:nvGrpSpPr>
          <p:grpSpPr bwMode="auto">
            <a:xfrm flipH="1">
              <a:off x="-1111470" y="5020586"/>
              <a:ext cx="634206" cy="434233"/>
              <a:chOff x="-977969" y="2356290"/>
              <a:chExt cx="649919" cy="434233"/>
            </a:xfrm>
          </p:grpSpPr>
          <p:sp>
            <p:nvSpPr>
              <p:cNvPr id="162" name="Oval 161"/>
              <p:cNvSpPr/>
              <p:nvPr/>
            </p:nvSpPr>
            <p:spPr>
              <a:xfrm>
                <a:off x="-689191" y="2356290"/>
                <a:ext cx="361141" cy="4326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30" name="TextBox 162"/>
              <p:cNvSpPr txBox="1">
                <a:spLocks noChangeArrowheads="1"/>
              </p:cNvSpPr>
              <p:nvPr/>
            </p:nvSpPr>
            <p:spPr bwMode="auto">
              <a:xfrm>
                <a:off x="-977969" y="2390413"/>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5</a:t>
                </a:r>
              </a:p>
            </p:txBody>
          </p:sp>
        </p:grpSp>
      </p:grpSp>
      <p:grpSp>
        <p:nvGrpSpPr>
          <p:cNvPr id="3159" name="Group 163"/>
          <p:cNvGrpSpPr>
            <a:grpSpLocks/>
          </p:cNvGrpSpPr>
          <p:nvPr/>
        </p:nvGrpSpPr>
        <p:grpSpPr bwMode="auto">
          <a:xfrm>
            <a:off x="8567738" y="2997200"/>
            <a:ext cx="576262" cy="441325"/>
            <a:chOff x="-1044624" y="5013176"/>
            <a:chExt cx="576064" cy="441643"/>
          </a:xfrm>
        </p:grpSpPr>
        <p:sp>
          <p:nvSpPr>
            <p:cNvPr id="165" name="Left Arrow 164"/>
            <p:cNvSpPr/>
            <p:nvPr/>
          </p:nvSpPr>
          <p:spPr>
            <a:xfrm flipH="1">
              <a:off x="-828798" y="5157743"/>
              <a:ext cx="360238" cy="133446"/>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24" name="Group 106"/>
            <p:cNvGrpSpPr>
              <a:grpSpLocks/>
            </p:cNvGrpSpPr>
            <p:nvPr/>
          </p:nvGrpSpPr>
          <p:grpSpPr bwMode="auto">
            <a:xfrm flipH="1">
              <a:off x="-1044624" y="5013176"/>
              <a:ext cx="567360" cy="441643"/>
              <a:chOff x="-977969" y="2348880"/>
              <a:chExt cx="581417" cy="441643"/>
            </a:xfrm>
          </p:grpSpPr>
          <p:sp>
            <p:nvSpPr>
              <p:cNvPr id="167" name="Oval 166"/>
              <p:cNvSpPr/>
              <p:nvPr/>
            </p:nvSpPr>
            <p:spPr>
              <a:xfrm>
                <a:off x="-757585" y="2348880"/>
                <a:ext cx="361033" cy="432111"/>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26" name="TextBox 167"/>
              <p:cNvSpPr txBox="1">
                <a:spLocks noChangeArrowheads="1"/>
              </p:cNvSpPr>
              <p:nvPr/>
            </p:nvSpPr>
            <p:spPr bwMode="auto">
              <a:xfrm>
                <a:off x="-977969" y="2390413"/>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6</a:t>
                </a:r>
              </a:p>
            </p:txBody>
          </p:sp>
        </p:grpSp>
      </p:grpSp>
      <p:grpSp>
        <p:nvGrpSpPr>
          <p:cNvPr id="3160" name="Group 168"/>
          <p:cNvGrpSpPr>
            <a:grpSpLocks/>
          </p:cNvGrpSpPr>
          <p:nvPr/>
        </p:nvGrpSpPr>
        <p:grpSpPr bwMode="auto">
          <a:xfrm>
            <a:off x="8567738" y="2997200"/>
            <a:ext cx="576262" cy="441325"/>
            <a:chOff x="-1044624" y="5013176"/>
            <a:chExt cx="576064" cy="441643"/>
          </a:xfrm>
        </p:grpSpPr>
        <p:sp>
          <p:nvSpPr>
            <p:cNvPr id="170" name="Left Arrow 169"/>
            <p:cNvSpPr/>
            <p:nvPr/>
          </p:nvSpPr>
          <p:spPr>
            <a:xfrm flipH="1">
              <a:off x="-828798" y="5157743"/>
              <a:ext cx="360238" cy="133446"/>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20" name="Group 106"/>
            <p:cNvGrpSpPr>
              <a:grpSpLocks/>
            </p:cNvGrpSpPr>
            <p:nvPr/>
          </p:nvGrpSpPr>
          <p:grpSpPr bwMode="auto">
            <a:xfrm flipH="1">
              <a:off x="-1044624" y="5013176"/>
              <a:ext cx="567360" cy="441643"/>
              <a:chOff x="-977969" y="2348880"/>
              <a:chExt cx="581417" cy="441643"/>
            </a:xfrm>
          </p:grpSpPr>
          <p:sp>
            <p:nvSpPr>
              <p:cNvPr id="172" name="Oval 171"/>
              <p:cNvSpPr/>
              <p:nvPr/>
            </p:nvSpPr>
            <p:spPr>
              <a:xfrm>
                <a:off x="-757585" y="2348880"/>
                <a:ext cx="361033" cy="432111"/>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22" name="TextBox 172"/>
              <p:cNvSpPr txBox="1">
                <a:spLocks noChangeArrowheads="1"/>
              </p:cNvSpPr>
              <p:nvPr/>
            </p:nvSpPr>
            <p:spPr bwMode="auto">
              <a:xfrm>
                <a:off x="-977969" y="2390413"/>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6</a:t>
                </a:r>
              </a:p>
            </p:txBody>
          </p:sp>
        </p:grpSp>
      </p:grpSp>
      <p:sp>
        <p:nvSpPr>
          <p:cNvPr id="3161" name="TextBox 173"/>
          <p:cNvSpPr txBox="1">
            <a:spLocks noChangeArrowheads="1"/>
          </p:cNvSpPr>
          <p:nvPr/>
        </p:nvSpPr>
        <p:spPr bwMode="auto">
          <a:xfrm>
            <a:off x="8072438" y="1989138"/>
            <a:ext cx="1071562"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1400" b="1">
                <a:latin typeface="Comic Sans MS" pitchFamily="66" charset="0"/>
              </a:rPr>
              <a:t>Wind speed</a:t>
            </a:r>
          </a:p>
        </p:txBody>
      </p:sp>
      <p:grpSp>
        <p:nvGrpSpPr>
          <p:cNvPr id="3162" name="Group 175"/>
          <p:cNvGrpSpPr>
            <a:grpSpLocks/>
          </p:cNvGrpSpPr>
          <p:nvPr/>
        </p:nvGrpSpPr>
        <p:grpSpPr bwMode="auto">
          <a:xfrm>
            <a:off x="8318500" y="4857750"/>
            <a:ext cx="825500" cy="388938"/>
            <a:chOff x="8501090" y="6286520"/>
            <a:chExt cx="825305" cy="388319"/>
          </a:xfrm>
        </p:grpSpPr>
        <p:sp>
          <p:nvSpPr>
            <p:cNvPr id="177" name="Left Arrow 176"/>
            <p:cNvSpPr/>
            <p:nvPr/>
          </p:nvSpPr>
          <p:spPr>
            <a:xfrm rot="12255112" flipH="1">
              <a:off x="8501090" y="6286520"/>
              <a:ext cx="360278" cy="134723"/>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16" name="Group 106"/>
            <p:cNvGrpSpPr>
              <a:grpSpLocks/>
            </p:cNvGrpSpPr>
            <p:nvPr/>
          </p:nvGrpSpPr>
          <p:grpSpPr bwMode="auto">
            <a:xfrm flipH="1">
              <a:off x="8719547" y="6286520"/>
              <a:ext cx="606848" cy="388319"/>
              <a:chOff x="-1018434" y="2348880"/>
              <a:chExt cx="621883" cy="400110"/>
            </a:xfrm>
          </p:grpSpPr>
          <p:sp>
            <p:nvSpPr>
              <p:cNvPr id="179" name="Oval 178"/>
              <p:cNvSpPr/>
              <p:nvPr/>
            </p:nvSpPr>
            <p:spPr>
              <a:xfrm>
                <a:off x="-836272" y="2348880"/>
                <a:ext cx="439141" cy="3674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18" name="TextBox 179"/>
              <p:cNvSpPr txBox="1">
                <a:spLocks noChangeArrowheads="1"/>
              </p:cNvSpPr>
              <p:nvPr/>
            </p:nvSpPr>
            <p:spPr bwMode="auto">
              <a:xfrm>
                <a:off x="-1018434" y="2348880"/>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9</a:t>
                </a:r>
              </a:p>
            </p:txBody>
          </p:sp>
        </p:grpSp>
      </p:grpSp>
      <p:grpSp>
        <p:nvGrpSpPr>
          <p:cNvPr id="3163" name="Group 180"/>
          <p:cNvGrpSpPr>
            <a:grpSpLocks/>
          </p:cNvGrpSpPr>
          <p:nvPr/>
        </p:nvGrpSpPr>
        <p:grpSpPr bwMode="auto">
          <a:xfrm>
            <a:off x="8318500" y="4857750"/>
            <a:ext cx="825500" cy="388938"/>
            <a:chOff x="8501090" y="6286520"/>
            <a:chExt cx="825305" cy="388319"/>
          </a:xfrm>
        </p:grpSpPr>
        <p:sp>
          <p:nvSpPr>
            <p:cNvPr id="182" name="Left Arrow 181"/>
            <p:cNvSpPr/>
            <p:nvPr/>
          </p:nvSpPr>
          <p:spPr>
            <a:xfrm rot="12255112" flipH="1">
              <a:off x="8501090" y="6286520"/>
              <a:ext cx="360278" cy="134723"/>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12" name="Group 106"/>
            <p:cNvGrpSpPr>
              <a:grpSpLocks/>
            </p:cNvGrpSpPr>
            <p:nvPr/>
          </p:nvGrpSpPr>
          <p:grpSpPr bwMode="auto">
            <a:xfrm flipH="1">
              <a:off x="8719547" y="6286520"/>
              <a:ext cx="606848" cy="388319"/>
              <a:chOff x="-1018434" y="2348880"/>
              <a:chExt cx="621883" cy="400110"/>
            </a:xfrm>
          </p:grpSpPr>
          <p:sp>
            <p:nvSpPr>
              <p:cNvPr id="184" name="Oval 183"/>
              <p:cNvSpPr/>
              <p:nvPr/>
            </p:nvSpPr>
            <p:spPr>
              <a:xfrm>
                <a:off x="-836272" y="2348880"/>
                <a:ext cx="439141" cy="3674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14" name="TextBox 184"/>
              <p:cNvSpPr txBox="1">
                <a:spLocks noChangeArrowheads="1"/>
              </p:cNvSpPr>
              <p:nvPr/>
            </p:nvSpPr>
            <p:spPr bwMode="auto">
              <a:xfrm>
                <a:off x="-1018434" y="2348880"/>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9</a:t>
                </a:r>
              </a:p>
            </p:txBody>
          </p:sp>
        </p:grpSp>
      </p:grpSp>
      <p:grpSp>
        <p:nvGrpSpPr>
          <p:cNvPr id="3164" name="Group 185"/>
          <p:cNvGrpSpPr>
            <a:grpSpLocks/>
          </p:cNvGrpSpPr>
          <p:nvPr/>
        </p:nvGrpSpPr>
        <p:grpSpPr bwMode="auto">
          <a:xfrm>
            <a:off x="8318500" y="4857750"/>
            <a:ext cx="825500" cy="388938"/>
            <a:chOff x="8501090" y="6286520"/>
            <a:chExt cx="825305" cy="388319"/>
          </a:xfrm>
        </p:grpSpPr>
        <p:sp>
          <p:nvSpPr>
            <p:cNvPr id="187" name="Left Arrow 186"/>
            <p:cNvSpPr/>
            <p:nvPr/>
          </p:nvSpPr>
          <p:spPr>
            <a:xfrm rot="12255112" flipH="1">
              <a:off x="8501090" y="6286520"/>
              <a:ext cx="360278" cy="134723"/>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08" name="Group 106"/>
            <p:cNvGrpSpPr>
              <a:grpSpLocks/>
            </p:cNvGrpSpPr>
            <p:nvPr/>
          </p:nvGrpSpPr>
          <p:grpSpPr bwMode="auto">
            <a:xfrm flipH="1">
              <a:off x="8719547" y="6286520"/>
              <a:ext cx="606848" cy="388319"/>
              <a:chOff x="-1018434" y="2348880"/>
              <a:chExt cx="621883" cy="400110"/>
            </a:xfrm>
          </p:grpSpPr>
          <p:sp>
            <p:nvSpPr>
              <p:cNvPr id="189" name="Oval 188"/>
              <p:cNvSpPr/>
              <p:nvPr/>
            </p:nvSpPr>
            <p:spPr>
              <a:xfrm>
                <a:off x="-836272" y="2348880"/>
                <a:ext cx="439141" cy="3674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10" name="TextBox 189"/>
              <p:cNvSpPr txBox="1">
                <a:spLocks noChangeArrowheads="1"/>
              </p:cNvSpPr>
              <p:nvPr/>
            </p:nvSpPr>
            <p:spPr bwMode="auto">
              <a:xfrm>
                <a:off x="-1018434" y="2348880"/>
                <a:ext cx="5529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2000">
                    <a:solidFill>
                      <a:schemeClr val="bg1"/>
                    </a:solidFill>
                    <a:latin typeface="Comic Sans MS" pitchFamily="66" charset="0"/>
                  </a:rPr>
                  <a:t>9</a:t>
                </a:r>
              </a:p>
            </p:txBody>
          </p:sp>
        </p:grpSp>
      </p:grpSp>
      <p:grpSp>
        <p:nvGrpSpPr>
          <p:cNvPr id="3165" name="Group 190"/>
          <p:cNvGrpSpPr>
            <a:grpSpLocks/>
          </p:cNvGrpSpPr>
          <p:nvPr/>
        </p:nvGrpSpPr>
        <p:grpSpPr bwMode="auto">
          <a:xfrm>
            <a:off x="8572500" y="4000500"/>
            <a:ext cx="365125" cy="647700"/>
            <a:chOff x="1907704" y="1566387"/>
            <a:chExt cx="364446" cy="647769"/>
          </a:xfrm>
        </p:grpSpPr>
        <p:sp>
          <p:nvSpPr>
            <p:cNvPr id="192" name="Left Arrow 191"/>
            <p:cNvSpPr/>
            <p:nvPr/>
          </p:nvSpPr>
          <p:spPr>
            <a:xfrm rot="7265678">
              <a:off x="2023021" y="1677661"/>
              <a:ext cx="360401" cy="13785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04" name="Group 106"/>
            <p:cNvGrpSpPr>
              <a:grpSpLocks/>
            </p:cNvGrpSpPr>
            <p:nvPr/>
          </p:nvGrpSpPr>
          <p:grpSpPr bwMode="auto">
            <a:xfrm>
              <a:off x="1907704" y="1772816"/>
              <a:ext cx="360040" cy="441340"/>
              <a:chOff x="-756592" y="2348880"/>
              <a:chExt cx="360040" cy="441340"/>
            </a:xfrm>
          </p:grpSpPr>
          <p:sp>
            <p:nvSpPr>
              <p:cNvPr id="194" name="Oval 193"/>
              <p:cNvSpPr/>
              <p:nvPr/>
            </p:nvSpPr>
            <p:spPr>
              <a:xfrm>
                <a:off x="-756592" y="2348848"/>
                <a:ext cx="359693" cy="43184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06" name="TextBox 194"/>
              <p:cNvSpPr txBox="1">
                <a:spLocks noChangeArrowheads="1"/>
              </p:cNvSpPr>
              <p:nvPr/>
            </p:nvSpPr>
            <p:spPr bwMode="auto">
              <a:xfrm>
                <a:off x="-756592" y="2420888"/>
                <a:ext cx="3528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a:solidFill>
                      <a:schemeClr val="bg1"/>
                    </a:solidFill>
                    <a:latin typeface="Comic Sans MS" pitchFamily="66" charset="0"/>
                  </a:rPr>
                  <a:t>7</a:t>
                </a:r>
              </a:p>
            </p:txBody>
          </p:sp>
        </p:grpSp>
      </p:grpSp>
      <p:grpSp>
        <p:nvGrpSpPr>
          <p:cNvPr id="3166" name="Group 195"/>
          <p:cNvGrpSpPr>
            <a:grpSpLocks/>
          </p:cNvGrpSpPr>
          <p:nvPr/>
        </p:nvGrpSpPr>
        <p:grpSpPr bwMode="auto">
          <a:xfrm>
            <a:off x="8572500" y="4000500"/>
            <a:ext cx="365125" cy="647700"/>
            <a:chOff x="1907704" y="1566387"/>
            <a:chExt cx="364446" cy="647769"/>
          </a:xfrm>
        </p:grpSpPr>
        <p:sp>
          <p:nvSpPr>
            <p:cNvPr id="197" name="Left Arrow 196"/>
            <p:cNvSpPr/>
            <p:nvPr/>
          </p:nvSpPr>
          <p:spPr>
            <a:xfrm rot="7265678">
              <a:off x="2023021" y="1677661"/>
              <a:ext cx="360401" cy="13785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200" name="Group 106"/>
            <p:cNvGrpSpPr>
              <a:grpSpLocks/>
            </p:cNvGrpSpPr>
            <p:nvPr/>
          </p:nvGrpSpPr>
          <p:grpSpPr bwMode="auto">
            <a:xfrm>
              <a:off x="1907704" y="1772816"/>
              <a:ext cx="360040" cy="441340"/>
              <a:chOff x="-756592" y="2348880"/>
              <a:chExt cx="360040" cy="441340"/>
            </a:xfrm>
          </p:grpSpPr>
          <p:sp>
            <p:nvSpPr>
              <p:cNvPr id="199" name="Oval 198"/>
              <p:cNvSpPr/>
              <p:nvPr/>
            </p:nvSpPr>
            <p:spPr>
              <a:xfrm>
                <a:off x="-756592" y="2348848"/>
                <a:ext cx="359693" cy="43184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02" name="TextBox 199"/>
              <p:cNvSpPr txBox="1">
                <a:spLocks noChangeArrowheads="1"/>
              </p:cNvSpPr>
              <p:nvPr/>
            </p:nvSpPr>
            <p:spPr bwMode="auto">
              <a:xfrm>
                <a:off x="-756592" y="2420888"/>
                <a:ext cx="3528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a:solidFill>
                      <a:schemeClr val="bg1"/>
                    </a:solidFill>
                    <a:latin typeface="Comic Sans MS" pitchFamily="66" charset="0"/>
                  </a:rPr>
                  <a:t>7</a:t>
                </a:r>
              </a:p>
            </p:txBody>
          </p:sp>
        </p:grpSp>
      </p:grpSp>
      <p:grpSp>
        <p:nvGrpSpPr>
          <p:cNvPr id="3167" name="Group 200"/>
          <p:cNvGrpSpPr>
            <a:grpSpLocks/>
          </p:cNvGrpSpPr>
          <p:nvPr/>
        </p:nvGrpSpPr>
        <p:grpSpPr bwMode="auto">
          <a:xfrm>
            <a:off x="8572500" y="4000500"/>
            <a:ext cx="365125" cy="647700"/>
            <a:chOff x="1907704" y="1566387"/>
            <a:chExt cx="364446" cy="647769"/>
          </a:xfrm>
        </p:grpSpPr>
        <p:sp>
          <p:nvSpPr>
            <p:cNvPr id="202" name="Left Arrow 201"/>
            <p:cNvSpPr/>
            <p:nvPr/>
          </p:nvSpPr>
          <p:spPr>
            <a:xfrm rot="7265678">
              <a:off x="2023021" y="1677661"/>
              <a:ext cx="360401" cy="13785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3196" name="Group 106"/>
            <p:cNvGrpSpPr>
              <a:grpSpLocks/>
            </p:cNvGrpSpPr>
            <p:nvPr/>
          </p:nvGrpSpPr>
          <p:grpSpPr bwMode="auto">
            <a:xfrm>
              <a:off x="1907704" y="1772816"/>
              <a:ext cx="360040" cy="441340"/>
              <a:chOff x="-756592" y="2348880"/>
              <a:chExt cx="360040" cy="441340"/>
            </a:xfrm>
          </p:grpSpPr>
          <p:sp>
            <p:nvSpPr>
              <p:cNvPr id="204" name="Oval 203"/>
              <p:cNvSpPr/>
              <p:nvPr/>
            </p:nvSpPr>
            <p:spPr>
              <a:xfrm>
                <a:off x="-756592" y="2348848"/>
                <a:ext cx="359693" cy="43184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198" name="TextBox 204"/>
              <p:cNvSpPr txBox="1">
                <a:spLocks noChangeArrowheads="1"/>
              </p:cNvSpPr>
              <p:nvPr/>
            </p:nvSpPr>
            <p:spPr bwMode="auto">
              <a:xfrm>
                <a:off x="-756592" y="2420888"/>
                <a:ext cx="3528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a:solidFill>
                      <a:schemeClr val="bg1"/>
                    </a:solidFill>
                    <a:latin typeface="Comic Sans MS" pitchFamily="66" charset="0"/>
                  </a:rPr>
                  <a:t>7</a:t>
                </a:r>
              </a:p>
            </p:txBody>
          </p:sp>
        </p:grpSp>
      </p:grpSp>
      <p:grpSp>
        <p:nvGrpSpPr>
          <p:cNvPr id="3168" name="Group 216"/>
          <p:cNvGrpSpPr>
            <a:grpSpLocks/>
          </p:cNvGrpSpPr>
          <p:nvPr/>
        </p:nvGrpSpPr>
        <p:grpSpPr bwMode="auto">
          <a:xfrm>
            <a:off x="0" y="4365625"/>
            <a:ext cx="500063" cy="368300"/>
            <a:chOff x="7715272" y="857232"/>
            <a:chExt cx="500066" cy="369332"/>
          </a:xfrm>
        </p:grpSpPr>
        <p:sp>
          <p:nvSpPr>
            <p:cNvPr id="218" name="Oval 217"/>
            <p:cNvSpPr/>
            <p:nvPr/>
          </p:nvSpPr>
          <p:spPr>
            <a:xfrm>
              <a:off x="7715272" y="857232"/>
              <a:ext cx="428628" cy="356596"/>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194" name="TextBox 218"/>
            <p:cNvSpPr txBox="1">
              <a:spLocks noChangeArrowheads="1"/>
            </p:cNvSpPr>
            <p:nvPr/>
          </p:nvSpPr>
          <p:spPr bwMode="auto">
            <a:xfrm>
              <a:off x="7715272" y="857232"/>
              <a:ext cx="50006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a:t>15</a:t>
              </a:r>
              <a:r>
                <a:rPr lang="en-GB">
                  <a:latin typeface="Gill Sans MT" pitchFamily="34" charset="0"/>
                </a:rPr>
                <a:t>˚</a:t>
              </a:r>
              <a:endParaRPr lang="en-GB"/>
            </a:p>
          </p:txBody>
        </p:sp>
      </p:grpSp>
      <p:grpSp>
        <p:nvGrpSpPr>
          <p:cNvPr id="3169" name="Group 238"/>
          <p:cNvGrpSpPr>
            <a:grpSpLocks/>
          </p:cNvGrpSpPr>
          <p:nvPr/>
        </p:nvGrpSpPr>
        <p:grpSpPr bwMode="auto">
          <a:xfrm>
            <a:off x="0" y="4797425"/>
            <a:ext cx="428625" cy="400050"/>
            <a:chOff x="285720" y="6072206"/>
            <a:chExt cx="428628" cy="400909"/>
          </a:xfrm>
        </p:grpSpPr>
        <p:sp>
          <p:nvSpPr>
            <p:cNvPr id="240" name="Oval 239"/>
            <p:cNvSpPr/>
            <p:nvPr/>
          </p:nvSpPr>
          <p:spPr>
            <a:xfrm>
              <a:off x="285720" y="6072206"/>
              <a:ext cx="366716" cy="400909"/>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192" name="TextBox 240"/>
            <p:cNvSpPr txBox="1">
              <a:spLocks noChangeArrowheads="1"/>
            </p:cNvSpPr>
            <p:nvPr/>
          </p:nvSpPr>
          <p:spPr bwMode="auto">
            <a:xfrm>
              <a:off x="285720" y="6072206"/>
              <a:ext cx="42862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a:t>6</a:t>
              </a:r>
              <a:r>
                <a:rPr lang="en-GB">
                  <a:latin typeface="Gill Sans MT" pitchFamily="34" charset="0"/>
                </a:rPr>
                <a:t>˚</a:t>
              </a:r>
              <a:endParaRPr lang="en-GB"/>
            </a:p>
          </p:txBody>
        </p:sp>
      </p:grpSp>
      <p:grpSp>
        <p:nvGrpSpPr>
          <p:cNvPr id="3170" name="Group 247"/>
          <p:cNvGrpSpPr>
            <a:grpSpLocks/>
          </p:cNvGrpSpPr>
          <p:nvPr/>
        </p:nvGrpSpPr>
        <p:grpSpPr bwMode="auto">
          <a:xfrm>
            <a:off x="611188" y="4868863"/>
            <a:ext cx="500062" cy="369887"/>
            <a:chOff x="7715272" y="857232"/>
            <a:chExt cx="500066" cy="369332"/>
          </a:xfrm>
        </p:grpSpPr>
        <p:sp>
          <p:nvSpPr>
            <p:cNvPr id="249" name="Oval 248"/>
            <p:cNvSpPr/>
            <p:nvPr/>
          </p:nvSpPr>
          <p:spPr>
            <a:xfrm>
              <a:off x="7786710" y="857232"/>
              <a:ext cx="428628" cy="356651"/>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190" name="TextBox 249"/>
            <p:cNvSpPr txBox="1">
              <a:spLocks noChangeArrowheads="1"/>
            </p:cNvSpPr>
            <p:nvPr/>
          </p:nvSpPr>
          <p:spPr bwMode="auto">
            <a:xfrm>
              <a:off x="7715272" y="857232"/>
              <a:ext cx="50006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t>8</a:t>
              </a:r>
              <a:r>
                <a:rPr lang="en-GB">
                  <a:latin typeface="Gill Sans MT" pitchFamily="34" charset="0"/>
                </a:rPr>
                <a:t>˚</a:t>
              </a:r>
              <a:endParaRPr lang="en-GB"/>
            </a:p>
          </p:txBody>
        </p:sp>
      </p:grpSp>
      <p:sp>
        <p:nvSpPr>
          <p:cNvPr id="3171" name="TextBox 250"/>
          <p:cNvSpPr txBox="1">
            <a:spLocks noChangeArrowheads="1"/>
          </p:cNvSpPr>
          <p:nvPr/>
        </p:nvSpPr>
        <p:spPr bwMode="auto">
          <a:xfrm>
            <a:off x="5929313" y="500063"/>
            <a:ext cx="13573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b="1">
                <a:solidFill>
                  <a:srgbClr val="0070C0"/>
                </a:solidFill>
                <a:latin typeface="Comic Sans MS" pitchFamily="66" charset="0"/>
              </a:rPr>
              <a:t>North Sea</a:t>
            </a:r>
          </a:p>
        </p:txBody>
      </p:sp>
      <p:sp>
        <p:nvSpPr>
          <p:cNvPr id="3172" name="TextBox 251"/>
          <p:cNvSpPr txBox="1">
            <a:spLocks noChangeArrowheads="1"/>
          </p:cNvSpPr>
          <p:nvPr/>
        </p:nvSpPr>
        <p:spPr bwMode="auto">
          <a:xfrm>
            <a:off x="8143875" y="5715000"/>
            <a:ext cx="10001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1600" b="1">
                <a:solidFill>
                  <a:srgbClr val="7030A0"/>
                </a:solidFill>
                <a:latin typeface="Comic Sans MS" pitchFamily="66" charset="0"/>
              </a:rPr>
              <a:t>London</a:t>
            </a:r>
          </a:p>
        </p:txBody>
      </p:sp>
      <p:sp>
        <p:nvSpPr>
          <p:cNvPr id="3173" name="TextBox 252"/>
          <p:cNvSpPr txBox="1">
            <a:spLocks noChangeArrowheads="1"/>
          </p:cNvSpPr>
          <p:nvPr/>
        </p:nvSpPr>
        <p:spPr bwMode="auto">
          <a:xfrm>
            <a:off x="8072438" y="6286500"/>
            <a:ext cx="10715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1600" b="1">
                <a:solidFill>
                  <a:srgbClr val="7030A0"/>
                </a:solidFill>
                <a:latin typeface="Comic Sans MS" pitchFamily="66" charset="0"/>
              </a:rPr>
              <a:t>Cardiff</a:t>
            </a:r>
          </a:p>
        </p:txBody>
      </p:sp>
      <p:sp>
        <p:nvSpPr>
          <p:cNvPr id="3174" name="TextBox 253"/>
          <p:cNvSpPr txBox="1">
            <a:spLocks noChangeArrowheads="1"/>
          </p:cNvSpPr>
          <p:nvPr/>
        </p:nvSpPr>
        <p:spPr bwMode="auto">
          <a:xfrm>
            <a:off x="8001000" y="6559550"/>
            <a:ext cx="9286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1600" b="1">
                <a:solidFill>
                  <a:srgbClr val="7030A0"/>
                </a:solidFill>
                <a:latin typeface="Comic Sans MS" pitchFamily="66" charset="0"/>
              </a:rPr>
              <a:t>Belfast</a:t>
            </a:r>
          </a:p>
        </p:txBody>
      </p:sp>
      <p:sp>
        <p:nvSpPr>
          <p:cNvPr id="3175" name="TextBox 254"/>
          <p:cNvSpPr txBox="1">
            <a:spLocks noChangeArrowheads="1"/>
          </p:cNvSpPr>
          <p:nvPr/>
        </p:nvSpPr>
        <p:spPr bwMode="auto">
          <a:xfrm>
            <a:off x="8072438" y="6000750"/>
            <a:ext cx="10715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1600" b="1">
                <a:solidFill>
                  <a:srgbClr val="7030A0"/>
                </a:solidFill>
                <a:latin typeface="Comic Sans MS" pitchFamily="66" charset="0"/>
              </a:rPr>
              <a:t>Keighley</a:t>
            </a:r>
          </a:p>
        </p:txBody>
      </p:sp>
      <p:sp>
        <p:nvSpPr>
          <p:cNvPr id="3176" name="TextBox 255"/>
          <p:cNvSpPr txBox="1">
            <a:spLocks noChangeArrowheads="1"/>
          </p:cNvSpPr>
          <p:nvPr/>
        </p:nvSpPr>
        <p:spPr bwMode="auto">
          <a:xfrm>
            <a:off x="0" y="3933825"/>
            <a:ext cx="15001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1200" b="1">
                <a:latin typeface="Comic Sans MS" pitchFamily="66" charset="0"/>
              </a:rPr>
              <a:t>Temperature in Celsius</a:t>
            </a:r>
          </a:p>
        </p:txBody>
      </p:sp>
      <p:sp>
        <p:nvSpPr>
          <p:cNvPr id="3177" name="TextBox 256"/>
          <p:cNvSpPr txBox="1">
            <a:spLocks noChangeArrowheads="1"/>
          </p:cNvSpPr>
          <p:nvPr/>
        </p:nvSpPr>
        <p:spPr bwMode="auto">
          <a:xfrm>
            <a:off x="8072438" y="5214938"/>
            <a:ext cx="12858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1600" b="1">
                <a:solidFill>
                  <a:srgbClr val="7030A0"/>
                </a:solidFill>
                <a:latin typeface="Comic Sans MS" pitchFamily="66" charset="0"/>
              </a:rPr>
              <a:t>Edinburgh</a:t>
            </a:r>
          </a:p>
        </p:txBody>
      </p:sp>
      <p:sp>
        <p:nvSpPr>
          <p:cNvPr id="3178" name="TextBox 257"/>
          <p:cNvSpPr txBox="1">
            <a:spLocks noChangeArrowheads="1"/>
          </p:cNvSpPr>
          <p:nvPr/>
        </p:nvSpPr>
        <p:spPr bwMode="auto">
          <a:xfrm>
            <a:off x="7967663" y="5445125"/>
            <a:ext cx="14287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1600" b="1">
                <a:solidFill>
                  <a:srgbClr val="7030A0"/>
                </a:solidFill>
                <a:latin typeface="Comic Sans MS" pitchFamily="66" charset="0"/>
              </a:rPr>
              <a:t>Manchester</a:t>
            </a:r>
          </a:p>
        </p:txBody>
      </p:sp>
      <p:sp>
        <p:nvSpPr>
          <p:cNvPr id="3179" name="TextBox 228"/>
          <p:cNvSpPr txBox="1">
            <a:spLocks noChangeArrowheads="1"/>
          </p:cNvSpPr>
          <p:nvPr/>
        </p:nvSpPr>
        <p:spPr bwMode="auto">
          <a:xfrm>
            <a:off x="3563938" y="3860800"/>
            <a:ext cx="13573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b="1">
                <a:solidFill>
                  <a:srgbClr val="0070C0"/>
                </a:solidFill>
                <a:latin typeface="Comic Sans MS" pitchFamily="66" charset="0"/>
              </a:rPr>
              <a:t>Irish Sea</a:t>
            </a:r>
          </a:p>
        </p:txBody>
      </p:sp>
      <p:sp>
        <p:nvSpPr>
          <p:cNvPr id="3180" name="TextBox 259"/>
          <p:cNvSpPr txBox="1">
            <a:spLocks noChangeArrowheads="1"/>
          </p:cNvSpPr>
          <p:nvPr/>
        </p:nvSpPr>
        <p:spPr bwMode="auto">
          <a:xfrm>
            <a:off x="0" y="5876925"/>
            <a:ext cx="13573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b="1">
                <a:solidFill>
                  <a:srgbClr val="00B050"/>
                </a:solidFill>
                <a:latin typeface="Comic Sans MS" pitchFamily="66" charset="0"/>
              </a:rPr>
              <a:t>England</a:t>
            </a:r>
          </a:p>
        </p:txBody>
      </p:sp>
      <p:sp>
        <p:nvSpPr>
          <p:cNvPr id="3181" name="TextBox 260"/>
          <p:cNvSpPr txBox="1">
            <a:spLocks noChangeArrowheads="1"/>
          </p:cNvSpPr>
          <p:nvPr/>
        </p:nvSpPr>
        <p:spPr bwMode="auto">
          <a:xfrm>
            <a:off x="0" y="6215063"/>
            <a:ext cx="857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b="1">
                <a:solidFill>
                  <a:srgbClr val="00B050"/>
                </a:solidFill>
                <a:latin typeface="Comic Sans MS" pitchFamily="66" charset="0"/>
              </a:rPr>
              <a:t>Wales</a:t>
            </a:r>
          </a:p>
        </p:txBody>
      </p:sp>
      <p:sp>
        <p:nvSpPr>
          <p:cNvPr id="3182" name="TextBox 261"/>
          <p:cNvSpPr txBox="1">
            <a:spLocks noChangeArrowheads="1"/>
          </p:cNvSpPr>
          <p:nvPr/>
        </p:nvSpPr>
        <p:spPr bwMode="auto">
          <a:xfrm>
            <a:off x="0" y="6488113"/>
            <a:ext cx="13573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b="1">
                <a:solidFill>
                  <a:srgbClr val="00B050"/>
                </a:solidFill>
                <a:latin typeface="Comic Sans MS" pitchFamily="66" charset="0"/>
              </a:rPr>
              <a:t>Scotland</a:t>
            </a:r>
          </a:p>
        </p:txBody>
      </p:sp>
      <p:sp>
        <p:nvSpPr>
          <p:cNvPr id="3183" name="TextBox 262"/>
          <p:cNvSpPr txBox="1">
            <a:spLocks noChangeArrowheads="1"/>
          </p:cNvSpPr>
          <p:nvPr/>
        </p:nvSpPr>
        <p:spPr bwMode="auto">
          <a:xfrm>
            <a:off x="1619250" y="188913"/>
            <a:ext cx="13573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b="1">
                <a:solidFill>
                  <a:srgbClr val="0070C0"/>
                </a:solidFill>
                <a:latin typeface="Comic Sans MS" pitchFamily="66" charset="0"/>
              </a:rPr>
              <a:t>Atlantic </a:t>
            </a:r>
          </a:p>
          <a:p>
            <a:pPr algn="ctr"/>
            <a:r>
              <a:rPr lang="en-GB" b="1">
                <a:solidFill>
                  <a:srgbClr val="0070C0"/>
                </a:solidFill>
                <a:latin typeface="Comic Sans MS" pitchFamily="66" charset="0"/>
              </a:rPr>
              <a:t>Ocean</a:t>
            </a:r>
          </a:p>
        </p:txBody>
      </p:sp>
      <p:sp>
        <p:nvSpPr>
          <p:cNvPr id="3184" name="TextBox 263"/>
          <p:cNvSpPr txBox="1">
            <a:spLocks noChangeArrowheads="1"/>
          </p:cNvSpPr>
          <p:nvPr/>
        </p:nvSpPr>
        <p:spPr bwMode="auto">
          <a:xfrm>
            <a:off x="6072188" y="6211888"/>
            <a:ext cx="13573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b="1">
                <a:solidFill>
                  <a:srgbClr val="0070C0"/>
                </a:solidFill>
                <a:latin typeface="Comic Sans MS" pitchFamily="66" charset="0"/>
              </a:rPr>
              <a:t>English Channel</a:t>
            </a:r>
          </a:p>
        </p:txBody>
      </p:sp>
      <p:grpSp>
        <p:nvGrpSpPr>
          <p:cNvPr id="3185" name="Group 258"/>
          <p:cNvGrpSpPr>
            <a:grpSpLocks/>
          </p:cNvGrpSpPr>
          <p:nvPr/>
        </p:nvGrpSpPr>
        <p:grpSpPr bwMode="auto">
          <a:xfrm>
            <a:off x="684213" y="4365625"/>
            <a:ext cx="500062" cy="368300"/>
            <a:chOff x="7715272" y="857232"/>
            <a:chExt cx="500066" cy="369332"/>
          </a:xfrm>
        </p:grpSpPr>
        <p:sp>
          <p:nvSpPr>
            <p:cNvPr id="265" name="Oval 264"/>
            <p:cNvSpPr/>
            <p:nvPr/>
          </p:nvSpPr>
          <p:spPr>
            <a:xfrm>
              <a:off x="7715272" y="857232"/>
              <a:ext cx="428628" cy="356596"/>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188" name="TextBox 265"/>
            <p:cNvSpPr txBox="1">
              <a:spLocks noChangeArrowheads="1"/>
            </p:cNvSpPr>
            <p:nvPr/>
          </p:nvSpPr>
          <p:spPr bwMode="auto">
            <a:xfrm>
              <a:off x="7715272" y="857232"/>
              <a:ext cx="50006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a:t>14</a:t>
              </a:r>
              <a:r>
                <a:rPr lang="en-GB">
                  <a:latin typeface="Gill Sans MT" pitchFamily="34" charset="0"/>
                </a:rPr>
                <a:t>˚</a:t>
              </a:r>
              <a:endParaRPr lang="en-GB"/>
            </a:p>
          </p:txBody>
        </p:sp>
      </p:grpSp>
      <p:sp>
        <p:nvSpPr>
          <p:cNvPr id="3186" name="TextBox 266"/>
          <p:cNvSpPr txBox="1">
            <a:spLocks noChangeArrowheads="1"/>
          </p:cNvSpPr>
          <p:nvPr/>
        </p:nvSpPr>
        <p:spPr bwMode="auto">
          <a:xfrm>
            <a:off x="0" y="5589588"/>
            <a:ext cx="1357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b="1">
                <a:solidFill>
                  <a:srgbClr val="00B050"/>
                </a:solidFill>
                <a:latin typeface="Comic Sans MS" pitchFamily="66" charset="0"/>
              </a:rPr>
              <a:t>N.Ireland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151</TotalTime>
  <Words>444</Words>
  <Application>Microsoft Office PowerPoint</Application>
  <PresentationFormat>On-screen Show (4:3)</PresentationFormat>
  <Paragraphs>57</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Calibri</vt:lpstr>
      <vt:lpstr>Arial</vt:lpstr>
      <vt:lpstr>Comic Sans MS</vt:lpstr>
      <vt:lpstr>Gill Sans MT</vt:lpstr>
      <vt:lpstr>Office Theme</vt:lpstr>
      <vt:lpstr>Create your own Weather forecast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Joanne.Garnett</dc:creator>
  <cp:lastModifiedBy>Teacher E-Solutions</cp:lastModifiedBy>
  <cp:revision>13</cp:revision>
  <dcterms:created xsi:type="dcterms:W3CDTF">2011-06-08T14:15:37Z</dcterms:created>
  <dcterms:modified xsi:type="dcterms:W3CDTF">2019-01-18T17:27:35Z</dcterms:modified>
</cp:coreProperties>
</file>