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993366"/>
    <a:srgbClr val="660033"/>
    <a:srgbClr val="CC0099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F614FF5E-2AA9-48A4-BD25-F3391ACDC018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3B62204D-8010-425E-8B47-8C8DEB316CA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64577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3C572A6-E008-42D4-8752-15D9409E1A5D}" type="slidenum">
              <a:rPr lang="en-GB" smtClean="0"/>
              <a:pPr eaLnBrk="1" hangingPunct="1"/>
              <a:t>1</a:t>
            </a:fld>
            <a:endParaRPr lang="en-GB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EC80BD0-A7AF-45E0-8D52-95313797F873}" type="slidenum">
              <a:rPr lang="en-GB" smtClean="0"/>
              <a:pPr eaLnBrk="1" hangingPunct="1"/>
              <a:t>10</a:t>
            </a:fld>
            <a:endParaRPr lang="en-GB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A4136006-E924-43EA-A293-DA8B12E1F164}" type="slidenum">
              <a:rPr lang="en-GB" smtClean="0"/>
              <a:pPr eaLnBrk="1" hangingPunct="1"/>
              <a:t>11</a:t>
            </a:fld>
            <a:endParaRPr lang="en-GB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4284F426-B5B6-4455-973D-6141D4233683}" type="slidenum">
              <a:rPr lang="en-GB" smtClean="0"/>
              <a:pPr eaLnBrk="1" hangingPunct="1"/>
              <a:t>12</a:t>
            </a:fld>
            <a:endParaRPr lang="en-GB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33E26EE6-9573-4C23-948C-78CF7D38E847}" type="slidenum">
              <a:rPr lang="en-GB" smtClean="0"/>
              <a:pPr eaLnBrk="1" hangingPunct="1"/>
              <a:t>13</a:t>
            </a:fld>
            <a:endParaRPr lang="en-GB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8608AE0D-F49B-416B-A97B-CCF77CF1A4E2}" type="slidenum">
              <a:rPr lang="en-GB" smtClean="0"/>
              <a:pPr eaLnBrk="1" hangingPunct="1"/>
              <a:t>2</a:t>
            </a:fld>
            <a:endParaRPr lang="en-GB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F85A5865-797D-4473-A7E5-9CA364E88311}" type="slidenum">
              <a:rPr lang="en-GB" smtClean="0"/>
              <a:pPr eaLnBrk="1" hangingPunct="1"/>
              <a:t>3</a:t>
            </a:fld>
            <a:endParaRPr lang="en-GB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103F2CEB-2650-4552-A2A1-291CA15452F9}" type="slidenum">
              <a:rPr lang="en-GB" smtClean="0"/>
              <a:pPr eaLnBrk="1" hangingPunct="1"/>
              <a:t>4</a:t>
            </a:fld>
            <a:endParaRPr lang="en-GB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8D3B850B-54A1-4F72-ABCE-53B97DE6692F}" type="slidenum">
              <a:rPr lang="en-GB" smtClean="0"/>
              <a:pPr eaLnBrk="1" hangingPunct="1"/>
              <a:t>5</a:t>
            </a:fld>
            <a:endParaRPr lang="en-GB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A4B0F17A-EDC5-4FD6-ADCF-3283D4EE0015}" type="slidenum">
              <a:rPr lang="en-GB" smtClean="0"/>
              <a:pPr eaLnBrk="1" hangingPunct="1"/>
              <a:t>6</a:t>
            </a:fld>
            <a:endParaRPr lang="en-GB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EF017C32-FBD6-47E5-BFF7-A0DC4CB414FB}" type="slidenum">
              <a:rPr lang="en-GB" smtClean="0"/>
              <a:pPr eaLnBrk="1" hangingPunct="1"/>
              <a:t>7</a:t>
            </a:fld>
            <a:endParaRPr lang="en-GB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A5401346-2AA7-488D-B817-6C998F4999CD}" type="slidenum">
              <a:rPr lang="en-GB" smtClean="0"/>
              <a:pPr eaLnBrk="1" hangingPunct="1"/>
              <a:t>8</a:t>
            </a:fld>
            <a:endParaRPr lang="en-GB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ECAC1334-EBEB-41B7-9CE7-C654539A082A}" type="slidenum">
              <a:rPr lang="en-GB" smtClean="0"/>
              <a:pPr eaLnBrk="1" hangingPunct="1"/>
              <a:t>9</a:t>
            </a:fld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A0BE3C-2A15-42DE-BC31-4DA7CC8FAD1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2834414"/>
      </p:ext>
    </p:extLst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99D77C-7377-4A22-A6C1-6D35E50B277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5465394"/>
      </p:ext>
    </p:extLst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749739-C1D2-40D5-BC73-8A75A29A10B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815815"/>
      </p:ext>
    </p:extLst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297745-30E7-4F93-9849-AD95DB928C7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383768"/>
      </p:ext>
    </p:extLst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8DAC7E-7676-4429-A3AA-D2F25D11593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1296625"/>
      </p:ext>
    </p:extLst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910025-3255-4C6C-9096-6FD84ABC389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2145917"/>
      </p:ext>
    </p:extLst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15439E-9962-4E9C-BA69-B2AE2EE0772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0727322"/>
      </p:ext>
    </p:extLst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AA6E41-D6C1-4CFD-AF58-724556219E5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2198278"/>
      </p:ext>
    </p:extLst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469787-C454-48C1-91DE-CA7A456005B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9057124"/>
      </p:ext>
    </p:extLst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5C6090-A0D6-47AC-A897-CDE69512FB6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3524083"/>
      </p:ext>
    </p:extLst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68C83C-CF7D-4CE0-B523-C40A423521E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4216896"/>
      </p:ext>
    </p:extLst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3B0C4918-42BD-415E-B7CD-7FA0A7E9582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 thruBlk="1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gif"/><Relationship Id="rId4" Type="http://schemas.openxmlformats.org/officeDocument/2006/relationships/image" Target="../media/image6.gi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gi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7" Type="http://schemas.openxmlformats.org/officeDocument/2006/relationships/image" Target="../media/image5.gi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gif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gif"/><Relationship Id="rId4" Type="http://schemas.openxmlformats.org/officeDocument/2006/relationships/image" Target="../media/image5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gif"/><Relationship Id="rId4" Type="http://schemas.openxmlformats.org/officeDocument/2006/relationships/image" Target="../media/image5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gif"/><Relationship Id="rId4" Type="http://schemas.openxmlformats.org/officeDocument/2006/relationships/image" Target="../media/image6.gi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gif"/><Relationship Id="rId3" Type="http://schemas.openxmlformats.org/officeDocument/2006/relationships/image" Target="../media/image7.gif"/><Relationship Id="rId7" Type="http://schemas.openxmlformats.org/officeDocument/2006/relationships/image" Target="../media/image11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gif"/><Relationship Id="rId5" Type="http://schemas.openxmlformats.org/officeDocument/2006/relationships/image" Target="../media/image9.gif"/><Relationship Id="rId4" Type="http://schemas.openxmlformats.org/officeDocument/2006/relationships/image" Target="../media/image8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549275"/>
            <a:ext cx="7772400" cy="3027363"/>
          </a:xfrm>
        </p:spPr>
        <p:txBody>
          <a:bodyPr/>
          <a:lstStyle/>
          <a:p>
            <a:pPr eaLnBrk="1" hangingPunct="1"/>
            <a:r>
              <a:rPr lang="en-GB" sz="7200" u="sng" smtClean="0">
                <a:solidFill>
                  <a:srgbClr val="660033"/>
                </a:solidFill>
              </a:rPr>
              <a:t>Which plants grew best?</a:t>
            </a:r>
          </a:p>
        </p:txBody>
      </p:sp>
      <p:pic>
        <p:nvPicPr>
          <p:cNvPr id="2051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938" y="4581525"/>
            <a:ext cx="1093787" cy="172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588" y="2997200"/>
            <a:ext cx="1093787" cy="172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50" y="2636838"/>
            <a:ext cx="1093788" cy="172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4" name="Rectangle 10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6600" smtClean="0">
                <a:solidFill>
                  <a:srgbClr val="660033"/>
                </a:solidFill>
              </a:rPr>
              <a:t>No water</a:t>
            </a:r>
          </a:p>
        </p:txBody>
      </p:sp>
      <p:sp>
        <p:nvSpPr>
          <p:cNvPr id="11267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457200" y="4292600"/>
            <a:ext cx="8229600" cy="1833563"/>
          </a:xfrm>
        </p:spPr>
        <p:txBody>
          <a:bodyPr/>
          <a:lstStyle/>
          <a:p>
            <a:pPr algn="ctr" eaLnBrk="1" hangingPunct="1">
              <a:buFontTx/>
              <a:buNone/>
            </a:pPr>
            <a:endParaRPr lang="en-US" sz="4800" smtClean="0">
              <a:solidFill>
                <a:srgbClr val="660033"/>
              </a:solidFill>
            </a:endParaRPr>
          </a:p>
        </p:txBody>
      </p:sp>
      <p:pic>
        <p:nvPicPr>
          <p:cNvPr id="11268" name="Picture 8" descr="growing cress 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30" t="-2699" r="16328"/>
          <a:stretch>
            <a:fillRect/>
          </a:stretch>
        </p:blipFill>
        <p:spPr bwMode="auto">
          <a:xfrm>
            <a:off x="3490913" y="1341438"/>
            <a:ext cx="2376487" cy="271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4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200" y="4508500"/>
            <a:ext cx="1277938" cy="151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5" name="AutoShape 11"/>
          <p:cNvSpPr>
            <a:spLocks noChangeArrowheads="1"/>
          </p:cNvSpPr>
          <p:nvPr/>
        </p:nvSpPr>
        <p:spPr bwMode="auto">
          <a:xfrm>
            <a:off x="3708400" y="4292600"/>
            <a:ext cx="2089150" cy="1871663"/>
          </a:xfrm>
          <a:custGeom>
            <a:avLst/>
            <a:gdLst>
              <a:gd name="T0" fmla="*/ 101031185 w 21600"/>
              <a:gd name="T1" fmla="*/ 0 h 21600"/>
              <a:gd name="T2" fmla="*/ 29589039 w 21600"/>
              <a:gd name="T3" fmla="*/ 23749066 h 21600"/>
              <a:gd name="T4" fmla="*/ 0 w 21600"/>
              <a:gd name="T5" fmla="*/ 81090832 h 21600"/>
              <a:gd name="T6" fmla="*/ 29589039 w 21600"/>
              <a:gd name="T7" fmla="*/ 138432521 h 21600"/>
              <a:gd name="T8" fmla="*/ 101031185 w 21600"/>
              <a:gd name="T9" fmla="*/ 162181577 h 21600"/>
              <a:gd name="T10" fmla="*/ 172473343 w 21600"/>
              <a:gd name="T11" fmla="*/ 138432521 h 21600"/>
              <a:gd name="T12" fmla="*/ 202062370 w 21600"/>
              <a:gd name="T13" fmla="*/ 81090832 h 21600"/>
              <a:gd name="T14" fmla="*/ 172473343 w 21600"/>
              <a:gd name="T15" fmla="*/ 23749066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7401" y="15493"/>
                </a:moveTo>
                <a:cubicBezTo>
                  <a:pt x="18376" y="14122"/>
                  <a:pt x="18900" y="12482"/>
                  <a:pt x="18900" y="10800"/>
                </a:cubicBezTo>
                <a:cubicBezTo>
                  <a:pt x="18900" y="6326"/>
                  <a:pt x="15273" y="2700"/>
                  <a:pt x="10800" y="2700"/>
                </a:cubicBezTo>
                <a:cubicBezTo>
                  <a:pt x="9117" y="2699"/>
                  <a:pt x="7477" y="3223"/>
                  <a:pt x="6106" y="4198"/>
                </a:cubicBezTo>
                <a:close/>
                <a:moveTo>
                  <a:pt x="4198" y="6106"/>
                </a:moveTo>
                <a:cubicBezTo>
                  <a:pt x="3223" y="7477"/>
                  <a:pt x="2700" y="9117"/>
                  <a:pt x="2700" y="10799"/>
                </a:cubicBezTo>
                <a:cubicBezTo>
                  <a:pt x="2700" y="15273"/>
                  <a:pt x="6326" y="18900"/>
                  <a:pt x="10800" y="18900"/>
                </a:cubicBezTo>
                <a:cubicBezTo>
                  <a:pt x="12482" y="18900"/>
                  <a:pt x="14122" y="18376"/>
                  <a:pt x="15493" y="17401"/>
                </a:cubicBez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  <p:bldP spid="1127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solidFill>
                  <a:srgbClr val="660033"/>
                </a:solidFill>
              </a:rPr>
              <a:t>Water and light</a:t>
            </a:r>
          </a:p>
        </p:txBody>
      </p:sp>
      <p:pic>
        <p:nvPicPr>
          <p:cNvPr id="12291" name="Picture 4" descr="growing cress 006"/>
          <p:cNvPicPr>
            <a:picLocks noChangeAspect="1" noChangeArrowheads="1"/>
          </p:cNvPicPr>
          <p:nvPr>
            <p:ph type="body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567113" y="1420813"/>
            <a:ext cx="2373312" cy="2655887"/>
          </a:xfrm>
          <a:noFill/>
        </p:spPr>
      </p:pic>
      <p:sp>
        <p:nvSpPr>
          <p:cNvPr id="12292" name="Text Box 5"/>
          <p:cNvSpPr txBox="1">
            <a:spLocks noChangeArrowheads="1"/>
          </p:cNvSpPr>
          <p:nvPr/>
        </p:nvSpPr>
        <p:spPr bwMode="auto">
          <a:xfrm flipV="1">
            <a:off x="950913" y="4321175"/>
            <a:ext cx="72929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en-US"/>
          </a:p>
        </p:txBody>
      </p:sp>
      <p:pic>
        <p:nvPicPr>
          <p:cNvPr id="12295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875" y="4724400"/>
            <a:ext cx="1277938" cy="151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6" name="Picture 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263" y="4652963"/>
            <a:ext cx="1584325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solidFill>
                  <a:srgbClr val="660033"/>
                </a:solidFill>
              </a:rPr>
              <a:t>No light</a:t>
            </a:r>
          </a:p>
        </p:txBody>
      </p:sp>
      <p:pic>
        <p:nvPicPr>
          <p:cNvPr id="13315" name="Picture 4" descr="growing cress 008"/>
          <p:cNvPicPr>
            <a:picLocks noChangeAspect="1" noChangeArrowheads="1"/>
          </p:cNvPicPr>
          <p:nvPr>
            <p:ph type="body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419475" y="1412875"/>
            <a:ext cx="2373313" cy="2643188"/>
          </a:xfrm>
          <a:noFill/>
        </p:spPr>
      </p:pic>
      <p:pic>
        <p:nvPicPr>
          <p:cNvPr id="13319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275" y="4508500"/>
            <a:ext cx="1584325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0" name="AutoShape 8"/>
          <p:cNvSpPr>
            <a:spLocks noChangeArrowheads="1"/>
          </p:cNvSpPr>
          <p:nvPr/>
        </p:nvSpPr>
        <p:spPr bwMode="auto">
          <a:xfrm>
            <a:off x="3635375" y="4437063"/>
            <a:ext cx="2089150" cy="1871662"/>
          </a:xfrm>
          <a:custGeom>
            <a:avLst/>
            <a:gdLst>
              <a:gd name="T0" fmla="*/ 101031185 w 21600"/>
              <a:gd name="T1" fmla="*/ 0 h 21600"/>
              <a:gd name="T2" fmla="*/ 29589039 w 21600"/>
              <a:gd name="T3" fmla="*/ 23749053 h 21600"/>
              <a:gd name="T4" fmla="*/ 0 w 21600"/>
              <a:gd name="T5" fmla="*/ 81090702 h 21600"/>
              <a:gd name="T6" fmla="*/ 29589039 w 21600"/>
              <a:gd name="T7" fmla="*/ 138432361 h 21600"/>
              <a:gd name="T8" fmla="*/ 101031185 w 21600"/>
              <a:gd name="T9" fmla="*/ 162181403 h 21600"/>
              <a:gd name="T10" fmla="*/ 172473343 w 21600"/>
              <a:gd name="T11" fmla="*/ 138432361 h 21600"/>
              <a:gd name="T12" fmla="*/ 202062370 w 21600"/>
              <a:gd name="T13" fmla="*/ 81090702 h 21600"/>
              <a:gd name="T14" fmla="*/ 172473343 w 21600"/>
              <a:gd name="T15" fmla="*/ 23749053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7401" y="15493"/>
                </a:moveTo>
                <a:cubicBezTo>
                  <a:pt x="18376" y="14122"/>
                  <a:pt x="18900" y="12482"/>
                  <a:pt x="18900" y="10800"/>
                </a:cubicBezTo>
                <a:cubicBezTo>
                  <a:pt x="18900" y="6326"/>
                  <a:pt x="15273" y="2700"/>
                  <a:pt x="10800" y="2700"/>
                </a:cubicBezTo>
                <a:cubicBezTo>
                  <a:pt x="9117" y="2699"/>
                  <a:pt x="7477" y="3223"/>
                  <a:pt x="6106" y="4198"/>
                </a:cubicBezTo>
                <a:close/>
                <a:moveTo>
                  <a:pt x="4198" y="6106"/>
                </a:moveTo>
                <a:cubicBezTo>
                  <a:pt x="3223" y="7477"/>
                  <a:pt x="2700" y="9117"/>
                  <a:pt x="2700" y="10799"/>
                </a:cubicBezTo>
                <a:cubicBezTo>
                  <a:pt x="2700" y="15273"/>
                  <a:pt x="6326" y="18900"/>
                  <a:pt x="10800" y="18900"/>
                </a:cubicBezTo>
                <a:cubicBezTo>
                  <a:pt x="12482" y="18900"/>
                  <a:pt x="14122" y="18376"/>
                  <a:pt x="15493" y="17401"/>
                </a:cubicBez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P spid="1332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growing cress 00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325" y="2511425"/>
            <a:ext cx="2376488" cy="2646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4000" smtClean="0">
                <a:solidFill>
                  <a:srgbClr val="660033"/>
                </a:solidFill>
              </a:rPr>
              <a:t>Can you draw the different plants?</a:t>
            </a:r>
          </a:p>
        </p:txBody>
      </p:sp>
      <p:pic>
        <p:nvPicPr>
          <p:cNvPr id="15364" name="Picture 4" descr="growing cress 00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30" t="-2699" r="16328"/>
          <a:stretch>
            <a:fillRect/>
          </a:stretch>
        </p:blipFill>
        <p:spPr bwMode="auto">
          <a:xfrm>
            <a:off x="3348038" y="2420938"/>
            <a:ext cx="2376487" cy="271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5" name="Picture 5" descr="growing cress 00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2492375"/>
            <a:ext cx="2376488" cy="2657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323850" y="5300663"/>
            <a:ext cx="26638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539750" y="5516563"/>
            <a:ext cx="26638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3276600" y="5516563"/>
            <a:ext cx="266382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3200">
                <a:solidFill>
                  <a:srgbClr val="660033"/>
                </a:solidFill>
              </a:rPr>
              <a:t>No water</a:t>
            </a:r>
          </a:p>
        </p:txBody>
      </p:sp>
      <p:sp>
        <p:nvSpPr>
          <p:cNvPr id="15369" name="Text Box 9"/>
          <p:cNvSpPr txBox="1">
            <a:spLocks noChangeArrowheads="1"/>
          </p:cNvSpPr>
          <p:nvPr/>
        </p:nvSpPr>
        <p:spPr bwMode="auto">
          <a:xfrm>
            <a:off x="395288" y="5516563"/>
            <a:ext cx="2663825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3200">
                <a:solidFill>
                  <a:srgbClr val="660033"/>
                </a:solidFill>
              </a:rPr>
              <a:t>Water and light</a:t>
            </a:r>
          </a:p>
        </p:txBody>
      </p:sp>
      <p:sp>
        <p:nvSpPr>
          <p:cNvPr id="14346" name="Text Box 10"/>
          <p:cNvSpPr txBox="1">
            <a:spLocks noChangeArrowheads="1"/>
          </p:cNvSpPr>
          <p:nvPr/>
        </p:nvSpPr>
        <p:spPr bwMode="auto">
          <a:xfrm>
            <a:off x="3276600" y="6021388"/>
            <a:ext cx="26638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971550" y="6237288"/>
            <a:ext cx="26638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15372" name="Text Box 12"/>
          <p:cNvSpPr txBox="1">
            <a:spLocks noChangeArrowheads="1"/>
          </p:cNvSpPr>
          <p:nvPr/>
        </p:nvSpPr>
        <p:spPr bwMode="auto">
          <a:xfrm>
            <a:off x="6084888" y="5513388"/>
            <a:ext cx="266382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3200">
                <a:solidFill>
                  <a:srgbClr val="660033"/>
                </a:solidFill>
              </a:rPr>
              <a:t>No light</a:t>
            </a:r>
          </a:p>
        </p:txBody>
      </p:sp>
      <p:pic>
        <p:nvPicPr>
          <p:cNvPr id="15373" name="Picture 1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200" y="1412875"/>
            <a:ext cx="730250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75" name="Picture 1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1557338"/>
            <a:ext cx="792162" cy="7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76" name="Picture 1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488" y="1412875"/>
            <a:ext cx="792162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79" name="AutoShape 19"/>
          <p:cNvSpPr>
            <a:spLocks noChangeArrowheads="1"/>
          </p:cNvSpPr>
          <p:nvPr/>
        </p:nvSpPr>
        <p:spPr bwMode="auto">
          <a:xfrm>
            <a:off x="6948488" y="1484313"/>
            <a:ext cx="744537" cy="708025"/>
          </a:xfrm>
          <a:custGeom>
            <a:avLst/>
            <a:gdLst>
              <a:gd name="T0" fmla="*/ 12831854 w 21600"/>
              <a:gd name="T1" fmla="*/ 0 h 21600"/>
              <a:gd name="T2" fmla="*/ 3758050 w 21600"/>
              <a:gd name="T3" fmla="*/ 3398520 h 21600"/>
              <a:gd name="T4" fmla="*/ 0 w 21600"/>
              <a:gd name="T5" fmla="*/ 11604169 h 21600"/>
              <a:gd name="T6" fmla="*/ 3758050 w 21600"/>
              <a:gd name="T7" fmla="*/ 19809787 h 21600"/>
              <a:gd name="T8" fmla="*/ 12831854 w 21600"/>
              <a:gd name="T9" fmla="*/ 23208305 h 21600"/>
              <a:gd name="T10" fmla="*/ 21905624 w 21600"/>
              <a:gd name="T11" fmla="*/ 19809787 h 21600"/>
              <a:gd name="T12" fmla="*/ 25663673 w 21600"/>
              <a:gd name="T13" fmla="*/ 11604169 h 21600"/>
              <a:gd name="T14" fmla="*/ 21905624 w 21600"/>
              <a:gd name="T15" fmla="*/ 3398520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7401" y="15493"/>
                </a:moveTo>
                <a:cubicBezTo>
                  <a:pt x="18376" y="14122"/>
                  <a:pt x="18900" y="12482"/>
                  <a:pt x="18900" y="10800"/>
                </a:cubicBezTo>
                <a:cubicBezTo>
                  <a:pt x="18900" y="6326"/>
                  <a:pt x="15273" y="2700"/>
                  <a:pt x="10800" y="2700"/>
                </a:cubicBezTo>
                <a:cubicBezTo>
                  <a:pt x="9117" y="2699"/>
                  <a:pt x="7477" y="3223"/>
                  <a:pt x="6106" y="4198"/>
                </a:cubicBezTo>
                <a:close/>
                <a:moveTo>
                  <a:pt x="4198" y="6106"/>
                </a:moveTo>
                <a:cubicBezTo>
                  <a:pt x="3223" y="7477"/>
                  <a:pt x="2700" y="9117"/>
                  <a:pt x="2700" y="10799"/>
                </a:cubicBezTo>
                <a:cubicBezTo>
                  <a:pt x="2700" y="15273"/>
                  <a:pt x="6326" y="18900"/>
                  <a:pt x="10800" y="18900"/>
                </a:cubicBezTo>
                <a:cubicBezTo>
                  <a:pt x="12482" y="18900"/>
                  <a:pt x="14122" y="18376"/>
                  <a:pt x="15493" y="17401"/>
                </a:cubicBez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80" name="AutoShape 20"/>
          <p:cNvSpPr>
            <a:spLocks noChangeArrowheads="1"/>
          </p:cNvSpPr>
          <p:nvPr/>
        </p:nvSpPr>
        <p:spPr bwMode="auto">
          <a:xfrm>
            <a:off x="4114800" y="1497013"/>
            <a:ext cx="744538" cy="708025"/>
          </a:xfrm>
          <a:custGeom>
            <a:avLst/>
            <a:gdLst>
              <a:gd name="T0" fmla="*/ 12831871 w 21600"/>
              <a:gd name="T1" fmla="*/ 0 h 21600"/>
              <a:gd name="T2" fmla="*/ 3758090 w 21600"/>
              <a:gd name="T3" fmla="*/ 3398520 h 21600"/>
              <a:gd name="T4" fmla="*/ 0 w 21600"/>
              <a:gd name="T5" fmla="*/ 11604169 h 21600"/>
              <a:gd name="T6" fmla="*/ 3758090 w 21600"/>
              <a:gd name="T7" fmla="*/ 19809787 h 21600"/>
              <a:gd name="T8" fmla="*/ 12831871 w 21600"/>
              <a:gd name="T9" fmla="*/ 23208305 h 21600"/>
              <a:gd name="T10" fmla="*/ 21905653 w 21600"/>
              <a:gd name="T11" fmla="*/ 19809787 h 21600"/>
              <a:gd name="T12" fmla="*/ 25663742 w 21600"/>
              <a:gd name="T13" fmla="*/ 11604169 h 21600"/>
              <a:gd name="T14" fmla="*/ 21905653 w 21600"/>
              <a:gd name="T15" fmla="*/ 3398520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7401" y="15493"/>
                </a:moveTo>
                <a:cubicBezTo>
                  <a:pt x="18376" y="14122"/>
                  <a:pt x="18900" y="12482"/>
                  <a:pt x="18900" y="10800"/>
                </a:cubicBezTo>
                <a:cubicBezTo>
                  <a:pt x="18900" y="6326"/>
                  <a:pt x="15273" y="2700"/>
                  <a:pt x="10800" y="2700"/>
                </a:cubicBezTo>
                <a:cubicBezTo>
                  <a:pt x="9117" y="2699"/>
                  <a:pt x="7477" y="3223"/>
                  <a:pt x="6106" y="4198"/>
                </a:cubicBezTo>
                <a:close/>
                <a:moveTo>
                  <a:pt x="4198" y="6106"/>
                </a:moveTo>
                <a:cubicBezTo>
                  <a:pt x="3223" y="7477"/>
                  <a:pt x="2700" y="9117"/>
                  <a:pt x="2700" y="10799"/>
                </a:cubicBezTo>
                <a:cubicBezTo>
                  <a:pt x="2700" y="15273"/>
                  <a:pt x="6326" y="18900"/>
                  <a:pt x="10800" y="18900"/>
                </a:cubicBezTo>
                <a:cubicBezTo>
                  <a:pt x="12482" y="18900"/>
                  <a:pt x="14122" y="18376"/>
                  <a:pt x="15493" y="17401"/>
                </a:cubicBez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5381" name="Picture 2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1484313"/>
            <a:ext cx="730250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5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5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5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5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15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15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5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15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8" grpId="0"/>
      <p:bldP spid="15369" grpId="0"/>
      <p:bldP spid="15372" grpId="0"/>
      <p:bldP spid="15379" grpId="0" animBg="1"/>
      <p:bldP spid="1538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solidFill>
                  <a:srgbClr val="660033"/>
                </a:solidFill>
              </a:rPr>
              <a:t>We grew the cress in cups.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</a:pPr>
            <a:r>
              <a:rPr lang="en-GB" smtClean="0">
                <a:solidFill>
                  <a:srgbClr val="FFFF00"/>
                </a:solidFill>
              </a:rPr>
              <a:t>How did we make it fair?</a:t>
            </a:r>
          </a:p>
          <a:p>
            <a:pPr eaLnBrk="1" hangingPunct="1">
              <a:lnSpc>
                <a:spcPct val="90000"/>
              </a:lnSpc>
            </a:pPr>
            <a:endParaRPr lang="en-GB" smtClean="0">
              <a:solidFill>
                <a:srgbClr val="FFFF00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GB" smtClean="0">
              <a:solidFill>
                <a:srgbClr val="660033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GB" smtClean="0">
              <a:solidFill>
                <a:srgbClr val="660033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GB" smtClean="0">
              <a:solidFill>
                <a:srgbClr val="660033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GB" smtClean="0">
              <a:solidFill>
                <a:srgbClr val="660033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GB" smtClean="0">
              <a:solidFill>
                <a:srgbClr val="660033"/>
              </a:solidFill>
            </a:endParaRPr>
          </a:p>
          <a:p>
            <a:pPr algn="ctr" eaLnBrk="1" hangingPunct="1">
              <a:lnSpc>
                <a:spcPct val="90000"/>
              </a:lnSpc>
            </a:pPr>
            <a:r>
              <a:rPr lang="en-GB" smtClean="0">
                <a:solidFill>
                  <a:srgbClr val="660033"/>
                </a:solidFill>
              </a:rPr>
              <a:t>We used three cups all the same size.</a:t>
            </a:r>
          </a:p>
        </p:txBody>
      </p:sp>
      <p:pic>
        <p:nvPicPr>
          <p:cNvPr id="3077" name="Picture 5" descr="Ref: P200W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7875" y="2636838"/>
            <a:ext cx="2190750" cy="219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7" descr="Ref: P200W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2636838"/>
            <a:ext cx="2190750" cy="219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Picture 9" descr="Ref: P200W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2636838"/>
            <a:ext cx="2190750" cy="219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4000" smtClean="0">
                <a:solidFill>
                  <a:srgbClr val="660033"/>
                </a:solidFill>
              </a:rPr>
              <a:t>We grew the seed on a cotton wool pad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708525"/>
          </a:xfrm>
        </p:spPr>
        <p:txBody>
          <a:bodyPr/>
          <a:lstStyle/>
          <a:p>
            <a:pPr algn="ctr" eaLnBrk="1" hangingPunct="1"/>
            <a:r>
              <a:rPr lang="en-GB" sz="2800" smtClean="0">
                <a:solidFill>
                  <a:srgbClr val="FFFF00"/>
                </a:solidFill>
              </a:rPr>
              <a:t>How did we make it fair?</a:t>
            </a:r>
          </a:p>
          <a:p>
            <a:pPr eaLnBrk="1" hangingPunct="1"/>
            <a:endParaRPr lang="en-GB" sz="2800" smtClean="0">
              <a:solidFill>
                <a:srgbClr val="660033"/>
              </a:solidFill>
            </a:endParaRPr>
          </a:p>
          <a:p>
            <a:pPr eaLnBrk="1" hangingPunct="1"/>
            <a:endParaRPr lang="en-GB" sz="2800" smtClean="0">
              <a:solidFill>
                <a:srgbClr val="660033"/>
              </a:solidFill>
            </a:endParaRPr>
          </a:p>
          <a:p>
            <a:pPr eaLnBrk="1" hangingPunct="1"/>
            <a:endParaRPr lang="en-GB" sz="2800" smtClean="0">
              <a:solidFill>
                <a:srgbClr val="660033"/>
              </a:solidFill>
            </a:endParaRPr>
          </a:p>
          <a:p>
            <a:pPr eaLnBrk="1" hangingPunct="1"/>
            <a:endParaRPr lang="en-GB" sz="2800" smtClean="0">
              <a:solidFill>
                <a:srgbClr val="660033"/>
              </a:solidFill>
            </a:endParaRPr>
          </a:p>
          <a:p>
            <a:pPr eaLnBrk="1" hangingPunct="1"/>
            <a:endParaRPr lang="en-GB" sz="2800" smtClean="0">
              <a:solidFill>
                <a:srgbClr val="660033"/>
              </a:solidFill>
            </a:endParaRPr>
          </a:p>
          <a:p>
            <a:pPr eaLnBrk="1" hangingPunct="1"/>
            <a:endParaRPr lang="en-GB" sz="2800" smtClean="0">
              <a:solidFill>
                <a:srgbClr val="660033"/>
              </a:solidFill>
            </a:endParaRPr>
          </a:p>
          <a:p>
            <a:pPr eaLnBrk="1" hangingPunct="1"/>
            <a:r>
              <a:rPr lang="en-GB" sz="2800" smtClean="0">
                <a:solidFill>
                  <a:srgbClr val="660033"/>
                </a:solidFill>
              </a:rPr>
              <a:t>We put the same amount of cotton wool in each cup</a:t>
            </a:r>
          </a:p>
        </p:txBody>
      </p:sp>
      <p:sp>
        <p:nvSpPr>
          <p:cNvPr id="4100" name="Rectangle 5"/>
          <p:cNvSpPr>
            <a:spLocks noChangeArrowheads="1"/>
          </p:cNvSpPr>
          <p:nvPr/>
        </p:nvSpPr>
        <p:spPr bwMode="auto">
          <a:xfrm>
            <a:off x="2238375" y="1679575"/>
            <a:ext cx="1841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en-GB"/>
              <a:t/>
            </a:r>
            <a:br>
              <a:rPr lang="en-GB"/>
            </a:br>
            <a:endParaRPr lang="en-GB"/>
          </a:p>
        </p:txBody>
      </p:sp>
      <p:pic>
        <p:nvPicPr>
          <p:cNvPr id="4114" name="Picture 18" descr="lw_wool_nursing_pa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2565400"/>
            <a:ext cx="2017713" cy="208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5" name="Picture 19" descr="lw_wool_nursing_pa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475" y="2565400"/>
            <a:ext cx="2017713" cy="208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6" name="Picture 20" descr="lw_wool_nursing_pa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788" y="2565400"/>
            <a:ext cx="2017712" cy="208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4000" smtClean="0">
                <a:solidFill>
                  <a:srgbClr val="660033"/>
                </a:solidFill>
              </a:rPr>
              <a:t>We put some seed in the cups</a:t>
            </a:r>
            <a:br>
              <a:rPr lang="en-GB" sz="4000" smtClean="0">
                <a:solidFill>
                  <a:srgbClr val="660033"/>
                </a:solidFill>
              </a:rPr>
            </a:br>
            <a:endParaRPr lang="en-GB" sz="4000" smtClean="0">
              <a:solidFill>
                <a:srgbClr val="660033"/>
              </a:solidFill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</a:pPr>
            <a:r>
              <a:rPr lang="en-GB" sz="2800" smtClean="0">
                <a:solidFill>
                  <a:srgbClr val="FFFF00"/>
                </a:solidFill>
              </a:rPr>
              <a:t>How did we make it fair?</a:t>
            </a:r>
          </a:p>
          <a:p>
            <a:pPr eaLnBrk="1" hangingPunct="1">
              <a:lnSpc>
                <a:spcPct val="90000"/>
              </a:lnSpc>
            </a:pPr>
            <a:endParaRPr lang="en-GB" sz="2800" smtClean="0">
              <a:solidFill>
                <a:srgbClr val="660033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GB" sz="2800" smtClean="0">
              <a:solidFill>
                <a:srgbClr val="660033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GB" sz="2800" smtClean="0">
              <a:solidFill>
                <a:srgbClr val="660033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GB" sz="2800" smtClean="0">
              <a:solidFill>
                <a:srgbClr val="660033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GB" sz="2800" smtClean="0">
              <a:solidFill>
                <a:srgbClr val="660033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GB" sz="2800" smtClean="0">
              <a:solidFill>
                <a:srgbClr val="660033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GB" sz="2800" smtClean="0">
              <a:solidFill>
                <a:srgbClr val="660033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GB" sz="2800" smtClean="0">
                <a:solidFill>
                  <a:srgbClr val="660033"/>
                </a:solidFill>
              </a:rPr>
              <a:t>We put the same amount of seed in each cup.</a:t>
            </a:r>
          </a:p>
        </p:txBody>
      </p:sp>
      <p:pic>
        <p:nvPicPr>
          <p:cNvPr id="5125" name="Picture 5" descr="White%20Mustard%20Seeds%20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2852738"/>
            <a:ext cx="1943100" cy="139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6" descr="White%20Mustard%20Seeds%20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475" y="3573463"/>
            <a:ext cx="1943100" cy="139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7" name="Picture 7" descr="White%20Mustard%20Seeds%20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888" y="2824163"/>
            <a:ext cx="1943100" cy="139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mtClean="0">
                <a:solidFill>
                  <a:srgbClr val="660033"/>
                </a:solidFill>
              </a:rPr>
              <a:t>We put one cup in a light place with one spoon of water.</a:t>
            </a:r>
          </a:p>
        </p:txBody>
      </p:sp>
      <p:pic>
        <p:nvPicPr>
          <p:cNvPr id="6148" name="Picture 4" descr="Ref: P200W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0" y="3057525"/>
            <a:ext cx="2190750" cy="219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3284538"/>
            <a:ext cx="1584325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3429000"/>
            <a:ext cx="1277937" cy="151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GB" smtClean="0">
                <a:solidFill>
                  <a:srgbClr val="660033"/>
                </a:solidFill>
              </a:rPr>
              <a:t>We put one cup in a light place with no water.</a:t>
            </a:r>
          </a:p>
        </p:txBody>
      </p:sp>
      <p:pic>
        <p:nvPicPr>
          <p:cNvPr id="7172" name="Picture 4" descr="Ref: P200W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0" y="3057525"/>
            <a:ext cx="2190750" cy="219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3284538"/>
            <a:ext cx="1584325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4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3500438"/>
            <a:ext cx="1277938" cy="1512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7" name="AutoShape 9"/>
          <p:cNvSpPr>
            <a:spLocks noChangeArrowheads="1"/>
          </p:cNvSpPr>
          <p:nvPr/>
        </p:nvSpPr>
        <p:spPr bwMode="auto">
          <a:xfrm>
            <a:off x="6156325" y="3284538"/>
            <a:ext cx="2089150" cy="1871662"/>
          </a:xfrm>
          <a:custGeom>
            <a:avLst/>
            <a:gdLst>
              <a:gd name="T0" fmla="*/ 101031185 w 21600"/>
              <a:gd name="T1" fmla="*/ 0 h 21600"/>
              <a:gd name="T2" fmla="*/ 29589039 w 21600"/>
              <a:gd name="T3" fmla="*/ 23749053 h 21600"/>
              <a:gd name="T4" fmla="*/ 0 w 21600"/>
              <a:gd name="T5" fmla="*/ 81090702 h 21600"/>
              <a:gd name="T6" fmla="*/ 29589039 w 21600"/>
              <a:gd name="T7" fmla="*/ 138432361 h 21600"/>
              <a:gd name="T8" fmla="*/ 101031185 w 21600"/>
              <a:gd name="T9" fmla="*/ 162181403 h 21600"/>
              <a:gd name="T10" fmla="*/ 172473343 w 21600"/>
              <a:gd name="T11" fmla="*/ 138432361 h 21600"/>
              <a:gd name="T12" fmla="*/ 202062370 w 21600"/>
              <a:gd name="T13" fmla="*/ 81090702 h 21600"/>
              <a:gd name="T14" fmla="*/ 172473343 w 21600"/>
              <a:gd name="T15" fmla="*/ 23749053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7401" y="15493"/>
                </a:moveTo>
                <a:cubicBezTo>
                  <a:pt x="18376" y="14122"/>
                  <a:pt x="18900" y="12482"/>
                  <a:pt x="18900" y="10800"/>
                </a:cubicBezTo>
                <a:cubicBezTo>
                  <a:pt x="18900" y="6326"/>
                  <a:pt x="15273" y="2700"/>
                  <a:pt x="10800" y="2700"/>
                </a:cubicBezTo>
                <a:cubicBezTo>
                  <a:pt x="9117" y="2699"/>
                  <a:pt x="7477" y="3223"/>
                  <a:pt x="6106" y="4198"/>
                </a:cubicBezTo>
                <a:close/>
                <a:moveTo>
                  <a:pt x="4198" y="6106"/>
                </a:moveTo>
                <a:cubicBezTo>
                  <a:pt x="3223" y="7477"/>
                  <a:pt x="2700" y="9117"/>
                  <a:pt x="2700" y="10799"/>
                </a:cubicBezTo>
                <a:cubicBezTo>
                  <a:pt x="2700" y="15273"/>
                  <a:pt x="6326" y="18900"/>
                  <a:pt x="10800" y="18900"/>
                </a:cubicBezTo>
                <a:cubicBezTo>
                  <a:pt x="12482" y="18900"/>
                  <a:pt x="14122" y="18376"/>
                  <a:pt x="15493" y="17401"/>
                </a:cubicBez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mtClean="0">
                <a:solidFill>
                  <a:srgbClr val="660033"/>
                </a:solidFill>
              </a:rPr>
              <a:t>We put one cup in a dark place with one spoon of water.</a:t>
            </a:r>
          </a:p>
        </p:txBody>
      </p:sp>
      <p:pic>
        <p:nvPicPr>
          <p:cNvPr id="8196" name="Picture 4" descr="Ref: P200W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0" y="3057525"/>
            <a:ext cx="2190750" cy="219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1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563" y="3284538"/>
            <a:ext cx="1277937" cy="1512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2" name="Picture 1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3284538"/>
            <a:ext cx="1584325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03" name="AutoShape 11"/>
          <p:cNvSpPr>
            <a:spLocks noChangeArrowheads="1"/>
          </p:cNvSpPr>
          <p:nvPr/>
        </p:nvSpPr>
        <p:spPr bwMode="auto">
          <a:xfrm>
            <a:off x="684213" y="3213100"/>
            <a:ext cx="2089150" cy="1871663"/>
          </a:xfrm>
          <a:custGeom>
            <a:avLst/>
            <a:gdLst>
              <a:gd name="T0" fmla="*/ 101031185 w 21600"/>
              <a:gd name="T1" fmla="*/ 0 h 21600"/>
              <a:gd name="T2" fmla="*/ 29589039 w 21600"/>
              <a:gd name="T3" fmla="*/ 23749066 h 21600"/>
              <a:gd name="T4" fmla="*/ 0 w 21600"/>
              <a:gd name="T5" fmla="*/ 81090832 h 21600"/>
              <a:gd name="T6" fmla="*/ 29589039 w 21600"/>
              <a:gd name="T7" fmla="*/ 138432521 h 21600"/>
              <a:gd name="T8" fmla="*/ 101031185 w 21600"/>
              <a:gd name="T9" fmla="*/ 162181577 h 21600"/>
              <a:gd name="T10" fmla="*/ 172473343 w 21600"/>
              <a:gd name="T11" fmla="*/ 138432521 h 21600"/>
              <a:gd name="T12" fmla="*/ 202062370 w 21600"/>
              <a:gd name="T13" fmla="*/ 81090832 h 21600"/>
              <a:gd name="T14" fmla="*/ 172473343 w 21600"/>
              <a:gd name="T15" fmla="*/ 23749066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7401" y="15493"/>
                </a:moveTo>
                <a:cubicBezTo>
                  <a:pt x="18376" y="14122"/>
                  <a:pt x="18900" y="12482"/>
                  <a:pt x="18900" y="10800"/>
                </a:cubicBezTo>
                <a:cubicBezTo>
                  <a:pt x="18900" y="6326"/>
                  <a:pt x="15273" y="2700"/>
                  <a:pt x="10800" y="2700"/>
                </a:cubicBezTo>
                <a:cubicBezTo>
                  <a:pt x="9117" y="2699"/>
                  <a:pt x="7477" y="3223"/>
                  <a:pt x="6106" y="4198"/>
                </a:cubicBezTo>
                <a:close/>
                <a:moveTo>
                  <a:pt x="4198" y="6106"/>
                </a:moveTo>
                <a:cubicBezTo>
                  <a:pt x="3223" y="7477"/>
                  <a:pt x="2700" y="9117"/>
                  <a:pt x="2700" y="10799"/>
                </a:cubicBezTo>
                <a:cubicBezTo>
                  <a:pt x="2700" y="15273"/>
                  <a:pt x="6326" y="18900"/>
                  <a:pt x="10800" y="18900"/>
                </a:cubicBezTo>
                <a:cubicBezTo>
                  <a:pt x="12482" y="18900"/>
                  <a:pt x="14122" y="18376"/>
                  <a:pt x="15493" y="17401"/>
                </a:cubicBez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mtClean="0">
                <a:solidFill>
                  <a:srgbClr val="660033"/>
                </a:solidFill>
              </a:rPr>
              <a:t>What did the plants look like after one week?</a:t>
            </a:r>
          </a:p>
        </p:txBody>
      </p:sp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17775"/>
            <a:ext cx="1925637" cy="161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17775"/>
            <a:ext cx="1925637" cy="161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2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17775"/>
            <a:ext cx="1925637" cy="161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3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17775"/>
            <a:ext cx="1925637" cy="161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6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17775"/>
            <a:ext cx="1925637" cy="161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7" name="Picture 11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17775"/>
            <a:ext cx="1925637" cy="161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 Box 12"/>
          <p:cNvSpPr txBox="1">
            <a:spLocks noChangeArrowheads="1"/>
          </p:cNvSpPr>
          <p:nvPr/>
        </p:nvSpPr>
        <p:spPr bwMode="auto">
          <a:xfrm>
            <a:off x="971550" y="4581525"/>
            <a:ext cx="71294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9229" name="Text Box 13"/>
          <p:cNvSpPr txBox="1">
            <a:spLocks noChangeArrowheads="1"/>
          </p:cNvSpPr>
          <p:nvPr/>
        </p:nvSpPr>
        <p:spPr bwMode="auto">
          <a:xfrm>
            <a:off x="1258888" y="4652963"/>
            <a:ext cx="6626225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4800">
                <a:solidFill>
                  <a:srgbClr val="660033"/>
                </a:solidFill>
              </a:rPr>
              <a:t>………………………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6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2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8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41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500"/>
                                        <p:tgtEl>
                                          <p:spTgt spid="9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500"/>
                                        <p:tgtEl>
                                          <p:spTgt spid="9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500"/>
                                        <p:tgtEl>
                                          <p:spTgt spid="9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6" descr="growing cress 00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325" y="2511425"/>
            <a:ext cx="2376488" cy="2646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solidFill>
                  <a:srgbClr val="660033"/>
                </a:solidFill>
              </a:rPr>
              <a:t>Which plants are which?</a:t>
            </a:r>
          </a:p>
        </p:txBody>
      </p:sp>
      <p:pic>
        <p:nvPicPr>
          <p:cNvPr id="10244" name="Picture 4" descr="growing cress 00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30" t="-2699" r="16328"/>
          <a:stretch>
            <a:fillRect/>
          </a:stretch>
        </p:blipFill>
        <p:spPr bwMode="auto">
          <a:xfrm>
            <a:off x="468313" y="2420938"/>
            <a:ext cx="2376487" cy="271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5" name="Picture 5" descr="growing cress 00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8038" y="2492375"/>
            <a:ext cx="2376487" cy="2657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170</Words>
  <Application>Microsoft Office PowerPoint</Application>
  <PresentationFormat>On-screen Show (4:3)</PresentationFormat>
  <Paragraphs>56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Default Design</vt:lpstr>
      <vt:lpstr>Which plants grew best?</vt:lpstr>
      <vt:lpstr>We grew the cress in cups.</vt:lpstr>
      <vt:lpstr>We grew the seed on a cotton wool pad</vt:lpstr>
      <vt:lpstr>We put some seed in the cups </vt:lpstr>
      <vt:lpstr>PowerPoint Presentation</vt:lpstr>
      <vt:lpstr>PowerPoint Presentation</vt:lpstr>
      <vt:lpstr>PowerPoint Presentation</vt:lpstr>
      <vt:lpstr>PowerPoint Presentation</vt:lpstr>
      <vt:lpstr>Which plants are which?</vt:lpstr>
      <vt:lpstr>No water</vt:lpstr>
      <vt:lpstr>Water and light</vt:lpstr>
      <vt:lpstr>No light</vt:lpstr>
      <vt:lpstr>Can you draw the different plants?</vt:lpstr>
    </vt:vector>
  </TitlesOfParts>
  <Company>Fairway Infant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Which plants grew best?</dc:title>
  <dc:creator>Notebook 16</dc:creator>
  <cp:lastModifiedBy>Teacher E-Solutions</cp:lastModifiedBy>
  <cp:revision>5</cp:revision>
  <dcterms:created xsi:type="dcterms:W3CDTF">2007-05-20T06:30:52Z</dcterms:created>
  <dcterms:modified xsi:type="dcterms:W3CDTF">2019-01-18T17:15:40Z</dcterms:modified>
</cp:coreProperties>
</file>