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sldIdLst>
    <p:sldId id="256" r:id="rId2"/>
    <p:sldId id="258" r:id="rId3"/>
    <p:sldId id="274" r:id="rId4"/>
    <p:sldId id="259" r:id="rId5"/>
    <p:sldId id="285" r:id="rId6"/>
    <p:sldId id="264" r:id="rId7"/>
    <p:sldId id="261" r:id="rId8"/>
    <p:sldId id="286" r:id="rId9"/>
    <p:sldId id="277" r:id="rId10"/>
    <p:sldId id="266" r:id="rId11"/>
    <p:sldId id="267" r:id="rId12"/>
    <p:sldId id="278" r:id="rId13"/>
    <p:sldId id="287" r:id="rId14"/>
    <p:sldId id="279" r:id="rId15"/>
    <p:sldId id="268" r:id="rId16"/>
    <p:sldId id="270" r:id="rId17"/>
    <p:sldId id="280" r:id="rId18"/>
    <p:sldId id="289" r:id="rId19"/>
    <p:sldId id="281" r:id="rId20"/>
    <p:sldId id="271" r:id="rId21"/>
    <p:sldId id="282" r:id="rId22"/>
    <p:sldId id="283" r:id="rId23"/>
    <p:sldId id="284" r:id="rId24"/>
    <p:sldId id="272" r:id="rId25"/>
    <p:sldId id="273" r:id="rId26"/>
    <p:sldId id="265"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47" autoAdjust="0"/>
  </p:normalViewPr>
  <p:slideViewPr>
    <p:cSldViewPr>
      <p:cViewPr>
        <p:scale>
          <a:sx n="77" d="100"/>
          <a:sy n="77" d="100"/>
        </p:scale>
        <p:origin x="-58"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901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297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01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01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901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E50AD881-D93A-4C64-89D5-0503ABE799B9}" type="slidenum">
              <a:rPr lang="en-US"/>
              <a:pPr>
                <a:defRPr/>
              </a:pPr>
              <a:t>‹#›</a:t>
            </a:fld>
            <a:endParaRPr lang="en-US"/>
          </a:p>
        </p:txBody>
      </p:sp>
    </p:spTree>
    <p:extLst>
      <p:ext uri="{BB962C8B-B14F-4D97-AF65-F5344CB8AC3E}">
        <p14:creationId xmlns:p14="http://schemas.microsoft.com/office/powerpoint/2010/main" val="852907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119E4512-5EB6-43C2-A524-CEB91E849F44}" type="slidenum">
              <a:rPr lang="en-US">
                <a:latin typeface="Arial" pitchFamily="34" charset="0"/>
              </a:rPr>
              <a:pPr/>
              <a:t>2</a:t>
            </a:fld>
            <a:endParaRPr lang="en-US">
              <a:latin typeface="Arial" pitchFamily="34" charset="0"/>
            </a:endParaRPr>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xfrm>
            <a:off x="914400" y="4343400"/>
            <a:ext cx="5029200" cy="4114800"/>
          </a:xfrm>
          <a:noFill/>
        </p:spPr>
        <p:txBody>
          <a:bodyPr/>
          <a:lstStyle/>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9D418ACB-B100-4CDB-B495-AC4AC725CE21}" type="slidenum">
              <a:rPr lang="en-US">
                <a:latin typeface="Arial" pitchFamily="34" charset="0"/>
              </a:rPr>
              <a:pPr/>
              <a:t>24</a:t>
            </a:fld>
            <a:endParaRPr lang="en-US">
              <a:latin typeface="Arial" pitchFamily="34" charset="0"/>
            </a:endParaRPr>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p:spPr>
        <p:txBody>
          <a:bodyPr/>
          <a:lstStyle/>
          <a:p>
            <a:pPr eaLnBrk="1" hangingPunct="1">
              <a:buFontTx/>
              <a:buChar char="•"/>
            </a:pPr>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5D63E5A2-DA17-4ED5-9C2C-A6373BB993AA}" type="slidenum">
              <a:rPr lang="en-US">
                <a:latin typeface="Arial" pitchFamily="34" charset="0"/>
              </a:rPr>
              <a:pPr/>
              <a:t>4</a:t>
            </a:fld>
            <a:endParaRPr lang="en-US">
              <a:latin typeface="Arial" pitchFamily="34" charset="0"/>
            </a:endParaRPr>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xfrm>
            <a:off x="914400" y="4343400"/>
            <a:ext cx="5029200" cy="4114800"/>
          </a:xfrm>
          <a:noFill/>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F61C666B-8121-4002-AA72-05289379CA3B}" type="slidenum">
              <a:rPr lang="en-US">
                <a:latin typeface="Arial" pitchFamily="34" charset="0"/>
              </a:rPr>
              <a:pPr/>
              <a:t>6</a:t>
            </a:fld>
            <a:endParaRPr lang="en-US">
              <a:latin typeface="Arial" pitchFamily="34" charset="0"/>
            </a:endParaRPr>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xfrm>
            <a:off x="914400" y="4343400"/>
            <a:ext cx="5029200" cy="4114800"/>
          </a:xfrm>
          <a:noFill/>
        </p:spPr>
        <p:txBody>
          <a:bodyPr/>
          <a:lstStyle/>
          <a:p>
            <a:pPr eaLnBrk="1" hangingPunct="1"/>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FB1B9012-0425-4F7C-9D6B-21078B5A841B}" type="slidenum">
              <a:rPr lang="en-US">
                <a:latin typeface="Arial" pitchFamily="34" charset="0"/>
              </a:rPr>
              <a:pPr/>
              <a:t>7</a:t>
            </a:fld>
            <a:endParaRPr lang="en-US">
              <a:latin typeface="Arial" pitchFamily="34" charset="0"/>
            </a:endParaRPr>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xfrm>
            <a:off x="914400" y="4343400"/>
            <a:ext cx="5029200" cy="4114800"/>
          </a:xfrm>
          <a:noFill/>
        </p:spPr>
        <p:txBody>
          <a:bodyPr/>
          <a:lstStyle/>
          <a:p>
            <a:pPr eaLnBrk="1" hangingPunct="1">
              <a:buFontTx/>
              <a:buChar char="•"/>
            </a:pPr>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9FF82FD7-4D58-414B-90D9-899DC9468B66}" type="slidenum">
              <a:rPr lang="en-US">
                <a:latin typeface="Arial" pitchFamily="34" charset="0"/>
              </a:rPr>
              <a:pPr/>
              <a:t>10</a:t>
            </a:fld>
            <a:endParaRPr lang="en-US">
              <a:latin typeface="Arial" pitchFamily="34" charset="0"/>
            </a:endParaRPr>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xfrm>
            <a:off x="914400" y="4343400"/>
            <a:ext cx="5029200" cy="4114800"/>
          </a:xfrm>
          <a:noFill/>
        </p:spPr>
        <p:txBody>
          <a:bodyPr/>
          <a:lstStyle/>
          <a:p>
            <a:pPr eaLnBrk="1" hangingPunct="1">
              <a:buFontTx/>
              <a:buChar char="•"/>
            </a:pPr>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E0166E7E-E0ED-4120-8827-33B37F1CB504}" type="slidenum">
              <a:rPr lang="en-US">
                <a:latin typeface="Arial" pitchFamily="34" charset="0"/>
              </a:rPr>
              <a:pPr/>
              <a:t>11</a:t>
            </a:fld>
            <a:endParaRPr lang="en-US">
              <a:latin typeface="Arial" pitchFamily="34" charset="0"/>
            </a:endParaRPr>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xfrm>
            <a:off x="914400" y="4343400"/>
            <a:ext cx="5029200" cy="4114800"/>
          </a:xfrm>
          <a:noFill/>
        </p:spPr>
        <p:txBody>
          <a:bodyPr/>
          <a:lstStyle/>
          <a:p>
            <a:pPr eaLnBrk="1" hangingPunct="1">
              <a:buFontTx/>
              <a:buChar char="•"/>
            </a:pPr>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269CF365-E414-4405-9BBC-FFCAD6917DA8}" type="slidenum">
              <a:rPr lang="en-US">
                <a:latin typeface="Arial" pitchFamily="34" charset="0"/>
              </a:rPr>
              <a:pPr/>
              <a:t>15</a:t>
            </a:fld>
            <a:endParaRPr lang="en-US">
              <a:latin typeface="Arial" pitchFamily="34" charset="0"/>
            </a:endParaRPr>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xfrm>
            <a:off x="914400" y="4343400"/>
            <a:ext cx="5029200" cy="4114800"/>
          </a:xfrm>
          <a:noFill/>
        </p:spPr>
        <p:txBody>
          <a:bodyPr/>
          <a:lstStyle/>
          <a:p>
            <a:pPr eaLnBrk="1" hangingPunct="1"/>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841FA8E3-C00B-460D-A438-D05EAC66BA69}" type="slidenum">
              <a:rPr lang="en-US">
                <a:latin typeface="Arial" pitchFamily="34" charset="0"/>
              </a:rPr>
              <a:pPr/>
              <a:t>16</a:t>
            </a:fld>
            <a:endParaRPr lang="en-US">
              <a:latin typeface="Arial" pitchFamily="34" charset="0"/>
            </a:endParaRPr>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xfrm>
            <a:off x="914400" y="4343400"/>
            <a:ext cx="5029200" cy="4114800"/>
          </a:xfrm>
          <a:noFill/>
        </p:spPr>
        <p:txBody>
          <a:bodyPr/>
          <a:lstStyle/>
          <a:p>
            <a:pPr eaLnBrk="1" hangingPunct="1"/>
            <a:endParaRPr lang="en-US" sz="140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09E83501-3D50-4A42-8F04-0EDFB934E9B1}" type="slidenum">
              <a:rPr lang="en-US">
                <a:latin typeface="Arial" pitchFamily="34" charset="0"/>
              </a:rPr>
              <a:pPr/>
              <a:t>20</a:t>
            </a:fld>
            <a:endParaRPr lang="en-US">
              <a:latin typeface="Arial" pitchFamily="34" charset="0"/>
            </a:endParaRPr>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xfrm>
            <a:off x="914400" y="4343400"/>
            <a:ext cx="5029200" cy="4114800"/>
          </a:xfrm>
          <a:noFill/>
        </p:spPr>
        <p:txBody>
          <a:bodyPr/>
          <a:lstStyle/>
          <a:p>
            <a:pPr marL="228600" indent="-228600"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AutoShape 4"/>
            <p:cNvSpPr>
              <a:spLocks noChangeArrowheads="1"/>
            </p:cNvSpPr>
            <p:nvPr/>
          </p:nvSpPr>
          <p:spPr bwMode="auto">
            <a:xfrm>
              <a:off x="-1584" y="864"/>
              <a:ext cx="2304" cy="2304"/>
            </a:xfrm>
            <a:custGeom>
              <a:avLst/>
              <a:gdLst>
                <a:gd name="T0" fmla="*/ 1587 w 64000"/>
                <a:gd name="T1" fmla="*/ -1067 h 64000"/>
                <a:gd name="T2" fmla="*/ 2304 w 64000"/>
                <a:gd name="T3" fmla="*/ 0 h 64000"/>
                <a:gd name="T4" fmla="*/ 1587 w 64000"/>
                <a:gd name="T5" fmla="*/ 1067 h 64000"/>
                <a:gd name="T6" fmla="*/ 1587 w 64000"/>
                <a:gd name="T7" fmla="*/ 1067 h 64000"/>
                <a:gd name="T8" fmla="*/ 1587 w 64000"/>
                <a:gd name="T9" fmla="*/ 1067 h 64000"/>
                <a:gd name="T10" fmla="*/ 1587 w 64000"/>
                <a:gd name="T11" fmla="*/ 1067 h 64000"/>
                <a:gd name="T12" fmla="*/ 1587 w 64000"/>
                <a:gd name="T13" fmla="*/ -1067 h 64000"/>
                <a:gd name="T14" fmla="*/ 1587 w 64000"/>
                <a:gd name="T15" fmla="*/ -1067 h 64000"/>
                <a:gd name="T16" fmla="*/ 1587 w 64000"/>
                <a:gd name="T17" fmla="*/ -106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9 h 64000"/>
                <a:gd name="T29" fmla="*/ 44083 w 64000"/>
                <a:gd name="T30" fmla="*/ 29639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 name="AutoShape 5"/>
            <p:cNvSpPr>
              <a:spLocks noChangeArrowheads="1"/>
            </p:cNvSpPr>
            <p:nvPr/>
          </p:nvSpPr>
          <p:spPr bwMode="auto">
            <a:xfrm>
              <a:off x="-2030" y="192"/>
              <a:ext cx="2544" cy="2544"/>
            </a:xfrm>
            <a:custGeom>
              <a:avLst/>
              <a:gdLst>
                <a:gd name="T0" fmla="*/ 2027 w 64000"/>
                <a:gd name="T1" fmla="*/ -1024 h 64000"/>
                <a:gd name="T2" fmla="*/ 2544 w 64000"/>
                <a:gd name="T3" fmla="*/ 0 h 64000"/>
                <a:gd name="T4" fmla="*/ 2027 w 64000"/>
                <a:gd name="T5" fmla="*/ 1024 h 64000"/>
                <a:gd name="T6" fmla="*/ 2027 w 64000"/>
                <a:gd name="T7" fmla="*/ 1024 h 64000"/>
                <a:gd name="T8" fmla="*/ 2027 w 64000"/>
                <a:gd name="T9" fmla="*/ 1024 h 64000"/>
                <a:gd name="T10" fmla="*/ 2027 w 64000"/>
                <a:gd name="T11" fmla="*/ 1024 h 64000"/>
                <a:gd name="T12" fmla="*/ 2027 w 64000"/>
                <a:gd name="T13" fmla="*/ -1024 h 64000"/>
                <a:gd name="T14" fmla="*/ 2027 w 64000"/>
                <a:gd name="T15" fmla="*/ -1024 h 64000"/>
                <a:gd name="T16" fmla="*/ 2027 w 64000"/>
                <a:gd name="T17" fmla="*/ -1024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61 h 64000"/>
                <a:gd name="T29" fmla="*/ 50994 w 64000"/>
                <a:gd name="T30" fmla="*/ 2576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sp>
        <p:nvSpPr>
          <p:cNvPr id="86022" name="Rectangle 6"/>
          <p:cNvSpPr>
            <a:spLocks noGrp="1" noChangeArrowheads="1"/>
          </p:cNvSpPr>
          <p:nvPr>
            <p:ph type="ctrTitle"/>
          </p:nvPr>
        </p:nvSpPr>
        <p:spPr>
          <a:xfrm>
            <a:off x="1443038" y="985838"/>
            <a:ext cx="7239000" cy="1444625"/>
          </a:xfrm>
        </p:spPr>
        <p:txBody>
          <a:bodyPr/>
          <a:lstStyle>
            <a:lvl1pPr>
              <a:defRPr sz="4800"/>
            </a:lvl1pPr>
          </a:lstStyle>
          <a:p>
            <a:pPr lvl="0"/>
            <a:r>
              <a:rPr lang="en-US" noProof="0" smtClean="0"/>
              <a:t>Click to edit Master title style</a:t>
            </a:r>
          </a:p>
        </p:txBody>
      </p:sp>
      <p:sp>
        <p:nvSpPr>
          <p:cNvPr id="8602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solidFill>
                  <a:schemeClr val="accent2"/>
                </a:solidFill>
              </a:defRPr>
            </a:lvl1pPr>
          </a:lstStyle>
          <a:p>
            <a:pPr lvl="0"/>
            <a:r>
              <a:rPr lang="en-US" noProof="0" smtClean="0"/>
              <a:t>Click to edit Master subtitle style</a:t>
            </a:r>
          </a:p>
        </p:txBody>
      </p:sp>
      <p:sp>
        <p:nvSpPr>
          <p:cNvPr id="8" name="Rectangle 8"/>
          <p:cNvSpPr>
            <a:spLocks noGrp="1" noChangeArrowheads="1"/>
          </p:cNvSpPr>
          <p:nvPr>
            <p:ph type="dt" sz="half" idx="10"/>
          </p:nvPr>
        </p:nvSpPr>
        <p:spPr/>
        <p:txBody>
          <a:bodyPr/>
          <a:lstStyle>
            <a:lvl1pPr>
              <a:defRPr smtClean="0"/>
            </a:lvl1pPr>
          </a:lstStyle>
          <a:p>
            <a:pPr>
              <a:defRPr/>
            </a:pPr>
            <a:endParaRPr lang="en-US"/>
          </a:p>
        </p:txBody>
      </p:sp>
      <p:sp>
        <p:nvSpPr>
          <p:cNvPr id="9" name="Rectangle 9"/>
          <p:cNvSpPr>
            <a:spLocks noGrp="1" noChangeArrowheads="1"/>
          </p:cNvSpPr>
          <p:nvPr>
            <p:ph type="ftr" sz="quarter" idx="11"/>
          </p:nvPr>
        </p:nvSpPr>
        <p:spPr/>
        <p:txBody>
          <a:bodyPr/>
          <a:lstStyle>
            <a:lvl1pPr>
              <a:defRPr smtClean="0"/>
            </a:lvl1pPr>
          </a:lstStyle>
          <a:p>
            <a:pPr>
              <a:defRPr/>
            </a:pPr>
            <a:endParaRPr lang="en-US"/>
          </a:p>
        </p:txBody>
      </p:sp>
      <p:sp>
        <p:nvSpPr>
          <p:cNvPr id="10" name="Rectangle 10"/>
          <p:cNvSpPr>
            <a:spLocks noGrp="1" noChangeArrowheads="1"/>
          </p:cNvSpPr>
          <p:nvPr>
            <p:ph type="sldNum" sz="quarter" idx="12"/>
          </p:nvPr>
        </p:nvSpPr>
        <p:spPr/>
        <p:txBody>
          <a:bodyPr/>
          <a:lstStyle>
            <a:lvl1pPr>
              <a:defRPr smtClean="0"/>
            </a:lvl1pPr>
          </a:lstStyle>
          <a:p>
            <a:pPr>
              <a:defRPr/>
            </a:pPr>
            <a:fld id="{ED03006E-E8D0-4F06-81C6-3BA50AA63565}" type="slidenum">
              <a:rPr lang="en-US"/>
              <a:pPr>
                <a:defRPr/>
              </a:pPr>
              <a:t>‹#›</a:t>
            </a:fld>
            <a:endParaRPr lang="en-US"/>
          </a:p>
        </p:txBody>
      </p:sp>
    </p:spTree>
    <p:extLst>
      <p:ext uri="{BB962C8B-B14F-4D97-AF65-F5344CB8AC3E}">
        <p14:creationId xmlns:p14="http://schemas.microsoft.com/office/powerpoint/2010/main" val="3195154443"/>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C494BE07-73F3-4DE6-99A2-3347D6D02748}" type="slidenum">
              <a:rPr lang="en-US"/>
              <a:pPr>
                <a:defRPr/>
              </a:pPr>
              <a:t>‹#›</a:t>
            </a:fld>
            <a:endParaRPr lang="en-US"/>
          </a:p>
        </p:txBody>
      </p:sp>
    </p:spTree>
    <p:extLst>
      <p:ext uri="{BB962C8B-B14F-4D97-AF65-F5344CB8AC3E}">
        <p14:creationId xmlns:p14="http://schemas.microsoft.com/office/powerpoint/2010/main" val="975639615"/>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C328D725-9E5B-4A81-97AF-CDA31986E203}" type="slidenum">
              <a:rPr lang="en-US"/>
              <a:pPr>
                <a:defRPr/>
              </a:pPr>
              <a:t>‹#›</a:t>
            </a:fld>
            <a:endParaRPr lang="en-US"/>
          </a:p>
        </p:txBody>
      </p:sp>
    </p:spTree>
    <p:extLst>
      <p:ext uri="{BB962C8B-B14F-4D97-AF65-F5344CB8AC3E}">
        <p14:creationId xmlns:p14="http://schemas.microsoft.com/office/powerpoint/2010/main" val="297191069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8E796B85-B25D-4E3A-820F-A42373D12AC1}" type="slidenum">
              <a:rPr lang="en-US"/>
              <a:pPr>
                <a:defRPr/>
              </a:pPr>
              <a:t>‹#›</a:t>
            </a:fld>
            <a:endParaRPr lang="en-US"/>
          </a:p>
        </p:txBody>
      </p:sp>
    </p:spTree>
    <p:extLst>
      <p:ext uri="{BB962C8B-B14F-4D97-AF65-F5344CB8AC3E}">
        <p14:creationId xmlns:p14="http://schemas.microsoft.com/office/powerpoint/2010/main" val="2851311232"/>
      </p:ext>
    </p:extLst>
  </p:cSld>
  <p:clrMapOvr>
    <a:masterClrMapping/>
  </p:clrMapOvr>
  <p:transition>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02225" y="1827213"/>
            <a:ext cx="3581400" cy="4114800"/>
          </a:xfrm>
        </p:spPr>
        <p:txBody>
          <a:bodyPr/>
          <a:lstStyle/>
          <a:p>
            <a:pPr lvl="0"/>
            <a:endParaRPr lang="en-US" noProof="0" smtClean="0"/>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3222F930-0C09-416F-825C-F8FFE8C10253}" type="slidenum">
              <a:rPr lang="en-US"/>
              <a:pPr>
                <a:defRPr/>
              </a:pPr>
              <a:t>‹#›</a:t>
            </a:fld>
            <a:endParaRPr lang="en-US"/>
          </a:p>
        </p:txBody>
      </p:sp>
    </p:spTree>
    <p:extLst>
      <p:ext uri="{BB962C8B-B14F-4D97-AF65-F5344CB8AC3E}">
        <p14:creationId xmlns:p14="http://schemas.microsoft.com/office/powerpoint/2010/main" val="3615860029"/>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F4982693-D3B0-4BDC-A2A2-13FF10E716EA}" type="slidenum">
              <a:rPr lang="en-US"/>
              <a:pPr>
                <a:defRPr/>
              </a:pPr>
              <a:t>‹#›</a:t>
            </a:fld>
            <a:endParaRPr lang="en-US"/>
          </a:p>
        </p:txBody>
      </p:sp>
    </p:spTree>
    <p:extLst>
      <p:ext uri="{BB962C8B-B14F-4D97-AF65-F5344CB8AC3E}">
        <p14:creationId xmlns:p14="http://schemas.microsoft.com/office/powerpoint/2010/main" val="4216822676"/>
      </p:ext>
    </p:extLst>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8E250CE-868C-448F-842B-472C07652ED7}" type="slidenum">
              <a:rPr lang="en-US"/>
              <a:pPr>
                <a:defRPr/>
              </a:pPr>
              <a:t>‹#›</a:t>
            </a:fld>
            <a:endParaRPr lang="en-US"/>
          </a:p>
        </p:txBody>
      </p:sp>
    </p:spTree>
    <p:extLst>
      <p:ext uri="{BB962C8B-B14F-4D97-AF65-F5344CB8AC3E}">
        <p14:creationId xmlns:p14="http://schemas.microsoft.com/office/powerpoint/2010/main" val="2309612693"/>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28CE1F45-A8BC-4463-BA54-DF428FF5CD7B}" type="slidenum">
              <a:rPr lang="en-US"/>
              <a:pPr>
                <a:defRPr/>
              </a:pPr>
              <a:t>‹#›</a:t>
            </a:fld>
            <a:endParaRPr lang="en-US"/>
          </a:p>
        </p:txBody>
      </p:sp>
    </p:spTree>
    <p:extLst>
      <p:ext uri="{BB962C8B-B14F-4D97-AF65-F5344CB8AC3E}">
        <p14:creationId xmlns:p14="http://schemas.microsoft.com/office/powerpoint/2010/main" val="473783676"/>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89FF6DAD-5A55-4ECB-81D9-AD28E5045760}" type="slidenum">
              <a:rPr lang="en-US"/>
              <a:pPr>
                <a:defRPr/>
              </a:pPr>
              <a:t>‹#›</a:t>
            </a:fld>
            <a:endParaRPr lang="en-US"/>
          </a:p>
        </p:txBody>
      </p:sp>
    </p:spTree>
    <p:extLst>
      <p:ext uri="{BB962C8B-B14F-4D97-AF65-F5344CB8AC3E}">
        <p14:creationId xmlns:p14="http://schemas.microsoft.com/office/powerpoint/2010/main" val="758328137"/>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D9684B06-25E7-47FE-8942-4D5BDACE664A}" type="slidenum">
              <a:rPr lang="en-US"/>
              <a:pPr>
                <a:defRPr/>
              </a:pPr>
              <a:t>‹#›</a:t>
            </a:fld>
            <a:endParaRPr lang="en-US"/>
          </a:p>
        </p:txBody>
      </p:sp>
    </p:spTree>
    <p:extLst>
      <p:ext uri="{BB962C8B-B14F-4D97-AF65-F5344CB8AC3E}">
        <p14:creationId xmlns:p14="http://schemas.microsoft.com/office/powerpoint/2010/main" val="3226936518"/>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F11B57F1-6D79-42B5-A51A-E9809E8F8A19}" type="slidenum">
              <a:rPr lang="en-US"/>
              <a:pPr>
                <a:defRPr/>
              </a:pPr>
              <a:t>‹#›</a:t>
            </a:fld>
            <a:endParaRPr lang="en-US"/>
          </a:p>
        </p:txBody>
      </p:sp>
    </p:spTree>
    <p:extLst>
      <p:ext uri="{BB962C8B-B14F-4D97-AF65-F5344CB8AC3E}">
        <p14:creationId xmlns:p14="http://schemas.microsoft.com/office/powerpoint/2010/main" val="64165556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4B81980A-542F-4C7C-A90F-9268310C36B7}" type="slidenum">
              <a:rPr lang="en-US"/>
              <a:pPr>
                <a:defRPr/>
              </a:pPr>
              <a:t>‹#›</a:t>
            </a:fld>
            <a:endParaRPr lang="en-US"/>
          </a:p>
        </p:txBody>
      </p:sp>
    </p:spTree>
    <p:extLst>
      <p:ext uri="{BB962C8B-B14F-4D97-AF65-F5344CB8AC3E}">
        <p14:creationId xmlns:p14="http://schemas.microsoft.com/office/powerpoint/2010/main" val="1174242724"/>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79D94367-EF1C-458C-A900-EAEE960C10A2}" type="slidenum">
              <a:rPr lang="en-US"/>
              <a:pPr>
                <a:defRPr/>
              </a:pPr>
              <a:t>‹#›</a:t>
            </a:fld>
            <a:endParaRPr lang="en-US"/>
          </a:p>
        </p:txBody>
      </p:sp>
    </p:spTree>
    <p:extLst>
      <p:ext uri="{BB962C8B-B14F-4D97-AF65-F5344CB8AC3E}">
        <p14:creationId xmlns:p14="http://schemas.microsoft.com/office/powerpoint/2010/main" val="3372339101"/>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1032" name="AutoShape 3"/>
            <p:cNvSpPr>
              <a:spLocks noChangeArrowheads="1"/>
            </p:cNvSpPr>
            <p:nvPr/>
          </p:nvSpPr>
          <p:spPr bwMode="auto">
            <a:xfrm>
              <a:off x="-2040" y="432"/>
              <a:ext cx="2592" cy="1968"/>
            </a:xfrm>
            <a:custGeom>
              <a:avLst/>
              <a:gdLst>
                <a:gd name="T0" fmla="*/ 2037 w 64000"/>
                <a:gd name="T1" fmla="*/ -807 h 64000"/>
                <a:gd name="T2" fmla="*/ 2592 w 64000"/>
                <a:gd name="T3" fmla="*/ 0 h 64000"/>
                <a:gd name="T4" fmla="*/ 2037 w 64000"/>
                <a:gd name="T5" fmla="*/ 807 h 64000"/>
                <a:gd name="T6" fmla="*/ 2037 w 64000"/>
                <a:gd name="T7" fmla="*/ 807 h 64000"/>
                <a:gd name="T8" fmla="*/ 2037 w 64000"/>
                <a:gd name="T9" fmla="*/ 807 h 64000"/>
                <a:gd name="T10" fmla="*/ 2037 w 64000"/>
                <a:gd name="T11" fmla="*/ 807 h 64000"/>
                <a:gd name="T12" fmla="*/ 2037 w 64000"/>
                <a:gd name="T13" fmla="*/ -807 h 64000"/>
                <a:gd name="T14" fmla="*/ 2037 w 64000"/>
                <a:gd name="T15" fmla="*/ -807 h 64000"/>
                <a:gd name="T16" fmla="*/ 2037 w 64000"/>
                <a:gd name="T17" fmla="*/ -80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296 w 64000"/>
                <a:gd name="T28" fmla="*/ -26244 h 64000"/>
                <a:gd name="T29" fmla="*/ 50296 w 64000"/>
                <a:gd name="T30" fmla="*/ 26244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3" name="AutoShape 4"/>
            <p:cNvSpPr>
              <a:spLocks noChangeArrowheads="1"/>
            </p:cNvSpPr>
            <p:nvPr/>
          </p:nvSpPr>
          <p:spPr bwMode="auto">
            <a:xfrm>
              <a:off x="-1528" y="0"/>
              <a:ext cx="1949" cy="1987"/>
            </a:xfrm>
            <a:custGeom>
              <a:avLst/>
              <a:gdLst>
                <a:gd name="T0" fmla="*/ 1525 w 64000"/>
                <a:gd name="T1" fmla="*/ -820 h 64000"/>
                <a:gd name="T2" fmla="*/ 1949 w 64000"/>
                <a:gd name="T3" fmla="*/ 0 h 64000"/>
                <a:gd name="T4" fmla="*/ 1525 w 64000"/>
                <a:gd name="T5" fmla="*/ 820 h 64000"/>
                <a:gd name="T6" fmla="*/ 1525 w 64000"/>
                <a:gd name="T7" fmla="*/ 820 h 64000"/>
                <a:gd name="T8" fmla="*/ 1525 w 64000"/>
                <a:gd name="T9" fmla="*/ 820 h 64000"/>
                <a:gd name="T10" fmla="*/ 1525 w 64000"/>
                <a:gd name="T11" fmla="*/ 820 h 64000"/>
                <a:gd name="T12" fmla="*/ 1525 w 64000"/>
                <a:gd name="T13" fmla="*/ -820 h 64000"/>
                <a:gd name="T14" fmla="*/ 1525 w 64000"/>
                <a:gd name="T15" fmla="*/ -820 h 64000"/>
                <a:gd name="T16" fmla="*/ 1525 w 64000"/>
                <a:gd name="T17" fmla="*/ -820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077 w 64000"/>
                <a:gd name="T28" fmla="*/ -26412 h 64000"/>
                <a:gd name="T29" fmla="*/ 50077 w 64000"/>
                <a:gd name="T30" fmla="*/ 26412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4" name="Line 5"/>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7" name="Rectangle 6"/>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5000"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85001"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vl1pPr>
          </a:lstStyle>
          <a:p>
            <a:pPr>
              <a:defRPr/>
            </a:pPr>
            <a:endParaRPr lang="en-US"/>
          </a:p>
        </p:txBody>
      </p:sp>
      <p:sp>
        <p:nvSpPr>
          <p:cNvPr id="85002"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ED94E22-3D78-45B5-B409-11D02C21E0F2}"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47"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Lst>
  <p:transition>
    <p:comb/>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tutor@peirce.edu"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library.peirce.edu/second/library/library.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7"/>
          <p:cNvSpPr>
            <a:spLocks noGrp="1" noChangeArrowheads="1"/>
          </p:cNvSpPr>
          <p:nvPr>
            <p:ph type="ctrTitle"/>
          </p:nvPr>
        </p:nvSpPr>
        <p:spPr>
          <a:xfrm>
            <a:off x="1443038" y="985838"/>
            <a:ext cx="7700962" cy="1444625"/>
          </a:xfrm>
        </p:spPr>
        <p:txBody>
          <a:bodyPr/>
          <a:lstStyle/>
          <a:p>
            <a:pPr eaLnBrk="1" hangingPunct="1"/>
            <a:r>
              <a:rPr lang="en-US" sz="4400" b="1" smtClean="0"/>
              <a:t>Using Critical Thinking Skills to Be a Better Student</a:t>
            </a:r>
          </a:p>
        </p:txBody>
      </p:sp>
      <p:sp>
        <p:nvSpPr>
          <p:cNvPr id="3075" name="Rectangle 18"/>
          <p:cNvSpPr>
            <a:spLocks noGrp="1" noChangeArrowheads="1"/>
          </p:cNvSpPr>
          <p:nvPr>
            <p:ph type="subTitle" idx="1"/>
          </p:nvPr>
        </p:nvSpPr>
        <p:spPr>
          <a:xfrm>
            <a:off x="1295400" y="3427413"/>
            <a:ext cx="7620000" cy="1752600"/>
          </a:xfrm>
        </p:spPr>
        <p:txBody>
          <a:bodyPr/>
          <a:lstStyle/>
          <a:p>
            <a:pPr eaLnBrk="1" hangingPunct="1"/>
            <a:r>
              <a:rPr lang="en-US" smtClean="0">
                <a:solidFill>
                  <a:schemeClr val="hlink"/>
                </a:solidFill>
              </a:rPr>
              <a:t>Presented by </a:t>
            </a:r>
          </a:p>
          <a:p>
            <a:pPr eaLnBrk="1" hangingPunct="1"/>
            <a:r>
              <a:rPr lang="en-US" smtClean="0">
                <a:solidFill>
                  <a:schemeClr val="hlink"/>
                </a:solidFill>
              </a:rPr>
              <a:t>Walker Center for Academic Excellence</a:t>
            </a: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4000" smtClean="0"/>
              <a:t>What does it mean to be an active learner?</a:t>
            </a:r>
          </a:p>
        </p:txBody>
      </p:sp>
      <p:sp>
        <p:nvSpPr>
          <p:cNvPr id="109571" name="Rectangle 3"/>
          <p:cNvSpPr>
            <a:spLocks noGrp="1" noChangeArrowheads="1"/>
          </p:cNvSpPr>
          <p:nvPr>
            <p:ph type="body" sz="half" idx="1"/>
          </p:nvPr>
        </p:nvSpPr>
        <p:spPr>
          <a:xfrm>
            <a:off x="1370013" y="1827213"/>
            <a:ext cx="6021387" cy="4114800"/>
          </a:xfrm>
        </p:spPr>
        <p:txBody>
          <a:bodyPr/>
          <a:lstStyle/>
          <a:p>
            <a:pPr eaLnBrk="1" hangingPunct="1"/>
            <a:r>
              <a:rPr lang="en-US" sz="2000" smtClean="0">
                <a:solidFill>
                  <a:schemeClr val="hlink"/>
                </a:solidFill>
              </a:rPr>
              <a:t>Getting involved instead of remaining disengaged in the classroom: asking questions, taking notes, thinking as you are listen, conversing with other students and the instructor about ideas.</a:t>
            </a:r>
          </a:p>
          <a:p>
            <a:pPr eaLnBrk="1" hangingPunct="1"/>
            <a:r>
              <a:rPr lang="en-US" sz="2000" smtClean="0">
                <a:solidFill>
                  <a:schemeClr val="hlink"/>
                </a:solidFill>
              </a:rPr>
              <a:t>Taking initiative to make your own decisions instead of waiting passively to be told what to do.</a:t>
            </a:r>
          </a:p>
          <a:p>
            <a:pPr eaLnBrk="1" hangingPunct="1"/>
            <a:r>
              <a:rPr lang="en-US" sz="2000" smtClean="0">
                <a:solidFill>
                  <a:schemeClr val="hlink"/>
                </a:solidFill>
              </a:rPr>
              <a:t>Following through on commitments and assignments instead of giving up.</a:t>
            </a:r>
          </a:p>
          <a:p>
            <a:pPr eaLnBrk="1" hangingPunct="1"/>
            <a:r>
              <a:rPr lang="en-US" sz="2000" smtClean="0">
                <a:solidFill>
                  <a:schemeClr val="hlink"/>
                </a:solidFill>
              </a:rPr>
              <a:t>Taking responsibility for your decisions and thoughts instead of blaming others or events “beyond your control”.</a:t>
            </a:r>
          </a:p>
          <a:p>
            <a:pPr eaLnBrk="1" hangingPunct="1"/>
            <a:endParaRPr lang="en-US" sz="2000" smtClean="0">
              <a:solidFill>
                <a:schemeClr val="hlink"/>
              </a:solidFill>
            </a:endParaRPr>
          </a:p>
        </p:txBody>
      </p:sp>
      <p:sp>
        <p:nvSpPr>
          <p:cNvPr id="12292" name="Text Box 5"/>
          <p:cNvSpPr txBox="1">
            <a:spLocks noChangeArrowheads="1"/>
          </p:cNvSpPr>
          <p:nvPr/>
        </p:nvSpPr>
        <p:spPr bwMode="auto">
          <a:xfrm>
            <a:off x="0" y="6578600"/>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endParaRPr lang="en-US" sz="1200">
              <a:latin typeface="Tahoma" pitchFamily="34" charset="0"/>
            </a:endParaRPr>
          </a:p>
        </p:txBody>
      </p:sp>
      <p:pic>
        <p:nvPicPr>
          <p:cNvPr id="12293" name="Picture 8" descr="Image of a globe."/>
          <p:cNvPicPr>
            <a:picLocks noGrp="1"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7467600" y="5181600"/>
            <a:ext cx="1676400" cy="1676400"/>
          </a:xfrm>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 calcmode="lin" valueType="num">
                                      <p:cBhvr>
                                        <p:cTn id="7" dur="500" fill="hold"/>
                                        <p:tgtEl>
                                          <p:spTgt spid="1095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9571">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0957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10957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09571">
                                            <p:txEl>
                                              <p:pRg st="1" end="1"/>
                                            </p:txEl>
                                          </p:spTgt>
                                        </p:tgtEl>
                                        <p:attrNameLst>
                                          <p:attrName>style.visibility</p:attrName>
                                        </p:attrNameLst>
                                      </p:cBhvr>
                                      <p:to>
                                        <p:strVal val="visible"/>
                                      </p:to>
                                    </p:set>
                                    <p:anim calcmode="lin" valueType="num">
                                      <p:cBhvr>
                                        <p:cTn id="15" dur="500" fill="hold"/>
                                        <p:tgtEl>
                                          <p:spTgt spid="109571">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09571">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0957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500" fill="hold"/>
                                        <p:tgtEl>
                                          <p:spTgt spid="10957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109571">
                                            <p:txEl>
                                              <p:pRg st="2" end="2"/>
                                            </p:txEl>
                                          </p:spTgt>
                                        </p:tgtEl>
                                        <p:attrNameLst>
                                          <p:attrName>style.visibility</p:attrName>
                                        </p:attrNameLst>
                                      </p:cBhvr>
                                      <p:to>
                                        <p:strVal val="visible"/>
                                      </p:to>
                                    </p:set>
                                    <p:anim calcmode="lin" valueType="num">
                                      <p:cBhvr>
                                        <p:cTn id="23" dur="500" fill="hold"/>
                                        <p:tgtEl>
                                          <p:spTgt spid="109571">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09571">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0957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500" fill="hold"/>
                                        <p:tgtEl>
                                          <p:spTgt spid="10957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109571">
                                            <p:txEl>
                                              <p:pRg st="3" end="3"/>
                                            </p:txEl>
                                          </p:spTgt>
                                        </p:tgtEl>
                                        <p:attrNameLst>
                                          <p:attrName>style.visibility</p:attrName>
                                        </p:attrNameLst>
                                      </p:cBhvr>
                                      <p:to>
                                        <p:strVal val="visible"/>
                                      </p:to>
                                    </p:set>
                                    <p:anim calcmode="lin" valueType="num">
                                      <p:cBhvr>
                                        <p:cTn id="31" dur="500" fill="hold"/>
                                        <p:tgtEl>
                                          <p:spTgt spid="10957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09571">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10957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500" fill="hold"/>
                                        <p:tgtEl>
                                          <p:spTgt spid="10957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Tips for Active Learning</a:t>
            </a:r>
          </a:p>
        </p:txBody>
      </p:sp>
      <p:sp>
        <p:nvSpPr>
          <p:cNvPr id="111619" name="Rectangle 3"/>
          <p:cNvSpPr>
            <a:spLocks noGrp="1" noChangeArrowheads="1"/>
          </p:cNvSpPr>
          <p:nvPr>
            <p:ph type="body" idx="1"/>
          </p:nvPr>
        </p:nvSpPr>
        <p:spPr/>
        <p:txBody>
          <a:bodyPr/>
          <a:lstStyle/>
          <a:p>
            <a:pPr eaLnBrk="1" hangingPunct="1">
              <a:lnSpc>
                <a:spcPct val="80000"/>
              </a:lnSpc>
            </a:pPr>
            <a:r>
              <a:rPr lang="en-US" sz="2400" smtClean="0">
                <a:solidFill>
                  <a:schemeClr val="hlink"/>
                </a:solidFill>
              </a:rPr>
              <a:t>If possible, choose instructors that actively engage you in the classroom.</a:t>
            </a:r>
          </a:p>
          <a:p>
            <a:pPr eaLnBrk="1" hangingPunct="1">
              <a:lnSpc>
                <a:spcPct val="80000"/>
              </a:lnSpc>
            </a:pPr>
            <a:endParaRPr lang="en-US" sz="2400" smtClean="0">
              <a:solidFill>
                <a:schemeClr val="hlink"/>
              </a:solidFill>
            </a:endParaRPr>
          </a:p>
          <a:p>
            <a:pPr eaLnBrk="1" hangingPunct="1">
              <a:lnSpc>
                <a:spcPct val="80000"/>
              </a:lnSpc>
            </a:pPr>
            <a:r>
              <a:rPr lang="en-US" sz="2400" smtClean="0">
                <a:solidFill>
                  <a:schemeClr val="hlink"/>
                </a:solidFill>
              </a:rPr>
              <a:t>Prepare for class by reading your textbook and reviewing notes from previous classes.</a:t>
            </a:r>
          </a:p>
          <a:p>
            <a:pPr eaLnBrk="1" hangingPunct="1">
              <a:lnSpc>
                <a:spcPct val="80000"/>
              </a:lnSpc>
            </a:pPr>
            <a:endParaRPr lang="en-US" sz="2400" smtClean="0">
              <a:solidFill>
                <a:schemeClr val="hlink"/>
              </a:solidFill>
            </a:endParaRPr>
          </a:p>
          <a:p>
            <a:pPr eaLnBrk="1" hangingPunct="1">
              <a:lnSpc>
                <a:spcPct val="80000"/>
              </a:lnSpc>
            </a:pPr>
            <a:r>
              <a:rPr lang="en-US" sz="2400" smtClean="0">
                <a:solidFill>
                  <a:schemeClr val="hlink"/>
                </a:solidFill>
              </a:rPr>
              <a:t>Ask questions.</a:t>
            </a:r>
          </a:p>
          <a:p>
            <a:pPr eaLnBrk="1" hangingPunct="1">
              <a:lnSpc>
                <a:spcPct val="80000"/>
              </a:lnSpc>
            </a:pPr>
            <a:endParaRPr lang="en-US" sz="2400" smtClean="0">
              <a:solidFill>
                <a:schemeClr val="hlink"/>
              </a:solidFill>
            </a:endParaRPr>
          </a:p>
          <a:p>
            <a:pPr eaLnBrk="1" hangingPunct="1">
              <a:lnSpc>
                <a:spcPct val="80000"/>
              </a:lnSpc>
            </a:pPr>
            <a:r>
              <a:rPr lang="en-US" sz="2400" smtClean="0">
                <a:solidFill>
                  <a:schemeClr val="hlink"/>
                </a:solidFill>
              </a:rPr>
              <a:t>Put what you learn into your own words. Summarize your notes and readings.</a:t>
            </a:r>
          </a:p>
        </p:txBody>
      </p:sp>
      <p:sp>
        <p:nvSpPr>
          <p:cNvPr id="13316" name="Text Box 4"/>
          <p:cNvSpPr txBox="1">
            <a:spLocks noChangeArrowheads="1"/>
          </p:cNvSpPr>
          <p:nvPr/>
        </p:nvSpPr>
        <p:spPr bwMode="auto">
          <a:xfrm>
            <a:off x="288925" y="6308725"/>
            <a:ext cx="84740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endParaRPr lang="en-US" sz="1200">
              <a:latin typeface="Tahoma"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 calcmode="lin" valueType="num">
                                      <p:cBhvr additive="base">
                                        <p:cTn id="7" dur="500" fill="hold"/>
                                        <p:tgtEl>
                                          <p:spTgt spid="1116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16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1619">
                                            <p:txEl>
                                              <p:pRg st="2" end="2"/>
                                            </p:txEl>
                                          </p:spTgt>
                                        </p:tgtEl>
                                        <p:attrNameLst>
                                          <p:attrName>style.visibility</p:attrName>
                                        </p:attrNameLst>
                                      </p:cBhvr>
                                      <p:to>
                                        <p:strVal val="visible"/>
                                      </p:to>
                                    </p:set>
                                    <p:anim calcmode="lin" valueType="num">
                                      <p:cBhvr additive="base">
                                        <p:cTn id="13" dur="500" fill="hold"/>
                                        <p:tgtEl>
                                          <p:spTgt spid="11161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16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1619">
                                            <p:txEl>
                                              <p:pRg st="4" end="4"/>
                                            </p:txEl>
                                          </p:spTgt>
                                        </p:tgtEl>
                                        <p:attrNameLst>
                                          <p:attrName>style.visibility</p:attrName>
                                        </p:attrNameLst>
                                      </p:cBhvr>
                                      <p:to>
                                        <p:strVal val="visible"/>
                                      </p:to>
                                    </p:set>
                                    <p:anim calcmode="lin" valueType="num">
                                      <p:cBhvr additive="base">
                                        <p:cTn id="19" dur="500" fill="hold"/>
                                        <p:tgtEl>
                                          <p:spTgt spid="111619">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16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11619">
                                            <p:txEl>
                                              <p:pRg st="6" end="6"/>
                                            </p:txEl>
                                          </p:spTgt>
                                        </p:tgtEl>
                                        <p:attrNameLst>
                                          <p:attrName>style.visibility</p:attrName>
                                        </p:attrNameLst>
                                      </p:cBhvr>
                                      <p:to>
                                        <p:strVal val="visible"/>
                                      </p:to>
                                    </p:set>
                                    <p:anim calcmode="lin" valueType="num">
                                      <p:cBhvr additive="base">
                                        <p:cTn id="25" dur="500" fill="hold"/>
                                        <p:tgtEl>
                                          <p:spTgt spid="111619">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16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000" smtClean="0"/>
              <a:t>Tips for Active Learning </a:t>
            </a:r>
            <a:r>
              <a:rPr lang="en-US" sz="2800" smtClean="0"/>
              <a:t>(continued)</a:t>
            </a:r>
          </a:p>
        </p:txBody>
      </p:sp>
      <p:sp>
        <p:nvSpPr>
          <p:cNvPr id="135171" name="Rectangle 3"/>
          <p:cNvSpPr>
            <a:spLocks noGrp="1" noChangeArrowheads="1"/>
          </p:cNvSpPr>
          <p:nvPr>
            <p:ph type="body" idx="1"/>
          </p:nvPr>
        </p:nvSpPr>
        <p:spPr/>
        <p:txBody>
          <a:bodyPr/>
          <a:lstStyle/>
          <a:p>
            <a:pPr eaLnBrk="1" hangingPunct="1">
              <a:lnSpc>
                <a:spcPct val="80000"/>
              </a:lnSpc>
            </a:pPr>
            <a:r>
              <a:rPr lang="en-US" sz="2400" smtClean="0">
                <a:solidFill>
                  <a:schemeClr val="hlink"/>
                </a:solidFill>
              </a:rPr>
              <a:t>Study with other students. </a:t>
            </a:r>
          </a:p>
          <a:p>
            <a:pPr lvl="1" eaLnBrk="1" hangingPunct="1">
              <a:lnSpc>
                <a:spcPct val="80000"/>
              </a:lnSpc>
            </a:pPr>
            <a:r>
              <a:rPr lang="en-US" sz="2400" smtClean="0">
                <a:solidFill>
                  <a:schemeClr val="hlink"/>
                </a:solidFill>
              </a:rPr>
              <a:t>Talking about assignments and getting other points of view will help you learn the material faster and more thoroughly.</a:t>
            </a:r>
          </a:p>
          <a:p>
            <a:pPr lvl="1" eaLnBrk="1" hangingPunct="1">
              <a:lnSpc>
                <a:spcPct val="80000"/>
              </a:lnSpc>
            </a:pPr>
            <a:r>
              <a:rPr lang="en-US" sz="2400" smtClean="0">
                <a:solidFill>
                  <a:schemeClr val="hlink"/>
                </a:solidFill>
              </a:rPr>
              <a:t>Thinking critically about others’ opinions and thoughts helps to clarify your own.</a:t>
            </a:r>
          </a:p>
          <a:p>
            <a:pPr eaLnBrk="1" hangingPunct="1">
              <a:lnSpc>
                <a:spcPct val="80000"/>
              </a:lnSpc>
            </a:pPr>
            <a:endParaRPr lang="en-US" sz="2400" smtClean="0">
              <a:solidFill>
                <a:schemeClr val="hlink"/>
              </a:solidFill>
            </a:endParaRPr>
          </a:p>
          <a:p>
            <a:pPr eaLnBrk="1" hangingPunct="1">
              <a:lnSpc>
                <a:spcPct val="80000"/>
              </a:lnSpc>
            </a:pPr>
            <a:r>
              <a:rPr lang="en-US" sz="2400" smtClean="0">
                <a:solidFill>
                  <a:schemeClr val="hlink"/>
                </a:solidFill>
              </a:rPr>
              <a:t>Use your resources. </a:t>
            </a:r>
          </a:p>
          <a:p>
            <a:pPr lvl="1" eaLnBrk="1" hangingPunct="1">
              <a:lnSpc>
                <a:spcPct val="80000"/>
              </a:lnSpc>
            </a:pPr>
            <a:r>
              <a:rPr lang="en-US" sz="2400" smtClean="0">
                <a:solidFill>
                  <a:schemeClr val="hlink"/>
                </a:solidFill>
              </a:rPr>
              <a:t>Instructors, other students, the library, tutors, academic advisor, books, etc.  </a:t>
            </a:r>
          </a:p>
          <a:p>
            <a:pPr lvl="1" eaLnBrk="1" hangingPunct="1">
              <a:lnSpc>
                <a:spcPct val="80000"/>
              </a:lnSpc>
            </a:pPr>
            <a:r>
              <a:rPr lang="en-US" sz="2400" smtClean="0">
                <a:solidFill>
                  <a:schemeClr val="hlink"/>
                </a:solidFill>
              </a:rPr>
              <a:t>The more people and resources you form working relationships with, the better your chance of success in reaching your goals.</a:t>
            </a:r>
            <a:endParaRPr lang="en-US" sz="240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 calcmode="lin" valueType="num">
                                      <p:cBhvr additive="base">
                                        <p:cTn id="7" dur="500" fill="hold"/>
                                        <p:tgtEl>
                                          <p:spTgt spid="1351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517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anim calcmode="lin" valueType="num">
                                      <p:cBhvr additive="base">
                                        <p:cTn id="11" dur="500" fill="hold"/>
                                        <p:tgtEl>
                                          <p:spTgt spid="13517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3517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35171">
                                            <p:txEl>
                                              <p:pRg st="2" end="2"/>
                                            </p:txEl>
                                          </p:spTgt>
                                        </p:tgtEl>
                                        <p:attrNameLst>
                                          <p:attrName>style.visibility</p:attrName>
                                        </p:attrNameLst>
                                      </p:cBhvr>
                                      <p:to>
                                        <p:strVal val="visible"/>
                                      </p:to>
                                    </p:set>
                                    <p:anim calcmode="lin" valueType="num">
                                      <p:cBhvr additive="base">
                                        <p:cTn id="15" dur="500" fill="hold"/>
                                        <p:tgtEl>
                                          <p:spTgt spid="135171">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35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135171">
                                            <p:txEl>
                                              <p:pRg st="4" end="4"/>
                                            </p:txEl>
                                          </p:spTgt>
                                        </p:tgtEl>
                                        <p:attrNameLst>
                                          <p:attrName>style.visibility</p:attrName>
                                        </p:attrNameLst>
                                      </p:cBhvr>
                                      <p:to>
                                        <p:strVal val="visible"/>
                                      </p:to>
                                    </p:set>
                                    <p:anim calcmode="lin" valueType="num">
                                      <p:cBhvr additive="base">
                                        <p:cTn id="21" dur="500" fill="hold"/>
                                        <p:tgtEl>
                                          <p:spTgt spid="135171">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35171">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35171">
                                            <p:txEl>
                                              <p:pRg st="5" end="5"/>
                                            </p:txEl>
                                          </p:spTgt>
                                        </p:tgtEl>
                                        <p:attrNameLst>
                                          <p:attrName>style.visibility</p:attrName>
                                        </p:attrNameLst>
                                      </p:cBhvr>
                                      <p:to>
                                        <p:strVal val="visible"/>
                                      </p:to>
                                    </p:set>
                                    <p:anim calcmode="lin" valueType="num">
                                      <p:cBhvr additive="base">
                                        <p:cTn id="25" dur="500" fill="hold"/>
                                        <p:tgtEl>
                                          <p:spTgt spid="135171">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5171">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135171">
                                            <p:txEl>
                                              <p:pRg st="6" end="6"/>
                                            </p:txEl>
                                          </p:spTgt>
                                        </p:tgtEl>
                                        <p:attrNameLst>
                                          <p:attrName>style.visibility</p:attrName>
                                        </p:attrNameLst>
                                      </p:cBhvr>
                                      <p:to>
                                        <p:strVal val="visible"/>
                                      </p:to>
                                    </p:set>
                                    <p:anim calcmode="lin" valueType="num">
                                      <p:cBhvr additive="base">
                                        <p:cTn id="29" dur="500" fill="hold"/>
                                        <p:tgtEl>
                                          <p:spTgt spid="135171">
                                            <p:txEl>
                                              <p:pRg st="6" end="6"/>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3517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Being Active</a:t>
            </a:r>
          </a:p>
        </p:txBody>
      </p:sp>
      <p:sp>
        <p:nvSpPr>
          <p:cNvPr id="148483" name="Rectangle 3"/>
          <p:cNvSpPr>
            <a:spLocks noGrp="1" noChangeArrowheads="1"/>
          </p:cNvSpPr>
          <p:nvPr>
            <p:ph type="body" idx="1"/>
          </p:nvPr>
        </p:nvSpPr>
        <p:spPr/>
        <p:txBody>
          <a:bodyPr/>
          <a:lstStyle/>
          <a:p>
            <a:pPr eaLnBrk="1" hangingPunct="1">
              <a:lnSpc>
                <a:spcPct val="90000"/>
              </a:lnSpc>
            </a:pPr>
            <a:r>
              <a:rPr lang="en-US" smtClean="0">
                <a:solidFill>
                  <a:schemeClr val="hlink"/>
                </a:solidFill>
              </a:rPr>
              <a:t>What specific things can you do to increase your level of active learning?</a:t>
            </a:r>
          </a:p>
          <a:p>
            <a:pPr eaLnBrk="1" hangingPunct="1">
              <a:lnSpc>
                <a:spcPct val="90000"/>
              </a:lnSpc>
            </a:pPr>
            <a:endParaRPr lang="en-US" smtClean="0">
              <a:solidFill>
                <a:schemeClr val="hlink"/>
              </a:solidFill>
            </a:endParaRPr>
          </a:p>
          <a:p>
            <a:pPr eaLnBrk="1" hangingPunct="1">
              <a:lnSpc>
                <a:spcPct val="90000"/>
              </a:lnSpc>
              <a:buFont typeface="Wingdings" pitchFamily="2" charset="2"/>
              <a:buNone/>
            </a:pPr>
            <a:endParaRPr lang="en-US" smtClean="0">
              <a:solidFill>
                <a:schemeClr val="hlink"/>
              </a:solidFill>
            </a:endParaRPr>
          </a:p>
          <a:p>
            <a:pPr eaLnBrk="1" hangingPunct="1">
              <a:lnSpc>
                <a:spcPct val="90000"/>
              </a:lnSpc>
            </a:pPr>
            <a:endParaRPr lang="en-US" smtClean="0">
              <a:solidFill>
                <a:schemeClr val="hlink"/>
              </a:solidFill>
            </a:endParaRPr>
          </a:p>
          <a:p>
            <a:pPr eaLnBrk="1" hangingPunct="1">
              <a:lnSpc>
                <a:spcPct val="90000"/>
              </a:lnSpc>
            </a:pPr>
            <a:endParaRPr lang="en-US" smtClean="0">
              <a:solidFill>
                <a:schemeClr val="hlink"/>
              </a:solidFill>
            </a:endParaRPr>
          </a:p>
          <a:p>
            <a:pPr eaLnBrk="1" hangingPunct="1">
              <a:lnSpc>
                <a:spcPct val="90000"/>
              </a:lnSpc>
              <a:buFont typeface="Wingdings" pitchFamily="2" charset="2"/>
              <a:buNone/>
            </a:pPr>
            <a:r>
              <a:rPr lang="en-US" smtClean="0">
                <a:solidFill>
                  <a:schemeClr val="hlink"/>
                </a:solidFill>
              </a:rPr>
              <a:t>	</a:t>
            </a:r>
            <a:r>
              <a:rPr lang="en-US" sz="2400" smtClean="0">
                <a:solidFill>
                  <a:schemeClr val="hlink"/>
                </a:solidFill>
              </a:rPr>
              <a:t>The next slide begins the discussion on active reading…</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Stop and think…</a:t>
            </a:r>
          </a:p>
        </p:txBody>
      </p:sp>
      <p:sp>
        <p:nvSpPr>
          <p:cNvPr id="16387" name="Rectangle 3"/>
          <p:cNvSpPr>
            <a:spLocks noGrp="1" noChangeArrowheads="1"/>
          </p:cNvSpPr>
          <p:nvPr>
            <p:ph type="body" sz="half" idx="1"/>
          </p:nvPr>
        </p:nvSpPr>
        <p:spPr>
          <a:xfrm>
            <a:off x="1370013" y="1827213"/>
            <a:ext cx="3963987" cy="4114800"/>
          </a:xfrm>
        </p:spPr>
        <p:txBody>
          <a:bodyPr/>
          <a:lstStyle/>
          <a:p>
            <a:pPr eaLnBrk="1" hangingPunct="1"/>
            <a:r>
              <a:rPr lang="en-US" sz="2800" b="1" smtClean="0">
                <a:solidFill>
                  <a:schemeClr val="hlink"/>
                </a:solidFill>
              </a:rPr>
              <a:t>What does it mean to be an active reader?</a:t>
            </a:r>
          </a:p>
          <a:p>
            <a:pPr lvl="1" eaLnBrk="1" hangingPunct="1"/>
            <a:r>
              <a:rPr lang="en-US" sz="2400" b="1" smtClean="0">
                <a:solidFill>
                  <a:schemeClr val="hlink"/>
                </a:solidFill>
              </a:rPr>
              <a:t>What can you do as you read to increase your understanding of the material?</a:t>
            </a:r>
          </a:p>
        </p:txBody>
      </p:sp>
      <p:pic>
        <p:nvPicPr>
          <p:cNvPr id="16388" name="Picture 4" descr="Image of student reading."/>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562600" y="4191000"/>
            <a:ext cx="3200400" cy="2127250"/>
          </a:xfrm>
          <a:noFill/>
        </p:spPr>
      </p:pic>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Active Reading</a:t>
            </a:r>
          </a:p>
        </p:txBody>
      </p:sp>
      <p:sp>
        <p:nvSpPr>
          <p:cNvPr id="17411" name="Text Box 5"/>
          <p:cNvSpPr txBox="1">
            <a:spLocks noChangeArrowheads="1"/>
          </p:cNvSpPr>
          <p:nvPr/>
        </p:nvSpPr>
        <p:spPr bwMode="auto">
          <a:xfrm>
            <a:off x="0" y="6578600"/>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endParaRPr lang="en-US" sz="1200" i="1">
              <a:latin typeface="Tahoma" pitchFamily="34" charset="0"/>
            </a:endParaRPr>
          </a:p>
        </p:txBody>
      </p:sp>
      <p:sp>
        <p:nvSpPr>
          <p:cNvPr id="113673" name="Rectangle 9"/>
          <p:cNvSpPr>
            <a:spLocks noGrp="1" noChangeArrowheads="1"/>
          </p:cNvSpPr>
          <p:nvPr>
            <p:ph type="body" sz="half" idx="1"/>
          </p:nvPr>
        </p:nvSpPr>
        <p:spPr>
          <a:xfrm>
            <a:off x="1370013" y="1827213"/>
            <a:ext cx="7011987" cy="4114800"/>
          </a:xfrm>
        </p:spPr>
        <p:txBody>
          <a:bodyPr/>
          <a:lstStyle/>
          <a:p>
            <a:pPr eaLnBrk="1" hangingPunct="1"/>
            <a:r>
              <a:rPr lang="en-US" sz="2500" smtClean="0">
                <a:solidFill>
                  <a:schemeClr val="hlink"/>
                </a:solidFill>
              </a:rPr>
              <a:t>To understand what you read, you must be able to:</a:t>
            </a:r>
          </a:p>
          <a:p>
            <a:pPr lvl="1" eaLnBrk="1" hangingPunct="1"/>
            <a:r>
              <a:rPr lang="en-US" sz="2100" smtClean="0">
                <a:solidFill>
                  <a:schemeClr val="hlink"/>
                </a:solidFill>
              </a:rPr>
              <a:t>Identify the author’s thesis (main idea).</a:t>
            </a:r>
          </a:p>
          <a:p>
            <a:pPr lvl="1" eaLnBrk="1" hangingPunct="1"/>
            <a:r>
              <a:rPr lang="en-US" sz="2100" smtClean="0">
                <a:solidFill>
                  <a:schemeClr val="hlink"/>
                </a:solidFill>
              </a:rPr>
              <a:t>Understand the author’s line of reasoning from paragraph to paragraph.</a:t>
            </a:r>
          </a:p>
          <a:p>
            <a:pPr lvl="1" eaLnBrk="1" hangingPunct="1"/>
            <a:r>
              <a:rPr lang="en-US" sz="2100" smtClean="0">
                <a:solidFill>
                  <a:schemeClr val="hlink"/>
                </a:solidFill>
              </a:rPr>
              <a:t>Briefly explain the main point and line of reasoning to someone who has not read the passage.</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7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7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7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Tips for Reading Actively</a:t>
            </a:r>
          </a:p>
        </p:txBody>
      </p:sp>
      <p:sp>
        <p:nvSpPr>
          <p:cNvPr id="116739" name="Rectangle 3"/>
          <p:cNvSpPr>
            <a:spLocks noGrp="1" noChangeArrowheads="1"/>
          </p:cNvSpPr>
          <p:nvPr>
            <p:ph type="body" idx="1"/>
          </p:nvPr>
        </p:nvSpPr>
        <p:spPr>
          <a:xfrm>
            <a:off x="1219200" y="1827213"/>
            <a:ext cx="7924800" cy="4114800"/>
          </a:xfrm>
        </p:spPr>
        <p:txBody>
          <a:bodyPr/>
          <a:lstStyle/>
          <a:p>
            <a:pPr eaLnBrk="1" hangingPunct="1">
              <a:lnSpc>
                <a:spcPct val="90000"/>
              </a:lnSpc>
            </a:pPr>
            <a:r>
              <a:rPr lang="en-US" sz="1800" smtClean="0">
                <a:solidFill>
                  <a:schemeClr val="hlink"/>
                </a:solidFill>
              </a:rPr>
              <a:t>Pause after reading each paragraph to mentally summarize what have read.</a:t>
            </a:r>
          </a:p>
          <a:p>
            <a:pPr lvl="1" eaLnBrk="1" hangingPunct="1">
              <a:lnSpc>
                <a:spcPct val="90000"/>
              </a:lnSpc>
            </a:pPr>
            <a:r>
              <a:rPr lang="en-US" sz="1800" smtClean="0">
                <a:solidFill>
                  <a:schemeClr val="hlink"/>
                </a:solidFill>
              </a:rPr>
              <a:t>Ask yourself: </a:t>
            </a:r>
          </a:p>
          <a:p>
            <a:pPr lvl="2" eaLnBrk="1" hangingPunct="1">
              <a:lnSpc>
                <a:spcPct val="90000"/>
              </a:lnSpc>
            </a:pPr>
            <a:r>
              <a:rPr lang="en-US" sz="1800" smtClean="0">
                <a:solidFill>
                  <a:schemeClr val="hlink"/>
                </a:solidFill>
              </a:rPr>
              <a:t>What is the main idea?  What are the major supporting facts?</a:t>
            </a:r>
          </a:p>
          <a:p>
            <a:pPr lvl="2" eaLnBrk="1" hangingPunct="1">
              <a:lnSpc>
                <a:spcPct val="90000"/>
              </a:lnSpc>
            </a:pPr>
            <a:r>
              <a:rPr lang="en-US" sz="1800" smtClean="0">
                <a:solidFill>
                  <a:schemeClr val="hlink"/>
                </a:solidFill>
              </a:rPr>
              <a:t>Where is the discussion likely to go from here?</a:t>
            </a:r>
          </a:p>
          <a:p>
            <a:pPr lvl="2" eaLnBrk="1" hangingPunct="1">
              <a:lnSpc>
                <a:spcPct val="90000"/>
              </a:lnSpc>
            </a:pPr>
            <a:endParaRPr lang="en-US" sz="1800" smtClean="0">
              <a:solidFill>
                <a:schemeClr val="hlink"/>
              </a:solidFill>
            </a:endParaRPr>
          </a:p>
          <a:p>
            <a:pPr eaLnBrk="1" hangingPunct="1">
              <a:lnSpc>
                <a:spcPct val="90000"/>
              </a:lnSpc>
            </a:pPr>
            <a:r>
              <a:rPr lang="en-US" sz="1800" smtClean="0">
                <a:solidFill>
                  <a:schemeClr val="hlink"/>
                </a:solidFill>
              </a:rPr>
              <a:t>Focus on:</a:t>
            </a:r>
          </a:p>
          <a:p>
            <a:pPr lvl="1" eaLnBrk="1" hangingPunct="1">
              <a:lnSpc>
                <a:spcPct val="90000"/>
              </a:lnSpc>
            </a:pPr>
            <a:r>
              <a:rPr lang="en-US" sz="1800" smtClean="0">
                <a:solidFill>
                  <a:schemeClr val="hlink"/>
                </a:solidFill>
              </a:rPr>
              <a:t>Understanding the main idea </a:t>
            </a:r>
          </a:p>
          <a:p>
            <a:pPr lvl="1" eaLnBrk="1" hangingPunct="1">
              <a:lnSpc>
                <a:spcPct val="90000"/>
              </a:lnSpc>
            </a:pPr>
            <a:r>
              <a:rPr lang="en-US" sz="1800" smtClean="0">
                <a:solidFill>
                  <a:schemeClr val="hlink"/>
                </a:solidFill>
              </a:rPr>
              <a:t>Identifying supporting evidence</a:t>
            </a:r>
          </a:p>
          <a:p>
            <a:pPr lvl="1" eaLnBrk="1" hangingPunct="1">
              <a:lnSpc>
                <a:spcPct val="90000"/>
              </a:lnSpc>
            </a:pPr>
            <a:r>
              <a:rPr lang="en-US" sz="1800" smtClean="0">
                <a:solidFill>
                  <a:schemeClr val="hlink"/>
                </a:solidFill>
              </a:rPr>
              <a:t>Distinguishing between main points and minor details</a:t>
            </a:r>
          </a:p>
          <a:p>
            <a:pPr lvl="1" eaLnBrk="1" hangingPunct="1">
              <a:lnSpc>
                <a:spcPct val="90000"/>
              </a:lnSpc>
            </a:pPr>
            <a:endParaRPr lang="en-US" sz="1800" u="sng" smtClean="0">
              <a:solidFill>
                <a:schemeClr val="hlink"/>
              </a:solidFill>
            </a:endParaRPr>
          </a:p>
          <a:p>
            <a:pPr eaLnBrk="1" hangingPunct="1">
              <a:lnSpc>
                <a:spcPct val="90000"/>
              </a:lnSpc>
            </a:pPr>
            <a:r>
              <a:rPr lang="en-US" sz="1800" smtClean="0">
                <a:solidFill>
                  <a:schemeClr val="hlink"/>
                </a:solidFill>
              </a:rPr>
              <a:t>The next slide lists key words and phrases that authors use to signal how a discussion is organized.  Being aware of these words and phrases will help you understand the main idea and details of a passage.  </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wipe(up)">
                                      <p:cBhvr>
                                        <p:cTn id="7" dur="500"/>
                                        <p:tgtEl>
                                          <p:spTgt spid="116739">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16739">
                                            <p:txEl>
                                              <p:pRg st="1" end="1"/>
                                            </p:txEl>
                                          </p:spTgt>
                                        </p:tgtEl>
                                        <p:attrNameLst>
                                          <p:attrName>style.visibility</p:attrName>
                                        </p:attrNameLst>
                                      </p:cBhvr>
                                      <p:to>
                                        <p:strVal val="visible"/>
                                      </p:to>
                                    </p:set>
                                    <p:animEffect transition="in" filter="wipe(up)">
                                      <p:cBhvr>
                                        <p:cTn id="10" dur="500"/>
                                        <p:tgtEl>
                                          <p:spTgt spid="116739">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16739">
                                            <p:txEl>
                                              <p:pRg st="2" end="2"/>
                                            </p:txEl>
                                          </p:spTgt>
                                        </p:tgtEl>
                                        <p:attrNameLst>
                                          <p:attrName>style.visibility</p:attrName>
                                        </p:attrNameLst>
                                      </p:cBhvr>
                                      <p:to>
                                        <p:strVal val="visible"/>
                                      </p:to>
                                    </p:set>
                                    <p:animEffect transition="in" filter="wipe(up)">
                                      <p:cBhvr>
                                        <p:cTn id="13" dur="500"/>
                                        <p:tgtEl>
                                          <p:spTgt spid="116739">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16739">
                                            <p:txEl>
                                              <p:pRg st="3" end="3"/>
                                            </p:txEl>
                                          </p:spTgt>
                                        </p:tgtEl>
                                        <p:attrNameLst>
                                          <p:attrName>style.visibility</p:attrName>
                                        </p:attrNameLst>
                                      </p:cBhvr>
                                      <p:to>
                                        <p:strVal val="visible"/>
                                      </p:to>
                                    </p:set>
                                    <p:animEffect transition="in" filter="wipe(up)">
                                      <p:cBhvr>
                                        <p:cTn id="16" dur="500"/>
                                        <p:tgtEl>
                                          <p:spTgt spid="116739">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16739">
                                            <p:txEl>
                                              <p:pRg st="5" end="5"/>
                                            </p:txEl>
                                          </p:spTgt>
                                        </p:tgtEl>
                                        <p:attrNameLst>
                                          <p:attrName>style.visibility</p:attrName>
                                        </p:attrNameLst>
                                      </p:cBhvr>
                                      <p:to>
                                        <p:strVal val="visible"/>
                                      </p:to>
                                    </p:set>
                                    <p:animEffect transition="in" filter="wipe(up)">
                                      <p:cBhvr>
                                        <p:cTn id="21" dur="500"/>
                                        <p:tgtEl>
                                          <p:spTgt spid="116739">
                                            <p:txEl>
                                              <p:pRg st="5" end="5"/>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16739">
                                            <p:txEl>
                                              <p:pRg st="6" end="6"/>
                                            </p:txEl>
                                          </p:spTgt>
                                        </p:tgtEl>
                                        <p:attrNameLst>
                                          <p:attrName>style.visibility</p:attrName>
                                        </p:attrNameLst>
                                      </p:cBhvr>
                                      <p:to>
                                        <p:strVal val="visible"/>
                                      </p:to>
                                    </p:set>
                                    <p:animEffect transition="in" filter="wipe(up)">
                                      <p:cBhvr>
                                        <p:cTn id="24" dur="500"/>
                                        <p:tgtEl>
                                          <p:spTgt spid="116739">
                                            <p:txEl>
                                              <p:pRg st="6" end="6"/>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16739">
                                            <p:txEl>
                                              <p:pRg st="7" end="7"/>
                                            </p:txEl>
                                          </p:spTgt>
                                        </p:tgtEl>
                                        <p:attrNameLst>
                                          <p:attrName>style.visibility</p:attrName>
                                        </p:attrNameLst>
                                      </p:cBhvr>
                                      <p:to>
                                        <p:strVal val="visible"/>
                                      </p:to>
                                    </p:set>
                                    <p:animEffect transition="in" filter="wipe(up)">
                                      <p:cBhvr>
                                        <p:cTn id="27" dur="500"/>
                                        <p:tgtEl>
                                          <p:spTgt spid="116739">
                                            <p:txEl>
                                              <p:pRg st="7" end="7"/>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116739">
                                            <p:txEl>
                                              <p:pRg st="8" end="8"/>
                                            </p:txEl>
                                          </p:spTgt>
                                        </p:tgtEl>
                                        <p:attrNameLst>
                                          <p:attrName>style.visibility</p:attrName>
                                        </p:attrNameLst>
                                      </p:cBhvr>
                                      <p:to>
                                        <p:strVal val="visible"/>
                                      </p:to>
                                    </p:set>
                                    <p:animEffect transition="in" filter="wipe(up)">
                                      <p:cBhvr>
                                        <p:cTn id="30" dur="500"/>
                                        <p:tgtEl>
                                          <p:spTgt spid="116739">
                                            <p:txEl>
                                              <p:pRg st="8" end="8"/>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16739">
                                            <p:txEl>
                                              <p:pRg st="10" end="10"/>
                                            </p:txEl>
                                          </p:spTgt>
                                        </p:tgtEl>
                                        <p:attrNameLst>
                                          <p:attrName>style.visibility</p:attrName>
                                        </p:attrNameLst>
                                      </p:cBhvr>
                                      <p:to>
                                        <p:strVal val="visible"/>
                                      </p:to>
                                    </p:set>
                                    <p:animEffect transition="in" filter="wipe(up)">
                                      <p:cBhvr>
                                        <p:cTn id="35" dur="500"/>
                                        <p:tgtEl>
                                          <p:spTgt spid="1167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Signal Words &amp; Phrases</a:t>
            </a:r>
          </a:p>
        </p:txBody>
      </p:sp>
      <p:sp>
        <p:nvSpPr>
          <p:cNvPr id="19459" name="Rectangle 3"/>
          <p:cNvSpPr>
            <a:spLocks noGrp="1" noChangeArrowheads="1"/>
          </p:cNvSpPr>
          <p:nvPr>
            <p:ph type="body" sz="half" idx="1"/>
          </p:nvPr>
        </p:nvSpPr>
        <p:spPr>
          <a:xfrm>
            <a:off x="1143000" y="1828800"/>
            <a:ext cx="3582988" cy="4649788"/>
          </a:xfrm>
        </p:spPr>
        <p:txBody>
          <a:bodyPr/>
          <a:lstStyle/>
          <a:p>
            <a:pPr eaLnBrk="1" hangingPunct="1">
              <a:lnSpc>
                <a:spcPct val="90000"/>
              </a:lnSpc>
            </a:pPr>
            <a:r>
              <a:rPr lang="en-US" sz="1800" smtClean="0">
                <a:solidFill>
                  <a:schemeClr val="hlink"/>
                </a:solidFill>
              </a:rPr>
              <a:t>These words signal that the author is </a:t>
            </a:r>
            <a:r>
              <a:rPr lang="en-US" sz="1800" b="1" smtClean="0">
                <a:solidFill>
                  <a:schemeClr val="hlink"/>
                </a:solidFill>
              </a:rPr>
              <a:t>contrasting </a:t>
            </a:r>
            <a:r>
              <a:rPr lang="en-US" sz="1800" smtClean="0">
                <a:solidFill>
                  <a:schemeClr val="hlink"/>
                </a:solidFill>
              </a:rPr>
              <a:t>(identifying differences between) two concepts:</a:t>
            </a:r>
          </a:p>
          <a:p>
            <a:pPr lvl="1" eaLnBrk="1" hangingPunct="1">
              <a:lnSpc>
                <a:spcPct val="90000"/>
              </a:lnSpc>
            </a:pPr>
            <a:r>
              <a:rPr lang="en-US" sz="1600" smtClean="0">
                <a:solidFill>
                  <a:schemeClr val="hlink"/>
                </a:solidFill>
              </a:rPr>
              <a:t>Alternatively, rather than, by contrast, while, however, yet, on the other hand</a:t>
            </a:r>
          </a:p>
          <a:p>
            <a:pPr lvl="1" eaLnBrk="1" hangingPunct="1">
              <a:lnSpc>
                <a:spcPct val="90000"/>
              </a:lnSpc>
            </a:pPr>
            <a:endParaRPr lang="en-US" sz="1600" smtClean="0">
              <a:solidFill>
                <a:schemeClr val="hlink"/>
              </a:solidFill>
            </a:endParaRPr>
          </a:p>
          <a:p>
            <a:pPr eaLnBrk="1" hangingPunct="1">
              <a:lnSpc>
                <a:spcPct val="90000"/>
              </a:lnSpc>
            </a:pPr>
            <a:r>
              <a:rPr lang="en-US" sz="1800" smtClean="0">
                <a:solidFill>
                  <a:schemeClr val="hlink"/>
                </a:solidFill>
              </a:rPr>
              <a:t>These words signal that the author is </a:t>
            </a:r>
            <a:r>
              <a:rPr lang="en-US" sz="1800" b="1" smtClean="0">
                <a:solidFill>
                  <a:schemeClr val="hlink"/>
                </a:solidFill>
              </a:rPr>
              <a:t>comparing</a:t>
            </a:r>
            <a:r>
              <a:rPr lang="en-US" sz="1800" smtClean="0">
                <a:solidFill>
                  <a:schemeClr val="hlink"/>
                </a:solidFill>
              </a:rPr>
              <a:t> (identifying similarities between) two concepts:</a:t>
            </a:r>
          </a:p>
          <a:p>
            <a:pPr lvl="1" eaLnBrk="1" hangingPunct="1">
              <a:lnSpc>
                <a:spcPct val="90000"/>
              </a:lnSpc>
            </a:pPr>
            <a:r>
              <a:rPr lang="en-US" sz="1600" smtClean="0">
                <a:solidFill>
                  <a:schemeClr val="hlink"/>
                </a:solidFill>
              </a:rPr>
              <a:t>Similarly, just as, in the same way, to, analogous, also, parallel, as, likewise</a:t>
            </a:r>
            <a:endParaRPr lang="en-US" sz="1400" smtClean="0">
              <a:solidFill>
                <a:schemeClr val="hlink"/>
              </a:solidFill>
            </a:endParaRPr>
          </a:p>
        </p:txBody>
      </p:sp>
      <p:sp>
        <p:nvSpPr>
          <p:cNvPr id="19460" name="Rectangle 4"/>
          <p:cNvSpPr>
            <a:spLocks noGrp="1" noChangeArrowheads="1"/>
          </p:cNvSpPr>
          <p:nvPr>
            <p:ph type="body" sz="half" idx="2"/>
          </p:nvPr>
        </p:nvSpPr>
        <p:spPr>
          <a:xfrm>
            <a:off x="5257800" y="1827213"/>
            <a:ext cx="3425825" cy="4725987"/>
          </a:xfrm>
        </p:spPr>
        <p:txBody>
          <a:bodyPr/>
          <a:lstStyle/>
          <a:p>
            <a:pPr eaLnBrk="1" hangingPunct="1">
              <a:lnSpc>
                <a:spcPct val="90000"/>
              </a:lnSpc>
            </a:pPr>
            <a:r>
              <a:rPr lang="en-US" sz="1800" smtClean="0">
                <a:solidFill>
                  <a:schemeClr val="hlink"/>
                </a:solidFill>
              </a:rPr>
              <a:t>These words signal </a:t>
            </a:r>
            <a:r>
              <a:rPr lang="en-US" sz="1800" b="1" smtClean="0">
                <a:solidFill>
                  <a:schemeClr val="hlink"/>
                </a:solidFill>
              </a:rPr>
              <a:t>evidence</a:t>
            </a:r>
            <a:r>
              <a:rPr lang="en-US" sz="1800" smtClean="0">
                <a:solidFill>
                  <a:schemeClr val="hlink"/>
                </a:solidFill>
              </a:rPr>
              <a:t> (factual information) used to support the author’s argument:</a:t>
            </a:r>
          </a:p>
          <a:p>
            <a:pPr lvl="1" eaLnBrk="1" hangingPunct="1">
              <a:lnSpc>
                <a:spcPct val="90000"/>
              </a:lnSpc>
            </a:pPr>
            <a:r>
              <a:rPr lang="en-US" sz="1600" smtClean="0">
                <a:solidFill>
                  <a:schemeClr val="hlink"/>
                </a:solidFill>
              </a:rPr>
              <a:t>Because, since, in light of</a:t>
            </a:r>
          </a:p>
          <a:p>
            <a:pPr eaLnBrk="1" hangingPunct="1">
              <a:lnSpc>
                <a:spcPct val="90000"/>
              </a:lnSpc>
            </a:pPr>
            <a:endParaRPr lang="en-US" sz="1600" smtClean="0">
              <a:solidFill>
                <a:schemeClr val="hlink"/>
              </a:solidFill>
            </a:endParaRPr>
          </a:p>
          <a:p>
            <a:pPr eaLnBrk="1" hangingPunct="1">
              <a:lnSpc>
                <a:spcPct val="90000"/>
              </a:lnSpc>
            </a:pPr>
            <a:endParaRPr lang="en-US" sz="1600" smtClean="0">
              <a:solidFill>
                <a:schemeClr val="hlink"/>
              </a:solidFill>
            </a:endParaRPr>
          </a:p>
          <a:p>
            <a:pPr eaLnBrk="1" hangingPunct="1">
              <a:lnSpc>
                <a:spcPct val="90000"/>
              </a:lnSpc>
            </a:pPr>
            <a:r>
              <a:rPr lang="en-US" sz="1800" smtClean="0">
                <a:solidFill>
                  <a:schemeClr val="hlink"/>
                </a:solidFill>
              </a:rPr>
              <a:t>These words signal a </a:t>
            </a:r>
            <a:r>
              <a:rPr lang="en-US" sz="1800" b="1" smtClean="0">
                <a:solidFill>
                  <a:schemeClr val="hlink"/>
                </a:solidFill>
              </a:rPr>
              <a:t>logical conclusion</a:t>
            </a:r>
            <a:r>
              <a:rPr lang="en-US" sz="1800" smtClean="0">
                <a:solidFill>
                  <a:schemeClr val="hlink"/>
                </a:solidFill>
              </a:rPr>
              <a:t> based upon preceding material:</a:t>
            </a:r>
          </a:p>
          <a:p>
            <a:pPr lvl="1" eaLnBrk="1" hangingPunct="1">
              <a:lnSpc>
                <a:spcPct val="90000"/>
              </a:lnSpc>
            </a:pPr>
            <a:r>
              <a:rPr lang="en-US" sz="1600" smtClean="0">
                <a:solidFill>
                  <a:schemeClr val="hlink"/>
                </a:solidFill>
              </a:rPr>
              <a:t>Consequently, therefore, in conclusion, as a result, then, accordingly, thus</a:t>
            </a:r>
          </a:p>
        </p:txBody>
      </p:sp>
    </p:spTree>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Being Active</a:t>
            </a:r>
          </a:p>
        </p:txBody>
      </p:sp>
      <p:sp>
        <p:nvSpPr>
          <p:cNvPr id="150531" name="Rectangle 3"/>
          <p:cNvSpPr>
            <a:spLocks noGrp="1" noChangeArrowheads="1"/>
          </p:cNvSpPr>
          <p:nvPr>
            <p:ph type="body" idx="1"/>
          </p:nvPr>
        </p:nvSpPr>
        <p:spPr/>
        <p:txBody>
          <a:bodyPr/>
          <a:lstStyle/>
          <a:p>
            <a:pPr eaLnBrk="1" hangingPunct="1">
              <a:lnSpc>
                <a:spcPct val="90000"/>
              </a:lnSpc>
            </a:pPr>
            <a:r>
              <a:rPr lang="en-US" smtClean="0">
                <a:solidFill>
                  <a:schemeClr val="hlink"/>
                </a:solidFill>
              </a:rPr>
              <a:t>What specific skills can you work on  to increase your level of active reading?</a:t>
            </a:r>
          </a:p>
          <a:p>
            <a:pPr eaLnBrk="1" hangingPunct="1">
              <a:lnSpc>
                <a:spcPct val="90000"/>
              </a:lnSpc>
            </a:pPr>
            <a:endParaRPr lang="en-US" smtClean="0">
              <a:solidFill>
                <a:schemeClr val="hlink"/>
              </a:solidFill>
            </a:endParaRPr>
          </a:p>
          <a:p>
            <a:pPr eaLnBrk="1" hangingPunct="1">
              <a:lnSpc>
                <a:spcPct val="90000"/>
              </a:lnSpc>
              <a:buFont typeface="Wingdings" pitchFamily="2" charset="2"/>
              <a:buNone/>
            </a:pPr>
            <a:endParaRPr lang="en-US" smtClean="0">
              <a:solidFill>
                <a:schemeClr val="hlink"/>
              </a:solidFill>
            </a:endParaRPr>
          </a:p>
          <a:p>
            <a:pPr eaLnBrk="1" hangingPunct="1">
              <a:lnSpc>
                <a:spcPct val="90000"/>
              </a:lnSpc>
            </a:pPr>
            <a:endParaRPr lang="en-US" smtClean="0">
              <a:solidFill>
                <a:schemeClr val="hlink"/>
              </a:solidFill>
            </a:endParaRPr>
          </a:p>
          <a:p>
            <a:pPr eaLnBrk="1" hangingPunct="1">
              <a:lnSpc>
                <a:spcPct val="90000"/>
              </a:lnSpc>
            </a:pPr>
            <a:endParaRPr lang="en-US" smtClean="0">
              <a:solidFill>
                <a:schemeClr val="hlink"/>
              </a:solidFill>
            </a:endParaRPr>
          </a:p>
          <a:p>
            <a:pPr eaLnBrk="1" hangingPunct="1">
              <a:lnSpc>
                <a:spcPct val="90000"/>
              </a:lnSpc>
              <a:buFont typeface="Wingdings" pitchFamily="2" charset="2"/>
              <a:buNone/>
            </a:pPr>
            <a:r>
              <a:rPr lang="en-US" smtClean="0">
                <a:solidFill>
                  <a:schemeClr val="hlink"/>
                </a:solidFill>
              </a:rPr>
              <a:t>	</a:t>
            </a:r>
            <a:r>
              <a:rPr lang="en-US" sz="2400" smtClean="0">
                <a:solidFill>
                  <a:schemeClr val="hlink"/>
                </a:solidFill>
              </a:rPr>
              <a:t>The next slide begins the discussion on active writing…</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5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Stop and think…</a:t>
            </a:r>
          </a:p>
        </p:txBody>
      </p:sp>
      <p:sp>
        <p:nvSpPr>
          <p:cNvPr id="21507" name="Rectangle 3"/>
          <p:cNvSpPr>
            <a:spLocks noGrp="1" noChangeArrowheads="1"/>
          </p:cNvSpPr>
          <p:nvPr>
            <p:ph type="body" idx="1"/>
          </p:nvPr>
        </p:nvSpPr>
        <p:spPr/>
        <p:txBody>
          <a:bodyPr/>
          <a:lstStyle/>
          <a:p>
            <a:pPr eaLnBrk="1" hangingPunct="1"/>
            <a:r>
              <a:rPr lang="en-US" b="1" smtClean="0">
                <a:solidFill>
                  <a:schemeClr val="hlink"/>
                </a:solidFill>
              </a:rPr>
              <a:t>Do you have a process for approaching writing assignments?</a:t>
            </a:r>
          </a:p>
          <a:p>
            <a:pPr eaLnBrk="1" hangingPunct="1"/>
            <a:endParaRPr lang="en-US" b="1" smtClean="0">
              <a:solidFill>
                <a:schemeClr val="hlink"/>
              </a:solidFill>
            </a:endParaRPr>
          </a:p>
          <a:p>
            <a:pPr eaLnBrk="1" hangingPunct="1"/>
            <a:r>
              <a:rPr lang="en-US" b="1" smtClean="0">
                <a:solidFill>
                  <a:schemeClr val="hlink"/>
                </a:solidFill>
              </a:rPr>
              <a:t>How productive is it?</a:t>
            </a:r>
          </a:p>
          <a:p>
            <a:pPr eaLnBrk="1" hangingPunct="1"/>
            <a:endParaRPr lang="en-US" b="1" smtClean="0">
              <a:solidFill>
                <a:schemeClr val="hlink"/>
              </a:solidFill>
            </a:endParaRPr>
          </a:p>
          <a:p>
            <a:pPr eaLnBrk="1" hangingPunct="1"/>
            <a:r>
              <a:rPr lang="en-US" b="1" smtClean="0">
                <a:solidFill>
                  <a:schemeClr val="hlink"/>
                </a:solidFill>
              </a:rPr>
              <a:t>How could you improve your writing?</a:t>
            </a: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Stop and Think…</a:t>
            </a:r>
          </a:p>
        </p:txBody>
      </p:sp>
      <p:sp>
        <p:nvSpPr>
          <p:cNvPr id="89091" name="Rectangle 3"/>
          <p:cNvSpPr>
            <a:spLocks noGrp="1" noChangeArrowheads="1"/>
          </p:cNvSpPr>
          <p:nvPr>
            <p:ph type="body" idx="1"/>
          </p:nvPr>
        </p:nvSpPr>
        <p:spPr/>
        <p:txBody>
          <a:bodyPr/>
          <a:lstStyle/>
          <a:p>
            <a:pPr eaLnBrk="1" hangingPunct="1"/>
            <a:r>
              <a:rPr lang="en-US" sz="3600" b="1" smtClean="0">
                <a:solidFill>
                  <a:schemeClr val="hlink"/>
                </a:solidFill>
              </a:rPr>
              <a:t>What is Critical Thinking? </a:t>
            </a:r>
          </a:p>
          <a:p>
            <a:pPr eaLnBrk="1" hangingPunct="1"/>
            <a:endParaRPr lang="en-US" sz="3600" b="1" smtClean="0">
              <a:solidFill>
                <a:schemeClr val="hlink"/>
              </a:solidFill>
            </a:endParaRPr>
          </a:p>
          <a:p>
            <a:pPr eaLnBrk="1" hangingPunct="1"/>
            <a:r>
              <a:rPr lang="en-US" sz="3600" b="1" smtClean="0">
                <a:solidFill>
                  <a:schemeClr val="hlink"/>
                </a:solidFill>
              </a:rPr>
              <a:t>What does the term Critical Thinking mean to you?</a:t>
            </a:r>
          </a:p>
          <a:p>
            <a:pPr eaLnBrk="1" hangingPunct="1">
              <a:buFont typeface="Wingdings" pitchFamily="2" charset="2"/>
              <a:buNone/>
            </a:pPr>
            <a:endParaRPr lang="en-US" sz="3600" b="1" smtClean="0">
              <a:solidFill>
                <a:schemeClr val="hlink"/>
              </a:solidFill>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Effect transition="in" filter="dissolve">
                                      <p:cBhvr>
                                        <p:cTn id="7" dur="500"/>
                                        <p:tgtEl>
                                          <p:spTgt spid="890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091">
                                            <p:txEl>
                                              <p:pRg st="2" end="2"/>
                                            </p:txEl>
                                          </p:spTgt>
                                        </p:tgtEl>
                                        <p:attrNameLst>
                                          <p:attrName>style.visibility</p:attrName>
                                        </p:attrNameLst>
                                      </p:cBhvr>
                                      <p:to>
                                        <p:strVal val="visible"/>
                                      </p:to>
                                    </p:set>
                                    <p:animEffect transition="in" filter="dissolve">
                                      <p:cBhvr>
                                        <p:cTn id="12" dur="500"/>
                                        <p:tgtEl>
                                          <p:spTgt spid="890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Critical Writing</a:t>
            </a:r>
          </a:p>
        </p:txBody>
      </p:sp>
      <p:sp>
        <p:nvSpPr>
          <p:cNvPr id="22531" name="Rectangle 3"/>
          <p:cNvSpPr>
            <a:spLocks noGrp="1" noChangeArrowheads="1"/>
          </p:cNvSpPr>
          <p:nvPr>
            <p:ph type="body" sz="half" idx="1"/>
          </p:nvPr>
        </p:nvSpPr>
        <p:spPr>
          <a:xfrm>
            <a:off x="1370013" y="1827213"/>
            <a:ext cx="6402387" cy="4114800"/>
          </a:xfrm>
        </p:spPr>
        <p:txBody>
          <a:bodyPr/>
          <a:lstStyle/>
          <a:p>
            <a:pPr marL="609600" indent="-609600" eaLnBrk="1" hangingPunct="1">
              <a:buFont typeface="Wingdings" pitchFamily="2" charset="2"/>
              <a:buNone/>
            </a:pPr>
            <a:r>
              <a:rPr lang="en-US" smtClean="0">
                <a:solidFill>
                  <a:schemeClr val="hlink"/>
                </a:solidFill>
              </a:rPr>
              <a:t>Three steps to better writing:</a:t>
            </a:r>
          </a:p>
          <a:p>
            <a:pPr marL="609600" indent="-609600" eaLnBrk="1" hangingPunct="1">
              <a:buFontTx/>
              <a:buAutoNum type="arabicPeriod"/>
            </a:pPr>
            <a:r>
              <a:rPr lang="en-US" smtClean="0">
                <a:solidFill>
                  <a:schemeClr val="hlink"/>
                </a:solidFill>
              </a:rPr>
              <a:t>Prewriting </a:t>
            </a:r>
          </a:p>
          <a:p>
            <a:pPr marL="609600" indent="-609600" eaLnBrk="1" hangingPunct="1">
              <a:buFontTx/>
              <a:buAutoNum type="arabicPeriod"/>
            </a:pPr>
            <a:r>
              <a:rPr lang="en-US" smtClean="0">
                <a:solidFill>
                  <a:schemeClr val="hlink"/>
                </a:solidFill>
              </a:rPr>
              <a:t>Writing (drafting)</a:t>
            </a:r>
          </a:p>
          <a:p>
            <a:pPr marL="609600" indent="-609600" eaLnBrk="1" hangingPunct="1">
              <a:buFontTx/>
              <a:buAutoNum type="arabicPeriod"/>
            </a:pPr>
            <a:r>
              <a:rPr lang="en-US" smtClean="0">
                <a:solidFill>
                  <a:schemeClr val="hlink"/>
                </a:solidFill>
              </a:rPr>
              <a:t>Rewriting (revising)</a:t>
            </a:r>
          </a:p>
        </p:txBody>
      </p:sp>
      <p:pic>
        <p:nvPicPr>
          <p:cNvPr id="22532" name="Picture 5" descr="Image of a hand writing on a piece of paper."/>
          <p:cNvPicPr>
            <a:picLocks noChangeAspect="1" noChangeArrowheads="1"/>
          </p:cNvPicPr>
          <p:nvPr>
            <p:ph sz="half" idx="2"/>
          </p:nvPr>
        </p:nvPicPr>
        <p:blipFill>
          <a:blip r:embed="rId3">
            <a:lum bright="-10000" contrast="12000"/>
            <a:extLst>
              <a:ext uri="{28A0092B-C50C-407E-A947-70E740481C1C}">
                <a14:useLocalDpi xmlns:a14="http://schemas.microsoft.com/office/drawing/2010/main" val="0"/>
              </a:ext>
            </a:extLst>
          </a:blip>
          <a:srcRect/>
          <a:stretch>
            <a:fillRect/>
          </a:stretch>
        </p:blipFill>
        <p:spPr>
          <a:xfrm>
            <a:off x="5257800" y="4495800"/>
            <a:ext cx="3413125" cy="1946275"/>
          </a:xfrm>
          <a:noFill/>
        </p:spPr>
      </p:pic>
    </p:spTree>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Prewriting</a:t>
            </a:r>
          </a:p>
        </p:txBody>
      </p:sp>
      <p:sp>
        <p:nvSpPr>
          <p:cNvPr id="141315" name="Rectangle 3"/>
          <p:cNvSpPr>
            <a:spLocks noGrp="1" noChangeArrowheads="1"/>
          </p:cNvSpPr>
          <p:nvPr>
            <p:ph type="body" idx="1"/>
          </p:nvPr>
        </p:nvSpPr>
        <p:spPr/>
        <p:txBody>
          <a:bodyPr/>
          <a:lstStyle/>
          <a:p>
            <a:pPr eaLnBrk="1" hangingPunct="1">
              <a:lnSpc>
                <a:spcPct val="80000"/>
              </a:lnSpc>
            </a:pPr>
            <a:r>
              <a:rPr lang="en-US" sz="2400" smtClean="0">
                <a:solidFill>
                  <a:schemeClr val="hlink"/>
                </a:solidFill>
              </a:rPr>
              <a:t>Prewriting includes:</a:t>
            </a:r>
          </a:p>
          <a:p>
            <a:pPr lvl="1" eaLnBrk="1" hangingPunct="1">
              <a:lnSpc>
                <a:spcPct val="80000"/>
              </a:lnSpc>
            </a:pPr>
            <a:r>
              <a:rPr lang="en-US" sz="2400" smtClean="0">
                <a:solidFill>
                  <a:schemeClr val="hlink"/>
                </a:solidFill>
              </a:rPr>
              <a:t>Preparing to write by reading assigned works, completing your research, taking notes and creating outlines</a:t>
            </a:r>
          </a:p>
          <a:p>
            <a:pPr lvl="1" eaLnBrk="1" hangingPunct="1">
              <a:lnSpc>
                <a:spcPct val="80000"/>
              </a:lnSpc>
            </a:pPr>
            <a:r>
              <a:rPr lang="en-US" sz="2400" smtClean="0">
                <a:solidFill>
                  <a:schemeClr val="hlink"/>
                </a:solidFill>
              </a:rPr>
              <a:t>Exploring the topic by asking questions which you will eventually answer in your essay/paper</a:t>
            </a:r>
          </a:p>
          <a:p>
            <a:pPr lvl="1" eaLnBrk="1" hangingPunct="1">
              <a:lnSpc>
                <a:spcPct val="80000"/>
              </a:lnSpc>
            </a:pPr>
            <a:r>
              <a:rPr lang="en-US" sz="2400" smtClean="0">
                <a:solidFill>
                  <a:schemeClr val="hlink"/>
                </a:solidFill>
              </a:rPr>
              <a:t>Writing your rough ideas which you will come back to and expand on</a:t>
            </a:r>
          </a:p>
          <a:p>
            <a:pPr eaLnBrk="1" hangingPunct="1">
              <a:lnSpc>
                <a:spcPct val="80000"/>
              </a:lnSpc>
            </a:pPr>
            <a:endParaRPr lang="en-US" sz="2400" smtClean="0">
              <a:solidFill>
                <a:schemeClr val="hlink"/>
              </a:solidFill>
            </a:endParaRPr>
          </a:p>
          <a:p>
            <a:pPr eaLnBrk="1" hangingPunct="1">
              <a:lnSpc>
                <a:spcPct val="80000"/>
              </a:lnSpc>
            </a:pPr>
            <a:r>
              <a:rPr lang="en-US" sz="2400" smtClean="0">
                <a:solidFill>
                  <a:schemeClr val="hlink"/>
                </a:solidFill>
              </a:rPr>
              <a:t>Prewriting should take up most of your time during the writing process.</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3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marL="838200" indent="-838200" eaLnBrk="1" hangingPunct="1"/>
            <a:r>
              <a:rPr lang="en-US" smtClean="0"/>
              <a:t>Writing</a:t>
            </a:r>
          </a:p>
        </p:txBody>
      </p:sp>
      <p:sp>
        <p:nvSpPr>
          <p:cNvPr id="142339" name="Rectangle 3"/>
          <p:cNvSpPr>
            <a:spLocks noGrp="1" noChangeArrowheads="1"/>
          </p:cNvSpPr>
          <p:nvPr>
            <p:ph type="body" idx="1"/>
          </p:nvPr>
        </p:nvSpPr>
        <p:spPr/>
        <p:txBody>
          <a:bodyPr/>
          <a:lstStyle/>
          <a:p>
            <a:pPr eaLnBrk="1" hangingPunct="1">
              <a:lnSpc>
                <a:spcPct val="90000"/>
              </a:lnSpc>
            </a:pPr>
            <a:r>
              <a:rPr lang="en-US" sz="2400" smtClean="0">
                <a:solidFill>
                  <a:schemeClr val="hlink"/>
                </a:solidFill>
              </a:rPr>
              <a:t>If you have done the proper prewriting/thinking/researching/note taking/outlining, your thoughts will already be developed and your mind will be primed and ready for the task of writing.</a:t>
            </a:r>
          </a:p>
          <a:p>
            <a:pPr eaLnBrk="1" hangingPunct="1">
              <a:lnSpc>
                <a:spcPct val="90000"/>
              </a:lnSpc>
            </a:pPr>
            <a:endParaRPr lang="en-US" sz="2400" smtClean="0">
              <a:solidFill>
                <a:schemeClr val="hlink"/>
              </a:solidFill>
            </a:endParaRPr>
          </a:p>
          <a:p>
            <a:pPr eaLnBrk="1" hangingPunct="1">
              <a:lnSpc>
                <a:spcPct val="90000"/>
              </a:lnSpc>
            </a:pPr>
            <a:r>
              <a:rPr lang="en-US" sz="2400" smtClean="0">
                <a:solidFill>
                  <a:schemeClr val="hlink"/>
                </a:solidFill>
              </a:rPr>
              <a:t>Thus, writing the first draft should take a limited amount of your time during the writing process.</a:t>
            </a:r>
          </a:p>
          <a:p>
            <a:pPr eaLnBrk="1" hangingPunct="1">
              <a:lnSpc>
                <a:spcPct val="90000"/>
              </a:lnSpc>
              <a:buFont typeface="Wingdings" pitchFamily="2" charset="2"/>
              <a:buNone/>
            </a:pPr>
            <a:endParaRPr lang="en-US" sz="2400" smtClean="0">
              <a:solidFill>
                <a:schemeClr val="hlink"/>
              </a:solidFill>
            </a:endParaRPr>
          </a:p>
          <a:p>
            <a:pPr eaLnBrk="1" hangingPunct="1">
              <a:lnSpc>
                <a:spcPct val="90000"/>
              </a:lnSpc>
            </a:pPr>
            <a:endParaRPr lang="en-US" smtClean="0">
              <a:solidFill>
                <a:schemeClr val="hlink"/>
              </a:solidFill>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Rewriting</a:t>
            </a:r>
          </a:p>
        </p:txBody>
      </p:sp>
      <p:sp>
        <p:nvSpPr>
          <p:cNvPr id="143363" name="Rectangle 3"/>
          <p:cNvSpPr>
            <a:spLocks noGrp="1" noChangeArrowheads="1"/>
          </p:cNvSpPr>
          <p:nvPr>
            <p:ph type="body" idx="1"/>
          </p:nvPr>
        </p:nvSpPr>
        <p:spPr/>
        <p:txBody>
          <a:bodyPr/>
          <a:lstStyle/>
          <a:p>
            <a:pPr eaLnBrk="1" hangingPunct="1"/>
            <a:r>
              <a:rPr lang="en-US" sz="2400" smtClean="0">
                <a:solidFill>
                  <a:schemeClr val="hlink"/>
                </a:solidFill>
              </a:rPr>
              <a:t>After completing the first draft, you need to revise, edit and rewrite</a:t>
            </a:r>
          </a:p>
          <a:p>
            <a:pPr lvl="1" eaLnBrk="1" hangingPunct="1"/>
            <a:r>
              <a:rPr lang="en-US" sz="2400" smtClean="0">
                <a:solidFill>
                  <a:schemeClr val="hlink"/>
                </a:solidFill>
              </a:rPr>
              <a:t>Work with a writing tutor in the Walker Center to get feedback and learn ways to improve your writing. To make an appointment email </a:t>
            </a:r>
            <a:r>
              <a:rPr lang="en-US" sz="2400" smtClean="0">
                <a:solidFill>
                  <a:schemeClr val="hlink"/>
                </a:solidFill>
                <a:hlinkClick r:id="rId2"/>
              </a:rPr>
              <a:t>tutor@peirce.edu</a:t>
            </a:r>
            <a:r>
              <a:rPr lang="en-US" sz="2400" smtClean="0">
                <a:solidFill>
                  <a:schemeClr val="hlink"/>
                </a:solidFill>
              </a:rPr>
              <a:t> or call 1-888GO-PEIRCE, extension 9251.</a:t>
            </a:r>
          </a:p>
          <a:p>
            <a:pPr eaLnBrk="1" hangingPunct="1"/>
            <a:endParaRPr lang="en-US" sz="2400" smtClean="0">
              <a:solidFill>
                <a:schemeClr val="hlink"/>
              </a:solidFill>
            </a:endParaRPr>
          </a:p>
          <a:p>
            <a:pPr eaLnBrk="1" hangingPunct="1"/>
            <a:r>
              <a:rPr lang="en-US" sz="2400" smtClean="0">
                <a:solidFill>
                  <a:schemeClr val="hlink"/>
                </a:solidFill>
              </a:rPr>
              <a:t>Rewriting will take more time than writing your first draft.</a:t>
            </a:r>
          </a:p>
          <a:p>
            <a:pPr eaLnBrk="1" hangingPunct="1"/>
            <a:endParaRPr lang="en-US" sz="2400" smtClean="0">
              <a:solidFill>
                <a:schemeClr val="hlink"/>
              </a:solidFill>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Tips for Critical Writing</a:t>
            </a:r>
          </a:p>
        </p:txBody>
      </p:sp>
      <p:sp>
        <p:nvSpPr>
          <p:cNvPr id="120835" name="Rectangle 3"/>
          <p:cNvSpPr>
            <a:spLocks noGrp="1" noChangeArrowheads="1"/>
          </p:cNvSpPr>
          <p:nvPr>
            <p:ph type="body" idx="1"/>
          </p:nvPr>
        </p:nvSpPr>
        <p:spPr/>
        <p:txBody>
          <a:bodyPr/>
          <a:lstStyle/>
          <a:p>
            <a:pPr eaLnBrk="1" hangingPunct="1">
              <a:lnSpc>
                <a:spcPct val="80000"/>
              </a:lnSpc>
            </a:pPr>
            <a:r>
              <a:rPr lang="en-US" sz="2000" smtClean="0">
                <a:solidFill>
                  <a:schemeClr val="hlink"/>
                </a:solidFill>
              </a:rPr>
              <a:t>Be willing to say, “I don’t know”.  Don’t jump to conclusions too quickly: good questions take time and patience to answer.</a:t>
            </a:r>
          </a:p>
          <a:p>
            <a:pPr eaLnBrk="1" hangingPunct="1">
              <a:lnSpc>
                <a:spcPct val="80000"/>
              </a:lnSpc>
            </a:pPr>
            <a:endParaRPr lang="en-US" sz="2000" smtClean="0">
              <a:solidFill>
                <a:schemeClr val="hlink"/>
              </a:solidFill>
            </a:endParaRPr>
          </a:p>
          <a:p>
            <a:pPr eaLnBrk="1" hangingPunct="1">
              <a:lnSpc>
                <a:spcPct val="80000"/>
              </a:lnSpc>
            </a:pPr>
            <a:r>
              <a:rPr lang="en-US" sz="2000" smtClean="0">
                <a:solidFill>
                  <a:schemeClr val="hlink"/>
                </a:solidFill>
              </a:rPr>
              <a:t>Don’t substitute a strong belief for real knowledge or fact.  Test your opinions in light of the evidence and be willing to change your mind.</a:t>
            </a:r>
          </a:p>
          <a:p>
            <a:pPr eaLnBrk="1" hangingPunct="1">
              <a:lnSpc>
                <a:spcPct val="80000"/>
              </a:lnSpc>
            </a:pPr>
            <a:endParaRPr lang="en-US" sz="2000" smtClean="0">
              <a:solidFill>
                <a:schemeClr val="hlink"/>
              </a:solidFill>
            </a:endParaRPr>
          </a:p>
          <a:p>
            <a:pPr eaLnBrk="1" hangingPunct="1">
              <a:lnSpc>
                <a:spcPct val="80000"/>
              </a:lnSpc>
            </a:pPr>
            <a:r>
              <a:rPr lang="en-US" sz="2000" smtClean="0">
                <a:solidFill>
                  <a:schemeClr val="hlink"/>
                </a:solidFill>
              </a:rPr>
              <a:t>Explain your point of view with evidence.</a:t>
            </a:r>
          </a:p>
          <a:p>
            <a:pPr eaLnBrk="1" hangingPunct="1">
              <a:lnSpc>
                <a:spcPct val="80000"/>
              </a:lnSpc>
            </a:pPr>
            <a:endParaRPr lang="en-US" sz="2000" smtClean="0">
              <a:solidFill>
                <a:schemeClr val="hlink"/>
              </a:solidFill>
            </a:endParaRPr>
          </a:p>
          <a:p>
            <a:pPr eaLnBrk="1" hangingPunct="1">
              <a:lnSpc>
                <a:spcPct val="80000"/>
              </a:lnSpc>
            </a:pPr>
            <a:r>
              <a:rPr lang="en-US" sz="2000" smtClean="0">
                <a:solidFill>
                  <a:schemeClr val="hlink"/>
                </a:solidFill>
              </a:rPr>
              <a:t>Judge an argument on its merits, not on the basis of who said it.</a:t>
            </a:r>
          </a:p>
          <a:p>
            <a:pPr eaLnBrk="1" hangingPunct="1">
              <a:lnSpc>
                <a:spcPct val="80000"/>
              </a:lnSpc>
            </a:pPr>
            <a:endParaRPr lang="en-US" sz="2000" smtClean="0">
              <a:solidFill>
                <a:schemeClr val="hlink"/>
              </a:solidFill>
            </a:endParaRPr>
          </a:p>
          <a:p>
            <a:pPr eaLnBrk="1" hangingPunct="1">
              <a:lnSpc>
                <a:spcPct val="80000"/>
              </a:lnSpc>
            </a:pPr>
            <a:r>
              <a:rPr lang="en-US" sz="2000" smtClean="0">
                <a:solidFill>
                  <a:schemeClr val="hlink"/>
                </a:solidFill>
              </a:rPr>
              <a:t>Use reliable scholarly resources.  Access research databases and get assistance from the Peirce Library staff.  You can access the library online at </a:t>
            </a:r>
            <a:r>
              <a:rPr lang="en-US" sz="2000" smtClean="0">
                <a:solidFill>
                  <a:schemeClr val="hlink"/>
                </a:solidFill>
                <a:hlinkClick r:id="rId3"/>
              </a:rPr>
              <a:t>library.peirce.edu</a:t>
            </a:r>
            <a:endParaRPr lang="en-US" sz="2000" smtClean="0">
              <a:solidFill>
                <a:schemeClr val="hlink"/>
              </a:solidFill>
            </a:endParaRPr>
          </a:p>
          <a:p>
            <a:pPr eaLnBrk="1" hangingPunct="1">
              <a:lnSpc>
                <a:spcPct val="80000"/>
              </a:lnSpc>
            </a:pPr>
            <a:endParaRPr lang="en-US" sz="2000" smtClean="0">
              <a:solidFill>
                <a:schemeClr val="hlink"/>
              </a:solidFill>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slide(fromBottom)">
                                      <p:cBhvr>
                                        <p:cTn id="7" dur="500"/>
                                        <p:tgtEl>
                                          <p:spTgt spid="120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20835">
                                            <p:txEl>
                                              <p:pRg st="2" end="2"/>
                                            </p:txEl>
                                          </p:spTgt>
                                        </p:tgtEl>
                                        <p:attrNameLst>
                                          <p:attrName>style.visibility</p:attrName>
                                        </p:attrNameLst>
                                      </p:cBhvr>
                                      <p:to>
                                        <p:strVal val="visible"/>
                                      </p:to>
                                    </p:set>
                                    <p:animEffect transition="in" filter="slide(fromBottom)">
                                      <p:cBhvr>
                                        <p:cTn id="12" dur="500"/>
                                        <p:tgtEl>
                                          <p:spTgt spid="12083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20835">
                                            <p:txEl>
                                              <p:pRg st="4" end="4"/>
                                            </p:txEl>
                                          </p:spTgt>
                                        </p:tgtEl>
                                        <p:attrNameLst>
                                          <p:attrName>style.visibility</p:attrName>
                                        </p:attrNameLst>
                                      </p:cBhvr>
                                      <p:to>
                                        <p:strVal val="visible"/>
                                      </p:to>
                                    </p:set>
                                    <p:animEffect transition="in" filter="slide(fromBottom)">
                                      <p:cBhvr>
                                        <p:cTn id="17" dur="500"/>
                                        <p:tgtEl>
                                          <p:spTgt spid="120835">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20835">
                                            <p:txEl>
                                              <p:pRg st="6" end="6"/>
                                            </p:txEl>
                                          </p:spTgt>
                                        </p:tgtEl>
                                        <p:attrNameLst>
                                          <p:attrName>style.visibility</p:attrName>
                                        </p:attrNameLst>
                                      </p:cBhvr>
                                      <p:to>
                                        <p:strVal val="visible"/>
                                      </p:to>
                                    </p:set>
                                    <p:animEffect transition="in" filter="slide(fromBottom)">
                                      <p:cBhvr>
                                        <p:cTn id="22" dur="500"/>
                                        <p:tgtEl>
                                          <p:spTgt spid="120835">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20835">
                                            <p:txEl>
                                              <p:pRg st="8" end="8"/>
                                            </p:txEl>
                                          </p:spTgt>
                                        </p:tgtEl>
                                        <p:attrNameLst>
                                          <p:attrName>style.visibility</p:attrName>
                                        </p:attrNameLst>
                                      </p:cBhvr>
                                      <p:to>
                                        <p:strVal val="visible"/>
                                      </p:to>
                                    </p:set>
                                    <p:animEffect transition="in" filter="slide(fromBottom)">
                                      <p:cBhvr>
                                        <p:cTn id="27" dur="500"/>
                                        <p:tgtEl>
                                          <p:spTgt spid="12083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Critical Thinking Summary</a:t>
            </a:r>
          </a:p>
        </p:txBody>
      </p:sp>
      <p:sp>
        <p:nvSpPr>
          <p:cNvPr id="122883" name="Rectangle 3"/>
          <p:cNvSpPr>
            <a:spLocks noGrp="1" noChangeArrowheads="1"/>
          </p:cNvSpPr>
          <p:nvPr>
            <p:ph type="body" idx="1"/>
          </p:nvPr>
        </p:nvSpPr>
        <p:spPr/>
        <p:txBody>
          <a:bodyPr/>
          <a:lstStyle/>
          <a:p>
            <a:pPr eaLnBrk="1" hangingPunct="1">
              <a:lnSpc>
                <a:spcPct val="80000"/>
              </a:lnSpc>
            </a:pPr>
            <a:r>
              <a:rPr lang="en-US" sz="2400" smtClean="0">
                <a:solidFill>
                  <a:schemeClr val="hlink"/>
                </a:solidFill>
              </a:rPr>
              <a:t>Think critically by applying your current knowledge to new situations.</a:t>
            </a:r>
          </a:p>
          <a:p>
            <a:pPr eaLnBrk="1" hangingPunct="1">
              <a:lnSpc>
                <a:spcPct val="80000"/>
              </a:lnSpc>
            </a:pPr>
            <a:r>
              <a:rPr lang="en-US" sz="2400" smtClean="0">
                <a:solidFill>
                  <a:schemeClr val="hlink"/>
                </a:solidFill>
              </a:rPr>
              <a:t>You can incorporate critical thinking skills into your academic life by evaluating different perspectives, asking questions and explaining your answers.</a:t>
            </a:r>
          </a:p>
          <a:p>
            <a:pPr eaLnBrk="1" hangingPunct="1">
              <a:lnSpc>
                <a:spcPct val="80000"/>
              </a:lnSpc>
            </a:pPr>
            <a:r>
              <a:rPr lang="en-US" sz="2400" smtClean="0">
                <a:solidFill>
                  <a:schemeClr val="hlink"/>
                </a:solidFill>
              </a:rPr>
              <a:t>Be an active learner by asking questions, getting involved, and taking responsibility.</a:t>
            </a:r>
          </a:p>
          <a:p>
            <a:pPr eaLnBrk="1" hangingPunct="1">
              <a:lnSpc>
                <a:spcPct val="80000"/>
              </a:lnSpc>
            </a:pPr>
            <a:r>
              <a:rPr lang="en-US" sz="2400" smtClean="0">
                <a:solidFill>
                  <a:schemeClr val="hlink"/>
                </a:solidFill>
              </a:rPr>
              <a:t>Read actively by summarizing in your own words and looking for signal words to help you better understand main points and details.</a:t>
            </a:r>
          </a:p>
          <a:p>
            <a:pPr eaLnBrk="1" hangingPunct="1">
              <a:lnSpc>
                <a:spcPct val="80000"/>
              </a:lnSpc>
            </a:pPr>
            <a:r>
              <a:rPr lang="en-US" sz="2400" smtClean="0">
                <a:solidFill>
                  <a:schemeClr val="hlink"/>
                </a:solidFill>
              </a:rPr>
              <a:t>Improve your writing by prewriting, drafting and revising.</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8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8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8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8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28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Resources</a:t>
            </a:r>
          </a:p>
        </p:txBody>
      </p:sp>
      <p:sp>
        <p:nvSpPr>
          <p:cNvPr id="28675" name="Rectangle 5"/>
          <p:cNvSpPr>
            <a:spLocks noGrp="1" noChangeArrowheads="1"/>
          </p:cNvSpPr>
          <p:nvPr>
            <p:ph type="body" idx="1"/>
          </p:nvPr>
        </p:nvSpPr>
        <p:spPr>
          <a:noFill/>
        </p:spPr>
        <p:txBody>
          <a:bodyPr/>
          <a:lstStyle/>
          <a:p>
            <a:pPr eaLnBrk="1" hangingPunct="1">
              <a:lnSpc>
                <a:spcPct val="90000"/>
              </a:lnSpc>
            </a:pPr>
            <a:r>
              <a:rPr lang="en-US" sz="2100" smtClean="0">
                <a:solidFill>
                  <a:schemeClr val="hlink"/>
                </a:solidFill>
              </a:rPr>
              <a:t>Carter, C. et al. </a:t>
            </a:r>
            <a:r>
              <a:rPr lang="en-US" sz="2100" i="1" smtClean="0">
                <a:solidFill>
                  <a:schemeClr val="hlink"/>
                </a:solidFill>
              </a:rPr>
              <a:t>Keys to Success: How to achieve your goals</a:t>
            </a:r>
            <a:r>
              <a:rPr lang="en-US" sz="2100" smtClean="0">
                <a:solidFill>
                  <a:schemeClr val="hlink"/>
                </a:solidFill>
              </a:rPr>
              <a:t>. Upper Saddle River, NJ: Prentice Hall, 1999. </a:t>
            </a:r>
          </a:p>
          <a:p>
            <a:pPr eaLnBrk="1" hangingPunct="1">
              <a:lnSpc>
                <a:spcPct val="90000"/>
              </a:lnSpc>
            </a:pPr>
            <a:r>
              <a:rPr lang="en-US" sz="2100" smtClean="0">
                <a:solidFill>
                  <a:schemeClr val="hlink"/>
                </a:solidFill>
              </a:rPr>
              <a:t>Carter, C. et al. </a:t>
            </a:r>
            <a:r>
              <a:rPr lang="en-US" sz="2100" i="1" smtClean="0">
                <a:solidFill>
                  <a:schemeClr val="hlink"/>
                </a:solidFill>
              </a:rPr>
              <a:t>Keys to Success: How to achieve your goals, Adopter’s Resource Kit</a:t>
            </a:r>
            <a:r>
              <a:rPr lang="en-US" sz="2100" smtClean="0">
                <a:solidFill>
                  <a:schemeClr val="hlink"/>
                </a:solidFill>
              </a:rPr>
              <a:t>. Upper Saddle River, NJ: Prentice Hall, 1998.</a:t>
            </a:r>
          </a:p>
          <a:p>
            <a:pPr eaLnBrk="1" hangingPunct="1">
              <a:lnSpc>
                <a:spcPct val="90000"/>
              </a:lnSpc>
            </a:pPr>
            <a:r>
              <a:rPr lang="en-US" sz="2100" smtClean="0">
                <a:solidFill>
                  <a:schemeClr val="hlink"/>
                </a:solidFill>
              </a:rPr>
              <a:t>Chaffee, J. </a:t>
            </a:r>
            <a:r>
              <a:rPr lang="en-US" sz="2100" i="1" smtClean="0">
                <a:solidFill>
                  <a:schemeClr val="hlink"/>
                </a:solidFill>
              </a:rPr>
              <a:t>Thinking Critically</a:t>
            </a:r>
            <a:r>
              <a:rPr lang="en-US" sz="2100" smtClean="0">
                <a:solidFill>
                  <a:schemeClr val="hlink"/>
                </a:solidFill>
              </a:rPr>
              <a:t>, 7th edition.  Boston: Houghton Mifflin Company. 2003</a:t>
            </a:r>
          </a:p>
          <a:p>
            <a:pPr eaLnBrk="1" hangingPunct="1">
              <a:lnSpc>
                <a:spcPct val="90000"/>
              </a:lnSpc>
            </a:pPr>
            <a:r>
              <a:rPr lang="en-US" sz="2100" smtClean="0">
                <a:solidFill>
                  <a:schemeClr val="hlink"/>
                </a:solidFill>
              </a:rPr>
              <a:t>Gardner, J. &amp; Jewler, A. </a:t>
            </a:r>
            <a:r>
              <a:rPr lang="en-US" sz="2100" i="1" smtClean="0">
                <a:solidFill>
                  <a:schemeClr val="hlink"/>
                </a:solidFill>
              </a:rPr>
              <a:t>Your College Experience; Strategies for Success</a:t>
            </a:r>
            <a:r>
              <a:rPr lang="en-US" sz="2100" smtClean="0">
                <a:solidFill>
                  <a:schemeClr val="hlink"/>
                </a:solidFill>
              </a:rPr>
              <a:t>,4th Edition. Belmont, CA: Wadsworth Publishing Compan, 2000.</a:t>
            </a:r>
          </a:p>
          <a:p>
            <a:pPr eaLnBrk="1" hangingPunct="1">
              <a:lnSpc>
                <a:spcPct val="90000"/>
              </a:lnSpc>
            </a:pPr>
            <a:r>
              <a:rPr lang="en-US" sz="2100" smtClean="0">
                <a:solidFill>
                  <a:schemeClr val="hlink"/>
                </a:solidFill>
              </a:rPr>
              <a:t>Steward, M. &amp; O’Toole, F.  </a:t>
            </a:r>
            <a:r>
              <a:rPr lang="en-US" sz="2100" i="1" smtClean="0">
                <a:solidFill>
                  <a:schemeClr val="hlink"/>
                </a:solidFill>
              </a:rPr>
              <a:t>30 Days to the LSAT</a:t>
            </a:r>
            <a:r>
              <a:rPr lang="en-US" sz="2100" smtClean="0">
                <a:solidFill>
                  <a:schemeClr val="hlink"/>
                </a:solidFill>
              </a:rPr>
              <a:t>.  Lawrenceville, NJ: Thomson Corporation.  1998</a:t>
            </a:r>
            <a:endParaRPr lang="en-US" sz="2100" i="1" smtClean="0">
              <a:solidFill>
                <a:schemeClr val="hlink"/>
              </a:solidFill>
            </a:endParaRPr>
          </a:p>
          <a:p>
            <a:pPr eaLnBrk="1" hangingPunct="1">
              <a:lnSpc>
                <a:spcPct val="90000"/>
              </a:lnSpc>
            </a:pPr>
            <a:endParaRPr lang="en-US" sz="2100" smtClean="0">
              <a:solidFill>
                <a:schemeClr val="hlink"/>
              </a:solidFill>
            </a:endParaRPr>
          </a:p>
          <a:p>
            <a:pPr eaLnBrk="1" hangingPunct="1">
              <a:lnSpc>
                <a:spcPct val="90000"/>
              </a:lnSpc>
              <a:spcBef>
                <a:spcPct val="0"/>
              </a:spcBef>
              <a:buClrTx/>
              <a:buSzTx/>
              <a:buFontTx/>
              <a:buNone/>
            </a:pPr>
            <a:endParaRPr lang="en-US" sz="2100" smtClean="0">
              <a:solidFill>
                <a:schemeClr val="hlink"/>
              </a:solidFill>
            </a:endParaRPr>
          </a:p>
          <a:p>
            <a:pPr eaLnBrk="1" hangingPunct="1">
              <a:lnSpc>
                <a:spcPct val="90000"/>
              </a:lnSpc>
            </a:pPr>
            <a:endParaRPr lang="en-US" sz="2100" smtClean="0"/>
          </a:p>
        </p:txBody>
      </p:sp>
    </p:spTree>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Critical Thinking - Defined</a:t>
            </a:r>
          </a:p>
        </p:txBody>
      </p:sp>
      <p:sp>
        <p:nvSpPr>
          <p:cNvPr id="5123" name="Rectangle 3"/>
          <p:cNvSpPr>
            <a:spLocks noGrp="1" noChangeArrowheads="1"/>
          </p:cNvSpPr>
          <p:nvPr>
            <p:ph type="body" idx="1"/>
          </p:nvPr>
        </p:nvSpPr>
        <p:spPr/>
        <p:txBody>
          <a:bodyPr/>
          <a:lstStyle/>
          <a:p>
            <a:pPr eaLnBrk="1" hangingPunct="1">
              <a:lnSpc>
                <a:spcPct val="90000"/>
              </a:lnSpc>
            </a:pPr>
            <a:r>
              <a:rPr lang="en-US" sz="2800" smtClean="0">
                <a:solidFill>
                  <a:schemeClr val="hlink"/>
                </a:solidFill>
              </a:rPr>
              <a:t>A purposeful, organized, mental process that we use to understand the world and make informed decisions. </a:t>
            </a:r>
          </a:p>
          <a:p>
            <a:pPr eaLnBrk="1" hangingPunct="1">
              <a:lnSpc>
                <a:spcPct val="90000"/>
              </a:lnSpc>
            </a:pPr>
            <a:endParaRPr lang="en-US" sz="2800" smtClean="0">
              <a:solidFill>
                <a:schemeClr val="hlink"/>
              </a:solidFill>
            </a:endParaRPr>
          </a:p>
          <a:p>
            <a:pPr eaLnBrk="1" hangingPunct="1">
              <a:lnSpc>
                <a:spcPct val="90000"/>
              </a:lnSpc>
            </a:pPr>
            <a:r>
              <a:rPr lang="en-US" sz="2800" smtClean="0">
                <a:solidFill>
                  <a:schemeClr val="hlink"/>
                </a:solidFill>
              </a:rPr>
              <a:t>Critical Thinking involves asking questions to come up with potential solutions to different problems.</a:t>
            </a:r>
          </a:p>
          <a:p>
            <a:pPr eaLnBrk="1" hangingPunct="1">
              <a:lnSpc>
                <a:spcPct val="90000"/>
              </a:lnSpc>
            </a:pPr>
            <a:endParaRPr lang="en-US" sz="2800" smtClean="0"/>
          </a:p>
        </p:txBody>
      </p:sp>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What is Critical Thinking?</a:t>
            </a:r>
          </a:p>
        </p:txBody>
      </p:sp>
      <p:sp>
        <p:nvSpPr>
          <p:cNvPr id="93187" name="Rectangle 3"/>
          <p:cNvSpPr>
            <a:spLocks noGrp="1" noChangeArrowheads="1"/>
          </p:cNvSpPr>
          <p:nvPr>
            <p:ph type="body" idx="1"/>
          </p:nvPr>
        </p:nvSpPr>
        <p:spPr>
          <a:xfrm>
            <a:off x="1370013" y="1827213"/>
            <a:ext cx="6954837" cy="4114800"/>
          </a:xfrm>
        </p:spPr>
        <p:txBody>
          <a:bodyPr/>
          <a:lstStyle/>
          <a:p>
            <a:pPr eaLnBrk="1" hangingPunct="1">
              <a:lnSpc>
                <a:spcPct val="90000"/>
              </a:lnSpc>
            </a:pPr>
            <a:r>
              <a:rPr lang="en-US" sz="2400" smtClean="0">
                <a:solidFill>
                  <a:schemeClr val="hlink"/>
                </a:solidFill>
              </a:rPr>
              <a:t>Productive: Thinking that goes beyond observing and recalling facts</a:t>
            </a:r>
          </a:p>
          <a:p>
            <a:pPr eaLnBrk="1" hangingPunct="1">
              <a:lnSpc>
                <a:spcPct val="90000"/>
              </a:lnSpc>
            </a:pPr>
            <a:r>
              <a:rPr lang="en-US" sz="2400" smtClean="0">
                <a:solidFill>
                  <a:schemeClr val="hlink"/>
                </a:solidFill>
              </a:rPr>
              <a:t>Critical: Being able to ask questions and gather information</a:t>
            </a:r>
          </a:p>
          <a:p>
            <a:pPr eaLnBrk="1" hangingPunct="1">
              <a:lnSpc>
                <a:spcPct val="90000"/>
              </a:lnSpc>
            </a:pPr>
            <a:r>
              <a:rPr lang="en-US" sz="2400" smtClean="0">
                <a:solidFill>
                  <a:schemeClr val="hlink"/>
                </a:solidFill>
              </a:rPr>
              <a:t>Weighing &amp; Solving: When you think critically you weigh evidence, solve problems and make decisions</a:t>
            </a:r>
          </a:p>
          <a:p>
            <a:pPr eaLnBrk="1" hangingPunct="1">
              <a:lnSpc>
                <a:spcPct val="90000"/>
              </a:lnSpc>
            </a:pPr>
            <a:r>
              <a:rPr lang="en-US" sz="2400" smtClean="0">
                <a:solidFill>
                  <a:schemeClr val="hlink"/>
                </a:solidFill>
              </a:rPr>
              <a:t>Creating &amp; Applying: When you think critically you create new ideas, and turn information into a tool by applying what you have learned in previous situations to new situations</a:t>
            </a:r>
          </a:p>
          <a:p>
            <a:pPr eaLnBrk="1" hangingPunct="1">
              <a:lnSpc>
                <a:spcPct val="90000"/>
              </a:lnSpc>
            </a:pPr>
            <a:endParaRPr lang="en-US" sz="2400" smtClean="0">
              <a:solidFill>
                <a:schemeClr val="hlink"/>
              </a:solidFill>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31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31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31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31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Stop and Think…</a:t>
            </a:r>
          </a:p>
        </p:txBody>
      </p:sp>
      <p:sp>
        <p:nvSpPr>
          <p:cNvPr id="144387" name="Rectangle 3"/>
          <p:cNvSpPr>
            <a:spLocks noGrp="1" noChangeArrowheads="1"/>
          </p:cNvSpPr>
          <p:nvPr>
            <p:ph type="body" idx="1"/>
          </p:nvPr>
        </p:nvSpPr>
        <p:spPr/>
        <p:txBody>
          <a:bodyPr/>
          <a:lstStyle/>
          <a:p>
            <a:pPr eaLnBrk="1" hangingPunct="1">
              <a:lnSpc>
                <a:spcPct val="80000"/>
              </a:lnSpc>
            </a:pPr>
            <a:r>
              <a:rPr lang="en-US" sz="1800" smtClean="0">
                <a:solidFill>
                  <a:schemeClr val="hlink"/>
                </a:solidFill>
              </a:rPr>
              <a:t>Can you think of a time when you had a critical thinking response to a situation?  What did you do?</a:t>
            </a:r>
          </a:p>
          <a:p>
            <a:pPr eaLnBrk="1" hangingPunct="1">
              <a:lnSpc>
                <a:spcPct val="80000"/>
              </a:lnSpc>
            </a:pPr>
            <a:endParaRPr lang="en-US" sz="1800" smtClean="0">
              <a:solidFill>
                <a:schemeClr val="hlink"/>
              </a:solidFill>
            </a:endParaRPr>
          </a:p>
          <a:p>
            <a:pPr lvl="1" eaLnBrk="1" hangingPunct="1">
              <a:lnSpc>
                <a:spcPct val="80000"/>
              </a:lnSpc>
            </a:pPr>
            <a:r>
              <a:rPr lang="en-US" sz="1800" smtClean="0">
                <a:solidFill>
                  <a:schemeClr val="hlink"/>
                </a:solidFill>
              </a:rPr>
              <a:t>Example: You had to get a B on a paper to pass a course but you got a C-.  </a:t>
            </a:r>
          </a:p>
          <a:p>
            <a:pPr lvl="2" eaLnBrk="1" hangingPunct="1">
              <a:lnSpc>
                <a:spcPct val="80000"/>
              </a:lnSpc>
            </a:pPr>
            <a:r>
              <a:rPr lang="en-US" sz="1600" smtClean="0">
                <a:solidFill>
                  <a:schemeClr val="hlink"/>
                </a:solidFill>
              </a:rPr>
              <a:t>A non-critical thinking response would be to say that you did not pass the course.  </a:t>
            </a:r>
          </a:p>
          <a:p>
            <a:pPr lvl="2" eaLnBrk="1" hangingPunct="1">
              <a:lnSpc>
                <a:spcPct val="80000"/>
              </a:lnSpc>
            </a:pPr>
            <a:r>
              <a:rPr lang="en-US" sz="1600" smtClean="0">
                <a:solidFill>
                  <a:schemeClr val="hlink"/>
                </a:solidFill>
              </a:rPr>
              <a:t>A critical thinking response would identify potential solutions like asking the instructor if you can redo the paper, asking if you can do another assignment to add another grade to your average, or retaking the course.</a:t>
            </a:r>
          </a:p>
          <a:p>
            <a:pPr eaLnBrk="1" hangingPunct="1">
              <a:lnSpc>
                <a:spcPct val="80000"/>
              </a:lnSpc>
            </a:pPr>
            <a:endParaRPr lang="en-US" sz="1800" smtClean="0">
              <a:solidFill>
                <a:schemeClr val="hlink"/>
              </a:solidFill>
            </a:endParaRPr>
          </a:p>
          <a:p>
            <a:pPr lvl="1" eaLnBrk="1" hangingPunct="1">
              <a:lnSpc>
                <a:spcPct val="80000"/>
              </a:lnSpc>
            </a:pPr>
            <a:r>
              <a:rPr lang="en-US" sz="1800" smtClean="0">
                <a:solidFill>
                  <a:schemeClr val="hlink"/>
                </a:solidFill>
              </a:rPr>
              <a:t>Think about the example. One way, the case is closed. The other way, options are revealed and explored, possibilities open up and you can take action to improve the situation.</a:t>
            </a:r>
          </a:p>
          <a:p>
            <a:pPr eaLnBrk="1" hangingPunct="1">
              <a:lnSpc>
                <a:spcPct val="80000"/>
              </a:lnSpc>
            </a:pPr>
            <a:endParaRPr lang="en-US" sz="1800" smtClean="0">
              <a:solidFill>
                <a:schemeClr val="hlink"/>
              </a:solidFill>
            </a:endParaRPr>
          </a:p>
          <a:p>
            <a:pPr eaLnBrk="1" hangingPunct="1">
              <a:lnSpc>
                <a:spcPct val="80000"/>
              </a:lnSpc>
            </a:pPr>
            <a:r>
              <a:rPr lang="en-US" sz="1800" smtClean="0">
                <a:solidFill>
                  <a:schemeClr val="hlink"/>
                </a:solidFill>
              </a:rPr>
              <a:t>Can you think of a time when you had a non-critical thinking response to a situation?  What could you have done differently?</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438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3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3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Stop and Think…</a:t>
            </a:r>
          </a:p>
        </p:txBody>
      </p:sp>
      <p:sp>
        <p:nvSpPr>
          <p:cNvPr id="8195" name="Rectangle 4"/>
          <p:cNvSpPr>
            <a:spLocks noGrp="1" noChangeArrowheads="1"/>
          </p:cNvSpPr>
          <p:nvPr>
            <p:ph type="body" sz="half" idx="1"/>
          </p:nvPr>
        </p:nvSpPr>
        <p:spPr>
          <a:noFill/>
        </p:spPr>
        <p:txBody>
          <a:bodyPr/>
          <a:lstStyle/>
          <a:p>
            <a:pPr eaLnBrk="1" hangingPunct="1"/>
            <a:r>
              <a:rPr lang="en-US" sz="2800" b="1" smtClean="0">
                <a:solidFill>
                  <a:schemeClr val="hlink"/>
                </a:solidFill>
              </a:rPr>
              <a:t>How can you incorporate the principles of critical thinking into your academic life?</a:t>
            </a:r>
          </a:p>
          <a:p>
            <a:pPr eaLnBrk="1" hangingPunct="1">
              <a:buFont typeface="Wingdings" pitchFamily="2" charset="2"/>
              <a:buNone/>
            </a:pPr>
            <a:endParaRPr lang="en-US" sz="2800" b="1" smtClean="0">
              <a:solidFill>
                <a:schemeClr val="hlink"/>
              </a:solidFill>
            </a:endParaRPr>
          </a:p>
          <a:p>
            <a:pPr eaLnBrk="1" hangingPunct="1"/>
            <a:endParaRPr lang="en-US" sz="2800" b="1" smtClean="0">
              <a:solidFill>
                <a:schemeClr val="hlink"/>
              </a:solidFill>
            </a:endParaRPr>
          </a:p>
        </p:txBody>
      </p:sp>
      <p:pic>
        <p:nvPicPr>
          <p:cNvPr id="8196" name="Picture 9" descr="Image of two students studyin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683250" y="2055813"/>
            <a:ext cx="2419350" cy="3657600"/>
          </a:xfrm>
        </p:spPr>
      </p:pic>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Critical Thinking &amp; College</a:t>
            </a:r>
          </a:p>
        </p:txBody>
      </p:sp>
      <p:sp>
        <p:nvSpPr>
          <p:cNvPr id="97288" name="Rectangle 8"/>
          <p:cNvSpPr>
            <a:spLocks noGrp="1" noChangeArrowheads="1"/>
          </p:cNvSpPr>
          <p:nvPr>
            <p:ph type="body" idx="1"/>
          </p:nvPr>
        </p:nvSpPr>
        <p:spPr>
          <a:xfrm>
            <a:off x="1295400" y="1827213"/>
            <a:ext cx="7388225" cy="4114800"/>
          </a:xfrm>
          <a:noFill/>
        </p:spPr>
        <p:txBody>
          <a:bodyPr/>
          <a:lstStyle/>
          <a:p>
            <a:pPr eaLnBrk="1" hangingPunct="1">
              <a:lnSpc>
                <a:spcPct val="80000"/>
              </a:lnSpc>
              <a:buFont typeface="Wingdings" pitchFamily="2" charset="2"/>
              <a:buNone/>
            </a:pPr>
            <a:r>
              <a:rPr lang="en-US" sz="2000" b="1" smtClean="0">
                <a:solidFill>
                  <a:schemeClr val="hlink"/>
                </a:solidFill>
              </a:rPr>
              <a:t>	Being able to think critically in college will help you better understand what you learn.</a:t>
            </a:r>
          </a:p>
          <a:p>
            <a:pPr eaLnBrk="1" hangingPunct="1">
              <a:lnSpc>
                <a:spcPct val="80000"/>
              </a:lnSpc>
              <a:buFont typeface="Wingdings" pitchFamily="2" charset="2"/>
              <a:buNone/>
            </a:pPr>
            <a:endParaRPr lang="en-US" sz="2000" b="1" smtClean="0">
              <a:solidFill>
                <a:schemeClr val="hlink"/>
              </a:solidFill>
            </a:endParaRPr>
          </a:p>
          <a:p>
            <a:pPr eaLnBrk="1" hangingPunct="1">
              <a:lnSpc>
                <a:spcPct val="80000"/>
              </a:lnSpc>
            </a:pPr>
            <a:r>
              <a:rPr lang="en-US" sz="1800" b="1" smtClean="0">
                <a:solidFill>
                  <a:schemeClr val="hlink"/>
                </a:solidFill>
              </a:rPr>
              <a:t>Evaluate different perspectives:</a:t>
            </a:r>
          </a:p>
          <a:p>
            <a:pPr lvl="1" eaLnBrk="1" hangingPunct="1">
              <a:lnSpc>
                <a:spcPct val="80000"/>
              </a:lnSpc>
            </a:pPr>
            <a:r>
              <a:rPr lang="en-US" sz="1800" smtClean="0">
                <a:solidFill>
                  <a:schemeClr val="hlink"/>
                </a:solidFill>
              </a:rPr>
              <a:t>Evaluate other people’s ideas. How do they conflict with yours? How are they similar?</a:t>
            </a:r>
          </a:p>
          <a:p>
            <a:pPr lvl="1" eaLnBrk="1" hangingPunct="1">
              <a:lnSpc>
                <a:spcPct val="80000"/>
              </a:lnSpc>
            </a:pPr>
            <a:endParaRPr lang="en-US" sz="1800" smtClean="0">
              <a:solidFill>
                <a:schemeClr val="hlink"/>
              </a:solidFill>
            </a:endParaRPr>
          </a:p>
          <a:p>
            <a:pPr eaLnBrk="1" hangingPunct="1">
              <a:lnSpc>
                <a:spcPct val="80000"/>
              </a:lnSpc>
            </a:pPr>
            <a:r>
              <a:rPr lang="en-US" sz="1800" b="1" smtClean="0">
                <a:solidFill>
                  <a:schemeClr val="hlink"/>
                </a:solidFill>
              </a:rPr>
              <a:t>Ask open-ended questions (Why? How? What if?):</a:t>
            </a:r>
          </a:p>
          <a:p>
            <a:pPr lvl="1" eaLnBrk="1" hangingPunct="1">
              <a:lnSpc>
                <a:spcPct val="80000"/>
              </a:lnSpc>
            </a:pPr>
            <a:r>
              <a:rPr lang="en-US" sz="1800" smtClean="0">
                <a:solidFill>
                  <a:schemeClr val="hlink"/>
                </a:solidFill>
              </a:rPr>
              <a:t>This will assist you in gathering more information and narrow your focus when faced with an overwhelming problem.</a:t>
            </a:r>
          </a:p>
          <a:p>
            <a:pPr eaLnBrk="1" hangingPunct="1">
              <a:lnSpc>
                <a:spcPct val="80000"/>
              </a:lnSpc>
              <a:buFont typeface="Wingdings" pitchFamily="2" charset="2"/>
              <a:buNone/>
            </a:pPr>
            <a:endParaRPr lang="en-US" sz="1800" smtClean="0">
              <a:solidFill>
                <a:schemeClr val="hlink"/>
              </a:solidFill>
            </a:endParaRPr>
          </a:p>
          <a:p>
            <a:pPr eaLnBrk="1" hangingPunct="1">
              <a:lnSpc>
                <a:spcPct val="80000"/>
              </a:lnSpc>
            </a:pPr>
            <a:r>
              <a:rPr lang="en-US" sz="1800" b="1" smtClean="0">
                <a:solidFill>
                  <a:schemeClr val="hlink"/>
                </a:solidFill>
              </a:rPr>
              <a:t>Explain your answers:</a:t>
            </a:r>
          </a:p>
          <a:p>
            <a:pPr lvl="1" eaLnBrk="1" hangingPunct="1">
              <a:lnSpc>
                <a:spcPct val="80000"/>
              </a:lnSpc>
            </a:pPr>
            <a:r>
              <a:rPr lang="en-US" sz="1800" smtClean="0">
                <a:solidFill>
                  <a:schemeClr val="hlink"/>
                </a:solidFill>
              </a:rPr>
              <a:t>If you “own” your thoughts and are responsible for creating them, you will be better able to explain what you are thinking and answer questions.</a:t>
            </a:r>
          </a:p>
          <a:p>
            <a:pPr lvl="1" eaLnBrk="1" hangingPunct="1">
              <a:lnSpc>
                <a:spcPct val="80000"/>
              </a:lnSpc>
            </a:pPr>
            <a:endParaRPr lang="en-US" sz="1800" smtClean="0">
              <a:solidFill>
                <a:schemeClr val="hlink"/>
              </a:solidFill>
            </a:endParaRPr>
          </a:p>
        </p:txBody>
      </p:sp>
      <p:sp>
        <p:nvSpPr>
          <p:cNvPr id="9220" name="Text Box 4"/>
          <p:cNvSpPr txBox="1">
            <a:spLocks noChangeArrowheads="1"/>
          </p:cNvSpPr>
          <p:nvPr/>
        </p:nvSpPr>
        <p:spPr bwMode="auto">
          <a:xfrm>
            <a:off x="304800" y="6308725"/>
            <a:ext cx="84740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endParaRPr lang="en-US" sz="1000">
              <a:latin typeface="Tahoma"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8">
                                            <p:txEl>
                                              <p:pRg st="0" end="0"/>
                                            </p:txEl>
                                          </p:spTgt>
                                        </p:tgtEl>
                                        <p:attrNameLst>
                                          <p:attrName>style.visibility</p:attrName>
                                        </p:attrNameLst>
                                      </p:cBhvr>
                                      <p:to>
                                        <p:strVal val="visible"/>
                                      </p:to>
                                    </p:set>
                                    <p:anim calcmode="lin" valueType="num">
                                      <p:cBhvr additive="base">
                                        <p:cTn id="7" dur="500" fill="hold"/>
                                        <p:tgtEl>
                                          <p:spTgt spid="9728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28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7288">
                                            <p:txEl>
                                              <p:pRg st="2" end="2"/>
                                            </p:txEl>
                                          </p:spTgt>
                                        </p:tgtEl>
                                        <p:attrNameLst>
                                          <p:attrName>style.visibility</p:attrName>
                                        </p:attrNameLst>
                                      </p:cBhvr>
                                      <p:to>
                                        <p:strVal val="visible"/>
                                      </p:to>
                                    </p:set>
                                    <p:anim calcmode="lin" valueType="num">
                                      <p:cBhvr additive="base">
                                        <p:cTn id="13" dur="500" fill="hold"/>
                                        <p:tgtEl>
                                          <p:spTgt spid="97288">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7288">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97288">
                                            <p:txEl>
                                              <p:pRg st="3" end="3"/>
                                            </p:txEl>
                                          </p:spTgt>
                                        </p:tgtEl>
                                        <p:attrNameLst>
                                          <p:attrName>style.visibility</p:attrName>
                                        </p:attrNameLst>
                                      </p:cBhvr>
                                      <p:to>
                                        <p:strVal val="visible"/>
                                      </p:to>
                                    </p:set>
                                    <p:anim calcmode="lin" valueType="num">
                                      <p:cBhvr additive="base">
                                        <p:cTn id="17" dur="500" fill="hold"/>
                                        <p:tgtEl>
                                          <p:spTgt spid="97288">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9728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97288">
                                            <p:txEl>
                                              <p:pRg st="5" end="5"/>
                                            </p:txEl>
                                          </p:spTgt>
                                        </p:tgtEl>
                                        <p:attrNameLst>
                                          <p:attrName>style.visibility</p:attrName>
                                        </p:attrNameLst>
                                      </p:cBhvr>
                                      <p:to>
                                        <p:strVal val="visible"/>
                                      </p:to>
                                    </p:set>
                                    <p:anim calcmode="lin" valueType="num">
                                      <p:cBhvr additive="base">
                                        <p:cTn id="23" dur="500" fill="hold"/>
                                        <p:tgtEl>
                                          <p:spTgt spid="97288">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97288">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97288">
                                            <p:txEl>
                                              <p:pRg st="6" end="6"/>
                                            </p:txEl>
                                          </p:spTgt>
                                        </p:tgtEl>
                                        <p:attrNameLst>
                                          <p:attrName>style.visibility</p:attrName>
                                        </p:attrNameLst>
                                      </p:cBhvr>
                                      <p:to>
                                        <p:strVal val="visible"/>
                                      </p:to>
                                    </p:set>
                                    <p:anim calcmode="lin" valueType="num">
                                      <p:cBhvr additive="base">
                                        <p:cTn id="27" dur="500" fill="hold"/>
                                        <p:tgtEl>
                                          <p:spTgt spid="97288">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9728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97288">
                                            <p:txEl>
                                              <p:pRg st="8" end="8"/>
                                            </p:txEl>
                                          </p:spTgt>
                                        </p:tgtEl>
                                        <p:attrNameLst>
                                          <p:attrName>style.visibility</p:attrName>
                                        </p:attrNameLst>
                                      </p:cBhvr>
                                      <p:to>
                                        <p:strVal val="visible"/>
                                      </p:to>
                                    </p:set>
                                    <p:anim calcmode="lin" valueType="num">
                                      <p:cBhvr additive="base">
                                        <p:cTn id="33" dur="500" fill="hold"/>
                                        <p:tgtEl>
                                          <p:spTgt spid="97288">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97288">
                                            <p:txEl>
                                              <p:pRg st="8" end="8"/>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97288">
                                            <p:txEl>
                                              <p:pRg st="9" end="9"/>
                                            </p:txEl>
                                          </p:spTgt>
                                        </p:tgtEl>
                                        <p:attrNameLst>
                                          <p:attrName>style.visibility</p:attrName>
                                        </p:attrNameLst>
                                      </p:cBhvr>
                                      <p:to>
                                        <p:strVal val="visible"/>
                                      </p:to>
                                    </p:set>
                                    <p:anim calcmode="lin" valueType="num">
                                      <p:cBhvr additive="base">
                                        <p:cTn id="37" dur="500" fill="hold"/>
                                        <p:tgtEl>
                                          <p:spTgt spid="97288">
                                            <p:txEl>
                                              <p:pRg st="9" end="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7288">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Critical Thinking and College</a:t>
            </a:r>
          </a:p>
        </p:txBody>
      </p:sp>
      <p:sp>
        <p:nvSpPr>
          <p:cNvPr id="10243" name="Rectangle 3"/>
          <p:cNvSpPr>
            <a:spLocks noGrp="1" noChangeArrowheads="1"/>
          </p:cNvSpPr>
          <p:nvPr>
            <p:ph type="body" idx="1"/>
          </p:nvPr>
        </p:nvSpPr>
        <p:spPr/>
        <p:txBody>
          <a:bodyPr/>
          <a:lstStyle/>
          <a:p>
            <a:pPr eaLnBrk="1" hangingPunct="1"/>
            <a:r>
              <a:rPr lang="en-US" sz="3200" b="1" smtClean="0">
                <a:solidFill>
                  <a:schemeClr val="hlink"/>
                </a:solidFill>
              </a:rPr>
              <a:t>Learn to think more critically in all aspects of your education. </a:t>
            </a:r>
          </a:p>
          <a:p>
            <a:pPr eaLnBrk="1" hangingPunct="1"/>
            <a:r>
              <a:rPr lang="en-US" sz="3200" b="1" smtClean="0">
                <a:solidFill>
                  <a:schemeClr val="hlink"/>
                </a:solidFill>
              </a:rPr>
              <a:t>The following slides discuss:</a:t>
            </a:r>
          </a:p>
          <a:p>
            <a:pPr lvl="1" eaLnBrk="1" hangingPunct="1"/>
            <a:r>
              <a:rPr lang="en-US" sz="2800" b="1" smtClean="0">
                <a:solidFill>
                  <a:schemeClr val="hlink"/>
                </a:solidFill>
              </a:rPr>
              <a:t>Active Learning</a:t>
            </a:r>
          </a:p>
          <a:p>
            <a:pPr lvl="1" eaLnBrk="1" hangingPunct="1"/>
            <a:r>
              <a:rPr lang="en-US" sz="2800" b="1" smtClean="0">
                <a:solidFill>
                  <a:schemeClr val="hlink"/>
                </a:solidFill>
              </a:rPr>
              <a:t>Active Reading</a:t>
            </a:r>
          </a:p>
          <a:p>
            <a:pPr lvl="1" eaLnBrk="1" hangingPunct="1"/>
            <a:r>
              <a:rPr lang="en-US" sz="2800" b="1" smtClean="0">
                <a:solidFill>
                  <a:schemeClr val="hlink"/>
                </a:solidFill>
              </a:rPr>
              <a:t>Critical Writing</a:t>
            </a:r>
          </a:p>
        </p:txBody>
      </p:sp>
    </p:spTree>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Stop and think…</a:t>
            </a:r>
          </a:p>
        </p:txBody>
      </p:sp>
      <p:sp>
        <p:nvSpPr>
          <p:cNvPr id="11267" name="Rectangle 3"/>
          <p:cNvSpPr>
            <a:spLocks noGrp="1" noChangeArrowheads="1"/>
          </p:cNvSpPr>
          <p:nvPr>
            <p:ph type="body" idx="1"/>
          </p:nvPr>
        </p:nvSpPr>
        <p:spPr/>
        <p:txBody>
          <a:bodyPr/>
          <a:lstStyle/>
          <a:p>
            <a:pPr eaLnBrk="1" hangingPunct="1"/>
            <a:r>
              <a:rPr lang="en-US" sz="3600" b="1" smtClean="0">
                <a:solidFill>
                  <a:schemeClr val="hlink"/>
                </a:solidFill>
              </a:rPr>
              <a:t>What does it mean to be an active learner?</a:t>
            </a:r>
          </a:p>
        </p:txBody>
      </p:sp>
    </p:spTree>
  </p:cSld>
  <p:clrMapOvr>
    <a:masterClrMapping/>
  </p:clrMapOvr>
  <p:transition>
    <p:comb/>
  </p:transition>
  <p:timing>
    <p:tnLst>
      <p:par>
        <p:cTn id="1" dur="indefinite" restart="never" nodeType="tmRoot"/>
      </p:par>
    </p:tnLst>
  </p:timing>
</p:sld>
</file>

<file path=ppt/theme/theme1.xml><?xml version="1.0" encoding="utf-8"?>
<a:theme xmlns:a="http://schemas.openxmlformats.org/drawingml/2006/main" name="Eclipse">
  <a:themeElements>
    <a:clrScheme name="Eclipse 13">
      <a:dk1>
        <a:srgbClr val="333300"/>
      </a:dk1>
      <a:lt1>
        <a:srgbClr val="FFFFFF"/>
      </a:lt1>
      <a:dk2>
        <a:srgbClr val="CCCC00"/>
      </a:dk2>
      <a:lt2>
        <a:srgbClr val="CCFFCC"/>
      </a:lt2>
      <a:accent1>
        <a:srgbClr val="CCCC00"/>
      </a:accent1>
      <a:accent2>
        <a:srgbClr val="339933"/>
      </a:accent2>
      <a:accent3>
        <a:srgbClr val="E2E2AA"/>
      </a:accent3>
      <a:accent4>
        <a:srgbClr val="DADADA"/>
      </a:accent4>
      <a:accent5>
        <a:srgbClr val="E2E2AA"/>
      </a:accent5>
      <a:accent6>
        <a:srgbClr val="2D8A2D"/>
      </a:accent6>
      <a:hlink>
        <a:srgbClr val="336600"/>
      </a:hlink>
      <a:folHlink>
        <a:srgbClr val="FFFF66"/>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Eclipse 11">
        <a:dk1>
          <a:srgbClr val="333300"/>
        </a:dk1>
        <a:lt1>
          <a:srgbClr val="FFFFFF"/>
        </a:lt1>
        <a:dk2>
          <a:srgbClr val="99CC00"/>
        </a:dk2>
        <a:lt2>
          <a:srgbClr val="FFFFCC"/>
        </a:lt2>
        <a:accent1>
          <a:srgbClr val="CCCC00"/>
        </a:accent1>
        <a:accent2>
          <a:srgbClr val="339933"/>
        </a:accent2>
        <a:accent3>
          <a:srgbClr val="CAE2AA"/>
        </a:accent3>
        <a:accent4>
          <a:srgbClr val="DADADA"/>
        </a:accent4>
        <a:accent5>
          <a:srgbClr val="E2E2AA"/>
        </a:accent5>
        <a:accent6>
          <a:srgbClr val="2D8A2D"/>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2">
        <a:dk1>
          <a:srgbClr val="333300"/>
        </a:dk1>
        <a:lt1>
          <a:srgbClr val="FFFFFF"/>
        </a:lt1>
        <a:dk2>
          <a:srgbClr val="CCCC00"/>
        </a:dk2>
        <a:lt2>
          <a:srgbClr val="FFFFCC"/>
        </a:lt2>
        <a:accent1>
          <a:srgbClr val="CCCC00"/>
        </a:accent1>
        <a:accent2>
          <a:srgbClr val="339933"/>
        </a:accent2>
        <a:accent3>
          <a:srgbClr val="E2E2AA"/>
        </a:accent3>
        <a:accent4>
          <a:srgbClr val="DADADA"/>
        </a:accent4>
        <a:accent5>
          <a:srgbClr val="E2E2AA"/>
        </a:accent5>
        <a:accent6>
          <a:srgbClr val="2D8A2D"/>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3">
        <a:dk1>
          <a:srgbClr val="333300"/>
        </a:dk1>
        <a:lt1>
          <a:srgbClr val="FFFFFF"/>
        </a:lt1>
        <a:dk2>
          <a:srgbClr val="CCCC00"/>
        </a:dk2>
        <a:lt2>
          <a:srgbClr val="CCFFCC"/>
        </a:lt2>
        <a:accent1>
          <a:srgbClr val="CCCC00"/>
        </a:accent1>
        <a:accent2>
          <a:srgbClr val="339933"/>
        </a:accent2>
        <a:accent3>
          <a:srgbClr val="E2E2AA"/>
        </a:accent3>
        <a:accent4>
          <a:srgbClr val="DADADA"/>
        </a:accent4>
        <a:accent5>
          <a:srgbClr val="E2E2AA"/>
        </a:accent5>
        <a:accent6>
          <a:srgbClr val="2D8A2D"/>
        </a:accent6>
        <a:hlink>
          <a:srgbClr val="336600"/>
        </a:hlink>
        <a:folHlink>
          <a:srgbClr val="FFFF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1994</TotalTime>
  <Words>1474</Words>
  <Application>Microsoft Office PowerPoint</Application>
  <PresentationFormat>On-screen Show (4:3)</PresentationFormat>
  <Paragraphs>174</Paragraphs>
  <Slides>26</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Verdana</vt:lpstr>
      <vt:lpstr>Arial</vt:lpstr>
      <vt:lpstr>Wingdings</vt:lpstr>
      <vt:lpstr>Tahoma</vt:lpstr>
      <vt:lpstr>Eclipse</vt:lpstr>
      <vt:lpstr>Using Critical Thinking Skills to Be a Better Student</vt:lpstr>
      <vt:lpstr>Stop and Think…</vt:lpstr>
      <vt:lpstr>Critical Thinking - Defined</vt:lpstr>
      <vt:lpstr>What is Critical Thinking?</vt:lpstr>
      <vt:lpstr>Stop and Think…</vt:lpstr>
      <vt:lpstr>Stop and Think…</vt:lpstr>
      <vt:lpstr>Critical Thinking &amp; College</vt:lpstr>
      <vt:lpstr>Critical Thinking and College</vt:lpstr>
      <vt:lpstr>Stop and think…</vt:lpstr>
      <vt:lpstr>What does it mean to be an active learner?</vt:lpstr>
      <vt:lpstr>Tips for Active Learning</vt:lpstr>
      <vt:lpstr>Tips for Active Learning (continued)</vt:lpstr>
      <vt:lpstr>Being Active</vt:lpstr>
      <vt:lpstr>Stop and think…</vt:lpstr>
      <vt:lpstr>Active Reading</vt:lpstr>
      <vt:lpstr>Tips for Reading Actively</vt:lpstr>
      <vt:lpstr>Signal Words &amp; Phrases</vt:lpstr>
      <vt:lpstr>Being Active</vt:lpstr>
      <vt:lpstr>Stop and think…</vt:lpstr>
      <vt:lpstr>Critical Writing</vt:lpstr>
      <vt:lpstr>Prewriting</vt:lpstr>
      <vt:lpstr>Writing</vt:lpstr>
      <vt:lpstr>Rewriting</vt:lpstr>
      <vt:lpstr>Tips for Critical Writing</vt:lpstr>
      <vt:lpstr>Critical Thinking Summary</vt:lpstr>
      <vt:lpstr>Resources</vt:lpstr>
    </vt:vector>
  </TitlesOfParts>
  <Company>Peirce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Thinking Skills</dc:title>
  <dc:creator>MIS</dc:creator>
  <cp:lastModifiedBy>Teacher E-Solutions</cp:lastModifiedBy>
  <cp:revision>37</cp:revision>
  <dcterms:created xsi:type="dcterms:W3CDTF">2004-10-08T15:24:48Z</dcterms:created>
  <dcterms:modified xsi:type="dcterms:W3CDTF">2019-01-18T15:53:05Z</dcterms:modified>
</cp:coreProperties>
</file>