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9" r:id="rId2"/>
    <p:sldId id="348" r:id="rId3"/>
    <p:sldId id="302" r:id="rId4"/>
    <p:sldId id="321" r:id="rId5"/>
    <p:sldId id="351" r:id="rId6"/>
    <p:sldId id="325" r:id="rId7"/>
    <p:sldId id="356" r:id="rId8"/>
    <p:sldId id="337" r:id="rId9"/>
    <p:sldId id="286" r:id="rId10"/>
    <p:sldId id="352" r:id="rId11"/>
    <p:sldId id="330" r:id="rId12"/>
    <p:sldId id="334" r:id="rId13"/>
    <p:sldId id="329" r:id="rId14"/>
    <p:sldId id="312" r:id="rId15"/>
    <p:sldId id="265" r:id="rId16"/>
    <p:sldId id="353" r:id="rId17"/>
    <p:sldId id="316" r:id="rId18"/>
    <p:sldId id="328" r:id="rId19"/>
    <p:sldId id="355" r:id="rId20"/>
    <p:sldId id="327" r:id="rId21"/>
    <p:sldId id="317" r:id="rId22"/>
    <p:sldId id="320" r:id="rId23"/>
    <p:sldId id="294" r:id="rId24"/>
    <p:sldId id="303" r:id="rId25"/>
    <p:sldId id="313" r:id="rId26"/>
    <p:sldId id="339" r:id="rId27"/>
    <p:sldId id="340" r:id="rId28"/>
    <p:sldId id="341" r:id="rId29"/>
    <p:sldId id="335" r:id="rId30"/>
    <p:sldId id="346" r:id="rId31"/>
    <p:sldId id="266" r:id="rId32"/>
    <p:sldId id="304" r:id="rId33"/>
    <p:sldId id="344" r:id="rId34"/>
    <p:sldId id="343" r:id="rId35"/>
    <p:sldId id="345" r:id="rId36"/>
    <p:sldId id="349" r:id="rId3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D"/>
    <a:srgbClr val="0067A8"/>
    <a:srgbClr val="0171A8"/>
    <a:srgbClr val="0067AA"/>
    <a:srgbClr val="FFCC00"/>
    <a:srgbClr val="FF9933"/>
    <a:srgbClr val="FF33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8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FACE6EB-ED9A-4DE0-A96B-4C13C8B081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9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70A3095-B69B-45C2-B775-664DC80AD4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407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ACE7EFDA-1241-4058-A581-ADA5A246B0F0}" type="slidenum">
              <a:rPr lang="de-DE" sz="1200"/>
              <a:pPr eaLnBrk="1" hangingPunct="1"/>
              <a:t>1</a:t>
            </a:fld>
            <a:endParaRPr lang="de-DE" sz="120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C11FF3A7-CD2C-469B-8920-BE8C02503AEF}" type="slidenum">
              <a:rPr lang="de-DE" sz="1200"/>
              <a:pPr eaLnBrk="1" hangingPunct="1"/>
              <a:t>10</a:t>
            </a:fld>
            <a:endParaRPr lang="de-DE" sz="120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22FABAB5-46D7-4B83-931E-A690EF480441}" type="slidenum">
              <a:rPr lang="de-DE" sz="1200"/>
              <a:pPr eaLnBrk="1" hangingPunct="1"/>
              <a:t>11</a:t>
            </a:fld>
            <a:endParaRPr lang="de-DE" sz="120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D602111B-BA48-48EE-B842-56B8468F5DF4}" type="slidenum">
              <a:rPr lang="de-DE" sz="1200"/>
              <a:pPr eaLnBrk="1" hangingPunct="1"/>
              <a:t>12</a:t>
            </a:fld>
            <a:endParaRPr lang="de-DE" sz="120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0933DC37-FF05-4185-9BCC-4417C4234036}" type="slidenum">
              <a:rPr lang="de-DE" sz="1200"/>
              <a:pPr eaLnBrk="1" hangingPunct="1"/>
              <a:t>13</a:t>
            </a:fld>
            <a:endParaRPr lang="de-DE" sz="120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C196E0C1-7622-4782-8988-339CB7EE6A88}" type="slidenum">
              <a:rPr lang="de-DE" sz="1200"/>
              <a:pPr eaLnBrk="1" hangingPunct="1"/>
              <a:t>14</a:t>
            </a:fld>
            <a:endParaRPr lang="de-DE" sz="120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39D9F0B6-AF8C-4D25-9556-8A8701CA4927}" type="slidenum">
              <a:rPr lang="de-DE" sz="1200"/>
              <a:pPr eaLnBrk="1" hangingPunct="1"/>
              <a:t>15</a:t>
            </a:fld>
            <a:endParaRPr lang="de-DE" sz="120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A2E92C53-3084-4DAF-BE86-B5BC2A963D37}" type="slidenum">
              <a:rPr lang="de-DE" sz="1200"/>
              <a:pPr eaLnBrk="1" hangingPunct="1"/>
              <a:t>16</a:t>
            </a:fld>
            <a:endParaRPr lang="de-DE" sz="120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02CD12A2-D466-4732-A4B1-7DEF5773C0B6}" type="slidenum">
              <a:rPr lang="de-DE" sz="1200"/>
              <a:pPr eaLnBrk="1" hangingPunct="1"/>
              <a:t>17</a:t>
            </a:fld>
            <a:endParaRPr lang="de-DE" sz="120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D16BE69F-033E-4EF7-BE8B-7FCCF3583C9D}" type="slidenum">
              <a:rPr lang="de-DE" sz="1200"/>
              <a:pPr eaLnBrk="1" hangingPunct="1"/>
              <a:t>18</a:t>
            </a:fld>
            <a:endParaRPr lang="de-DE" sz="120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49E5F0CC-60F7-41B6-B62E-6C1980750752}" type="slidenum">
              <a:rPr lang="de-DE" sz="1200"/>
              <a:pPr eaLnBrk="1" hangingPunct="1"/>
              <a:t>19</a:t>
            </a:fld>
            <a:endParaRPr lang="de-DE" sz="120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EADEA9AE-95D3-4FD5-A789-E77380331B06}" type="slidenum">
              <a:rPr lang="de-DE" sz="1200"/>
              <a:pPr eaLnBrk="1" hangingPunct="1"/>
              <a:t>2</a:t>
            </a:fld>
            <a:endParaRPr lang="de-DE" sz="120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D3255853-2DB8-4E76-A181-CF3AD0091A76}" type="slidenum">
              <a:rPr lang="de-DE" sz="1200"/>
              <a:pPr eaLnBrk="1" hangingPunct="1"/>
              <a:t>20</a:t>
            </a:fld>
            <a:endParaRPr lang="de-DE" sz="120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AC224B90-B8CC-402C-B9A8-EC2E0C594300}" type="slidenum">
              <a:rPr lang="de-DE" sz="1200"/>
              <a:pPr eaLnBrk="1" hangingPunct="1"/>
              <a:t>21</a:t>
            </a:fld>
            <a:endParaRPr lang="de-DE" sz="120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F749EB0E-BB57-4D0F-85D2-30501E553F91}" type="slidenum">
              <a:rPr lang="de-DE" sz="1200"/>
              <a:pPr eaLnBrk="1" hangingPunct="1"/>
              <a:t>22</a:t>
            </a:fld>
            <a:endParaRPr lang="de-DE" sz="120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B0E5F860-4EF7-4829-825D-5B10A9699EDE}" type="slidenum">
              <a:rPr lang="de-DE" sz="1200"/>
              <a:pPr eaLnBrk="1" hangingPunct="1"/>
              <a:t>23</a:t>
            </a:fld>
            <a:endParaRPr lang="de-DE" sz="120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887EFF35-8786-411F-B501-A393E180D1C8}" type="slidenum">
              <a:rPr lang="de-DE" sz="1200"/>
              <a:pPr eaLnBrk="1" hangingPunct="1"/>
              <a:t>24</a:t>
            </a:fld>
            <a:endParaRPr lang="de-DE" sz="120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F8FD8987-824E-4238-B7ED-D56A581905A7}" type="slidenum">
              <a:rPr lang="de-DE" sz="1200"/>
              <a:pPr eaLnBrk="1" hangingPunct="1"/>
              <a:t>25</a:t>
            </a:fld>
            <a:endParaRPr lang="de-DE" sz="120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875882C5-0B90-4DA6-8731-E029A1FDDD05}" type="slidenum">
              <a:rPr lang="de-DE" sz="1200"/>
              <a:pPr eaLnBrk="1" hangingPunct="1"/>
              <a:t>26</a:t>
            </a:fld>
            <a:endParaRPr lang="de-DE" sz="120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D342D2AB-35DE-412C-AACB-BBA71331581A}" type="slidenum">
              <a:rPr lang="de-DE" sz="1200"/>
              <a:pPr eaLnBrk="1" hangingPunct="1"/>
              <a:t>27</a:t>
            </a:fld>
            <a:endParaRPr lang="de-DE" sz="120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F1E46904-DD40-46BC-92CE-EC52DB562B9A}" type="slidenum">
              <a:rPr lang="de-DE" sz="1200"/>
              <a:pPr eaLnBrk="1" hangingPunct="1"/>
              <a:t>28</a:t>
            </a:fld>
            <a:endParaRPr lang="de-DE" sz="120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30900F84-949F-47EA-BB16-C15B3AAE3C5E}" type="slidenum">
              <a:rPr lang="de-DE" sz="1200"/>
              <a:pPr eaLnBrk="1" hangingPunct="1"/>
              <a:t>29</a:t>
            </a:fld>
            <a:endParaRPr lang="de-DE" sz="120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D3F13B4E-9CE4-4579-8D34-B5FFACFD73EE}" type="slidenum">
              <a:rPr lang="de-DE" sz="1200"/>
              <a:pPr eaLnBrk="1" hangingPunct="1"/>
              <a:t>3</a:t>
            </a:fld>
            <a:endParaRPr lang="de-DE" sz="120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6338F1E6-4E14-42AD-A2B8-BC5E1D56E0A4}" type="slidenum">
              <a:rPr lang="de-DE" sz="1200"/>
              <a:pPr eaLnBrk="1" hangingPunct="1"/>
              <a:t>30</a:t>
            </a:fld>
            <a:endParaRPr lang="de-DE" sz="120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F55D0B37-DBFF-46CA-AFE9-D70D489C9BFB}" type="slidenum">
              <a:rPr lang="de-DE" sz="1200"/>
              <a:pPr eaLnBrk="1" hangingPunct="1"/>
              <a:t>31</a:t>
            </a:fld>
            <a:endParaRPr lang="de-DE" sz="120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AAB7C8B6-F317-43A3-B474-FA25AF358515}" type="slidenum">
              <a:rPr lang="de-DE" sz="1200"/>
              <a:pPr eaLnBrk="1" hangingPunct="1"/>
              <a:t>32</a:t>
            </a:fld>
            <a:endParaRPr lang="de-DE" sz="120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E3F71D06-B40D-47B8-BC98-63BF3E8ACD73}" type="slidenum">
              <a:rPr lang="de-DE" sz="1200"/>
              <a:pPr eaLnBrk="1" hangingPunct="1"/>
              <a:t>33</a:t>
            </a:fld>
            <a:endParaRPr lang="de-DE" sz="120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C3B4D045-EE05-4B51-A594-D902865AEF3F}" type="slidenum">
              <a:rPr lang="de-DE" sz="1200"/>
              <a:pPr eaLnBrk="1" hangingPunct="1"/>
              <a:t>34</a:t>
            </a:fld>
            <a:endParaRPr lang="de-DE" sz="120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DA864B13-06F5-464F-AB6F-67A39AF95981}" type="slidenum">
              <a:rPr lang="de-DE" sz="1200"/>
              <a:pPr eaLnBrk="1" hangingPunct="1"/>
              <a:t>35</a:t>
            </a:fld>
            <a:endParaRPr lang="de-DE" sz="120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3FF6D638-EA55-46EB-8D70-D5D285EA3371}" type="slidenum">
              <a:rPr lang="de-DE" sz="1200"/>
              <a:pPr eaLnBrk="1" hangingPunct="1"/>
              <a:t>36</a:t>
            </a:fld>
            <a:endParaRPr lang="de-DE" sz="120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5BF1600C-9B2D-4FF2-ACF3-E661B550BB90}" type="slidenum">
              <a:rPr lang="de-DE" sz="1200"/>
              <a:pPr eaLnBrk="1" hangingPunct="1"/>
              <a:t>4</a:t>
            </a:fld>
            <a:endParaRPr lang="de-DE" sz="120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84B2537E-921B-432E-9FA1-BC8DEB710FC2}" type="slidenum">
              <a:rPr lang="de-DE" sz="1200"/>
              <a:pPr eaLnBrk="1" hangingPunct="1"/>
              <a:t>5</a:t>
            </a:fld>
            <a:endParaRPr lang="de-DE" sz="120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849B7208-146E-4FA7-968A-60CC99133F7D}" type="slidenum">
              <a:rPr lang="de-DE" sz="1200"/>
              <a:pPr eaLnBrk="1" hangingPunct="1"/>
              <a:t>6</a:t>
            </a:fld>
            <a:endParaRPr lang="de-DE" sz="120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2AA22BB3-915A-4D54-9BEE-F7BC042791D4}" type="slidenum">
              <a:rPr lang="de-DE" sz="1200"/>
              <a:pPr eaLnBrk="1" hangingPunct="1"/>
              <a:t>7</a:t>
            </a:fld>
            <a:endParaRPr lang="de-DE" sz="120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F80A5CF8-8C0D-4D56-98C1-BE6E74790C6C}" type="slidenum">
              <a:rPr lang="de-DE" sz="1200"/>
              <a:pPr eaLnBrk="1" hangingPunct="1"/>
              <a:t>8</a:t>
            </a:fld>
            <a:endParaRPr lang="de-DE" sz="120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/>
            <a:fld id="{E53217CF-90AE-4A34-BB1E-AA08A9FA7671}" type="slidenum">
              <a:rPr lang="de-DE" sz="1200"/>
              <a:pPr eaLnBrk="1" hangingPunct="1"/>
              <a:t>9</a:t>
            </a:fld>
            <a:endParaRPr lang="de-DE" sz="120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89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Fare clic per modificare gli stili del testo dello schema</a:t>
            </a:r>
          </a:p>
          <a:p>
            <a:pPr lvl="1"/>
            <a:r>
              <a:rPr lang="de-CH" smtClean="0"/>
              <a:t>Secondo livello</a:t>
            </a:r>
          </a:p>
          <a:p>
            <a:pPr lvl="2"/>
            <a:r>
              <a:rPr lang="de-CH" smtClean="0"/>
              <a:t>Terzo livello</a:t>
            </a:r>
          </a:p>
          <a:p>
            <a:pPr lvl="3"/>
            <a:r>
              <a:rPr lang="de-CH" smtClean="0"/>
              <a:t>Quarto livello</a:t>
            </a:r>
          </a:p>
          <a:p>
            <a:pPr lvl="4"/>
            <a:r>
              <a:rPr lang="de-CH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06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935038"/>
            <a:ext cx="1943100" cy="2003425"/>
          </a:xfrm>
        </p:spPr>
        <p:txBody>
          <a:bodyPr vert="eaVert"/>
          <a:lstStyle/>
          <a:p>
            <a:r>
              <a:rPr lang="de-CH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935038"/>
            <a:ext cx="5676900" cy="2003425"/>
          </a:xfrm>
        </p:spPr>
        <p:txBody>
          <a:bodyPr vert="eaVert"/>
          <a:lstStyle/>
          <a:p>
            <a:pPr lvl="0"/>
            <a:r>
              <a:rPr lang="de-CH" smtClean="0"/>
              <a:t>Fare clic per modificare gli stili del testo dello schema</a:t>
            </a:r>
          </a:p>
          <a:p>
            <a:pPr lvl="1"/>
            <a:r>
              <a:rPr lang="de-CH" smtClean="0"/>
              <a:t>Secondo livello</a:t>
            </a:r>
          </a:p>
          <a:p>
            <a:pPr lvl="2"/>
            <a:r>
              <a:rPr lang="de-CH" smtClean="0"/>
              <a:t>Terzo livello</a:t>
            </a:r>
          </a:p>
          <a:p>
            <a:pPr lvl="3"/>
            <a:r>
              <a:rPr lang="de-CH" smtClean="0"/>
              <a:t>Quarto livello</a:t>
            </a:r>
          </a:p>
          <a:p>
            <a:pPr lvl="4"/>
            <a:r>
              <a:rPr lang="de-CH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868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935038"/>
            <a:ext cx="7772400" cy="2003425"/>
          </a:xfrm>
        </p:spPr>
        <p:txBody>
          <a:bodyPr/>
          <a:lstStyle/>
          <a:p>
            <a:pPr lvl="0"/>
            <a:r>
              <a:rPr lang="de-CH" smtClean="0"/>
              <a:t>Fare clic per modificare gli stili del testo dello schema</a:t>
            </a:r>
          </a:p>
          <a:p>
            <a:pPr lvl="1"/>
            <a:r>
              <a:rPr lang="de-CH" smtClean="0"/>
              <a:t>Secondo livello</a:t>
            </a:r>
          </a:p>
          <a:p>
            <a:pPr lvl="2"/>
            <a:r>
              <a:rPr lang="de-CH" smtClean="0"/>
              <a:t>Terzo livello</a:t>
            </a:r>
          </a:p>
          <a:p>
            <a:pPr lvl="3"/>
            <a:r>
              <a:rPr lang="de-CH" smtClean="0"/>
              <a:t>Quarto livello</a:t>
            </a:r>
          </a:p>
          <a:p>
            <a:pPr lvl="4"/>
            <a:r>
              <a:rPr lang="de-CH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90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Fare clic per modificare gli stili del testo dello schema</a:t>
            </a:r>
          </a:p>
          <a:p>
            <a:pPr lvl="1"/>
            <a:r>
              <a:rPr lang="de-CH" smtClean="0"/>
              <a:t>Secondo livello</a:t>
            </a:r>
          </a:p>
          <a:p>
            <a:pPr lvl="2"/>
            <a:r>
              <a:rPr lang="de-CH" smtClean="0"/>
              <a:t>Terzo livello</a:t>
            </a:r>
          </a:p>
          <a:p>
            <a:pPr lvl="3"/>
            <a:r>
              <a:rPr lang="de-CH" smtClean="0"/>
              <a:t>Quarto livello</a:t>
            </a:r>
          </a:p>
          <a:p>
            <a:pPr lvl="4"/>
            <a:r>
              <a:rPr lang="de-CH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13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718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957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Fare clic per modificare gli stili del testo dello schema</a:t>
            </a:r>
          </a:p>
          <a:p>
            <a:pPr lvl="1"/>
            <a:r>
              <a:rPr lang="de-CH" smtClean="0"/>
              <a:t>Secondo livello</a:t>
            </a:r>
          </a:p>
          <a:p>
            <a:pPr lvl="2"/>
            <a:r>
              <a:rPr lang="de-CH" smtClean="0"/>
              <a:t>Terzo livello</a:t>
            </a:r>
          </a:p>
          <a:p>
            <a:pPr lvl="3"/>
            <a:r>
              <a:rPr lang="de-CH" smtClean="0"/>
              <a:t>Quarto livello</a:t>
            </a:r>
          </a:p>
          <a:p>
            <a:pPr lvl="4"/>
            <a:r>
              <a:rPr lang="de-CH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957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Fare clic per modificare gli stili del testo dello schema</a:t>
            </a:r>
          </a:p>
          <a:p>
            <a:pPr lvl="1"/>
            <a:r>
              <a:rPr lang="de-CH" smtClean="0"/>
              <a:t>Secondo livello</a:t>
            </a:r>
          </a:p>
          <a:p>
            <a:pPr lvl="2"/>
            <a:r>
              <a:rPr lang="de-CH" smtClean="0"/>
              <a:t>Terzo livello</a:t>
            </a:r>
          </a:p>
          <a:p>
            <a:pPr lvl="3"/>
            <a:r>
              <a:rPr lang="de-CH" smtClean="0"/>
              <a:t>Quarto livello</a:t>
            </a:r>
          </a:p>
          <a:p>
            <a:pPr lvl="4"/>
            <a:r>
              <a:rPr lang="de-CH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44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Fare clic per modificare gli stili del testo dello schema</a:t>
            </a:r>
          </a:p>
          <a:p>
            <a:pPr lvl="1"/>
            <a:r>
              <a:rPr lang="de-CH" smtClean="0"/>
              <a:t>Secondo livello</a:t>
            </a:r>
          </a:p>
          <a:p>
            <a:pPr lvl="2"/>
            <a:r>
              <a:rPr lang="de-CH" smtClean="0"/>
              <a:t>Terzo livello</a:t>
            </a:r>
          </a:p>
          <a:p>
            <a:pPr lvl="3"/>
            <a:r>
              <a:rPr lang="de-CH" smtClean="0"/>
              <a:t>Quarto livello</a:t>
            </a:r>
          </a:p>
          <a:p>
            <a:pPr lvl="4"/>
            <a:r>
              <a:rPr lang="de-CH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Fare clic per modificare gli stili del testo dello schema</a:t>
            </a:r>
          </a:p>
          <a:p>
            <a:pPr lvl="1"/>
            <a:r>
              <a:rPr lang="de-CH" smtClean="0"/>
              <a:t>Secondo livello</a:t>
            </a:r>
          </a:p>
          <a:p>
            <a:pPr lvl="2"/>
            <a:r>
              <a:rPr lang="de-CH" smtClean="0"/>
              <a:t>Terzo livello</a:t>
            </a:r>
          </a:p>
          <a:p>
            <a:pPr lvl="3"/>
            <a:r>
              <a:rPr lang="de-CH" smtClean="0"/>
              <a:t>Quarto livello</a:t>
            </a:r>
          </a:p>
          <a:p>
            <a:pPr lvl="4"/>
            <a:r>
              <a:rPr lang="de-CH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00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19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72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Fare clic per modificare gli stili del testo dello schema</a:t>
            </a:r>
          </a:p>
          <a:p>
            <a:pPr lvl="1"/>
            <a:r>
              <a:rPr lang="de-CH" smtClean="0"/>
              <a:t>Secondo livello</a:t>
            </a:r>
          </a:p>
          <a:p>
            <a:pPr lvl="2"/>
            <a:r>
              <a:rPr lang="de-CH" smtClean="0"/>
              <a:t>Terzo livello</a:t>
            </a:r>
          </a:p>
          <a:p>
            <a:pPr lvl="3"/>
            <a:r>
              <a:rPr lang="de-CH" smtClean="0"/>
              <a:t>Quarto livello</a:t>
            </a:r>
          </a:p>
          <a:p>
            <a:pPr lvl="4"/>
            <a:r>
              <a:rPr lang="de-CH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6830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6668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39"/>
            </a:gs>
            <a:gs pos="50000">
              <a:srgbClr val="000066"/>
            </a:gs>
            <a:gs pos="100000">
              <a:srgbClr val="00003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/>
        </p:nvGrpSpPr>
        <p:grpSpPr bwMode="auto">
          <a:xfrm>
            <a:off x="1462088" y="1444625"/>
            <a:ext cx="3717925" cy="88900"/>
            <a:chOff x="937" y="1203"/>
            <a:chExt cx="2342" cy="56"/>
          </a:xfrm>
        </p:grpSpPr>
        <p:sp>
          <p:nvSpPr>
            <p:cNvPr id="1115" name="Rectangle 10" descr="Large confetti"/>
            <p:cNvSpPr>
              <a:spLocks noChangeArrowheads="1"/>
            </p:cNvSpPr>
            <p:nvPr userDrawn="1"/>
          </p:nvSpPr>
          <p:spPr bwMode="auto">
            <a:xfrm>
              <a:off x="937" y="1203"/>
              <a:ext cx="2342" cy="56"/>
            </a:xfrm>
            <a:prstGeom prst="rect">
              <a:avLst/>
            </a:prstGeom>
            <a:pattFill prst="lgConfetti">
              <a:fgClr>
                <a:srgbClr val="0033CC"/>
              </a:fgClr>
              <a:bgClr>
                <a:srgbClr val="0026A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" name="Rectangle 11"/>
            <p:cNvSpPr>
              <a:spLocks noChangeArrowheads="1"/>
            </p:cNvSpPr>
            <p:nvPr userDrawn="1"/>
          </p:nvSpPr>
          <p:spPr bwMode="auto">
            <a:xfrm>
              <a:off x="937" y="1203"/>
              <a:ext cx="2342" cy="56"/>
            </a:xfrm>
            <a:prstGeom prst="rect">
              <a:avLst/>
            </a:prstGeom>
            <a:solidFill>
              <a:srgbClr val="1B51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366713" y="0"/>
            <a:ext cx="1109662" cy="6858000"/>
          </a:xfrm>
          <a:prstGeom prst="rect">
            <a:avLst/>
          </a:prstGeom>
          <a:gradFill rotWithShape="0">
            <a:gsLst>
              <a:gs pos="0">
                <a:srgbClr val="00218A"/>
              </a:gs>
              <a:gs pos="100000">
                <a:srgbClr val="0026A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1363663" y="493713"/>
            <a:ext cx="7718425" cy="957262"/>
          </a:xfrm>
          <a:prstGeom prst="rect">
            <a:avLst/>
          </a:prstGeom>
          <a:gradFill rotWithShape="0">
            <a:gsLst>
              <a:gs pos="0">
                <a:srgbClr val="00218A"/>
              </a:gs>
              <a:gs pos="100000">
                <a:srgbClr val="0026A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029" name="Picture 13" descr="element-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47" b="435"/>
          <a:stretch>
            <a:fillRect/>
          </a:stretch>
        </p:blipFill>
        <p:spPr bwMode="auto">
          <a:xfrm>
            <a:off x="366713" y="0"/>
            <a:ext cx="109696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element-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6" t="34393" r="1900" b="32732"/>
          <a:stretch>
            <a:fillRect/>
          </a:stretch>
        </p:blipFill>
        <p:spPr bwMode="auto">
          <a:xfrm>
            <a:off x="1462088" y="493713"/>
            <a:ext cx="24415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ChangeArrowheads="1"/>
          </p:cNvSpPr>
          <p:nvPr/>
        </p:nvSpPr>
        <p:spPr bwMode="auto">
          <a:xfrm>
            <a:off x="6821488" y="6043613"/>
            <a:ext cx="21224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600" b="1">
                <a:solidFill>
                  <a:srgbClr val="3366CC"/>
                </a:solidFill>
              </a:rPr>
              <a:t>C</a:t>
            </a:r>
            <a:r>
              <a:rPr lang="en-US" sz="1000" b="1">
                <a:solidFill>
                  <a:srgbClr val="3366CC"/>
                </a:solidFill>
              </a:rPr>
              <a:t> </a:t>
            </a:r>
            <a:r>
              <a:rPr lang="en-US" sz="2600" b="1">
                <a:solidFill>
                  <a:srgbClr val="3366CC"/>
                </a:solidFill>
              </a:rPr>
              <a:t>I</a:t>
            </a:r>
            <a:r>
              <a:rPr lang="en-US" sz="1000" b="1">
                <a:solidFill>
                  <a:srgbClr val="3366CC"/>
                </a:solidFill>
              </a:rPr>
              <a:t> </a:t>
            </a:r>
            <a:r>
              <a:rPr lang="en-US" sz="2600" b="1">
                <a:solidFill>
                  <a:srgbClr val="3366CC"/>
                </a:solidFill>
              </a:rPr>
              <a:t>M</a:t>
            </a:r>
            <a:r>
              <a:rPr lang="en-US" sz="1000" b="1">
                <a:solidFill>
                  <a:srgbClr val="3366CC"/>
                </a:solidFill>
              </a:rPr>
              <a:t> </a:t>
            </a:r>
            <a:r>
              <a:rPr lang="en-US" sz="2600" b="1">
                <a:solidFill>
                  <a:srgbClr val="3366CC"/>
                </a:solidFill>
              </a:rPr>
              <a:t>M</a:t>
            </a:r>
            <a:r>
              <a:rPr lang="en-US" sz="1000" b="1">
                <a:solidFill>
                  <a:srgbClr val="3366CC"/>
                </a:solidFill>
              </a:rPr>
              <a:t> </a:t>
            </a:r>
            <a:r>
              <a:rPr lang="en-US" sz="2600" b="1">
                <a:solidFill>
                  <a:srgbClr val="3366CC"/>
                </a:solidFill>
              </a:rPr>
              <a:t>Y</a:t>
            </a:r>
            <a:r>
              <a:rPr lang="en-US" sz="1000" b="1">
                <a:solidFill>
                  <a:srgbClr val="3366CC"/>
                </a:solidFill>
              </a:rPr>
              <a:t> </a:t>
            </a:r>
            <a:r>
              <a:rPr lang="en-US" sz="2600" b="1">
                <a:solidFill>
                  <a:srgbClr val="3366CC"/>
                </a:solidFill>
              </a:rPr>
              <a:t>T</a:t>
            </a:r>
            <a:r>
              <a:rPr lang="en-US" sz="800" b="1">
                <a:solidFill>
                  <a:srgbClr val="3366CC"/>
                </a:solidFill>
                <a:latin typeface="Arial" charset="0"/>
              </a:rPr>
              <a:t>MR</a:t>
            </a:r>
            <a:r>
              <a:rPr lang="en-US" sz="2600">
                <a:solidFill>
                  <a:srgbClr val="3366CC"/>
                </a:solidFill>
                <a:latin typeface="Symbol" pitchFamily="-107" charset="2"/>
              </a:rPr>
              <a:t> 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6740525" y="6477000"/>
            <a:ext cx="2085975" cy="0"/>
          </a:xfrm>
          <a:prstGeom prst="line">
            <a:avLst/>
          </a:prstGeom>
          <a:noFill/>
          <a:ln w="12700">
            <a:solidFill>
              <a:srgbClr val="3366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3" name="Group 20"/>
          <p:cNvGrpSpPr>
            <a:grpSpLocks/>
          </p:cNvGrpSpPr>
          <p:nvPr/>
        </p:nvGrpSpPr>
        <p:grpSpPr bwMode="auto">
          <a:xfrm>
            <a:off x="6750050" y="6118225"/>
            <a:ext cx="207963" cy="304800"/>
            <a:chOff x="3018" y="829"/>
            <a:chExt cx="426" cy="623"/>
          </a:xfrm>
        </p:grpSpPr>
        <p:sp>
          <p:nvSpPr>
            <p:cNvPr id="1037" name="Freeform 21"/>
            <p:cNvSpPr>
              <a:spLocks/>
            </p:cNvSpPr>
            <p:nvPr/>
          </p:nvSpPr>
          <p:spPr bwMode="auto">
            <a:xfrm>
              <a:off x="3018" y="829"/>
              <a:ext cx="182" cy="617"/>
            </a:xfrm>
            <a:custGeom>
              <a:avLst/>
              <a:gdLst>
                <a:gd name="T0" fmla="*/ 119 w 138"/>
                <a:gd name="T1" fmla="*/ 283 h 476"/>
                <a:gd name="T2" fmla="*/ 112 w 138"/>
                <a:gd name="T3" fmla="*/ 325 h 476"/>
                <a:gd name="T4" fmla="*/ 101 w 138"/>
                <a:gd name="T5" fmla="*/ 342 h 476"/>
                <a:gd name="T6" fmla="*/ 86 w 138"/>
                <a:gd name="T7" fmla="*/ 356 h 476"/>
                <a:gd name="T8" fmla="*/ 79 w 138"/>
                <a:gd name="T9" fmla="*/ 369 h 476"/>
                <a:gd name="T10" fmla="*/ 109 w 138"/>
                <a:gd name="T11" fmla="*/ 343 h 476"/>
                <a:gd name="T12" fmla="*/ 128 w 138"/>
                <a:gd name="T13" fmla="*/ 297 h 476"/>
                <a:gd name="T14" fmla="*/ 136 w 138"/>
                <a:gd name="T15" fmla="*/ 319 h 476"/>
                <a:gd name="T16" fmla="*/ 119 w 138"/>
                <a:gd name="T17" fmla="*/ 393 h 476"/>
                <a:gd name="T18" fmla="*/ 111 w 138"/>
                <a:gd name="T19" fmla="*/ 408 h 476"/>
                <a:gd name="T20" fmla="*/ 91 w 138"/>
                <a:gd name="T21" fmla="*/ 436 h 476"/>
                <a:gd name="T22" fmla="*/ 63 w 138"/>
                <a:gd name="T23" fmla="*/ 476 h 476"/>
                <a:gd name="T24" fmla="*/ 60 w 138"/>
                <a:gd name="T25" fmla="*/ 439 h 476"/>
                <a:gd name="T26" fmla="*/ 56 w 138"/>
                <a:gd name="T27" fmla="*/ 419 h 476"/>
                <a:gd name="T28" fmla="*/ 52 w 138"/>
                <a:gd name="T29" fmla="*/ 410 h 476"/>
                <a:gd name="T30" fmla="*/ 5 w 138"/>
                <a:gd name="T31" fmla="*/ 324 h 476"/>
                <a:gd name="T32" fmla="*/ 0 w 138"/>
                <a:gd name="T33" fmla="*/ 1 h 476"/>
                <a:gd name="T34" fmla="*/ 11 w 138"/>
                <a:gd name="T35" fmla="*/ 276 h 476"/>
                <a:gd name="T36" fmla="*/ 28 w 138"/>
                <a:gd name="T37" fmla="*/ 310 h 476"/>
                <a:gd name="T38" fmla="*/ 40 w 138"/>
                <a:gd name="T39" fmla="*/ 322 h 476"/>
                <a:gd name="T40" fmla="*/ 56 w 138"/>
                <a:gd name="T41" fmla="*/ 343 h 476"/>
                <a:gd name="T42" fmla="*/ 48 w 138"/>
                <a:gd name="T43" fmla="*/ 315 h 476"/>
                <a:gd name="T44" fmla="*/ 19 w 138"/>
                <a:gd name="T45" fmla="*/ 260 h 476"/>
                <a:gd name="T46" fmla="*/ 31 w 138"/>
                <a:gd name="T47" fmla="*/ 193 h 476"/>
                <a:gd name="T48" fmla="*/ 39 w 138"/>
                <a:gd name="T49" fmla="*/ 217 h 476"/>
                <a:gd name="T50" fmla="*/ 57 w 138"/>
                <a:gd name="T51" fmla="*/ 260 h 476"/>
                <a:gd name="T52" fmla="*/ 63 w 138"/>
                <a:gd name="T53" fmla="*/ 267 h 476"/>
                <a:gd name="T54" fmla="*/ 59 w 138"/>
                <a:gd name="T55" fmla="*/ 245 h 476"/>
                <a:gd name="T56" fmla="*/ 52 w 138"/>
                <a:gd name="T57" fmla="*/ 228 h 476"/>
                <a:gd name="T58" fmla="*/ 43 w 138"/>
                <a:gd name="T59" fmla="*/ 203 h 476"/>
                <a:gd name="T60" fmla="*/ 38 w 138"/>
                <a:gd name="T61" fmla="*/ 172 h 476"/>
                <a:gd name="T62" fmla="*/ 46 w 138"/>
                <a:gd name="T63" fmla="*/ 50 h 476"/>
                <a:gd name="T64" fmla="*/ 46 w 138"/>
                <a:gd name="T65" fmla="*/ 124 h 476"/>
                <a:gd name="T66" fmla="*/ 55 w 138"/>
                <a:gd name="T67" fmla="*/ 145 h 476"/>
                <a:gd name="T68" fmla="*/ 62 w 138"/>
                <a:gd name="T69" fmla="*/ 164 h 476"/>
                <a:gd name="T70" fmla="*/ 63 w 138"/>
                <a:gd name="T71" fmla="*/ 159 h 476"/>
                <a:gd name="T72" fmla="*/ 57 w 138"/>
                <a:gd name="T73" fmla="*/ 125 h 476"/>
                <a:gd name="T74" fmla="*/ 55 w 138"/>
                <a:gd name="T75" fmla="*/ 102 h 476"/>
                <a:gd name="T76" fmla="*/ 64 w 138"/>
                <a:gd name="T77" fmla="*/ 76 h 476"/>
                <a:gd name="T78" fmla="*/ 70 w 138"/>
                <a:gd name="T79" fmla="*/ 86 h 476"/>
                <a:gd name="T80" fmla="*/ 73 w 138"/>
                <a:gd name="T81" fmla="*/ 73 h 476"/>
                <a:gd name="T82" fmla="*/ 81 w 138"/>
                <a:gd name="T83" fmla="*/ 157 h 476"/>
                <a:gd name="T84" fmla="*/ 77 w 138"/>
                <a:gd name="T85" fmla="*/ 186 h 476"/>
                <a:gd name="T86" fmla="*/ 74 w 138"/>
                <a:gd name="T87" fmla="*/ 207 h 476"/>
                <a:gd name="T88" fmla="*/ 77 w 138"/>
                <a:gd name="T89" fmla="*/ 204 h 476"/>
                <a:gd name="T90" fmla="*/ 86 w 138"/>
                <a:gd name="T91" fmla="*/ 181 h 476"/>
                <a:gd name="T92" fmla="*/ 91 w 138"/>
                <a:gd name="T93" fmla="*/ 162 h 476"/>
                <a:gd name="T94" fmla="*/ 100 w 138"/>
                <a:gd name="T95" fmla="*/ 219 h 476"/>
                <a:gd name="T96" fmla="*/ 87 w 138"/>
                <a:gd name="T97" fmla="*/ 263 h 476"/>
                <a:gd name="T98" fmla="*/ 79 w 138"/>
                <a:gd name="T99" fmla="*/ 281 h 476"/>
                <a:gd name="T100" fmla="*/ 77 w 138"/>
                <a:gd name="T101" fmla="*/ 298 h 476"/>
                <a:gd name="T102" fmla="*/ 93 w 138"/>
                <a:gd name="T103" fmla="*/ 269 h 476"/>
                <a:gd name="T104" fmla="*/ 97 w 138"/>
                <a:gd name="T105" fmla="*/ 259 h 476"/>
                <a:gd name="T106" fmla="*/ 101 w 138"/>
                <a:gd name="T107" fmla="*/ 248 h 4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8" h="476">
                  <a:moveTo>
                    <a:pt x="109" y="217"/>
                  </a:moveTo>
                  <a:lnTo>
                    <a:pt x="109" y="1"/>
                  </a:lnTo>
                  <a:lnTo>
                    <a:pt x="119" y="1"/>
                  </a:lnTo>
                  <a:lnTo>
                    <a:pt x="119" y="217"/>
                  </a:lnTo>
                  <a:lnTo>
                    <a:pt x="119" y="283"/>
                  </a:lnTo>
                  <a:lnTo>
                    <a:pt x="117" y="310"/>
                  </a:lnTo>
                  <a:lnTo>
                    <a:pt x="117" y="312"/>
                  </a:lnTo>
                  <a:lnTo>
                    <a:pt x="115" y="315"/>
                  </a:lnTo>
                  <a:lnTo>
                    <a:pt x="114" y="319"/>
                  </a:lnTo>
                  <a:lnTo>
                    <a:pt x="112" y="325"/>
                  </a:lnTo>
                  <a:lnTo>
                    <a:pt x="109" y="329"/>
                  </a:lnTo>
                  <a:lnTo>
                    <a:pt x="107" y="335"/>
                  </a:lnTo>
                  <a:lnTo>
                    <a:pt x="104" y="339"/>
                  </a:lnTo>
                  <a:lnTo>
                    <a:pt x="102" y="339"/>
                  </a:lnTo>
                  <a:lnTo>
                    <a:pt x="102" y="341"/>
                  </a:lnTo>
                  <a:lnTo>
                    <a:pt x="101" y="342"/>
                  </a:lnTo>
                  <a:lnTo>
                    <a:pt x="98" y="343"/>
                  </a:lnTo>
                  <a:lnTo>
                    <a:pt x="97" y="346"/>
                  </a:lnTo>
                  <a:lnTo>
                    <a:pt x="94" y="349"/>
                  </a:lnTo>
                  <a:lnTo>
                    <a:pt x="91" y="352"/>
                  </a:lnTo>
                  <a:lnTo>
                    <a:pt x="88" y="355"/>
                  </a:lnTo>
                  <a:lnTo>
                    <a:pt x="86" y="356"/>
                  </a:lnTo>
                  <a:lnTo>
                    <a:pt x="83" y="359"/>
                  </a:lnTo>
                  <a:lnTo>
                    <a:pt x="81" y="362"/>
                  </a:lnTo>
                  <a:lnTo>
                    <a:pt x="80" y="365"/>
                  </a:lnTo>
                  <a:lnTo>
                    <a:pt x="79" y="366"/>
                  </a:lnTo>
                  <a:lnTo>
                    <a:pt x="79" y="367"/>
                  </a:lnTo>
                  <a:lnTo>
                    <a:pt x="79" y="369"/>
                  </a:lnTo>
                  <a:lnTo>
                    <a:pt x="77" y="369"/>
                  </a:lnTo>
                  <a:lnTo>
                    <a:pt x="76" y="384"/>
                  </a:lnTo>
                  <a:lnTo>
                    <a:pt x="93" y="363"/>
                  </a:lnTo>
                  <a:lnTo>
                    <a:pt x="98" y="356"/>
                  </a:lnTo>
                  <a:lnTo>
                    <a:pt x="104" y="350"/>
                  </a:lnTo>
                  <a:lnTo>
                    <a:pt x="109" y="343"/>
                  </a:lnTo>
                  <a:lnTo>
                    <a:pt x="115" y="336"/>
                  </a:lnTo>
                  <a:lnTo>
                    <a:pt x="119" y="329"/>
                  </a:lnTo>
                  <a:lnTo>
                    <a:pt x="124" y="322"/>
                  </a:lnTo>
                  <a:lnTo>
                    <a:pt x="126" y="314"/>
                  </a:lnTo>
                  <a:lnTo>
                    <a:pt x="128" y="304"/>
                  </a:lnTo>
                  <a:lnTo>
                    <a:pt x="128" y="297"/>
                  </a:lnTo>
                  <a:lnTo>
                    <a:pt x="128" y="1"/>
                  </a:lnTo>
                  <a:lnTo>
                    <a:pt x="138" y="1"/>
                  </a:lnTo>
                  <a:lnTo>
                    <a:pt x="138" y="310"/>
                  </a:lnTo>
                  <a:lnTo>
                    <a:pt x="138" y="312"/>
                  </a:lnTo>
                  <a:lnTo>
                    <a:pt x="138" y="315"/>
                  </a:lnTo>
                  <a:lnTo>
                    <a:pt x="136" y="319"/>
                  </a:lnTo>
                  <a:lnTo>
                    <a:pt x="136" y="328"/>
                  </a:lnTo>
                  <a:lnTo>
                    <a:pt x="135" y="339"/>
                  </a:lnTo>
                  <a:lnTo>
                    <a:pt x="132" y="350"/>
                  </a:lnTo>
                  <a:lnTo>
                    <a:pt x="129" y="365"/>
                  </a:lnTo>
                  <a:lnTo>
                    <a:pt x="125" y="379"/>
                  </a:lnTo>
                  <a:lnTo>
                    <a:pt x="119" y="393"/>
                  </a:lnTo>
                  <a:lnTo>
                    <a:pt x="119" y="394"/>
                  </a:lnTo>
                  <a:lnTo>
                    <a:pt x="118" y="396"/>
                  </a:lnTo>
                  <a:lnTo>
                    <a:pt x="117" y="398"/>
                  </a:lnTo>
                  <a:lnTo>
                    <a:pt x="115" y="401"/>
                  </a:lnTo>
                  <a:lnTo>
                    <a:pt x="114" y="404"/>
                  </a:lnTo>
                  <a:lnTo>
                    <a:pt x="111" y="408"/>
                  </a:lnTo>
                  <a:lnTo>
                    <a:pt x="108" y="412"/>
                  </a:lnTo>
                  <a:lnTo>
                    <a:pt x="107" y="417"/>
                  </a:lnTo>
                  <a:lnTo>
                    <a:pt x="102" y="422"/>
                  </a:lnTo>
                  <a:lnTo>
                    <a:pt x="100" y="427"/>
                  </a:lnTo>
                  <a:lnTo>
                    <a:pt x="95" y="432"/>
                  </a:lnTo>
                  <a:lnTo>
                    <a:pt x="91" y="436"/>
                  </a:lnTo>
                  <a:lnTo>
                    <a:pt x="88" y="441"/>
                  </a:lnTo>
                  <a:lnTo>
                    <a:pt x="84" y="446"/>
                  </a:lnTo>
                  <a:lnTo>
                    <a:pt x="80" y="453"/>
                  </a:lnTo>
                  <a:lnTo>
                    <a:pt x="76" y="460"/>
                  </a:lnTo>
                  <a:lnTo>
                    <a:pt x="76" y="476"/>
                  </a:lnTo>
                  <a:lnTo>
                    <a:pt x="63" y="476"/>
                  </a:lnTo>
                  <a:lnTo>
                    <a:pt x="62" y="445"/>
                  </a:lnTo>
                  <a:lnTo>
                    <a:pt x="60" y="443"/>
                  </a:lnTo>
                  <a:lnTo>
                    <a:pt x="60" y="442"/>
                  </a:lnTo>
                  <a:lnTo>
                    <a:pt x="60" y="439"/>
                  </a:lnTo>
                  <a:lnTo>
                    <a:pt x="59" y="436"/>
                  </a:lnTo>
                  <a:lnTo>
                    <a:pt x="59" y="434"/>
                  </a:lnTo>
                  <a:lnTo>
                    <a:pt x="59" y="429"/>
                  </a:lnTo>
                  <a:lnTo>
                    <a:pt x="57" y="427"/>
                  </a:lnTo>
                  <a:lnTo>
                    <a:pt x="57" y="422"/>
                  </a:lnTo>
                  <a:lnTo>
                    <a:pt x="56" y="419"/>
                  </a:lnTo>
                  <a:lnTo>
                    <a:pt x="55" y="417"/>
                  </a:lnTo>
                  <a:lnTo>
                    <a:pt x="55" y="414"/>
                  </a:lnTo>
                  <a:lnTo>
                    <a:pt x="53" y="412"/>
                  </a:lnTo>
                  <a:lnTo>
                    <a:pt x="52" y="411"/>
                  </a:lnTo>
                  <a:lnTo>
                    <a:pt x="52" y="410"/>
                  </a:lnTo>
                  <a:lnTo>
                    <a:pt x="42" y="397"/>
                  </a:lnTo>
                  <a:lnTo>
                    <a:pt x="33" y="386"/>
                  </a:lnTo>
                  <a:lnTo>
                    <a:pt x="25" y="373"/>
                  </a:lnTo>
                  <a:lnTo>
                    <a:pt x="19" y="362"/>
                  </a:lnTo>
                  <a:lnTo>
                    <a:pt x="11" y="342"/>
                  </a:lnTo>
                  <a:lnTo>
                    <a:pt x="5" y="324"/>
                  </a:lnTo>
                  <a:lnTo>
                    <a:pt x="2" y="308"/>
                  </a:lnTo>
                  <a:lnTo>
                    <a:pt x="1" y="295"/>
                  </a:lnTo>
                  <a:lnTo>
                    <a:pt x="1" y="288"/>
                  </a:lnTo>
                  <a:lnTo>
                    <a:pt x="1" y="286"/>
                  </a:lnTo>
                  <a:lnTo>
                    <a:pt x="0" y="277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250"/>
                  </a:lnTo>
                  <a:lnTo>
                    <a:pt x="11" y="269"/>
                  </a:lnTo>
                  <a:lnTo>
                    <a:pt x="11" y="272"/>
                  </a:lnTo>
                  <a:lnTo>
                    <a:pt x="11" y="276"/>
                  </a:lnTo>
                  <a:lnTo>
                    <a:pt x="11" y="280"/>
                  </a:lnTo>
                  <a:lnTo>
                    <a:pt x="12" y="287"/>
                  </a:lnTo>
                  <a:lnTo>
                    <a:pt x="15" y="293"/>
                  </a:lnTo>
                  <a:lnTo>
                    <a:pt x="19" y="300"/>
                  </a:lnTo>
                  <a:lnTo>
                    <a:pt x="24" y="305"/>
                  </a:lnTo>
                  <a:lnTo>
                    <a:pt x="28" y="310"/>
                  </a:lnTo>
                  <a:lnTo>
                    <a:pt x="31" y="312"/>
                  </a:lnTo>
                  <a:lnTo>
                    <a:pt x="32" y="314"/>
                  </a:lnTo>
                  <a:lnTo>
                    <a:pt x="35" y="317"/>
                  </a:lnTo>
                  <a:lnTo>
                    <a:pt x="36" y="318"/>
                  </a:lnTo>
                  <a:lnTo>
                    <a:pt x="39" y="321"/>
                  </a:lnTo>
                  <a:lnTo>
                    <a:pt x="40" y="322"/>
                  </a:lnTo>
                  <a:lnTo>
                    <a:pt x="45" y="326"/>
                  </a:lnTo>
                  <a:lnTo>
                    <a:pt x="48" y="329"/>
                  </a:lnTo>
                  <a:lnTo>
                    <a:pt x="50" y="334"/>
                  </a:lnTo>
                  <a:lnTo>
                    <a:pt x="52" y="338"/>
                  </a:lnTo>
                  <a:lnTo>
                    <a:pt x="55" y="341"/>
                  </a:lnTo>
                  <a:lnTo>
                    <a:pt x="56" y="343"/>
                  </a:lnTo>
                  <a:lnTo>
                    <a:pt x="57" y="346"/>
                  </a:lnTo>
                  <a:lnTo>
                    <a:pt x="57" y="348"/>
                  </a:lnTo>
                  <a:lnTo>
                    <a:pt x="57" y="349"/>
                  </a:lnTo>
                  <a:lnTo>
                    <a:pt x="59" y="336"/>
                  </a:lnTo>
                  <a:lnTo>
                    <a:pt x="53" y="325"/>
                  </a:lnTo>
                  <a:lnTo>
                    <a:pt x="48" y="315"/>
                  </a:lnTo>
                  <a:lnTo>
                    <a:pt x="36" y="305"/>
                  </a:lnTo>
                  <a:lnTo>
                    <a:pt x="29" y="295"/>
                  </a:lnTo>
                  <a:lnTo>
                    <a:pt x="24" y="284"/>
                  </a:lnTo>
                  <a:lnTo>
                    <a:pt x="21" y="274"/>
                  </a:lnTo>
                  <a:lnTo>
                    <a:pt x="19" y="267"/>
                  </a:lnTo>
                  <a:lnTo>
                    <a:pt x="19" y="260"/>
                  </a:lnTo>
                  <a:lnTo>
                    <a:pt x="19" y="256"/>
                  </a:lnTo>
                  <a:lnTo>
                    <a:pt x="19" y="255"/>
                  </a:lnTo>
                  <a:lnTo>
                    <a:pt x="18" y="0"/>
                  </a:lnTo>
                  <a:lnTo>
                    <a:pt x="28" y="1"/>
                  </a:lnTo>
                  <a:lnTo>
                    <a:pt x="28" y="177"/>
                  </a:lnTo>
                  <a:lnTo>
                    <a:pt x="31" y="193"/>
                  </a:lnTo>
                  <a:lnTo>
                    <a:pt x="31" y="195"/>
                  </a:lnTo>
                  <a:lnTo>
                    <a:pt x="32" y="200"/>
                  </a:lnTo>
                  <a:lnTo>
                    <a:pt x="35" y="205"/>
                  </a:lnTo>
                  <a:lnTo>
                    <a:pt x="36" y="211"/>
                  </a:lnTo>
                  <a:lnTo>
                    <a:pt x="39" y="217"/>
                  </a:lnTo>
                  <a:lnTo>
                    <a:pt x="40" y="222"/>
                  </a:lnTo>
                  <a:lnTo>
                    <a:pt x="43" y="229"/>
                  </a:lnTo>
                  <a:lnTo>
                    <a:pt x="48" y="238"/>
                  </a:lnTo>
                  <a:lnTo>
                    <a:pt x="52" y="246"/>
                  </a:lnTo>
                  <a:lnTo>
                    <a:pt x="55" y="255"/>
                  </a:lnTo>
                  <a:lnTo>
                    <a:pt x="57" y="260"/>
                  </a:lnTo>
                  <a:lnTo>
                    <a:pt x="60" y="265"/>
                  </a:lnTo>
                  <a:lnTo>
                    <a:pt x="62" y="269"/>
                  </a:lnTo>
                  <a:lnTo>
                    <a:pt x="63" y="270"/>
                  </a:lnTo>
                  <a:lnTo>
                    <a:pt x="63" y="272"/>
                  </a:lnTo>
                  <a:lnTo>
                    <a:pt x="63" y="270"/>
                  </a:lnTo>
                  <a:lnTo>
                    <a:pt x="63" y="267"/>
                  </a:lnTo>
                  <a:lnTo>
                    <a:pt x="63" y="265"/>
                  </a:lnTo>
                  <a:lnTo>
                    <a:pt x="63" y="260"/>
                  </a:lnTo>
                  <a:lnTo>
                    <a:pt x="62" y="255"/>
                  </a:lnTo>
                  <a:lnTo>
                    <a:pt x="62" y="250"/>
                  </a:lnTo>
                  <a:lnTo>
                    <a:pt x="60" y="248"/>
                  </a:lnTo>
                  <a:lnTo>
                    <a:pt x="59" y="245"/>
                  </a:lnTo>
                  <a:lnTo>
                    <a:pt x="59" y="242"/>
                  </a:lnTo>
                  <a:lnTo>
                    <a:pt x="57" y="239"/>
                  </a:lnTo>
                  <a:lnTo>
                    <a:pt x="56" y="236"/>
                  </a:lnTo>
                  <a:lnTo>
                    <a:pt x="55" y="234"/>
                  </a:lnTo>
                  <a:lnTo>
                    <a:pt x="53" y="231"/>
                  </a:lnTo>
                  <a:lnTo>
                    <a:pt x="52" y="228"/>
                  </a:lnTo>
                  <a:lnTo>
                    <a:pt x="52" y="226"/>
                  </a:lnTo>
                  <a:lnTo>
                    <a:pt x="50" y="225"/>
                  </a:lnTo>
                  <a:lnTo>
                    <a:pt x="49" y="219"/>
                  </a:lnTo>
                  <a:lnTo>
                    <a:pt x="46" y="214"/>
                  </a:lnTo>
                  <a:lnTo>
                    <a:pt x="45" y="208"/>
                  </a:lnTo>
                  <a:lnTo>
                    <a:pt x="43" y="203"/>
                  </a:lnTo>
                  <a:lnTo>
                    <a:pt x="42" y="198"/>
                  </a:lnTo>
                  <a:lnTo>
                    <a:pt x="40" y="195"/>
                  </a:lnTo>
                  <a:lnTo>
                    <a:pt x="40" y="193"/>
                  </a:lnTo>
                  <a:lnTo>
                    <a:pt x="38" y="180"/>
                  </a:lnTo>
                  <a:lnTo>
                    <a:pt x="38" y="172"/>
                  </a:lnTo>
                  <a:lnTo>
                    <a:pt x="38" y="1"/>
                  </a:lnTo>
                  <a:lnTo>
                    <a:pt x="46" y="1"/>
                  </a:lnTo>
                  <a:lnTo>
                    <a:pt x="46" y="5"/>
                  </a:lnTo>
                  <a:lnTo>
                    <a:pt x="46" y="17"/>
                  </a:lnTo>
                  <a:lnTo>
                    <a:pt x="46" y="32"/>
                  </a:lnTo>
                  <a:lnTo>
                    <a:pt x="46" y="50"/>
                  </a:lnTo>
                  <a:lnTo>
                    <a:pt x="46" y="70"/>
                  </a:lnTo>
                  <a:lnTo>
                    <a:pt x="46" y="88"/>
                  </a:lnTo>
                  <a:lnTo>
                    <a:pt x="46" y="102"/>
                  </a:lnTo>
                  <a:lnTo>
                    <a:pt x="46" y="110"/>
                  </a:lnTo>
                  <a:lnTo>
                    <a:pt x="46" y="117"/>
                  </a:lnTo>
                  <a:lnTo>
                    <a:pt x="46" y="124"/>
                  </a:lnTo>
                  <a:lnTo>
                    <a:pt x="48" y="128"/>
                  </a:lnTo>
                  <a:lnTo>
                    <a:pt x="49" y="132"/>
                  </a:lnTo>
                  <a:lnTo>
                    <a:pt x="50" y="136"/>
                  </a:lnTo>
                  <a:lnTo>
                    <a:pt x="52" y="139"/>
                  </a:lnTo>
                  <a:lnTo>
                    <a:pt x="53" y="142"/>
                  </a:lnTo>
                  <a:lnTo>
                    <a:pt x="55" y="145"/>
                  </a:lnTo>
                  <a:lnTo>
                    <a:pt x="56" y="149"/>
                  </a:lnTo>
                  <a:lnTo>
                    <a:pt x="57" y="152"/>
                  </a:lnTo>
                  <a:lnTo>
                    <a:pt x="59" y="156"/>
                  </a:lnTo>
                  <a:lnTo>
                    <a:pt x="59" y="159"/>
                  </a:lnTo>
                  <a:lnTo>
                    <a:pt x="60" y="162"/>
                  </a:lnTo>
                  <a:lnTo>
                    <a:pt x="62" y="164"/>
                  </a:lnTo>
                  <a:lnTo>
                    <a:pt x="62" y="166"/>
                  </a:lnTo>
                  <a:lnTo>
                    <a:pt x="62" y="167"/>
                  </a:lnTo>
                  <a:lnTo>
                    <a:pt x="62" y="166"/>
                  </a:lnTo>
                  <a:lnTo>
                    <a:pt x="62" y="164"/>
                  </a:lnTo>
                  <a:lnTo>
                    <a:pt x="62" y="163"/>
                  </a:lnTo>
                  <a:lnTo>
                    <a:pt x="63" y="159"/>
                  </a:lnTo>
                  <a:lnTo>
                    <a:pt x="62" y="155"/>
                  </a:lnTo>
                  <a:lnTo>
                    <a:pt x="62" y="149"/>
                  </a:lnTo>
                  <a:lnTo>
                    <a:pt x="60" y="142"/>
                  </a:lnTo>
                  <a:lnTo>
                    <a:pt x="59" y="133"/>
                  </a:lnTo>
                  <a:lnTo>
                    <a:pt x="57" y="129"/>
                  </a:lnTo>
                  <a:lnTo>
                    <a:pt x="57" y="125"/>
                  </a:lnTo>
                  <a:lnTo>
                    <a:pt x="56" y="121"/>
                  </a:lnTo>
                  <a:lnTo>
                    <a:pt x="56" y="115"/>
                  </a:lnTo>
                  <a:lnTo>
                    <a:pt x="56" y="110"/>
                  </a:lnTo>
                  <a:lnTo>
                    <a:pt x="56" y="105"/>
                  </a:lnTo>
                  <a:lnTo>
                    <a:pt x="55" y="102"/>
                  </a:lnTo>
                  <a:lnTo>
                    <a:pt x="55" y="1"/>
                  </a:lnTo>
                  <a:lnTo>
                    <a:pt x="63" y="1"/>
                  </a:lnTo>
                  <a:lnTo>
                    <a:pt x="64" y="67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4" y="76"/>
                  </a:lnTo>
                  <a:lnTo>
                    <a:pt x="66" y="81"/>
                  </a:lnTo>
                  <a:lnTo>
                    <a:pt x="66" y="86"/>
                  </a:lnTo>
                  <a:lnTo>
                    <a:pt x="67" y="88"/>
                  </a:lnTo>
                  <a:lnTo>
                    <a:pt x="69" y="90"/>
                  </a:lnTo>
                  <a:lnTo>
                    <a:pt x="70" y="88"/>
                  </a:lnTo>
                  <a:lnTo>
                    <a:pt x="70" y="86"/>
                  </a:lnTo>
                  <a:lnTo>
                    <a:pt x="71" y="83"/>
                  </a:lnTo>
                  <a:lnTo>
                    <a:pt x="71" y="80"/>
                  </a:lnTo>
                  <a:lnTo>
                    <a:pt x="73" y="77"/>
                  </a:lnTo>
                  <a:lnTo>
                    <a:pt x="73" y="76"/>
                  </a:lnTo>
                  <a:lnTo>
                    <a:pt x="73" y="74"/>
                  </a:lnTo>
                  <a:lnTo>
                    <a:pt x="73" y="73"/>
                  </a:lnTo>
                  <a:lnTo>
                    <a:pt x="73" y="1"/>
                  </a:lnTo>
                  <a:lnTo>
                    <a:pt x="83" y="1"/>
                  </a:lnTo>
                  <a:lnTo>
                    <a:pt x="83" y="153"/>
                  </a:lnTo>
                  <a:lnTo>
                    <a:pt x="83" y="155"/>
                  </a:lnTo>
                  <a:lnTo>
                    <a:pt x="81" y="157"/>
                  </a:lnTo>
                  <a:lnTo>
                    <a:pt x="81" y="160"/>
                  </a:lnTo>
                  <a:lnTo>
                    <a:pt x="81" y="164"/>
                  </a:lnTo>
                  <a:lnTo>
                    <a:pt x="80" y="170"/>
                  </a:lnTo>
                  <a:lnTo>
                    <a:pt x="80" y="176"/>
                  </a:lnTo>
                  <a:lnTo>
                    <a:pt x="79" y="180"/>
                  </a:lnTo>
                  <a:lnTo>
                    <a:pt x="77" y="186"/>
                  </a:lnTo>
                  <a:lnTo>
                    <a:pt x="76" y="190"/>
                  </a:lnTo>
                  <a:lnTo>
                    <a:pt x="74" y="195"/>
                  </a:lnTo>
                  <a:lnTo>
                    <a:pt x="74" y="198"/>
                  </a:lnTo>
                  <a:lnTo>
                    <a:pt x="74" y="203"/>
                  </a:lnTo>
                  <a:lnTo>
                    <a:pt x="74" y="205"/>
                  </a:lnTo>
                  <a:lnTo>
                    <a:pt x="74" y="207"/>
                  </a:lnTo>
                  <a:lnTo>
                    <a:pt x="74" y="208"/>
                  </a:lnTo>
                  <a:lnTo>
                    <a:pt x="76" y="207"/>
                  </a:lnTo>
                  <a:lnTo>
                    <a:pt x="77" y="205"/>
                  </a:lnTo>
                  <a:lnTo>
                    <a:pt x="77" y="204"/>
                  </a:lnTo>
                  <a:lnTo>
                    <a:pt x="79" y="201"/>
                  </a:lnTo>
                  <a:lnTo>
                    <a:pt x="81" y="197"/>
                  </a:lnTo>
                  <a:lnTo>
                    <a:pt x="83" y="194"/>
                  </a:lnTo>
                  <a:lnTo>
                    <a:pt x="84" y="188"/>
                  </a:lnTo>
                  <a:lnTo>
                    <a:pt x="86" y="186"/>
                  </a:lnTo>
                  <a:lnTo>
                    <a:pt x="86" y="181"/>
                  </a:lnTo>
                  <a:lnTo>
                    <a:pt x="87" y="177"/>
                  </a:lnTo>
                  <a:lnTo>
                    <a:pt x="88" y="173"/>
                  </a:lnTo>
                  <a:lnTo>
                    <a:pt x="90" y="169"/>
                  </a:lnTo>
                  <a:lnTo>
                    <a:pt x="91" y="164"/>
                  </a:lnTo>
                  <a:lnTo>
                    <a:pt x="91" y="163"/>
                  </a:lnTo>
                  <a:lnTo>
                    <a:pt x="91" y="162"/>
                  </a:lnTo>
                  <a:lnTo>
                    <a:pt x="91" y="1"/>
                  </a:lnTo>
                  <a:lnTo>
                    <a:pt x="101" y="1"/>
                  </a:lnTo>
                  <a:lnTo>
                    <a:pt x="101" y="214"/>
                  </a:lnTo>
                  <a:lnTo>
                    <a:pt x="100" y="217"/>
                  </a:lnTo>
                  <a:lnTo>
                    <a:pt x="100" y="219"/>
                  </a:lnTo>
                  <a:lnTo>
                    <a:pt x="98" y="225"/>
                  </a:lnTo>
                  <a:lnTo>
                    <a:pt x="97" y="232"/>
                  </a:lnTo>
                  <a:lnTo>
                    <a:pt x="94" y="239"/>
                  </a:lnTo>
                  <a:lnTo>
                    <a:pt x="93" y="248"/>
                  </a:lnTo>
                  <a:lnTo>
                    <a:pt x="88" y="256"/>
                  </a:lnTo>
                  <a:lnTo>
                    <a:pt x="87" y="263"/>
                  </a:lnTo>
                  <a:lnTo>
                    <a:pt x="86" y="267"/>
                  </a:lnTo>
                  <a:lnTo>
                    <a:pt x="83" y="272"/>
                  </a:lnTo>
                  <a:lnTo>
                    <a:pt x="81" y="274"/>
                  </a:lnTo>
                  <a:lnTo>
                    <a:pt x="80" y="277"/>
                  </a:lnTo>
                  <a:lnTo>
                    <a:pt x="80" y="280"/>
                  </a:lnTo>
                  <a:lnTo>
                    <a:pt x="79" y="281"/>
                  </a:lnTo>
                  <a:lnTo>
                    <a:pt x="79" y="284"/>
                  </a:lnTo>
                  <a:lnTo>
                    <a:pt x="77" y="287"/>
                  </a:lnTo>
                  <a:lnTo>
                    <a:pt x="77" y="291"/>
                  </a:lnTo>
                  <a:lnTo>
                    <a:pt x="77" y="294"/>
                  </a:lnTo>
                  <a:lnTo>
                    <a:pt x="77" y="297"/>
                  </a:lnTo>
                  <a:lnTo>
                    <a:pt x="77" y="298"/>
                  </a:lnTo>
                  <a:lnTo>
                    <a:pt x="77" y="301"/>
                  </a:lnTo>
                  <a:lnTo>
                    <a:pt x="77" y="303"/>
                  </a:lnTo>
                  <a:lnTo>
                    <a:pt x="90" y="274"/>
                  </a:lnTo>
                  <a:lnTo>
                    <a:pt x="91" y="272"/>
                  </a:lnTo>
                  <a:lnTo>
                    <a:pt x="93" y="269"/>
                  </a:lnTo>
                  <a:lnTo>
                    <a:pt x="94" y="267"/>
                  </a:lnTo>
                  <a:lnTo>
                    <a:pt x="94" y="265"/>
                  </a:lnTo>
                  <a:lnTo>
                    <a:pt x="95" y="263"/>
                  </a:lnTo>
                  <a:lnTo>
                    <a:pt x="97" y="260"/>
                  </a:lnTo>
                  <a:lnTo>
                    <a:pt x="97" y="259"/>
                  </a:lnTo>
                  <a:lnTo>
                    <a:pt x="98" y="257"/>
                  </a:lnTo>
                  <a:lnTo>
                    <a:pt x="98" y="256"/>
                  </a:lnTo>
                  <a:lnTo>
                    <a:pt x="100" y="255"/>
                  </a:lnTo>
                  <a:lnTo>
                    <a:pt x="100" y="252"/>
                  </a:lnTo>
                  <a:lnTo>
                    <a:pt x="101" y="248"/>
                  </a:lnTo>
                  <a:lnTo>
                    <a:pt x="102" y="243"/>
                  </a:lnTo>
                  <a:lnTo>
                    <a:pt x="104" y="239"/>
                  </a:lnTo>
                  <a:lnTo>
                    <a:pt x="109" y="217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22"/>
            <p:cNvSpPr>
              <a:spLocks/>
            </p:cNvSpPr>
            <p:nvPr/>
          </p:nvSpPr>
          <p:spPr bwMode="auto">
            <a:xfrm>
              <a:off x="3304" y="1046"/>
              <a:ext cx="46" cy="39"/>
            </a:xfrm>
            <a:custGeom>
              <a:avLst/>
              <a:gdLst>
                <a:gd name="T0" fmla="*/ 23 w 33"/>
                <a:gd name="T1" fmla="*/ 3 h 31"/>
                <a:gd name="T2" fmla="*/ 25 w 33"/>
                <a:gd name="T3" fmla="*/ 5 h 31"/>
                <a:gd name="T4" fmla="*/ 28 w 33"/>
                <a:gd name="T5" fmla="*/ 6 h 31"/>
                <a:gd name="T6" fmla="*/ 29 w 33"/>
                <a:gd name="T7" fmla="*/ 9 h 31"/>
                <a:gd name="T8" fmla="*/ 30 w 33"/>
                <a:gd name="T9" fmla="*/ 10 h 31"/>
                <a:gd name="T10" fmla="*/ 32 w 33"/>
                <a:gd name="T11" fmla="*/ 12 h 31"/>
                <a:gd name="T12" fmla="*/ 32 w 33"/>
                <a:gd name="T13" fmla="*/ 13 h 31"/>
                <a:gd name="T14" fmla="*/ 33 w 33"/>
                <a:gd name="T15" fmla="*/ 14 h 31"/>
                <a:gd name="T16" fmla="*/ 33 w 33"/>
                <a:gd name="T17" fmla="*/ 17 h 31"/>
                <a:gd name="T18" fmla="*/ 33 w 33"/>
                <a:gd name="T19" fmla="*/ 20 h 31"/>
                <a:gd name="T20" fmla="*/ 33 w 33"/>
                <a:gd name="T21" fmla="*/ 23 h 31"/>
                <a:gd name="T22" fmla="*/ 32 w 33"/>
                <a:gd name="T23" fmla="*/ 26 h 31"/>
                <a:gd name="T24" fmla="*/ 30 w 33"/>
                <a:gd name="T25" fmla="*/ 28 h 31"/>
                <a:gd name="T26" fmla="*/ 28 w 33"/>
                <a:gd name="T27" fmla="*/ 31 h 31"/>
                <a:gd name="T28" fmla="*/ 25 w 33"/>
                <a:gd name="T29" fmla="*/ 31 h 31"/>
                <a:gd name="T30" fmla="*/ 23 w 33"/>
                <a:gd name="T31" fmla="*/ 31 h 31"/>
                <a:gd name="T32" fmla="*/ 21 w 33"/>
                <a:gd name="T33" fmla="*/ 31 h 31"/>
                <a:gd name="T34" fmla="*/ 18 w 33"/>
                <a:gd name="T35" fmla="*/ 31 h 31"/>
                <a:gd name="T36" fmla="*/ 15 w 33"/>
                <a:gd name="T37" fmla="*/ 31 h 31"/>
                <a:gd name="T38" fmla="*/ 12 w 33"/>
                <a:gd name="T39" fmla="*/ 30 h 31"/>
                <a:gd name="T40" fmla="*/ 11 w 33"/>
                <a:gd name="T41" fmla="*/ 30 h 31"/>
                <a:gd name="T42" fmla="*/ 8 w 33"/>
                <a:gd name="T43" fmla="*/ 28 h 31"/>
                <a:gd name="T44" fmla="*/ 7 w 33"/>
                <a:gd name="T45" fmla="*/ 27 h 31"/>
                <a:gd name="T46" fmla="*/ 5 w 33"/>
                <a:gd name="T47" fmla="*/ 27 h 31"/>
                <a:gd name="T48" fmla="*/ 4 w 33"/>
                <a:gd name="T49" fmla="*/ 26 h 31"/>
                <a:gd name="T50" fmla="*/ 2 w 33"/>
                <a:gd name="T51" fmla="*/ 24 h 31"/>
                <a:gd name="T52" fmla="*/ 2 w 33"/>
                <a:gd name="T53" fmla="*/ 23 h 31"/>
                <a:gd name="T54" fmla="*/ 1 w 33"/>
                <a:gd name="T55" fmla="*/ 20 h 31"/>
                <a:gd name="T56" fmla="*/ 1 w 33"/>
                <a:gd name="T57" fmla="*/ 17 h 31"/>
                <a:gd name="T58" fmla="*/ 0 w 33"/>
                <a:gd name="T59" fmla="*/ 14 h 31"/>
                <a:gd name="T60" fmla="*/ 1 w 33"/>
                <a:gd name="T61" fmla="*/ 12 h 31"/>
                <a:gd name="T62" fmla="*/ 1 w 33"/>
                <a:gd name="T63" fmla="*/ 10 h 31"/>
                <a:gd name="T64" fmla="*/ 1 w 33"/>
                <a:gd name="T65" fmla="*/ 7 h 31"/>
                <a:gd name="T66" fmla="*/ 1 w 33"/>
                <a:gd name="T67" fmla="*/ 6 h 31"/>
                <a:gd name="T68" fmla="*/ 2 w 33"/>
                <a:gd name="T69" fmla="*/ 5 h 31"/>
                <a:gd name="T70" fmla="*/ 4 w 33"/>
                <a:gd name="T71" fmla="*/ 3 h 31"/>
                <a:gd name="T72" fmla="*/ 5 w 33"/>
                <a:gd name="T73" fmla="*/ 2 h 31"/>
                <a:gd name="T74" fmla="*/ 7 w 33"/>
                <a:gd name="T75" fmla="*/ 2 h 31"/>
                <a:gd name="T76" fmla="*/ 9 w 33"/>
                <a:gd name="T77" fmla="*/ 2 h 31"/>
                <a:gd name="T78" fmla="*/ 11 w 33"/>
                <a:gd name="T79" fmla="*/ 0 h 31"/>
                <a:gd name="T80" fmla="*/ 14 w 33"/>
                <a:gd name="T81" fmla="*/ 2 h 31"/>
                <a:gd name="T82" fmla="*/ 14 w 33"/>
                <a:gd name="T83" fmla="*/ 2 h 31"/>
                <a:gd name="T84" fmla="*/ 15 w 33"/>
                <a:gd name="T85" fmla="*/ 2 h 31"/>
                <a:gd name="T86" fmla="*/ 16 w 33"/>
                <a:gd name="T87" fmla="*/ 2 h 31"/>
                <a:gd name="T88" fmla="*/ 22 w 33"/>
                <a:gd name="T89" fmla="*/ 3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" h="31">
                  <a:moveTo>
                    <a:pt x="22" y="3"/>
                  </a:moveTo>
                  <a:lnTo>
                    <a:pt x="23" y="3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2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auto">
            <a:xfrm>
              <a:off x="3259" y="988"/>
              <a:ext cx="13" cy="39"/>
            </a:xfrm>
            <a:custGeom>
              <a:avLst/>
              <a:gdLst>
                <a:gd name="T0" fmla="*/ 4 w 8"/>
                <a:gd name="T1" fmla="*/ 3 h 31"/>
                <a:gd name="T2" fmla="*/ 4 w 8"/>
                <a:gd name="T3" fmla="*/ 6 h 31"/>
                <a:gd name="T4" fmla="*/ 5 w 8"/>
                <a:gd name="T5" fmla="*/ 9 h 31"/>
                <a:gd name="T6" fmla="*/ 5 w 8"/>
                <a:gd name="T7" fmla="*/ 11 h 31"/>
                <a:gd name="T8" fmla="*/ 5 w 8"/>
                <a:gd name="T9" fmla="*/ 16 h 31"/>
                <a:gd name="T10" fmla="*/ 7 w 8"/>
                <a:gd name="T11" fmla="*/ 20 h 31"/>
                <a:gd name="T12" fmla="*/ 7 w 8"/>
                <a:gd name="T13" fmla="*/ 23 h 31"/>
                <a:gd name="T14" fmla="*/ 7 w 8"/>
                <a:gd name="T15" fmla="*/ 24 h 31"/>
                <a:gd name="T16" fmla="*/ 8 w 8"/>
                <a:gd name="T17" fmla="*/ 27 h 31"/>
                <a:gd name="T18" fmla="*/ 7 w 8"/>
                <a:gd name="T19" fmla="*/ 28 h 31"/>
                <a:gd name="T20" fmla="*/ 7 w 8"/>
                <a:gd name="T21" fmla="*/ 30 h 31"/>
                <a:gd name="T22" fmla="*/ 7 w 8"/>
                <a:gd name="T23" fmla="*/ 30 h 31"/>
                <a:gd name="T24" fmla="*/ 5 w 8"/>
                <a:gd name="T25" fmla="*/ 31 h 31"/>
                <a:gd name="T26" fmla="*/ 5 w 8"/>
                <a:gd name="T27" fmla="*/ 31 h 31"/>
                <a:gd name="T28" fmla="*/ 4 w 8"/>
                <a:gd name="T29" fmla="*/ 31 h 31"/>
                <a:gd name="T30" fmla="*/ 4 w 8"/>
                <a:gd name="T31" fmla="*/ 31 h 31"/>
                <a:gd name="T32" fmla="*/ 4 w 8"/>
                <a:gd name="T33" fmla="*/ 31 h 31"/>
                <a:gd name="T34" fmla="*/ 3 w 8"/>
                <a:gd name="T35" fmla="*/ 30 h 31"/>
                <a:gd name="T36" fmla="*/ 1 w 8"/>
                <a:gd name="T37" fmla="*/ 30 h 31"/>
                <a:gd name="T38" fmla="*/ 1 w 8"/>
                <a:gd name="T39" fmla="*/ 28 h 31"/>
                <a:gd name="T40" fmla="*/ 1 w 8"/>
                <a:gd name="T41" fmla="*/ 26 h 31"/>
                <a:gd name="T42" fmla="*/ 0 w 8"/>
                <a:gd name="T43" fmla="*/ 23 h 31"/>
                <a:gd name="T44" fmla="*/ 0 w 8"/>
                <a:gd name="T45" fmla="*/ 20 h 31"/>
                <a:gd name="T46" fmla="*/ 0 w 8"/>
                <a:gd name="T47" fmla="*/ 17 h 31"/>
                <a:gd name="T48" fmla="*/ 0 w 8"/>
                <a:gd name="T49" fmla="*/ 14 h 31"/>
                <a:gd name="T50" fmla="*/ 0 w 8"/>
                <a:gd name="T51" fmla="*/ 11 h 31"/>
                <a:gd name="T52" fmla="*/ 0 w 8"/>
                <a:gd name="T53" fmla="*/ 9 h 31"/>
                <a:gd name="T54" fmla="*/ 0 w 8"/>
                <a:gd name="T55" fmla="*/ 6 h 31"/>
                <a:gd name="T56" fmla="*/ 0 w 8"/>
                <a:gd name="T57" fmla="*/ 4 h 31"/>
                <a:gd name="T58" fmla="*/ 0 w 8"/>
                <a:gd name="T59" fmla="*/ 3 h 31"/>
                <a:gd name="T60" fmla="*/ 0 w 8"/>
                <a:gd name="T61" fmla="*/ 2 h 31"/>
                <a:gd name="T62" fmla="*/ 0 w 8"/>
                <a:gd name="T63" fmla="*/ 0 h 31"/>
                <a:gd name="T64" fmla="*/ 1 w 8"/>
                <a:gd name="T65" fmla="*/ 0 h 31"/>
                <a:gd name="T66" fmla="*/ 1 w 8"/>
                <a:gd name="T67" fmla="*/ 0 h 31"/>
                <a:gd name="T68" fmla="*/ 1 w 8"/>
                <a:gd name="T69" fmla="*/ 0 h 31"/>
                <a:gd name="T70" fmla="*/ 1 w 8"/>
                <a:gd name="T71" fmla="*/ 0 h 31"/>
                <a:gd name="T72" fmla="*/ 3 w 8"/>
                <a:gd name="T73" fmla="*/ 0 h 31"/>
                <a:gd name="T74" fmla="*/ 3 w 8"/>
                <a:gd name="T75" fmla="*/ 0 h 31"/>
                <a:gd name="T76" fmla="*/ 4 w 8"/>
                <a:gd name="T77" fmla="*/ 2 h 31"/>
                <a:gd name="T78" fmla="*/ 4 w 8"/>
                <a:gd name="T79" fmla="*/ 2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" h="31">
                  <a:moveTo>
                    <a:pt x="4" y="3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auto">
            <a:xfrm>
              <a:off x="3259" y="939"/>
              <a:ext cx="13" cy="45"/>
            </a:xfrm>
            <a:custGeom>
              <a:avLst/>
              <a:gdLst>
                <a:gd name="T0" fmla="*/ 5 w 8"/>
                <a:gd name="T1" fmla="*/ 7 h 37"/>
                <a:gd name="T2" fmla="*/ 5 w 8"/>
                <a:gd name="T3" fmla="*/ 10 h 37"/>
                <a:gd name="T4" fmla="*/ 5 w 8"/>
                <a:gd name="T5" fmla="*/ 13 h 37"/>
                <a:gd name="T6" fmla="*/ 5 w 8"/>
                <a:gd name="T7" fmla="*/ 17 h 37"/>
                <a:gd name="T8" fmla="*/ 7 w 8"/>
                <a:gd name="T9" fmla="*/ 20 h 37"/>
                <a:gd name="T10" fmla="*/ 7 w 8"/>
                <a:gd name="T11" fmla="*/ 26 h 37"/>
                <a:gd name="T12" fmla="*/ 8 w 8"/>
                <a:gd name="T13" fmla="*/ 28 h 37"/>
                <a:gd name="T14" fmla="*/ 8 w 8"/>
                <a:gd name="T15" fmla="*/ 31 h 37"/>
                <a:gd name="T16" fmla="*/ 7 w 8"/>
                <a:gd name="T17" fmla="*/ 34 h 37"/>
                <a:gd name="T18" fmla="*/ 7 w 8"/>
                <a:gd name="T19" fmla="*/ 34 h 37"/>
                <a:gd name="T20" fmla="*/ 7 w 8"/>
                <a:gd name="T21" fmla="*/ 35 h 37"/>
                <a:gd name="T22" fmla="*/ 7 w 8"/>
                <a:gd name="T23" fmla="*/ 35 h 37"/>
                <a:gd name="T24" fmla="*/ 5 w 8"/>
                <a:gd name="T25" fmla="*/ 35 h 37"/>
                <a:gd name="T26" fmla="*/ 4 w 8"/>
                <a:gd name="T27" fmla="*/ 37 h 37"/>
                <a:gd name="T28" fmla="*/ 4 w 8"/>
                <a:gd name="T29" fmla="*/ 37 h 37"/>
                <a:gd name="T30" fmla="*/ 3 w 8"/>
                <a:gd name="T31" fmla="*/ 37 h 37"/>
                <a:gd name="T32" fmla="*/ 3 w 8"/>
                <a:gd name="T33" fmla="*/ 35 h 37"/>
                <a:gd name="T34" fmla="*/ 1 w 8"/>
                <a:gd name="T35" fmla="*/ 34 h 37"/>
                <a:gd name="T36" fmla="*/ 1 w 8"/>
                <a:gd name="T37" fmla="*/ 33 h 37"/>
                <a:gd name="T38" fmla="*/ 0 w 8"/>
                <a:gd name="T39" fmla="*/ 30 h 37"/>
                <a:gd name="T40" fmla="*/ 0 w 8"/>
                <a:gd name="T41" fmla="*/ 27 h 37"/>
                <a:gd name="T42" fmla="*/ 0 w 8"/>
                <a:gd name="T43" fmla="*/ 7 h 37"/>
                <a:gd name="T44" fmla="*/ 0 w 8"/>
                <a:gd name="T45" fmla="*/ 6 h 37"/>
                <a:gd name="T46" fmla="*/ 0 w 8"/>
                <a:gd name="T47" fmla="*/ 3 h 37"/>
                <a:gd name="T48" fmla="*/ 0 w 8"/>
                <a:gd name="T49" fmla="*/ 3 h 37"/>
                <a:gd name="T50" fmla="*/ 1 w 8"/>
                <a:gd name="T51" fmla="*/ 2 h 37"/>
                <a:gd name="T52" fmla="*/ 1 w 8"/>
                <a:gd name="T53" fmla="*/ 2 h 37"/>
                <a:gd name="T54" fmla="*/ 1 w 8"/>
                <a:gd name="T55" fmla="*/ 0 h 37"/>
                <a:gd name="T56" fmla="*/ 3 w 8"/>
                <a:gd name="T57" fmla="*/ 0 h 37"/>
                <a:gd name="T58" fmla="*/ 3 w 8"/>
                <a:gd name="T59" fmla="*/ 0 h 37"/>
                <a:gd name="T60" fmla="*/ 4 w 8"/>
                <a:gd name="T61" fmla="*/ 2 h 37"/>
                <a:gd name="T62" fmla="*/ 4 w 8"/>
                <a:gd name="T63" fmla="*/ 2 h 37"/>
                <a:gd name="T64" fmla="*/ 4 w 8"/>
                <a:gd name="T65" fmla="*/ 3 h 37"/>
                <a:gd name="T66" fmla="*/ 5 w 8"/>
                <a:gd name="T67" fmla="*/ 4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37">
                  <a:moveTo>
                    <a:pt x="5" y="4"/>
                  </a:moveTo>
                  <a:lnTo>
                    <a:pt x="5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5"/>
            <p:cNvSpPr>
              <a:spLocks/>
            </p:cNvSpPr>
            <p:nvPr/>
          </p:nvSpPr>
          <p:spPr bwMode="auto">
            <a:xfrm>
              <a:off x="3259" y="1030"/>
              <a:ext cx="13" cy="39"/>
            </a:xfrm>
            <a:custGeom>
              <a:avLst/>
              <a:gdLst>
                <a:gd name="T0" fmla="*/ 4 w 7"/>
                <a:gd name="T1" fmla="*/ 2 h 31"/>
                <a:gd name="T2" fmla="*/ 4 w 7"/>
                <a:gd name="T3" fmla="*/ 5 h 31"/>
                <a:gd name="T4" fmla="*/ 4 w 7"/>
                <a:gd name="T5" fmla="*/ 8 h 31"/>
                <a:gd name="T6" fmla="*/ 5 w 7"/>
                <a:gd name="T7" fmla="*/ 11 h 31"/>
                <a:gd name="T8" fmla="*/ 5 w 7"/>
                <a:gd name="T9" fmla="*/ 15 h 31"/>
                <a:gd name="T10" fmla="*/ 7 w 7"/>
                <a:gd name="T11" fmla="*/ 19 h 31"/>
                <a:gd name="T12" fmla="*/ 7 w 7"/>
                <a:gd name="T13" fmla="*/ 22 h 31"/>
                <a:gd name="T14" fmla="*/ 7 w 7"/>
                <a:gd name="T15" fmla="*/ 24 h 31"/>
                <a:gd name="T16" fmla="*/ 7 w 7"/>
                <a:gd name="T17" fmla="*/ 26 h 31"/>
                <a:gd name="T18" fmla="*/ 7 w 7"/>
                <a:gd name="T19" fmla="*/ 26 h 31"/>
                <a:gd name="T20" fmla="*/ 7 w 7"/>
                <a:gd name="T21" fmla="*/ 28 h 31"/>
                <a:gd name="T22" fmla="*/ 7 w 7"/>
                <a:gd name="T23" fmla="*/ 29 h 31"/>
                <a:gd name="T24" fmla="*/ 5 w 7"/>
                <a:gd name="T25" fmla="*/ 31 h 31"/>
                <a:gd name="T26" fmla="*/ 5 w 7"/>
                <a:gd name="T27" fmla="*/ 31 h 31"/>
                <a:gd name="T28" fmla="*/ 4 w 7"/>
                <a:gd name="T29" fmla="*/ 31 h 31"/>
                <a:gd name="T30" fmla="*/ 4 w 7"/>
                <a:gd name="T31" fmla="*/ 31 h 31"/>
                <a:gd name="T32" fmla="*/ 4 w 7"/>
                <a:gd name="T33" fmla="*/ 31 h 31"/>
                <a:gd name="T34" fmla="*/ 3 w 7"/>
                <a:gd name="T35" fmla="*/ 29 h 31"/>
                <a:gd name="T36" fmla="*/ 1 w 7"/>
                <a:gd name="T37" fmla="*/ 29 h 31"/>
                <a:gd name="T38" fmla="*/ 1 w 7"/>
                <a:gd name="T39" fmla="*/ 26 h 31"/>
                <a:gd name="T40" fmla="*/ 1 w 7"/>
                <a:gd name="T41" fmla="*/ 25 h 31"/>
                <a:gd name="T42" fmla="*/ 0 w 7"/>
                <a:gd name="T43" fmla="*/ 22 h 31"/>
                <a:gd name="T44" fmla="*/ 0 w 7"/>
                <a:gd name="T45" fmla="*/ 19 h 31"/>
                <a:gd name="T46" fmla="*/ 0 w 7"/>
                <a:gd name="T47" fmla="*/ 17 h 31"/>
                <a:gd name="T48" fmla="*/ 0 w 7"/>
                <a:gd name="T49" fmla="*/ 14 h 31"/>
                <a:gd name="T50" fmla="*/ 0 w 7"/>
                <a:gd name="T51" fmla="*/ 11 h 31"/>
                <a:gd name="T52" fmla="*/ 0 w 7"/>
                <a:gd name="T53" fmla="*/ 8 h 31"/>
                <a:gd name="T54" fmla="*/ 0 w 7"/>
                <a:gd name="T55" fmla="*/ 5 h 31"/>
                <a:gd name="T56" fmla="*/ 0 w 7"/>
                <a:gd name="T57" fmla="*/ 4 h 31"/>
                <a:gd name="T58" fmla="*/ 0 w 7"/>
                <a:gd name="T59" fmla="*/ 2 h 31"/>
                <a:gd name="T60" fmla="*/ 0 w 7"/>
                <a:gd name="T61" fmla="*/ 1 h 31"/>
                <a:gd name="T62" fmla="*/ 0 w 7"/>
                <a:gd name="T63" fmla="*/ 0 h 31"/>
                <a:gd name="T64" fmla="*/ 1 w 7"/>
                <a:gd name="T65" fmla="*/ 0 h 31"/>
                <a:gd name="T66" fmla="*/ 1 w 7"/>
                <a:gd name="T67" fmla="*/ 0 h 31"/>
                <a:gd name="T68" fmla="*/ 1 w 7"/>
                <a:gd name="T69" fmla="*/ 0 h 31"/>
                <a:gd name="T70" fmla="*/ 1 w 7"/>
                <a:gd name="T71" fmla="*/ 0 h 31"/>
                <a:gd name="T72" fmla="*/ 3 w 7"/>
                <a:gd name="T73" fmla="*/ 0 h 31"/>
                <a:gd name="T74" fmla="*/ 3 w 7"/>
                <a:gd name="T75" fmla="*/ 0 h 31"/>
                <a:gd name="T76" fmla="*/ 4 w 7"/>
                <a:gd name="T77" fmla="*/ 1 h 31"/>
                <a:gd name="T78" fmla="*/ 4 w 7"/>
                <a:gd name="T79" fmla="*/ 1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" h="31">
                  <a:moveTo>
                    <a:pt x="4" y="1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auto">
            <a:xfrm>
              <a:off x="3304" y="1004"/>
              <a:ext cx="46" cy="42"/>
            </a:xfrm>
            <a:custGeom>
              <a:avLst/>
              <a:gdLst>
                <a:gd name="T0" fmla="*/ 23 w 33"/>
                <a:gd name="T1" fmla="*/ 3 h 31"/>
                <a:gd name="T2" fmla="*/ 25 w 33"/>
                <a:gd name="T3" fmla="*/ 5 h 31"/>
                <a:gd name="T4" fmla="*/ 28 w 33"/>
                <a:gd name="T5" fmla="*/ 6 h 31"/>
                <a:gd name="T6" fmla="*/ 29 w 33"/>
                <a:gd name="T7" fmla="*/ 7 h 31"/>
                <a:gd name="T8" fmla="*/ 30 w 33"/>
                <a:gd name="T9" fmla="*/ 9 h 31"/>
                <a:gd name="T10" fmla="*/ 32 w 33"/>
                <a:gd name="T11" fmla="*/ 10 h 31"/>
                <a:gd name="T12" fmla="*/ 32 w 33"/>
                <a:gd name="T13" fmla="*/ 12 h 31"/>
                <a:gd name="T14" fmla="*/ 33 w 33"/>
                <a:gd name="T15" fmla="*/ 14 h 31"/>
                <a:gd name="T16" fmla="*/ 33 w 33"/>
                <a:gd name="T17" fmla="*/ 17 h 31"/>
                <a:gd name="T18" fmla="*/ 33 w 33"/>
                <a:gd name="T19" fmla="*/ 20 h 31"/>
                <a:gd name="T20" fmla="*/ 33 w 33"/>
                <a:gd name="T21" fmla="*/ 23 h 31"/>
                <a:gd name="T22" fmla="*/ 32 w 33"/>
                <a:gd name="T23" fmla="*/ 26 h 31"/>
                <a:gd name="T24" fmla="*/ 30 w 33"/>
                <a:gd name="T25" fmla="*/ 28 h 31"/>
                <a:gd name="T26" fmla="*/ 28 w 33"/>
                <a:gd name="T27" fmla="*/ 30 h 31"/>
                <a:gd name="T28" fmla="*/ 25 w 33"/>
                <a:gd name="T29" fmla="*/ 31 h 31"/>
                <a:gd name="T30" fmla="*/ 23 w 33"/>
                <a:gd name="T31" fmla="*/ 31 h 31"/>
                <a:gd name="T32" fmla="*/ 21 w 33"/>
                <a:gd name="T33" fmla="*/ 31 h 31"/>
                <a:gd name="T34" fmla="*/ 18 w 33"/>
                <a:gd name="T35" fmla="*/ 31 h 31"/>
                <a:gd name="T36" fmla="*/ 15 w 33"/>
                <a:gd name="T37" fmla="*/ 30 h 31"/>
                <a:gd name="T38" fmla="*/ 12 w 33"/>
                <a:gd name="T39" fmla="*/ 30 h 31"/>
                <a:gd name="T40" fmla="*/ 11 w 33"/>
                <a:gd name="T41" fmla="*/ 28 h 31"/>
                <a:gd name="T42" fmla="*/ 8 w 33"/>
                <a:gd name="T43" fmla="*/ 28 h 31"/>
                <a:gd name="T44" fmla="*/ 7 w 33"/>
                <a:gd name="T45" fmla="*/ 27 h 31"/>
                <a:gd name="T46" fmla="*/ 5 w 33"/>
                <a:gd name="T47" fmla="*/ 26 h 31"/>
                <a:gd name="T48" fmla="*/ 4 w 33"/>
                <a:gd name="T49" fmla="*/ 26 h 31"/>
                <a:gd name="T50" fmla="*/ 2 w 33"/>
                <a:gd name="T51" fmla="*/ 24 h 31"/>
                <a:gd name="T52" fmla="*/ 2 w 33"/>
                <a:gd name="T53" fmla="*/ 21 h 31"/>
                <a:gd name="T54" fmla="*/ 1 w 33"/>
                <a:gd name="T55" fmla="*/ 20 h 31"/>
                <a:gd name="T56" fmla="*/ 1 w 33"/>
                <a:gd name="T57" fmla="*/ 17 h 31"/>
                <a:gd name="T58" fmla="*/ 0 w 33"/>
                <a:gd name="T59" fmla="*/ 14 h 31"/>
                <a:gd name="T60" fmla="*/ 1 w 33"/>
                <a:gd name="T61" fmla="*/ 12 h 31"/>
                <a:gd name="T62" fmla="*/ 1 w 33"/>
                <a:gd name="T63" fmla="*/ 10 h 31"/>
                <a:gd name="T64" fmla="*/ 1 w 33"/>
                <a:gd name="T65" fmla="*/ 7 h 31"/>
                <a:gd name="T66" fmla="*/ 1 w 33"/>
                <a:gd name="T67" fmla="*/ 6 h 31"/>
                <a:gd name="T68" fmla="*/ 2 w 33"/>
                <a:gd name="T69" fmla="*/ 5 h 31"/>
                <a:gd name="T70" fmla="*/ 4 w 33"/>
                <a:gd name="T71" fmla="*/ 3 h 31"/>
                <a:gd name="T72" fmla="*/ 5 w 33"/>
                <a:gd name="T73" fmla="*/ 2 h 31"/>
                <a:gd name="T74" fmla="*/ 7 w 33"/>
                <a:gd name="T75" fmla="*/ 0 h 31"/>
                <a:gd name="T76" fmla="*/ 9 w 33"/>
                <a:gd name="T77" fmla="*/ 0 h 31"/>
                <a:gd name="T78" fmla="*/ 11 w 33"/>
                <a:gd name="T79" fmla="*/ 0 h 31"/>
                <a:gd name="T80" fmla="*/ 14 w 33"/>
                <a:gd name="T81" fmla="*/ 0 h 31"/>
                <a:gd name="T82" fmla="*/ 14 w 33"/>
                <a:gd name="T83" fmla="*/ 0 h 31"/>
                <a:gd name="T84" fmla="*/ 15 w 33"/>
                <a:gd name="T85" fmla="*/ 2 h 31"/>
                <a:gd name="T86" fmla="*/ 16 w 33"/>
                <a:gd name="T87" fmla="*/ 2 h 31"/>
                <a:gd name="T88" fmla="*/ 22 w 33"/>
                <a:gd name="T89" fmla="*/ 3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" h="31">
                  <a:moveTo>
                    <a:pt x="22" y="3"/>
                  </a:moveTo>
                  <a:lnTo>
                    <a:pt x="23" y="3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2" y="26"/>
                  </a:lnTo>
                  <a:lnTo>
                    <a:pt x="32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auto">
            <a:xfrm>
              <a:off x="3304" y="1131"/>
              <a:ext cx="46" cy="36"/>
            </a:xfrm>
            <a:custGeom>
              <a:avLst/>
              <a:gdLst>
                <a:gd name="T0" fmla="*/ 23 w 33"/>
                <a:gd name="T1" fmla="*/ 3 h 31"/>
                <a:gd name="T2" fmla="*/ 25 w 33"/>
                <a:gd name="T3" fmla="*/ 4 h 31"/>
                <a:gd name="T4" fmla="*/ 28 w 33"/>
                <a:gd name="T5" fmla="*/ 5 h 31"/>
                <a:gd name="T6" fmla="*/ 29 w 33"/>
                <a:gd name="T7" fmla="*/ 7 h 31"/>
                <a:gd name="T8" fmla="*/ 30 w 33"/>
                <a:gd name="T9" fmla="*/ 8 h 31"/>
                <a:gd name="T10" fmla="*/ 32 w 33"/>
                <a:gd name="T11" fmla="*/ 10 h 31"/>
                <a:gd name="T12" fmla="*/ 32 w 33"/>
                <a:gd name="T13" fmla="*/ 11 h 31"/>
                <a:gd name="T14" fmla="*/ 33 w 33"/>
                <a:gd name="T15" fmla="*/ 14 h 31"/>
                <a:gd name="T16" fmla="*/ 33 w 33"/>
                <a:gd name="T17" fmla="*/ 17 h 31"/>
                <a:gd name="T18" fmla="*/ 33 w 33"/>
                <a:gd name="T19" fmla="*/ 19 h 31"/>
                <a:gd name="T20" fmla="*/ 33 w 33"/>
                <a:gd name="T21" fmla="*/ 22 h 31"/>
                <a:gd name="T22" fmla="*/ 32 w 33"/>
                <a:gd name="T23" fmla="*/ 25 h 31"/>
                <a:gd name="T24" fmla="*/ 30 w 33"/>
                <a:gd name="T25" fmla="*/ 28 h 31"/>
                <a:gd name="T26" fmla="*/ 28 w 33"/>
                <a:gd name="T27" fmla="*/ 29 h 31"/>
                <a:gd name="T28" fmla="*/ 25 w 33"/>
                <a:gd name="T29" fmla="*/ 31 h 31"/>
                <a:gd name="T30" fmla="*/ 23 w 33"/>
                <a:gd name="T31" fmla="*/ 31 h 31"/>
                <a:gd name="T32" fmla="*/ 21 w 33"/>
                <a:gd name="T33" fmla="*/ 31 h 31"/>
                <a:gd name="T34" fmla="*/ 18 w 33"/>
                <a:gd name="T35" fmla="*/ 31 h 31"/>
                <a:gd name="T36" fmla="*/ 15 w 33"/>
                <a:gd name="T37" fmla="*/ 29 h 31"/>
                <a:gd name="T38" fmla="*/ 12 w 33"/>
                <a:gd name="T39" fmla="*/ 29 h 31"/>
                <a:gd name="T40" fmla="*/ 11 w 33"/>
                <a:gd name="T41" fmla="*/ 28 h 31"/>
                <a:gd name="T42" fmla="*/ 8 w 33"/>
                <a:gd name="T43" fmla="*/ 28 h 31"/>
                <a:gd name="T44" fmla="*/ 7 w 33"/>
                <a:gd name="T45" fmla="*/ 26 h 31"/>
                <a:gd name="T46" fmla="*/ 5 w 33"/>
                <a:gd name="T47" fmla="*/ 25 h 31"/>
                <a:gd name="T48" fmla="*/ 4 w 33"/>
                <a:gd name="T49" fmla="*/ 24 h 31"/>
                <a:gd name="T50" fmla="*/ 2 w 33"/>
                <a:gd name="T51" fmla="*/ 22 h 31"/>
                <a:gd name="T52" fmla="*/ 2 w 33"/>
                <a:gd name="T53" fmla="*/ 21 h 31"/>
                <a:gd name="T54" fmla="*/ 1 w 33"/>
                <a:gd name="T55" fmla="*/ 18 h 31"/>
                <a:gd name="T56" fmla="*/ 1 w 33"/>
                <a:gd name="T57" fmla="*/ 15 h 31"/>
                <a:gd name="T58" fmla="*/ 0 w 33"/>
                <a:gd name="T59" fmla="*/ 14 h 31"/>
                <a:gd name="T60" fmla="*/ 1 w 33"/>
                <a:gd name="T61" fmla="*/ 11 h 31"/>
                <a:gd name="T62" fmla="*/ 1 w 33"/>
                <a:gd name="T63" fmla="*/ 8 h 31"/>
                <a:gd name="T64" fmla="*/ 1 w 33"/>
                <a:gd name="T65" fmla="*/ 7 h 31"/>
                <a:gd name="T66" fmla="*/ 1 w 33"/>
                <a:gd name="T67" fmla="*/ 5 h 31"/>
                <a:gd name="T68" fmla="*/ 2 w 33"/>
                <a:gd name="T69" fmla="*/ 4 h 31"/>
                <a:gd name="T70" fmla="*/ 4 w 33"/>
                <a:gd name="T71" fmla="*/ 3 h 31"/>
                <a:gd name="T72" fmla="*/ 5 w 33"/>
                <a:gd name="T73" fmla="*/ 1 h 31"/>
                <a:gd name="T74" fmla="*/ 7 w 33"/>
                <a:gd name="T75" fmla="*/ 0 h 31"/>
                <a:gd name="T76" fmla="*/ 9 w 33"/>
                <a:gd name="T77" fmla="*/ 0 h 31"/>
                <a:gd name="T78" fmla="*/ 11 w 33"/>
                <a:gd name="T79" fmla="*/ 0 h 31"/>
                <a:gd name="T80" fmla="*/ 14 w 33"/>
                <a:gd name="T81" fmla="*/ 0 h 31"/>
                <a:gd name="T82" fmla="*/ 14 w 33"/>
                <a:gd name="T83" fmla="*/ 0 h 31"/>
                <a:gd name="T84" fmla="*/ 15 w 33"/>
                <a:gd name="T85" fmla="*/ 0 h 31"/>
                <a:gd name="T86" fmla="*/ 16 w 33"/>
                <a:gd name="T87" fmla="*/ 1 h 31"/>
                <a:gd name="T88" fmla="*/ 22 w 33"/>
                <a:gd name="T89" fmla="*/ 3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" h="31">
                  <a:moveTo>
                    <a:pt x="22" y="3"/>
                  </a:moveTo>
                  <a:lnTo>
                    <a:pt x="23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30" y="8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8"/>
            <p:cNvSpPr>
              <a:spLocks/>
            </p:cNvSpPr>
            <p:nvPr/>
          </p:nvSpPr>
          <p:spPr bwMode="auto">
            <a:xfrm>
              <a:off x="3304" y="1089"/>
              <a:ext cx="46" cy="42"/>
            </a:xfrm>
            <a:custGeom>
              <a:avLst/>
              <a:gdLst>
                <a:gd name="T0" fmla="*/ 23 w 33"/>
                <a:gd name="T1" fmla="*/ 3 h 31"/>
                <a:gd name="T2" fmla="*/ 25 w 33"/>
                <a:gd name="T3" fmla="*/ 3 h 31"/>
                <a:gd name="T4" fmla="*/ 28 w 33"/>
                <a:gd name="T5" fmla="*/ 4 h 31"/>
                <a:gd name="T6" fmla="*/ 29 w 33"/>
                <a:gd name="T7" fmla="*/ 7 h 31"/>
                <a:gd name="T8" fmla="*/ 30 w 33"/>
                <a:gd name="T9" fmla="*/ 8 h 31"/>
                <a:gd name="T10" fmla="*/ 32 w 33"/>
                <a:gd name="T11" fmla="*/ 10 h 31"/>
                <a:gd name="T12" fmla="*/ 32 w 33"/>
                <a:gd name="T13" fmla="*/ 11 h 31"/>
                <a:gd name="T14" fmla="*/ 33 w 33"/>
                <a:gd name="T15" fmla="*/ 12 h 31"/>
                <a:gd name="T16" fmla="*/ 33 w 33"/>
                <a:gd name="T17" fmla="*/ 15 h 31"/>
                <a:gd name="T18" fmla="*/ 33 w 33"/>
                <a:gd name="T19" fmla="*/ 19 h 31"/>
                <a:gd name="T20" fmla="*/ 33 w 33"/>
                <a:gd name="T21" fmla="*/ 22 h 31"/>
                <a:gd name="T22" fmla="*/ 32 w 33"/>
                <a:gd name="T23" fmla="*/ 25 h 31"/>
                <a:gd name="T24" fmla="*/ 30 w 33"/>
                <a:gd name="T25" fmla="*/ 28 h 31"/>
                <a:gd name="T26" fmla="*/ 28 w 33"/>
                <a:gd name="T27" fmla="*/ 29 h 31"/>
                <a:gd name="T28" fmla="*/ 25 w 33"/>
                <a:gd name="T29" fmla="*/ 29 h 31"/>
                <a:gd name="T30" fmla="*/ 23 w 33"/>
                <a:gd name="T31" fmla="*/ 31 h 31"/>
                <a:gd name="T32" fmla="*/ 21 w 33"/>
                <a:gd name="T33" fmla="*/ 31 h 31"/>
                <a:gd name="T34" fmla="*/ 18 w 33"/>
                <a:gd name="T35" fmla="*/ 29 h 31"/>
                <a:gd name="T36" fmla="*/ 15 w 33"/>
                <a:gd name="T37" fmla="*/ 29 h 31"/>
                <a:gd name="T38" fmla="*/ 12 w 33"/>
                <a:gd name="T39" fmla="*/ 28 h 31"/>
                <a:gd name="T40" fmla="*/ 11 w 33"/>
                <a:gd name="T41" fmla="*/ 28 h 31"/>
                <a:gd name="T42" fmla="*/ 8 w 33"/>
                <a:gd name="T43" fmla="*/ 26 h 31"/>
                <a:gd name="T44" fmla="*/ 7 w 33"/>
                <a:gd name="T45" fmla="*/ 26 h 31"/>
                <a:gd name="T46" fmla="*/ 5 w 33"/>
                <a:gd name="T47" fmla="*/ 25 h 31"/>
                <a:gd name="T48" fmla="*/ 4 w 33"/>
                <a:gd name="T49" fmla="*/ 24 h 31"/>
                <a:gd name="T50" fmla="*/ 2 w 33"/>
                <a:gd name="T51" fmla="*/ 22 h 31"/>
                <a:gd name="T52" fmla="*/ 2 w 33"/>
                <a:gd name="T53" fmla="*/ 21 h 31"/>
                <a:gd name="T54" fmla="*/ 1 w 33"/>
                <a:gd name="T55" fmla="*/ 18 h 31"/>
                <a:gd name="T56" fmla="*/ 1 w 33"/>
                <a:gd name="T57" fmla="*/ 15 h 31"/>
                <a:gd name="T58" fmla="*/ 0 w 33"/>
                <a:gd name="T59" fmla="*/ 12 h 31"/>
                <a:gd name="T60" fmla="*/ 1 w 33"/>
                <a:gd name="T61" fmla="*/ 11 h 31"/>
                <a:gd name="T62" fmla="*/ 1 w 33"/>
                <a:gd name="T63" fmla="*/ 8 h 31"/>
                <a:gd name="T64" fmla="*/ 1 w 33"/>
                <a:gd name="T65" fmla="*/ 7 h 31"/>
                <a:gd name="T66" fmla="*/ 1 w 33"/>
                <a:gd name="T67" fmla="*/ 4 h 31"/>
                <a:gd name="T68" fmla="*/ 2 w 33"/>
                <a:gd name="T69" fmla="*/ 3 h 31"/>
                <a:gd name="T70" fmla="*/ 4 w 33"/>
                <a:gd name="T71" fmla="*/ 1 h 31"/>
                <a:gd name="T72" fmla="*/ 5 w 33"/>
                <a:gd name="T73" fmla="*/ 1 h 31"/>
                <a:gd name="T74" fmla="*/ 7 w 33"/>
                <a:gd name="T75" fmla="*/ 0 h 31"/>
                <a:gd name="T76" fmla="*/ 9 w 33"/>
                <a:gd name="T77" fmla="*/ 0 h 31"/>
                <a:gd name="T78" fmla="*/ 11 w 33"/>
                <a:gd name="T79" fmla="*/ 0 h 31"/>
                <a:gd name="T80" fmla="*/ 14 w 33"/>
                <a:gd name="T81" fmla="*/ 0 h 31"/>
                <a:gd name="T82" fmla="*/ 14 w 33"/>
                <a:gd name="T83" fmla="*/ 0 h 31"/>
                <a:gd name="T84" fmla="*/ 15 w 33"/>
                <a:gd name="T85" fmla="*/ 0 h 31"/>
                <a:gd name="T86" fmla="*/ 16 w 33"/>
                <a:gd name="T87" fmla="*/ 0 h 31"/>
                <a:gd name="T88" fmla="*/ 22 w 33"/>
                <a:gd name="T89" fmla="*/ 1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" h="31">
                  <a:moveTo>
                    <a:pt x="22" y="1"/>
                  </a:moveTo>
                  <a:lnTo>
                    <a:pt x="23" y="3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2" y="28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9"/>
            <p:cNvSpPr>
              <a:spLocks/>
            </p:cNvSpPr>
            <p:nvPr/>
          </p:nvSpPr>
          <p:spPr bwMode="auto">
            <a:xfrm>
              <a:off x="3304" y="1212"/>
              <a:ext cx="46" cy="36"/>
            </a:xfrm>
            <a:custGeom>
              <a:avLst/>
              <a:gdLst>
                <a:gd name="T0" fmla="*/ 23 w 33"/>
                <a:gd name="T1" fmla="*/ 1 h 31"/>
                <a:gd name="T2" fmla="*/ 25 w 33"/>
                <a:gd name="T3" fmla="*/ 3 h 31"/>
                <a:gd name="T4" fmla="*/ 28 w 33"/>
                <a:gd name="T5" fmla="*/ 4 h 31"/>
                <a:gd name="T6" fmla="*/ 29 w 33"/>
                <a:gd name="T7" fmla="*/ 7 h 31"/>
                <a:gd name="T8" fmla="*/ 30 w 33"/>
                <a:gd name="T9" fmla="*/ 9 h 31"/>
                <a:gd name="T10" fmla="*/ 32 w 33"/>
                <a:gd name="T11" fmla="*/ 10 h 31"/>
                <a:gd name="T12" fmla="*/ 32 w 33"/>
                <a:gd name="T13" fmla="*/ 11 h 31"/>
                <a:gd name="T14" fmla="*/ 33 w 33"/>
                <a:gd name="T15" fmla="*/ 13 h 31"/>
                <a:gd name="T16" fmla="*/ 33 w 33"/>
                <a:gd name="T17" fmla="*/ 16 h 31"/>
                <a:gd name="T18" fmla="*/ 33 w 33"/>
                <a:gd name="T19" fmla="*/ 20 h 31"/>
                <a:gd name="T20" fmla="*/ 33 w 33"/>
                <a:gd name="T21" fmla="*/ 23 h 31"/>
                <a:gd name="T22" fmla="*/ 32 w 33"/>
                <a:gd name="T23" fmla="*/ 25 h 31"/>
                <a:gd name="T24" fmla="*/ 30 w 33"/>
                <a:gd name="T25" fmla="*/ 28 h 31"/>
                <a:gd name="T26" fmla="*/ 28 w 33"/>
                <a:gd name="T27" fmla="*/ 30 h 31"/>
                <a:gd name="T28" fmla="*/ 25 w 33"/>
                <a:gd name="T29" fmla="*/ 30 h 31"/>
                <a:gd name="T30" fmla="*/ 23 w 33"/>
                <a:gd name="T31" fmla="*/ 31 h 31"/>
                <a:gd name="T32" fmla="*/ 21 w 33"/>
                <a:gd name="T33" fmla="*/ 30 h 31"/>
                <a:gd name="T34" fmla="*/ 18 w 33"/>
                <a:gd name="T35" fmla="*/ 30 h 31"/>
                <a:gd name="T36" fmla="*/ 15 w 33"/>
                <a:gd name="T37" fmla="*/ 30 h 31"/>
                <a:gd name="T38" fmla="*/ 12 w 33"/>
                <a:gd name="T39" fmla="*/ 28 h 31"/>
                <a:gd name="T40" fmla="*/ 11 w 33"/>
                <a:gd name="T41" fmla="*/ 28 h 31"/>
                <a:gd name="T42" fmla="*/ 8 w 33"/>
                <a:gd name="T43" fmla="*/ 27 h 31"/>
                <a:gd name="T44" fmla="*/ 7 w 33"/>
                <a:gd name="T45" fmla="*/ 27 h 31"/>
                <a:gd name="T46" fmla="*/ 5 w 33"/>
                <a:gd name="T47" fmla="*/ 25 h 31"/>
                <a:gd name="T48" fmla="*/ 4 w 33"/>
                <a:gd name="T49" fmla="*/ 24 h 31"/>
                <a:gd name="T50" fmla="*/ 2 w 33"/>
                <a:gd name="T51" fmla="*/ 23 h 31"/>
                <a:gd name="T52" fmla="*/ 2 w 33"/>
                <a:gd name="T53" fmla="*/ 21 h 31"/>
                <a:gd name="T54" fmla="*/ 1 w 33"/>
                <a:gd name="T55" fmla="*/ 18 h 31"/>
                <a:gd name="T56" fmla="*/ 1 w 33"/>
                <a:gd name="T57" fmla="*/ 16 h 31"/>
                <a:gd name="T58" fmla="*/ 0 w 33"/>
                <a:gd name="T59" fmla="*/ 13 h 31"/>
                <a:gd name="T60" fmla="*/ 1 w 33"/>
                <a:gd name="T61" fmla="*/ 11 h 31"/>
                <a:gd name="T62" fmla="*/ 1 w 33"/>
                <a:gd name="T63" fmla="*/ 9 h 31"/>
                <a:gd name="T64" fmla="*/ 1 w 33"/>
                <a:gd name="T65" fmla="*/ 6 h 31"/>
                <a:gd name="T66" fmla="*/ 1 w 33"/>
                <a:gd name="T67" fmla="*/ 4 h 31"/>
                <a:gd name="T68" fmla="*/ 2 w 33"/>
                <a:gd name="T69" fmla="*/ 3 h 31"/>
                <a:gd name="T70" fmla="*/ 4 w 33"/>
                <a:gd name="T71" fmla="*/ 1 h 31"/>
                <a:gd name="T72" fmla="*/ 5 w 33"/>
                <a:gd name="T73" fmla="*/ 0 h 31"/>
                <a:gd name="T74" fmla="*/ 7 w 33"/>
                <a:gd name="T75" fmla="*/ 0 h 31"/>
                <a:gd name="T76" fmla="*/ 9 w 33"/>
                <a:gd name="T77" fmla="*/ 0 h 31"/>
                <a:gd name="T78" fmla="*/ 11 w 33"/>
                <a:gd name="T79" fmla="*/ 0 h 31"/>
                <a:gd name="T80" fmla="*/ 14 w 33"/>
                <a:gd name="T81" fmla="*/ 0 h 31"/>
                <a:gd name="T82" fmla="*/ 14 w 33"/>
                <a:gd name="T83" fmla="*/ 0 h 31"/>
                <a:gd name="T84" fmla="*/ 15 w 33"/>
                <a:gd name="T85" fmla="*/ 0 h 31"/>
                <a:gd name="T86" fmla="*/ 16 w 33"/>
                <a:gd name="T87" fmla="*/ 0 h 31"/>
                <a:gd name="T88" fmla="*/ 22 w 33"/>
                <a:gd name="T89" fmla="*/ 1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" h="31">
                  <a:moveTo>
                    <a:pt x="22" y="1"/>
                  </a:moveTo>
                  <a:lnTo>
                    <a:pt x="23" y="1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2" y="28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0"/>
            <p:cNvSpPr>
              <a:spLocks/>
            </p:cNvSpPr>
            <p:nvPr/>
          </p:nvSpPr>
          <p:spPr bwMode="auto">
            <a:xfrm>
              <a:off x="3304" y="1166"/>
              <a:ext cx="46" cy="42"/>
            </a:xfrm>
            <a:custGeom>
              <a:avLst/>
              <a:gdLst>
                <a:gd name="T0" fmla="*/ 23 w 33"/>
                <a:gd name="T1" fmla="*/ 3 h 31"/>
                <a:gd name="T2" fmla="*/ 25 w 33"/>
                <a:gd name="T3" fmla="*/ 4 h 31"/>
                <a:gd name="T4" fmla="*/ 28 w 33"/>
                <a:gd name="T5" fmla="*/ 5 h 31"/>
                <a:gd name="T6" fmla="*/ 29 w 33"/>
                <a:gd name="T7" fmla="*/ 7 h 31"/>
                <a:gd name="T8" fmla="*/ 30 w 33"/>
                <a:gd name="T9" fmla="*/ 10 h 31"/>
                <a:gd name="T10" fmla="*/ 32 w 33"/>
                <a:gd name="T11" fmla="*/ 11 h 31"/>
                <a:gd name="T12" fmla="*/ 32 w 33"/>
                <a:gd name="T13" fmla="*/ 12 h 31"/>
                <a:gd name="T14" fmla="*/ 33 w 33"/>
                <a:gd name="T15" fmla="*/ 14 h 31"/>
                <a:gd name="T16" fmla="*/ 33 w 33"/>
                <a:gd name="T17" fmla="*/ 17 h 31"/>
                <a:gd name="T18" fmla="*/ 33 w 33"/>
                <a:gd name="T19" fmla="*/ 19 h 31"/>
                <a:gd name="T20" fmla="*/ 33 w 33"/>
                <a:gd name="T21" fmla="*/ 22 h 31"/>
                <a:gd name="T22" fmla="*/ 32 w 33"/>
                <a:gd name="T23" fmla="*/ 25 h 31"/>
                <a:gd name="T24" fmla="*/ 30 w 33"/>
                <a:gd name="T25" fmla="*/ 28 h 31"/>
                <a:gd name="T26" fmla="*/ 28 w 33"/>
                <a:gd name="T27" fmla="*/ 29 h 31"/>
                <a:gd name="T28" fmla="*/ 25 w 33"/>
                <a:gd name="T29" fmla="*/ 31 h 31"/>
                <a:gd name="T30" fmla="*/ 23 w 33"/>
                <a:gd name="T31" fmla="*/ 31 h 31"/>
                <a:gd name="T32" fmla="*/ 21 w 33"/>
                <a:gd name="T33" fmla="*/ 31 h 31"/>
                <a:gd name="T34" fmla="*/ 18 w 33"/>
                <a:gd name="T35" fmla="*/ 31 h 31"/>
                <a:gd name="T36" fmla="*/ 15 w 33"/>
                <a:gd name="T37" fmla="*/ 29 h 31"/>
                <a:gd name="T38" fmla="*/ 12 w 33"/>
                <a:gd name="T39" fmla="*/ 29 h 31"/>
                <a:gd name="T40" fmla="*/ 11 w 33"/>
                <a:gd name="T41" fmla="*/ 29 h 31"/>
                <a:gd name="T42" fmla="*/ 9 w 33"/>
                <a:gd name="T43" fmla="*/ 28 h 31"/>
                <a:gd name="T44" fmla="*/ 7 w 33"/>
                <a:gd name="T45" fmla="*/ 26 h 31"/>
                <a:gd name="T46" fmla="*/ 5 w 33"/>
                <a:gd name="T47" fmla="*/ 26 h 31"/>
                <a:gd name="T48" fmla="*/ 4 w 33"/>
                <a:gd name="T49" fmla="*/ 25 h 31"/>
                <a:gd name="T50" fmla="*/ 2 w 33"/>
                <a:gd name="T51" fmla="*/ 24 h 31"/>
                <a:gd name="T52" fmla="*/ 2 w 33"/>
                <a:gd name="T53" fmla="*/ 21 h 31"/>
                <a:gd name="T54" fmla="*/ 1 w 33"/>
                <a:gd name="T55" fmla="*/ 19 h 31"/>
                <a:gd name="T56" fmla="*/ 1 w 33"/>
                <a:gd name="T57" fmla="*/ 17 h 31"/>
                <a:gd name="T58" fmla="*/ 0 w 33"/>
                <a:gd name="T59" fmla="*/ 14 h 31"/>
                <a:gd name="T60" fmla="*/ 1 w 33"/>
                <a:gd name="T61" fmla="*/ 11 h 31"/>
                <a:gd name="T62" fmla="*/ 1 w 33"/>
                <a:gd name="T63" fmla="*/ 10 h 31"/>
                <a:gd name="T64" fmla="*/ 1 w 33"/>
                <a:gd name="T65" fmla="*/ 7 h 31"/>
                <a:gd name="T66" fmla="*/ 1 w 33"/>
                <a:gd name="T67" fmla="*/ 5 h 31"/>
                <a:gd name="T68" fmla="*/ 2 w 33"/>
                <a:gd name="T69" fmla="*/ 4 h 31"/>
                <a:gd name="T70" fmla="*/ 4 w 33"/>
                <a:gd name="T71" fmla="*/ 3 h 31"/>
                <a:gd name="T72" fmla="*/ 5 w 33"/>
                <a:gd name="T73" fmla="*/ 1 h 31"/>
                <a:gd name="T74" fmla="*/ 7 w 33"/>
                <a:gd name="T75" fmla="*/ 1 h 31"/>
                <a:gd name="T76" fmla="*/ 9 w 33"/>
                <a:gd name="T77" fmla="*/ 0 h 31"/>
                <a:gd name="T78" fmla="*/ 11 w 33"/>
                <a:gd name="T79" fmla="*/ 0 h 31"/>
                <a:gd name="T80" fmla="*/ 14 w 33"/>
                <a:gd name="T81" fmla="*/ 0 h 31"/>
                <a:gd name="T82" fmla="*/ 14 w 33"/>
                <a:gd name="T83" fmla="*/ 1 h 31"/>
                <a:gd name="T84" fmla="*/ 15 w 33"/>
                <a:gd name="T85" fmla="*/ 1 h 31"/>
                <a:gd name="T86" fmla="*/ 16 w 33"/>
                <a:gd name="T87" fmla="*/ 1 h 31"/>
                <a:gd name="T88" fmla="*/ 22 w 33"/>
                <a:gd name="T89" fmla="*/ 3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" h="31">
                  <a:moveTo>
                    <a:pt x="22" y="3"/>
                  </a:moveTo>
                  <a:lnTo>
                    <a:pt x="23" y="3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29" y="7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1"/>
            <p:cNvSpPr>
              <a:spLocks/>
            </p:cNvSpPr>
            <p:nvPr/>
          </p:nvSpPr>
          <p:spPr bwMode="auto">
            <a:xfrm>
              <a:off x="3304" y="1290"/>
              <a:ext cx="46" cy="39"/>
            </a:xfrm>
            <a:custGeom>
              <a:avLst/>
              <a:gdLst>
                <a:gd name="T0" fmla="*/ 23 w 33"/>
                <a:gd name="T1" fmla="*/ 3 h 31"/>
                <a:gd name="T2" fmla="*/ 25 w 33"/>
                <a:gd name="T3" fmla="*/ 4 h 31"/>
                <a:gd name="T4" fmla="*/ 28 w 33"/>
                <a:gd name="T5" fmla="*/ 6 h 31"/>
                <a:gd name="T6" fmla="*/ 29 w 33"/>
                <a:gd name="T7" fmla="*/ 7 h 31"/>
                <a:gd name="T8" fmla="*/ 30 w 33"/>
                <a:gd name="T9" fmla="*/ 9 h 31"/>
                <a:gd name="T10" fmla="*/ 32 w 33"/>
                <a:gd name="T11" fmla="*/ 10 h 31"/>
                <a:gd name="T12" fmla="*/ 32 w 33"/>
                <a:gd name="T13" fmla="*/ 13 h 31"/>
                <a:gd name="T14" fmla="*/ 33 w 33"/>
                <a:gd name="T15" fmla="*/ 14 h 31"/>
                <a:gd name="T16" fmla="*/ 33 w 33"/>
                <a:gd name="T17" fmla="*/ 17 h 31"/>
                <a:gd name="T18" fmla="*/ 33 w 33"/>
                <a:gd name="T19" fmla="*/ 20 h 31"/>
                <a:gd name="T20" fmla="*/ 33 w 33"/>
                <a:gd name="T21" fmla="*/ 23 h 31"/>
                <a:gd name="T22" fmla="*/ 32 w 33"/>
                <a:gd name="T23" fmla="*/ 25 h 31"/>
                <a:gd name="T24" fmla="*/ 30 w 33"/>
                <a:gd name="T25" fmla="*/ 28 h 31"/>
                <a:gd name="T26" fmla="*/ 28 w 33"/>
                <a:gd name="T27" fmla="*/ 30 h 31"/>
                <a:gd name="T28" fmla="*/ 25 w 33"/>
                <a:gd name="T29" fmla="*/ 31 h 31"/>
                <a:gd name="T30" fmla="*/ 23 w 33"/>
                <a:gd name="T31" fmla="*/ 31 h 31"/>
                <a:gd name="T32" fmla="*/ 21 w 33"/>
                <a:gd name="T33" fmla="*/ 31 h 31"/>
                <a:gd name="T34" fmla="*/ 18 w 33"/>
                <a:gd name="T35" fmla="*/ 31 h 31"/>
                <a:gd name="T36" fmla="*/ 15 w 33"/>
                <a:gd name="T37" fmla="*/ 30 h 31"/>
                <a:gd name="T38" fmla="*/ 12 w 33"/>
                <a:gd name="T39" fmla="*/ 30 h 31"/>
                <a:gd name="T40" fmla="*/ 11 w 33"/>
                <a:gd name="T41" fmla="*/ 28 h 31"/>
                <a:gd name="T42" fmla="*/ 8 w 33"/>
                <a:gd name="T43" fmla="*/ 28 h 31"/>
                <a:gd name="T44" fmla="*/ 7 w 33"/>
                <a:gd name="T45" fmla="*/ 27 h 31"/>
                <a:gd name="T46" fmla="*/ 5 w 33"/>
                <a:gd name="T47" fmla="*/ 25 h 31"/>
                <a:gd name="T48" fmla="*/ 4 w 33"/>
                <a:gd name="T49" fmla="*/ 25 h 31"/>
                <a:gd name="T50" fmla="*/ 2 w 33"/>
                <a:gd name="T51" fmla="*/ 24 h 31"/>
                <a:gd name="T52" fmla="*/ 2 w 33"/>
                <a:gd name="T53" fmla="*/ 21 h 31"/>
                <a:gd name="T54" fmla="*/ 1 w 33"/>
                <a:gd name="T55" fmla="*/ 20 h 31"/>
                <a:gd name="T56" fmla="*/ 1 w 33"/>
                <a:gd name="T57" fmla="*/ 17 h 31"/>
                <a:gd name="T58" fmla="*/ 0 w 33"/>
                <a:gd name="T59" fmla="*/ 14 h 31"/>
                <a:gd name="T60" fmla="*/ 1 w 33"/>
                <a:gd name="T61" fmla="*/ 11 h 31"/>
                <a:gd name="T62" fmla="*/ 1 w 33"/>
                <a:gd name="T63" fmla="*/ 10 h 31"/>
                <a:gd name="T64" fmla="*/ 1 w 33"/>
                <a:gd name="T65" fmla="*/ 7 h 31"/>
                <a:gd name="T66" fmla="*/ 1 w 33"/>
                <a:gd name="T67" fmla="*/ 6 h 31"/>
                <a:gd name="T68" fmla="*/ 2 w 33"/>
                <a:gd name="T69" fmla="*/ 4 h 31"/>
                <a:gd name="T70" fmla="*/ 4 w 33"/>
                <a:gd name="T71" fmla="*/ 3 h 31"/>
                <a:gd name="T72" fmla="*/ 5 w 33"/>
                <a:gd name="T73" fmla="*/ 1 h 31"/>
                <a:gd name="T74" fmla="*/ 7 w 33"/>
                <a:gd name="T75" fmla="*/ 1 h 31"/>
                <a:gd name="T76" fmla="*/ 9 w 33"/>
                <a:gd name="T77" fmla="*/ 0 h 31"/>
                <a:gd name="T78" fmla="*/ 11 w 33"/>
                <a:gd name="T79" fmla="*/ 0 h 31"/>
                <a:gd name="T80" fmla="*/ 14 w 33"/>
                <a:gd name="T81" fmla="*/ 0 h 31"/>
                <a:gd name="T82" fmla="*/ 14 w 33"/>
                <a:gd name="T83" fmla="*/ 0 h 31"/>
                <a:gd name="T84" fmla="*/ 15 w 33"/>
                <a:gd name="T85" fmla="*/ 1 h 31"/>
                <a:gd name="T86" fmla="*/ 16 w 33"/>
                <a:gd name="T87" fmla="*/ 1 h 31"/>
                <a:gd name="T88" fmla="*/ 22 w 33"/>
                <a:gd name="T89" fmla="*/ 3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" h="31">
                  <a:moveTo>
                    <a:pt x="22" y="3"/>
                  </a:moveTo>
                  <a:lnTo>
                    <a:pt x="23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32"/>
            <p:cNvSpPr>
              <a:spLocks/>
            </p:cNvSpPr>
            <p:nvPr/>
          </p:nvSpPr>
          <p:spPr bwMode="auto">
            <a:xfrm>
              <a:off x="3304" y="1248"/>
              <a:ext cx="46" cy="42"/>
            </a:xfrm>
            <a:custGeom>
              <a:avLst/>
              <a:gdLst>
                <a:gd name="T0" fmla="*/ 23 w 33"/>
                <a:gd name="T1" fmla="*/ 3 h 31"/>
                <a:gd name="T2" fmla="*/ 25 w 33"/>
                <a:gd name="T3" fmla="*/ 4 h 31"/>
                <a:gd name="T4" fmla="*/ 28 w 33"/>
                <a:gd name="T5" fmla="*/ 6 h 31"/>
                <a:gd name="T6" fmla="*/ 29 w 33"/>
                <a:gd name="T7" fmla="*/ 7 h 31"/>
                <a:gd name="T8" fmla="*/ 30 w 33"/>
                <a:gd name="T9" fmla="*/ 9 h 31"/>
                <a:gd name="T10" fmla="*/ 32 w 33"/>
                <a:gd name="T11" fmla="*/ 10 h 31"/>
                <a:gd name="T12" fmla="*/ 32 w 33"/>
                <a:gd name="T13" fmla="*/ 11 h 31"/>
                <a:gd name="T14" fmla="*/ 33 w 33"/>
                <a:gd name="T15" fmla="*/ 13 h 31"/>
                <a:gd name="T16" fmla="*/ 33 w 33"/>
                <a:gd name="T17" fmla="*/ 16 h 31"/>
                <a:gd name="T18" fmla="*/ 33 w 33"/>
                <a:gd name="T19" fmla="*/ 20 h 31"/>
                <a:gd name="T20" fmla="*/ 33 w 33"/>
                <a:gd name="T21" fmla="*/ 23 h 31"/>
                <a:gd name="T22" fmla="*/ 32 w 33"/>
                <a:gd name="T23" fmla="*/ 25 h 31"/>
                <a:gd name="T24" fmla="*/ 30 w 33"/>
                <a:gd name="T25" fmla="*/ 28 h 31"/>
                <a:gd name="T26" fmla="*/ 28 w 33"/>
                <a:gd name="T27" fmla="*/ 30 h 31"/>
                <a:gd name="T28" fmla="*/ 25 w 33"/>
                <a:gd name="T29" fmla="*/ 31 h 31"/>
                <a:gd name="T30" fmla="*/ 23 w 33"/>
                <a:gd name="T31" fmla="*/ 31 h 31"/>
                <a:gd name="T32" fmla="*/ 21 w 33"/>
                <a:gd name="T33" fmla="*/ 31 h 31"/>
                <a:gd name="T34" fmla="*/ 18 w 33"/>
                <a:gd name="T35" fmla="*/ 30 h 31"/>
                <a:gd name="T36" fmla="*/ 15 w 33"/>
                <a:gd name="T37" fmla="*/ 30 h 31"/>
                <a:gd name="T38" fmla="*/ 12 w 33"/>
                <a:gd name="T39" fmla="*/ 30 h 31"/>
                <a:gd name="T40" fmla="*/ 11 w 33"/>
                <a:gd name="T41" fmla="*/ 28 h 31"/>
                <a:gd name="T42" fmla="*/ 8 w 33"/>
                <a:gd name="T43" fmla="*/ 28 h 31"/>
                <a:gd name="T44" fmla="*/ 7 w 33"/>
                <a:gd name="T45" fmla="*/ 27 h 31"/>
                <a:gd name="T46" fmla="*/ 5 w 33"/>
                <a:gd name="T47" fmla="*/ 25 h 31"/>
                <a:gd name="T48" fmla="*/ 4 w 33"/>
                <a:gd name="T49" fmla="*/ 24 h 31"/>
                <a:gd name="T50" fmla="*/ 2 w 33"/>
                <a:gd name="T51" fmla="*/ 23 h 31"/>
                <a:gd name="T52" fmla="*/ 2 w 33"/>
                <a:gd name="T53" fmla="*/ 21 h 31"/>
                <a:gd name="T54" fmla="*/ 1 w 33"/>
                <a:gd name="T55" fmla="*/ 18 h 31"/>
                <a:gd name="T56" fmla="*/ 1 w 33"/>
                <a:gd name="T57" fmla="*/ 16 h 31"/>
                <a:gd name="T58" fmla="*/ 0 w 33"/>
                <a:gd name="T59" fmla="*/ 14 h 31"/>
                <a:gd name="T60" fmla="*/ 1 w 33"/>
                <a:gd name="T61" fmla="*/ 11 h 31"/>
                <a:gd name="T62" fmla="*/ 1 w 33"/>
                <a:gd name="T63" fmla="*/ 9 h 31"/>
                <a:gd name="T64" fmla="*/ 1 w 33"/>
                <a:gd name="T65" fmla="*/ 7 h 31"/>
                <a:gd name="T66" fmla="*/ 1 w 33"/>
                <a:gd name="T67" fmla="*/ 4 h 31"/>
                <a:gd name="T68" fmla="*/ 2 w 33"/>
                <a:gd name="T69" fmla="*/ 3 h 31"/>
                <a:gd name="T70" fmla="*/ 4 w 33"/>
                <a:gd name="T71" fmla="*/ 3 h 31"/>
                <a:gd name="T72" fmla="*/ 5 w 33"/>
                <a:gd name="T73" fmla="*/ 1 h 31"/>
                <a:gd name="T74" fmla="*/ 7 w 33"/>
                <a:gd name="T75" fmla="*/ 0 h 31"/>
                <a:gd name="T76" fmla="*/ 9 w 33"/>
                <a:gd name="T77" fmla="*/ 0 h 31"/>
                <a:gd name="T78" fmla="*/ 11 w 33"/>
                <a:gd name="T79" fmla="*/ 0 h 31"/>
                <a:gd name="T80" fmla="*/ 14 w 33"/>
                <a:gd name="T81" fmla="*/ 0 h 31"/>
                <a:gd name="T82" fmla="*/ 14 w 33"/>
                <a:gd name="T83" fmla="*/ 0 h 31"/>
                <a:gd name="T84" fmla="*/ 15 w 33"/>
                <a:gd name="T85" fmla="*/ 0 h 31"/>
                <a:gd name="T86" fmla="*/ 16 w 33"/>
                <a:gd name="T87" fmla="*/ 0 h 31"/>
                <a:gd name="T88" fmla="*/ 22 w 33"/>
                <a:gd name="T89" fmla="*/ 1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" h="31">
                  <a:moveTo>
                    <a:pt x="22" y="1"/>
                  </a:moveTo>
                  <a:lnTo>
                    <a:pt x="23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33"/>
            <p:cNvSpPr>
              <a:spLocks/>
            </p:cNvSpPr>
            <p:nvPr/>
          </p:nvSpPr>
          <p:spPr bwMode="auto">
            <a:xfrm>
              <a:off x="3304" y="1371"/>
              <a:ext cx="46" cy="39"/>
            </a:xfrm>
            <a:custGeom>
              <a:avLst/>
              <a:gdLst>
                <a:gd name="T0" fmla="*/ 23 w 33"/>
                <a:gd name="T1" fmla="*/ 3 h 31"/>
                <a:gd name="T2" fmla="*/ 25 w 33"/>
                <a:gd name="T3" fmla="*/ 3 h 31"/>
                <a:gd name="T4" fmla="*/ 28 w 33"/>
                <a:gd name="T5" fmla="*/ 5 h 31"/>
                <a:gd name="T6" fmla="*/ 29 w 33"/>
                <a:gd name="T7" fmla="*/ 8 h 31"/>
                <a:gd name="T8" fmla="*/ 30 w 33"/>
                <a:gd name="T9" fmla="*/ 9 h 31"/>
                <a:gd name="T10" fmla="*/ 32 w 33"/>
                <a:gd name="T11" fmla="*/ 10 h 31"/>
                <a:gd name="T12" fmla="*/ 32 w 33"/>
                <a:gd name="T13" fmla="*/ 12 h 31"/>
                <a:gd name="T14" fmla="*/ 33 w 33"/>
                <a:gd name="T15" fmla="*/ 13 h 31"/>
                <a:gd name="T16" fmla="*/ 33 w 33"/>
                <a:gd name="T17" fmla="*/ 16 h 31"/>
                <a:gd name="T18" fmla="*/ 33 w 33"/>
                <a:gd name="T19" fmla="*/ 20 h 31"/>
                <a:gd name="T20" fmla="*/ 33 w 33"/>
                <a:gd name="T21" fmla="*/ 23 h 31"/>
                <a:gd name="T22" fmla="*/ 32 w 33"/>
                <a:gd name="T23" fmla="*/ 26 h 31"/>
                <a:gd name="T24" fmla="*/ 30 w 33"/>
                <a:gd name="T25" fmla="*/ 29 h 31"/>
                <a:gd name="T26" fmla="*/ 28 w 33"/>
                <a:gd name="T27" fmla="*/ 30 h 31"/>
                <a:gd name="T28" fmla="*/ 25 w 33"/>
                <a:gd name="T29" fmla="*/ 31 h 31"/>
                <a:gd name="T30" fmla="*/ 23 w 33"/>
                <a:gd name="T31" fmla="*/ 31 h 31"/>
                <a:gd name="T32" fmla="*/ 21 w 33"/>
                <a:gd name="T33" fmla="*/ 31 h 31"/>
                <a:gd name="T34" fmla="*/ 18 w 33"/>
                <a:gd name="T35" fmla="*/ 30 h 31"/>
                <a:gd name="T36" fmla="*/ 15 w 33"/>
                <a:gd name="T37" fmla="*/ 30 h 31"/>
                <a:gd name="T38" fmla="*/ 12 w 33"/>
                <a:gd name="T39" fmla="*/ 29 h 31"/>
                <a:gd name="T40" fmla="*/ 11 w 33"/>
                <a:gd name="T41" fmla="*/ 29 h 31"/>
                <a:gd name="T42" fmla="*/ 9 w 33"/>
                <a:gd name="T43" fmla="*/ 29 h 31"/>
                <a:gd name="T44" fmla="*/ 7 w 33"/>
                <a:gd name="T45" fmla="*/ 27 h 31"/>
                <a:gd name="T46" fmla="*/ 5 w 33"/>
                <a:gd name="T47" fmla="*/ 26 h 31"/>
                <a:gd name="T48" fmla="*/ 4 w 33"/>
                <a:gd name="T49" fmla="*/ 24 h 31"/>
                <a:gd name="T50" fmla="*/ 2 w 33"/>
                <a:gd name="T51" fmla="*/ 23 h 31"/>
                <a:gd name="T52" fmla="*/ 2 w 33"/>
                <a:gd name="T53" fmla="*/ 22 h 31"/>
                <a:gd name="T54" fmla="*/ 1 w 33"/>
                <a:gd name="T55" fmla="*/ 19 h 31"/>
                <a:gd name="T56" fmla="*/ 1 w 33"/>
                <a:gd name="T57" fmla="*/ 16 h 31"/>
                <a:gd name="T58" fmla="*/ 0 w 33"/>
                <a:gd name="T59" fmla="*/ 13 h 31"/>
                <a:gd name="T60" fmla="*/ 1 w 33"/>
                <a:gd name="T61" fmla="*/ 12 h 31"/>
                <a:gd name="T62" fmla="*/ 1 w 33"/>
                <a:gd name="T63" fmla="*/ 9 h 31"/>
                <a:gd name="T64" fmla="*/ 1 w 33"/>
                <a:gd name="T65" fmla="*/ 8 h 31"/>
                <a:gd name="T66" fmla="*/ 1 w 33"/>
                <a:gd name="T67" fmla="*/ 5 h 31"/>
                <a:gd name="T68" fmla="*/ 2 w 33"/>
                <a:gd name="T69" fmla="*/ 3 h 31"/>
                <a:gd name="T70" fmla="*/ 4 w 33"/>
                <a:gd name="T71" fmla="*/ 2 h 31"/>
                <a:gd name="T72" fmla="*/ 5 w 33"/>
                <a:gd name="T73" fmla="*/ 2 h 31"/>
                <a:gd name="T74" fmla="*/ 7 w 33"/>
                <a:gd name="T75" fmla="*/ 0 h 31"/>
                <a:gd name="T76" fmla="*/ 9 w 33"/>
                <a:gd name="T77" fmla="*/ 0 h 31"/>
                <a:gd name="T78" fmla="*/ 11 w 33"/>
                <a:gd name="T79" fmla="*/ 0 h 31"/>
                <a:gd name="T80" fmla="*/ 14 w 33"/>
                <a:gd name="T81" fmla="*/ 0 h 31"/>
                <a:gd name="T82" fmla="*/ 14 w 33"/>
                <a:gd name="T83" fmla="*/ 0 h 31"/>
                <a:gd name="T84" fmla="*/ 15 w 33"/>
                <a:gd name="T85" fmla="*/ 0 h 31"/>
                <a:gd name="T86" fmla="*/ 16 w 33"/>
                <a:gd name="T87" fmla="*/ 0 h 31"/>
                <a:gd name="T88" fmla="*/ 22 w 33"/>
                <a:gd name="T89" fmla="*/ 2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" h="31">
                  <a:moveTo>
                    <a:pt x="22" y="2"/>
                  </a:moveTo>
                  <a:lnTo>
                    <a:pt x="23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2" y="26"/>
                  </a:lnTo>
                  <a:lnTo>
                    <a:pt x="32" y="27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4"/>
            <p:cNvSpPr>
              <a:spLocks/>
            </p:cNvSpPr>
            <p:nvPr/>
          </p:nvSpPr>
          <p:spPr bwMode="auto">
            <a:xfrm>
              <a:off x="3304" y="1329"/>
              <a:ext cx="46" cy="42"/>
            </a:xfrm>
            <a:custGeom>
              <a:avLst/>
              <a:gdLst>
                <a:gd name="T0" fmla="*/ 23 w 33"/>
                <a:gd name="T1" fmla="*/ 2 h 30"/>
                <a:gd name="T2" fmla="*/ 25 w 33"/>
                <a:gd name="T3" fmla="*/ 3 h 30"/>
                <a:gd name="T4" fmla="*/ 28 w 33"/>
                <a:gd name="T5" fmla="*/ 5 h 30"/>
                <a:gd name="T6" fmla="*/ 29 w 33"/>
                <a:gd name="T7" fmla="*/ 8 h 30"/>
                <a:gd name="T8" fmla="*/ 30 w 33"/>
                <a:gd name="T9" fmla="*/ 9 h 30"/>
                <a:gd name="T10" fmla="*/ 32 w 33"/>
                <a:gd name="T11" fmla="*/ 10 h 30"/>
                <a:gd name="T12" fmla="*/ 32 w 33"/>
                <a:gd name="T13" fmla="*/ 12 h 30"/>
                <a:gd name="T14" fmla="*/ 33 w 33"/>
                <a:gd name="T15" fmla="*/ 13 h 30"/>
                <a:gd name="T16" fmla="*/ 33 w 33"/>
                <a:gd name="T17" fmla="*/ 16 h 30"/>
                <a:gd name="T18" fmla="*/ 33 w 33"/>
                <a:gd name="T19" fmla="*/ 19 h 30"/>
                <a:gd name="T20" fmla="*/ 33 w 33"/>
                <a:gd name="T21" fmla="*/ 23 h 30"/>
                <a:gd name="T22" fmla="*/ 32 w 33"/>
                <a:gd name="T23" fmla="*/ 26 h 30"/>
                <a:gd name="T24" fmla="*/ 30 w 33"/>
                <a:gd name="T25" fmla="*/ 27 h 30"/>
                <a:gd name="T26" fmla="*/ 28 w 33"/>
                <a:gd name="T27" fmla="*/ 30 h 30"/>
                <a:gd name="T28" fmla="*/ 25 w 33"/>
                <a:gd name="T29" fmla="*/ 30 h 30"/>
                <a:gd name="T30" fmla="*/ 23 w 33"/>
                <a:gd name="T31" fmla="*/ 30 h 30"/>
                <a:gd name="T32" fmla="*/ 21 w 33"/>
                <a:gd name="T33" fmla="*/ 30 h 30"/>
                <a:gd name="T34" fmla="*/ 18 w 33"/>
                <a:gd name="T35" fmla="*/ 30 h 30"/>
                <a:gd name="T36" fmla="*/ 15 w 33"/>
                <a:gd name="T37" fmla="*/ 30 h 30"/>
                <a:gd name="T38" fmla="*/ 12 w 33"/>
                <a:gd name="T39" fmla="*/ 29 h 30"/>
                <a:gd name="T40" fmla="*/ 11 w 33"/>
                <a:gd name="T41" fmla="*/ 29 h 30"/>
                <a:gd name="T42" fmla="*/ 9 w 33"/>
                <a:gd name="T43" fmla="*/ 27 h 30"/>
                <a:gd name="T44" fmla="*/ 7 w 33"/>
                <a:gd name="T45" fmla="*/ 27 h 30"/>
                <a:gd name="T46" fmla="*/ 5 w 33"/>
                <a:gd name="T47" fmla="*/ 26 h 30"/>
                <a:gd name="T48" fmla="*/ 4 w 33"/>
                <a:gd name="T49" fmla="*/ 24 h 30"/>
                <a:gd name="T50" fmla="*/ 2 w 33"/>
                <a:gd name="T51" fmla="*/ 23 h 30"/>
                <a:gd name="T52" fmla="*/ 2 w 33"/>
                <a:gd name="T53" fmla="*/ 22 h 30"/>
                <a:gd name="T54" fmla="*/ 1 w 33"/>
                <a:gd name="T55" fmla="*/ 19 h 30"/>
                <a:gd name="T56" fmla="*/ 1 w 33"/>
                <a:gd name="T57" fmla="*/ 16 h 30"/>
                <a:gd name="T58" fmla="*/ 0 w 33"/>
                <a:gd name="T59" fmla="*/ 13 h 30"/>
                <a:gd name="T60" fmla="*/ 1 w 33"/>
                <a:gd name="T61" fmla="*/ 10 h 30"/>
                <a:gd name="T62" fmla="*/ 1 w 33"/>
                <a:gd name="T63" fmla="*/ 9 h 30"/>
                <a:gd name="T64" fmla="*/ 1 w 33"/>
                <a:gd name="T65" fmla="*/ 6 h 30"/>
                <a:gd name="T66" fmla="*/ 1 w 33"/>
                <a:gd name="T67" fmla="*/ 5 h 30"/>
                <a:gd name="T68" fmla="*/ 2 w 33"/>
                <a:gd name="T69" fmla="*/ 3 h 30"/>
                <a:gd name="T70" fmla="*/ 4 w 33"/>
                <a:gd name="T71" fmla="*/ 2 h 30"/>
                <a:gd name="T72" fmla="*/ 5 w 33"/>
                <a:gd name="T73" fmla="*/ 0 h 30"/>
                <a:gd name="T74" fmla="*/ 7 w 33"/>
                <a:gd name="T75" fmla="*/ 0 h 30"/>
                <a:gd name="T76" fmla="*/ 9 w 33"/>
                <a:gd name="T77" fmla="*/ 0 h 30"/>
                <a:gd name="T78" fmla="*/ 11 w 33"/>
                <a:gd name="T79" fmla="*/ 0 h 30"/>
                <a:gd name="T80" fmla="*/ 14 w 33"/>
                <a:gd name="T81" fmla="*/ 0 h 30"/>
                <a:gd name="T82" fmla="*/ 14 w 33"/>
                <a:gd name="T83" fmla="*/ 0 h 30"/>
                <a:gd name="T84" fmla="*/ 15 w 33"/>
                <a:gd name="T85" fmla="*/ 0 h 30"/>
                <a:gd name="T86" fmla="*/ 16 w 33"/>
                <a:gd name="T87" fmla="*/ 0 h 30"/>
                <a:gd name="T88" fmla="*/ 22 w 33"/>
                <a:gd name="T89" fmla="*/ 2 h 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" h="30">
                  <a:moveTo>
                    <a:pt x="22" y="2"/>
                  </a:moveTo>
                  <a:lnTo>
                    <a:pt x="23" y="2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2" y="26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9" y="29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35"/>
            <p:cNvSpPr>
              <a:spLocks/>
            </p:cNvSpPr>
            <p:nvPr/>
          </p:nvSpPr>
          <p:spPr bwMode="auto">
            <a:xfrm>
              <a:off x="3304" y="1410"/>
              <a:ext cx="46" cy="42"/>
            </a:xfrm>
            <a:custGeom>
              <a:avLst/>
              <a:gdLst>
                <a:gd name="T0" fmla="*/ 23 w 33"/>
                <a:gd name="T1" fmla="*/ 3 h 31"/>
                <a:gd name="T2" fmla="*/ 25 w 33"/>
                <a:gd name="T3" fmla="*/ 5 h 31"/>
                <a:gd name="T4" fmla="*/ 28 w 33"/>
                <a:gd name="T5" fmla="*/ 6 h 31"/>
                <a:gd name="T6" fmla="*/ 29 w 33"/>
                <a:gd name="T7" fmla="*/ 8 h 31"/>
                <a:gd name="T8" fmla="*/ 30 w 33"/>
                <a:gd name="T9" fmla="*/ 9 h 31"/>
                <a:gd name="T10" fmla="*/ 32 w 33"/>
                <a:gd name="T11" fmla="*/ 10 h 31"/>
                <a:gd name="T12" fmla="*/ 32 w 33"/>
                <a:gd name="T13" fmla="*/ 12 h 31"/>
                <a:gd name="T14" fmla="*/ 33 w 33"/>
                <a:gd name="T15" fmla="*/ 15 h 31"/>
                <a:gd name="T16" fmla="*/ 33 w 33"/>
                <a:gd name="T17" fmla="*/ 17 h 31"/>
                <a:gd name="T18" fmla="*/ 33 w 33"/>
                <a:gd name="T19" fmla="*/ 20 h 31"/>
                <a:gd name="T20" fmla="*/ 33 w 33"/>
                <a:gd name="T21" fmla="*/ 23 h 31"/>
                <a:gd name="T22" fmla="*/ 32 w 33"/>
                <a:gd name="T23" fmla="*/ 26 h 31"/>
                <a:gd name="T24" fmla="*/ 30 w 33"/>
                <a:gd name="T25" fmla="*/ 29 h 31"/>
                <a:gd name="T26" fmla="*/ 28 w 33"/>
                <a:gd name="T27" fmla="*/ 30 h 31"/>
                <a:gd name="T28" fmla="*/ 25 w 33"/>
                <a:gd name="T29" fmla="*/ 31 h 31"/>
                <a:gd name="T30" fmla="*/ 23 w 33"/>
                <a:gd name="T31" fmla="*/ 31 h 31"/>
                <a:gd name="T32" fmla="*/ 21 w 33"/>
                <a:gd name="T33" fmla="*/ 31 h 31"/>
                <a:gd name="T34" fmla="*/ 18 w 33"/>
                <a:gd name="T35" fmla="*/ 31 h 31"/>
                <a:gd name="T36" fmla="*/ 15 w 33"/>
                <a:gd name="T37" fmla="*/ 30 h 31"/>
                <a:gd name="T38" fmla="*/ 12 w 33"/>
                <a:gd name="T39" fmla="*/ 30 h 31"/>
                <a:gd name="T40" fmla="*/ 11 w 33"/>
                <a:gd name="T41" fmla="*/ 29 h 31"/>
                <a:gd name="T42" fmla="*/ 8 w 33"/>
                <a:gd name="T43" fmla="*/ 29 h 31"/>
                <a:gd name="T44" fmla="*/ 7 w 33"/>
                <a:gd name="T45" fmla="*/ 27 h 31"/>
                <a:gd name="T46" fmla="*/ 5 w 33"/>
                <a:gd name="T47" fmla="*/ 26 h 31"/>
                <a:gd name="T48" fmla="*/ 4 w 33"/>
                <a:gd name="T49" fmla="*/ 26 h 31"/>
                <a:gd name="T50" fmla="*/ 2 w 33"/>
                <a:gd name="T51" fmla="*/ 24 h 31"/>
                <a:gd name="T52" fmla="*/ 2 w 33"/>
                <a:gd name="T53" fmla="*/ 22 h 31"/>
                <a:gd name="T54" fmla="*/ 1 w 33"/>
                <a:gd name="T55" fmla="*/ 20 h 31"/>
                <a:gd name="T56" fmla="*/ 1 w 33"/>
                <a:gd name="T57" fmla="*/ 17 h 31"/>
                <a:gd name="T58" fmla="*/ 0 w 33"/>
                <a:gd name="T59" fmla="*/ 15 h 31"/>
                <a:gd name="T60" fmla="*/ 1 w 33"/>
                <a:gd name="T61" fmla="*/ 12 h 31"/>
                <a:gd name="T62" fmla="*/ 1 w 33"/>
                <a:gd name="T63" fmla="*/ 9 h 31"/>
                <a:gd name="T64" fmla="*/ 1 w 33"/>
                <a:gd name="T65" fmla="*/ 8 h 31"/>
                <a:gd name="T66" fmla="*/ 1 w 33"/>
                <a:gd name="T67" fmla="*/ 6 h 31"/>
                <a:gd name="T68" fmla="*/ 2 w 33"/>
                <a:gd name="T69" fmla="*/ 5 h 31"/>
                <a:gd name="T70" fmla="*/ 4 w 33"/>
                <a:gd name="T71" fmla="*/ 3 h 31"/>
                <a:gd name="T72" fmla="*/ 5 w 33"/>
                <a:gd name="T73" fmla="*/ 2 h 31"/>
                <a:gd name="T74" fmla="*/ 7 w 33"/>
                <a:gd name="T75" fmla="*/ 0 h 31"/>
                <a:gd name="T76" fmla="*/ 9 w 33"/>
                <a:gd name="T77" fmla="*/ 0 h 31"/>
                <a:gd name="T78" fmla="*/ 11 w 33"/>
                <a:gd name="T79" fmla="*/ 0 h 31"/>
                <a:gd name="T80" fmla="*/ 14 w 33"/>
                <a:gd name="T81" fmla="*/ 0 h 31"/>
                <a:gd name="T82" fmla="*/ 14 w 33"/>
                <a:gd name="T83" fmla="*/ 0 h 31"/>
                <a:gd name="T84" fmla="*/ 15 w 33"/>
                <a:gd name="T85" fmla="*/ 0 h 31"/>
                <a:gd name="T86" fmla="*/ 16 w 33"/>
                <a:gd name="T87" fmla="*/ 2 h 31"/>
                <a:gd name="T88" fmla="*/ 18 w 33"/>
                <a:gd name="T89" fmla="*/ 2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" h="31">
                  <a:moveTo>
                    <a:pt x="22" y="3"/>
                  </a:moveTo>
                  <a:lnTo>
                    <a:pt x="23" y="3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2" y="26"/>
                  </a:lnTo>
                  <a:lnTo>
                    <a:pt x="32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36"/>
            <p:cNvSpPr>
              <a:spLocks/>
            </p:cNvSpPr>
            <p:nvPr/>
          </p:nvSpPr>
          <p:spPr bwMode="auto">
            <a:xfrm>
              <a:off x="3272" y="1024"/>
              <a:ext cx="33" cy="39"/>
            </a:xfrm>
            <a:custGeom>
              <a:avLst/>
              <a:gdLst>
                <a:gd name="T0" fmla="*/ 25 w 27"/>
                <a:gd name="T1" fmla="*/ 27 h 31"/>
                <a:gd name="T2" fmla="*/ 24 w 27"/>
                <a:gd name="T3" fmla="*/ 30 h 31"/>
                <a:gd name="T4" fmla="*/ 22 w 27"/>
                <a:gd name="T5" fmla="*/ 30 h 31"/>
                <a:gd name="T6" fmla="*/ 21 w 27"/>
                <a:gd name="T7" fmla="*/ 31 h 31"/>
                <a:gd name="T8" fmla="*/ 19 w 27"/>
                <a:gd name="T9" fmla="*/ 31 h 31"/>
                <a:gd name="T10" fmla="*/ 18 w 27"/>
                <a:gd name="T11" fmla="*/ 31 h 31"/>
                <a:gd name="T12" fmla="*/ 17 w 27"/>
                <a:gd name="T13" fmla="*/ 31 h 31"/>
                <a:gd name="T14" fmla="*/ 15 w 27"/>
                <a:gd name="T15" fmla="*/ 31 h 31"/>
                <a:gd name="T16" fmla="*/ 12 w 27"/>
                <a:gd name="T17" fmla="*/ 30 h 31"/>
                <a:gd name="T18" fmla="*/ 11 w 27"/>
                <a:gd name="T19" fmla="*/ 28 h 31"/>
                <a:gd name="T20" fmla="*/ 10 w 27"/>
                <a:gd name="T21" fmla="*/ 28 h 31"/>
                <a:gd name="T22" fmla="*/ 8 w 27"/>
                <a:gd name="T23" fmla="*/ 27 h 31"/>
                <a:gd name="T24" fmla="*/ 8 w 27"/>
                <a:gd name="T25" fmla="*/ 25 h 31"/>
                <a:gd name="T26" fmla="*/ 7 w 27"/>
                <a:gd name="T27" fmla="*/ 24 h 31"/>
                <a:gd name="T28" fmla="*/ 5 w 27"/>
                <a:gd name="T29" fmla="*/ 21 h 31"/>
                <a:gd name="T30" fmla="*/ 4 w 27"/>
                <a:gd name="T31" fmla="*/ 20 h 31"/>
                <a:gd name="T32" fmla="*/ 3 w 27"/>
                <a:gd name="T33" fmla="*/ 17 h 31"/>
                <a:gd name="T34" fmla="*/ 1 w 27"/>
                <a:gd name="T35" fmla="*/ 13 h 31"/>
                <a:gd name="T36" fmla="*/ 1 w 27"/>
                <a:gd name="T37" fmla="*/ 10 h 31"/>
                <a:gd name="T38" fmla="*/ 1 w 27"/>
                <a:gd name="T39" fmla="*/ 7 h 31"/>
                <a:gd name="T40" fmla="*/ 1 w 27"/>
                <a:gd name="T41" fmla="*/ 4 h 31"/>
                <a:gd name="T42" fmla="*/ 3 w 27"/>
                <a:gd name="T43" fmla="*/ 3 h 31"/>
                <a:gd name="T44" fmla="*/ 4 w 27"/>
                <a:gd name="T45" fmla="*/ 0 h 31"/>
                <a:gd name="T46" fmla="*/ 5 w 27"/>
                <a:gd name="T47" fmla="*/ 0 h 31"/>
                <a:gd name="T48" fmla="*/ 7 w 27"/>
                <a:gd name="T49" fmla="*/ 0 h 31"/>
                <a:gd name="T50" fmla="*/ 10 w 27"/>
                <a:gd name="T51" fmla="*/ 0 h 31"/>
                <a:gd name="T52" fmla="*/ 12 w 27"/>
                <a:gd name="T53" fmla="*/ 0 h 31"/>
                <a:gd name="T54" fmla="*/ 14 w 27"/>
                <a:gd name="T55" fmla="*/ 1 h 31"/>
                <a:gd name="T56" fmla="*/ 15 w 27"/>
                <a:gd name="T57" fmla="*/ 3 h 31"/>
                <a:gd name="T58" fmla="*/ 17 w 27"/>
                <a:gd name="T59" fmla="*/ 4 h 31"/>
                <a:gd name="T60" fmla="*/ 18 w 27"/>
                <a:gd name="T61" fmla="*/ 6 h 31"/>
                <a:gd name="T62" fmla="*/ 19 w 27"/>
                <a:gd name="T63" fmla="*/ 7 h 31"/>
                <a:gd name="T64" fmla="*/ 21 w 27"/>
                <a:gd name="T65" fmla="*/ 8 h 31"/>
                <a:gd name="T66" fmla="*/ 24 w 27"/>
                <a:gd name="T67" fmla="*/ 13 h 31"/>
                <a:gd name="T68" fmla="*/ 25 w 27"/>
                <a:gd name="T69" fmla="*/ 15 h 31"/>
                <a:gd name="T70" fmla="*/ 27 w 27"/>
                <a:gd name="T71" fmla="*/ 20 h 31"/>
                <a:gd name="T72" fmla="*/ 27 w 27"/>
                <a:gd name="T73" fmla="*/ 23 h 31"/>
                <a:gd name="T74" fmla="*/ 27 w 27"/>
                <a:gd name="T75" fmla="*/ 24 h 31"/>
                <a:gd name="T76" fmla="*/ 25 w 27"/>
                <a:gd name="T77" fmla="*/ 25 h 31"/>
                <a:gd name="T78" fmla="*/ 25 w 27"/>
                <a:gd name="T79" fmla="*/ 25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1">
                  <a:moveTo>
                    <a:pt x="25" y="27"/>
                  </a:moveTo>
                  <a:lnTo>
                    <a:pt x="25" y="27"/>
                  </a:lnTo>
                  <a:lnTo>
                    <a:pt x="25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2" y="10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37"/>
            <p:cNvSpPr>
              <a:spLocks/>
            </p:cNvSpPr>
            <p:nvPr/>
          </p:nvSpPr>
          <p:spPr bwMode="auto">
            <a:xfrm>
              <a:off x="3272" y="1063"/>
              <a:ext cx="33" cy="42"/>
            </a:xfrm>
            <a:custGeom>
              <a:avLst/>
              <a:gdLst>
                <a:gd name="T0" fmla="*/ 25 w 27"/>
                <a:gd name="T1" fmla="*/ 28 h 32"/>
                <a:gd name="T2" fmla="*/ 24 w 27"/>
                <a:gd name="T3" fmla="*/ 30 h 32"/>
                <a:gd name="T4" fmla="*/ 22 w 27"/>
                <a:gd name="T5" fmla="*/ 31 h 32"/>
                <a:gd name="T6" fmla="*/ 21 w 27"/>
                <a:gd name="T7" fmla="*/ 31 h 32"/>
                <a:gd name="T8" fmla="*/ 19 w 27"/>
                <a:gd name="T9" fmla="*/ 32 h 32"/>
                <a:gd name="T10" fmla="*/ 18 w 27"/>
                <a:gd name="T11" fmla="*/ 32 h 32"/>
                <a:gd name="T12" fmla="*/ 17 w 27"/>
                <a:gd name="T13" fmla="*/ 32 h 32"/>
                <a:gd name="T14" fmla="*/ 15 w 27"/>
                <a:gd name="T15" fmla="*/ 31 h 32"/>
                <a:gd name="T16" fmla="*/ 12 w 27"/>
                <a:gd name="T17" fmla="*/ 31 h 32"/>
                <a:gd name="T18" fmla="*/ 11 w 27"/>
                <a:gd name="T19" fmla="*/ 30 h 32"/>
                <a:gd name="T20" fmla="*/ 10 w 27"/>
                <a:gd name="T21" fmla="*/ 28 h 32"/>
                <a:gd name="T22" fmla="*/ 8 w 27"/>
                <a:gd name="T23" fmla="*/ 27 h 32"/>
                <a:gd name="T24" fmla="*/ 8 w 27"/>
                <a:gd name="T25" fmla="*/ 25 h 32"/>
                <a:gd name="T26" fmla="*/ 7 w 27"/>
                <a:gd name="T27" fmla="*/ 24 h 32"/>
                <a:gd name="T28" fmla="*/ 5 w 27"/>
                <a:gd name="T29" fmla="*/ 23 h 32"/>
                <a:gd name="T30" fmla="*/ 4 w 27"/>
                <a:gd name="T31" fmla="*/ 20 h 32"/>
                <a:gd name="T32" fmla="*/ 3 w 27"/>
                <a:gd name="T33" fmla="*/ 17 h 32"/>
                <a:gd name="T34" fmla="*/ 1 w 27"/>
                <a:gd name="T35" fmla="*/ 14 h 32"/>
                <a:gd name="T36" fmla="*/ 1 w 27"/>
                <a:gd name="T37" fmla="*/ 11 h 32"/>
                <a:gd name="T38" fmla="*/ 1 w 27"/>
                <a:gd name="T39" fmla="*/ 8 h 32"/>
                <a:gd name="T40" fmla="*/ 1 w 27"/>
                <a:gd name="T41" fmla="*/ 6 h 32"/>
                <a:gd name="T42" fmla="*/ 3 w 27"/>
                <a:gd name="T43" fmla="*/ 3 h 32"/>
                <a:gd name="T44" fmla="*/ 4 w 27"/>
                <a:gd name="T45" fmla="*/ 1 h 32"/>
                <a:gd name="T46" fmla="*/ 5 w 27"/>
                <a:gd name="T47" fmla="*/ 0 h 32"/>
                <a:gd name="T48" fmla="*/ 7 w 27"/>
                <a:gd name="T49" fmla="*/ 0 h 32"/>
                <a:gd name="T50" fmla="*/ 10 w 27"/>
                <a:gd name="T51" fmla="*/ 0 h 32"/>
                <a:gd name="T52" fmla="*/ 12 w 27"/>
                <a:gd name="T53" fmla="*/ 1 h 32"/>
                <a:gd name="T54" fmla="*/ 14 w 27"/>
                <a:gd name="T55" fmla="*/ 1 h 32"/>
                <a:gd name="T56" fmla="*/ 15 w 27"/>
                <a:gd name="T57" fmla="*/ 3 h 32"/>
                <a:gd name="T58" fmla="*/ 17 w 27"/>
                <a:gd name="T59" fmla="*/ 4 h 32"/>
                <a:gd name="T60" fmla="*/ 18 w 27"/>
                <a:gd name="T61" fmla="*/ 6 h 32"/>
                <a:gd name="T62" fmla="*/ 19 w 27"/>
                <a:gd name="T63" fmla="*/ 7 h 32"/>
                <a:gd name="T64" fmla="*/ 21 w 27"/>
                <a:gd name="T65" fmla="*/ 10 h 32"/>
                <a:gd name="T66" fmla="*/ 24 w 27"/>
                <a:gd name="T67" fmla="*/ 13 h 32"/>
                <a:gd name="T68" fmla="*/ 25 w 27"/>
                <a:gd name="T69" fmla="*/ 17 h 32"/>
                <a:gd name="T70" fmla="*/ 27 w 27"/>
                <a:gd name="T71" fmla="*/ 21 h 32"/>
                <a:gd name="T72" fmla="*/ 27 w 27"/>
                <a:gd name="T73" fmla="*/ 24 h 32"/>
                <a:gd name="T74" fmla="*/ 27 w 27"/>
                <a:gd name="T75" fmla="*/ 24 h 32"/>
                <a:gd name="T76" fmla="*/ 25 w 27"/>
                <a:gd name="T77" fmla="*/ 25 h 32"/>
                <a:gd name="T78" fmla="*/ 25 w 27"/>
                <a:gd name="T79" fmla="*/ 27 h 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2">
                  <a:moveTo>
                    <a:pt x="25" y="27"/>
                  </a:moveTo>
                  <a:lnTo>
                    <a:pt x="25" y="28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0" y="28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5" y="25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8"/>
            <p:cNvSpPr>
              <a:spLocks/>
            </p:cNvSpPr>
            <p:nvPr/>
          </p:nvSpPr>
          <p:spPr bwMode="auto">
            <a:xfrm>
              <a:off x="3272" y="1105"/>
              <a:ext cx="33" cy="39"/>
            </a:xfrm>
            <a:custGeom>
              <a:avLst/>
              <a:gdLst>
                <a:gd name="T0" fmla="*/ 25 w 27"/>
                <a:gd name="T1" fmla="*/ 29 h 31"/>
                <a:gd name="T2" fmla="*/ 24 w 27"/>
                <a:gd name="T3" fmla="*/ 30 h 31"/>
                <a:gd name="T4" fmla="*/ 22 w 27"/>
                <a:gd name="T5" fmla="*/ 31 h 31"/>
                <a:gd name="T6" fmla="*/ 21 w 27"/>
                <a:gd name="T7" fmla="*/ 31 h 31"/>
                <a:gd name="T8" fmla="*/ 19 w 27"/>
                <a:gd name="T9" fmla="*/ 31 h 31"/>
                <a:gd name="T10" fmla="*/ 18 w 27"/>
                <a:gd name="T11" fmla="*/ 31 h 31"/>
                <a:gd name="T12" fmla="*/ 17 w 27"/>
                <a:gd name="T13" fmla="*/ 31 h 31"/>
                <a:gd name="T14" fmla="*/ 15 w 27"/>
                <a:gd name="T15" fmla="*/ 31 h 31"/>
                <a:gd name="T16" fmla="*/ 12 w 27"/>
                <a:gd name="T17" fmla="*/ 30 h 31"/>
                <a:gd name="T18" fmla="*/ 11 w 27"/>
                <a:gd name="T19" fmla="*/ 30 h 31"/>
                <a:gd name="T20" fmla="*/ 10 w 27"/>
                <a:gd name="T21" fmla="*/ 29 h 31"/>
                <a:gd name="T22" fmla="*/ 8 w 27"/>
                <a:gd name="T23" fmla="*/ 27 h 31"/>
                <a:gd name="T24" fmla="*/ 8 w 27"/>
                <a:gd name="T25" fmla="*/ 26 h 31"/>
                <a:gd name="T26" fmla="*/ 7 w 27"/>
                <a:gd name="T27" fmla="*/ 24 h 31"/>
                <a:gd name="T28" fmla="*/ 5 w 27"/>
                <a:gd name="T29" fmla="*/ 23 h 31"/>
                <a:gd name="T30" fmla="*/ 4 w 27"/>
                <a:gd name="T31" fmla="*/ 20 h 31"/>
                <a:gd name="T32" fmla="*/ 3 w 27"/>
                <a:gd name="T33" fmla="*/ 17 h 31"/>
                <a:gd name="T34" fmla="*/ 1 w 27"/>
                <a:gd name="T35" fmla="*/ 14 h 31"/>
                <a:gd name="T36" fmla="*/ 1 w 27"/>
                <a:gd name="T37" fmla="*/ 12 h 31"/>
                <a:gd name="T38" fmla="*/ 1 w 27"/>
                <a:gd name="T39" fmla="*/ 7 h 31"/>
                <a:gd name="T40" fmla="*/ 1 w 27"/>
                <a:gd name="T41" fmla="*/ 5 h 31"/>
                <a:gd name="T42" fmla="*/ 3 w 27"/>
                <a:gd name="T43" fmla="*/ 3 h 31"/>
                <a:gd name="T44" fmla="*/ 4 w 27"/>
                <a:gd name="T45" fmla="*/ 2 h 31"/>
                <a:gd name="T46" fmla="*/ 5 w 27"/>
                <a:gd name="T47" fmla="*/ 0 h 31"/>
                <a:gd name="T48" fmla="*/ 7 w 27"/>
                <a:gd name="T49" fmla="*/ 0 h 31"/>
                <a:gd name="T50" fmla="*/ 10 w 27"/>
                <a:gd name="T51" fmla="*/ 0 h 31"/>
                <a:gd name="T52" fmla="*/ 12 w 27"/>
                <a:gd name="T53" fmla="*/ 0 h 31"/>
                <a:gd name="T54" fmla="*/ 14 w 27"/>
                <a:gd name="T55" fmla="*/ 2 h 31"/>
                <a:gd name="T56" fmla="*/ 15 w 27"/>
                <a:gd name="T57" fmla="*/ 3 h 31"/>
                <a:gd name="T58" fmla="*/ 17 w 27"/>
                <a:gd name="T59" fmla="*/ 5 h 31"/>
                <a:gd name="T60" fmla="*/ 18 w 27"/>
                <a:gd name="T61" fmla="*/ 6 h 31"/>
                <a:gd name="T62" fmla="*/ 19 w 27"/>
                <a:gd name="T63" fmla="*/ 7 h 31"/>
                <a:gd name="T64" fmla="*/ 21 w 27"/>
                <a:gd name="T65" fmla="*/ 9 h 31"/>
                <a:gd name="T66" fmla="*/ 22 w 27"/>
                <a:gd name="T67" fmla="*/ 10 h 31"/>
                <a:gd name="T68" fmla="*/ 22 w 27"/>
                <a:gd name="T69" fmla="*/ 12 h 31"/>
                <a:gd name="T70" fmla="*/ 24 w 27"/>
                <a:gd name="T71" fmla="*/ 14 h 31"/>
                <a:gd name="T72" fmla="*/ 25 w 27"/>
                <a:gd name="T73" fmla="*/ 16 h 31"/>
                <a:gd name="T74" fmla="*/ 25 w 27"/>
                <a:gd name="T75" fmla="*/ 17 h 31"/>
                <a:gd name="T76" fmla="*/ 27 w 27"/>
                <a:gd name="T77" fmla="*/ 20 h 31"/>
                <a:gd name="T78" fmla="*/ 27 w 27"/>
                <a:gd name="T79" fmla="*/ 22 h 31"/>
                <a:gd name="T80" fmla="*/ 27 w 27"/>
                <a:gd name="T81" fmla="*/ 23 h 31"/>
                <a:gd name="T82" fmla="*/ 27 w 27"/>
                <a:gd name="T83" fmla="*/ 24 h 31"/>
                <a:gd name="T84" fmla="*/ 25 w 27"/>
                <a:gd name="T85" fmla="*/ 26 h 31"/>
                <a:gd name="T86" fmla="*/ 25 w 27"/>
                <a:gd name="T87" fmla="*/ 27 h 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7" h="31">
                  <a:moveTo>
                    <a:pt x="25" y="27"/>
                  </a:moveTo>
                  <a:lnTo>
                    <a:pt x="25" y="29"/>
                  </a:lnTo>
                  <a:lnTo>
                    <a:pt x="24" y="30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7" y="20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5" y="24"/>
                  </a:lnTo>
                  <a:lnTo>
                    <a:pt x="25" y="2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39"/>
            <p:cNvSpPr>
              <a:spLocks/>
            </p:cNvSpPr>
            <p:nvPr/>
          </p:nvSpPr>
          <p:spPr bwMode="auto">
            <a:xfrm>
              <a:off x="3272" y="1144"/>
              <a:ext cx="33" cy="42"/>
            </a:xfrm>
            <a:custGeom>
              <a:avLst/>
              <a:gdLst>
                <a:gd name="T0" fmla="*/ 25 w 27"/>
                <a:gd name="T1" fmla="*/ 29 h 33"/>
                <a:gd name="T2" fmla="*/ 24 w 27"/>
                <a:gd name="T3" fmla="*/ 30 h 33"/>
                <a:gd name="T4" fmla="*/ 22 w 27"/>
                <a:gd name="T5" fmla="*/ 31 h 33"/>
                <a:gd name="T6" fmla="*/ 21 w 27"/>
                <a:gd name="T7" fmla="*/ 33 h 33"/>
                <a:gd name="T8" fmla="*/ 19 w 27"/>
                <a:gd name="T9" fmla="*/ 33 h 33"/>
                <a:gd name="T10" fmla="*/ 18 w 27"/>
                <a:gd name="T11" fmla="*/ 33 h 33"/>
                <a:gd name="T12" fmla="*/ 17 w 27"/>
                <a:gd name="T13" fmla="*/ 33 h 33"/>
                <a:gd name="T14" fmla="*/ 15 w 27"/>
                <a:gd name="T15" fmla="*/ 33 h 33"/>
                <a:gd name="T16" fmla="*/ 12 w 27"/>
                <a:gd name="T17" fmla="*/ 31 h 33"/>
                <a:gd name="T18" fmla="*/ 11 w 27"/>
                <a:gd name="T19" fmla="*/ 30 h 33"/>
                <a:gd name="T20" fmla="*/ 10 w 27"/>
                <a:gd name="T21" fmla="*/ 29 h 33"/>
                <a:gd name="T22" fmla="*/ 8 w 27"/>
                <a:gd name="T23" fmla="*/ 29 h 33"/>
                <a:gd name="T24" fmla="*/ 8 w 27"/>
                <a:gd name="T25" fmla="*/ 27 h 33"/>
                <a:gd name="T26" fmla="*/ 7 w 27"/>
                <a:gd name="T27" fmla="*/ 26 h 33"/>
                <a:gd name="T28" fmla="*/ 5 w 27"/>
                <a:gd name="T29" fmla="*/ 23 h 33"/>
                <a:gd name="T30" fmla="*/ 4 w 27"/>
                <a:gd name="T31" fmla="*/ 22 h 33"/>
                <a:gd name="T32" fmla="*/ 3 w 27"/>
                <a:gd name="T33" fmla="*/ 19 h 33"/>
                <a:gd name="T34" fmla="*/ 1 w 27"/>
                <a:gd name="T35" fmla="*/ 14 h 33"/>
                <a:gd name="T36" fmla="*/ 1 w 27"/>
                <a:gd name="T37" fmla="*/ 12 h 33"/>
                <a:gd name="T38" fmla="*/ 1 w 27"/>
                <a:gd name="T39" fmla="*/ 9 h 33"/>
                <a:gd name="T40" fmla="*/ 1 w 27"/>
                <a:gd name="T41" fmla="*/ 6 h 33"/>
                <a:gd name="T42" fmla="*/ 3 w 27"/>
                <a:gd name="T43" fmla="*/ 3 h 33"/>
                <a:gd name="T44" fmla="*/ 4 w 27"/>
                <a:gd name="T45" fmla="*/ 2 h 33"/>
                <a:gd name="T46" fmla="*/ 5 w 27"/>
                <a:gd name="T47" fmla="*/ 2 h 33"/>
                <a:gd name="T48" fmla="*/ 7 w 27"/>
                <a:gd name="T49" fmla="*/ 0 h 33"/>
                <a:gd name="T50" fmla="*/ 10 w 27"/>
                <a:gd name="T51" fmla="*/ 2 h 33"/>
                <a:gd name="T52" fmla="*/ 12 w 27"/>
                <a:gd name="T53" fmla="*/ 2 h 33"/>
                <a:gd name="T54" fmla="*/ 14 w 27"/>
                <a:gd name="T55" fmla="*/ 3 h 33"/>
                <a:gd name="T56" fmla="*/ 15 w 27"/>
                <a:gd name="T57" fmla="*/ 5 h 33"/>
                <a:gd name="T58" fmla="*/ 17 w 27"/>
                <a:gd name="T59" fmla="*/ 6 h 33"/>
                <a:gd name="T60" fmla="*/ 18 w 27"/>
                <a:gd name="T61" fmla="*/ 7 h 33"/>
                <a:gd name="T62" fmla="*/ 19 w 27"/>
                <a:gd name="T63" fmla="*/ 9 h 33"/>
                <a:gd name="T64" fmla="*/ 21 w 27"/>
                <a:gd name="T65" fmla="*/ 10 h 33"/>
                <a:gd name="T66" fmla="*/ 24 w 27"/>
                <a:gd name="T67" fmla="*/ 14 h 33"/>
                <a:gd name="T68" fmla="*/ 25 w 27"/>
                <a:gd name="T69" fmla="*/ 17 h 33"/>
                <a:gd name="T70" fmla="*/ 27 w 27"/>
                <a:gd name="T71" fmla="*/ 22 h 33"/>
                <a:gd name="T72" fmla="*/ 27 w 27"/>
                <a:gd name="T73" fmla="*/ 24 h 33"/>
                <a:gd name="T74" fmla="*/ 27 w 27"/>
                <a:gd name="T75" fmla="*/ 26 h 33"/>
                <a:gd name="T76" fmla="*/ 25 w 27"/>
                <a:gd name="T77" fmla="*/ 26 h 33"/>
                <a:gd name="T78" fmla="*/ 25 w 27"/>
                <a:gd name="T79" fmla="*/ 27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3">
                  <a:moveTo>
                    <a:pt x="25" y="29"/>
                  </a:moveTo>
                  <a:lnTo>
                    <a:pt x="25" y="29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4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40"/>
            <p:cNvSpPr>
              <a:spLocks/>
            </p:cNvSpPr>
            <p:nvPr/>
          </p:nvSpPr>
          <p:spPr bwMode="auto">
            <a:xfrm>
              <a:off x="3272" y="1186"/>
              <a:ext cx="33" cy="42"/>
            </a:xfrm>
            <a:custGeom>
              <a:avLst/>
              <a:gdLst>
                <a:gd name="T0" fmla="*/ 25 w 27"/>
                <a:gd name="T1" fmla="*/ 28 h 32"/>
                <a:gd name="T2" fmla="*/ 24 w 27"/>
                <a:gd name="T3" fmla="*/ 29 h 32"/>
                <a:gd name="T4" fmla="*/ 22 w 27"/>
                <a:gd name="T5" fmla="*/ 31 h 32"/>
                <a:gd name="T6" fmla="*/ 21 w 27"/>
                <a:gd name="T7" fmla="*/ 31 h 32"/>
                <a:gd name="T8" fmla="*/ 19 w 27"/>
                <a:gd name="T9" fmla="*/ 32 h 32"/>
                <a:gd name="T10" fmla="*/ 18 w 27"/>
                <a:gd name="T11" fmla="*/ 32 h 32"/>
                <a:gd name="T12" fmla="*/ 17 w 27"/>
                <a:gd name="T13" fmla="*/ 32 h 32"/>
                <a:gd name="T14" fmla="*/ 15 w 27"/>
                <a:gd name="T15" fmla="*/ 31 h 32"/>
                <a:gd name="T16" fmla="*/ 12 w 27"/>
                <a:gd name="T17" fmla="*/ 31 h 32"/>
                <a:gd name="T18" fmla="*/ 11 w 27"/>
                <a:gd name="T19" fmla="*/ 29 h 32"/>
                <a:gd name="T20" fmla="*/ 10 w 27"/>
                <a:gd name="T21" fmla="*/ 28 h 32"/>
                <a:gd name="T22" fmla="*/ 8 w 27"/>
                <a:gd name="T23" fmla="*/ 27 h 32"/>
                <a:gd name="T24" fmla="*/ 8 w 27"/>
                <a:gd name="T25" fmla="*/ 25 h 32"/>
                <a:gd name="T26" fmla="*/ 7 w 27"/>
                <a:gd name="T27" fmla="*/ 24 h 32"/>
                <a:gd name="T28" fmla="*/ 5 w 27"/>
                <a:gd name="T29" fmla="*/ 22 h 32"/>
                <a:gd name="T30" fmla="*/ 4 w 27"/>
                <a:gd name="T31" fmla="*/ 19 h 32"/>
                <a:gd name="T32" fmla="*/ 3 w 27"/>
                <a:gd name="T33" fmla="*/ 17 h 32"/>
                <a:gd name="T34" fmla="*/ 1 w 27"/>
                <a:gd name="T35" fmla="*/ 14 h 32"/>
                <a:gd name="T36" fmla="*/ 1 w 27"/>
                <a:gd name="T37" fmla="*/ 11 h 32"/>
                <a:gd name="T38" fmla="*/ 1 w 27"/>
                <a:gd name="T39" fmla="*/ 8 h 32"/>
                <a:gd name="T40" fmla="*/ 1 w 27"/>
                <a:gd name="T41" fmla="*/ 5 h 32"/>
                <a:gd name="T42" fmla="*/ 3 w 27"/>
                <a:gd name="T43" fmla="*/ 3 h 32"/>
                <a:gd name="T44" fmla="*/ 4 w 27"/>
                <a:gd name="T45" fmla="*/ 1 h 32"/>
                <a:gd name="T46" fmla="*/ 5 w 27"/>
                <a:gd name="T47" fmla="*/ 0 h 32"/>
                <a:gd name="T48" fmla="*/ 7 w 27"/>
                <a:gd name="T49" fmla="*/ 0 h 32"/>
                <a:gd name="T50" fmla="*/ 10 w 27"/>
                <a:gd name="T51" fmla="*/ 0 h 32"/>
                <a:gd name="T52" fmla="*/ 12 w 27"/>
                <a:gd name="T53" fmla="*/ 1 h 32"/>
                <a:gd name="T54" fmla="*/ 14 w 27"/>
                <a:gd name="T55" fmla="*/ 1 h 32"/>
                <a:gd name="T56" fmla="*/ 15 w 27"/>
                <a:gd name="T57" fmla="*/ 3 h 32"/>
                <a:gd name="T58" fmla="*/ 17 w 27"/>
                <a:gd name="T59" fmla="*/ 4 h 32"/>
                <a:gd name="T60" fmla="*/ 18 w 27"/>
                <a:gd name="T61" fmla="*/ 5 h 32"/>
                <a:gd name="T62" fmla="*/ 19 w 27"/>
                <a:gd name="T63" fmla="*/ 7 h 32"/>
                <a:gd name="T64" fmla="*/ 21 w 27"/>
                <a:gd name="T65" fmla="*/ 10 h 32"/>
                <a:gd name="T66" fmla="*/ 24 w 27"/>
                <a:gd name="T67" fmla="*/ 12 h 32"/>
                <a:gd name="T68" fmla="*/ 25 w 27"/>
                <a:gd name="T69" fmla="*/ 17 h 32"/>
                <a:gd name="T70" fmla="*/ 27 w 27"/>
                <a:gd name="T71" fmla="*/ 21 h 32"/>
                <a:gd name="T72" fmla="*/ 27 w 27"/>
                <a:gd name="T73" fmla="*/ 24 h 32"/>
                <a:gd name="T74" fmla="*/ 27 w 27"/>
                <a:gd name="T75" fmla="*/ 24 h 32"/>
                <a:gd name="T76" fmla="*/ 25 w 27"/>
                <a:gd name="T77" fmla="*/ 25 h 32"/>
                <a:gd name="T78" fmla="*/ 25 w 27"/>
                <a:gd name="T79" fmla="*/ 27 h 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2">
                  <a:moveTo>
                    <a:pt x="25" y="27"/>
                  </a:moveTo>
                  <a:lnTo>
                    <a:pt x="25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2" y="11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5" y="25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41"/>
            <p:cNvSpPr>
              <a:spLocks/>
            </p:cNvSpPr>
            <p:nvPr/>
          </p:nvSpPr>
          <p:spPr bwMode="auto">
            <a:xfrm>
              <a:off x="3272" y="1228"/>
              <a:ext cx="33" cy="39"/>
            </a:xfrm>
            <a:custGeom>
              <a:avLst/>
              <a:gdLst>
                <a:gd name="T0" fmla="*/ 25 w 27"/>
                <a:gd name="T1" fmla="*/ 28 h 31"/>
                <a:gd name="T2" fmla="*/ 24 w 27"/>
                <a:gd name="T3" fmla="*/ 30 h 31"/>
                <a:gd name="T4" fmla="*/ 22 w 27"/>
                <a:gd name="T5" fmla="*/ 30 h 31"/>
                <a:gd name="T6" fmla="*/ 21 w 27"/>
                <a:gd name="T7" fmla="*/ 31 h 31"/>
                <a:gd name="T8" fmla="*/ 19 w 27"/>
                <a:gd name="T9" fmla="*/ 31 h 31"/>
                <a:gd name="T10" fmla="*/ 18 w 27"/>
                <a:gd name="T11" fmla="*/ 31 h 31"/>
                <a:gd name="T12" fmla="*/ 17 w 27"/>
                <a:gd name="T13" fmla="*/ 31 h 31"/>
                <a:gd name="T14" fmla="*/ 15 w 27"/>
                <a:gd name="T15" fmla="*/ 31 h 31"/>
                <a:gd name="T16" fmla="*/ 12 w 27"/>
                <a:gd name="T17" fmla="*/ 30 h 31"/>
                <a:gd name="T18" fmla="*/ 11 w 27"/>
                <a:gd name="T19" fmla="*/ 28 h 31"/>
                <a:gd name="T20" fmla="*/ 10 w 27"/>
                <a:gd name="T21" fmla="*/ 28 h 31"/>
                <a:gd name="T22" fmla="*/ 8 w 27"/>
                <a:gd name="T23" fmla="*/ 27 h 31"/>
                <a:gd name="T24" fmla="*/ 8 w 27"/>
                <a:gd name="T25" fmla="*/ 26 h 31"/>
                <a:gd name="T26" fmla="*/ 7 w 27"/>
                <a:gd name="T27" fmla="*/ 24 h 31"/>
                <a:gd name="T28" fmla="*/ 5 w 27"/>
                <a:gd name="T29" fmla="*/ 23 h 31"/>
                <a:gd name="T30" fmla="*/ 4 w 27"/>
                <a:gd name="T31" fmla="*/ 20 h 31"/>
                <a:gd name="T32" fmla="*/ 3 w 27"/>
                <a:gd name="T33" fmla="*/ 17 h 31"/>
                <a:gd name="T34" fmla="*/ 1 w 27"/>
                <a:gd name="T35" fmla="*/ 14 h 31"/>
                <a:gd name="T36" fmla="*/ 1 w 27"/>
                <a:gd name="T37" fmla="*/ 10 h 31"/>
                <a:gd name="T38" fmla="*/ 1 w 27"/>
                <a:gd name="T39" fmla="*/ 7 h 31"/>
                <a:gd name="T40" fmla="*/ 1 w 27"/>
                <a:gd name="T41" fmla="*/ 4 h 31"/>
                <a:gd name="T42" fmla="*/ 3 w 27"/>
                <a:gd name="T43" fmla="*/ 3 h 31"/>
                <a:gd name="T44" fmla="*/ 4 w 27"/>
                <a:gd name="T45" fmla="*/ 2 h 31"/>
                <a:gd name="T46" fmla="*/ 5 w 27"/>
                <a:gd name="T47" fmla="*/ 0 h 31"/>
                <a:gd name="T48" fmla="*/ 7 w 27"/>
                <a:gd name="T49" fmla="*/ 0 h 31"/>
                <a:gd name="T50" fmla="*/ 10 w 27"/>
                <a:gd name="T51" fmla="*/ 0 h 31"/>
                <a:gd name="T52" fmla="*/ 12 w 27"/>
                <a:gd name="T53" fmla="*/ 0 h 31"/>
                <a:gd name="T54" fmla="*/ 14 w 27"/>
                <a:gd name="T55" fmla="*/ 2 h 31"/>
                <a:gd name="T56" fmla="*/ 15 w 27"/>
                <a:gd name="T57" fmla="*/ 3 h 31"/>
                <a:gd name="T58" fmla="*/ 17 w 27"/>
                <a:gd name="T59" fmla="*/ 4 h 31"/>
                <a:gd name="T60" fmla="*/ 18 w 27"/>
                <a:gd name="T61" fmla="*/ 6 h 31"/>
                <a:gd name="T62" fmla="*/ 19 w 27"/>
                <a:gd name="T63" fmla="*/ 7 h 31"/>
                <a:gd name="T64" fmla="*/ 21 w 27"/>
                <a:gd name="T65" fmla="*/ 9 h 31"/>
                <a:gd name="T66" fmla="*/ 24 w 27"/>
                <a:gd name="T67" fmla="*/ 13 h 31"/>
                <a:gd name="T68" fmla="*/ 25 w 27"/>
                <a:gd name="T69" fmla="*/ 17 h 31"/>
                <a:gd name="T70" fmla="*/ 27 w 27"/>
                <a:gd name="T71" fmla="*/ 21 h 31"/>
                <a:gd name="T72" fmla="*/ 27 w 27"/>
                <a:gd name="T73" fmla="*/ 23 h 31"/>
                <a:gd name="T74" fmla="*/ 27 w 27"/>
                <a:gd name="T75" fmla="*/ 24 h 31"/>
                <a:gd name="T76" fmla="*/ 25 w 27"/>
                <a:gd name="T77" fmla="*/ 26 h 31"/>
                <a:gd name="T78" fmla="*/ 25 w 27"/>
                <a:gd name="T79" fmla="*/ 27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1">
                  <a:moveTo>
                    <a:pt x="25" y="27"/>
                  </a:moveTo>
                  <a:lnTo>
                    <a:pt x="25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2" y="30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5" y="24"/>
                  </a:lnTo>
                  <a:lnTo>
                    <a:pt x="25" y="2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42"/>
            <p:cNvSpPr>
              <a:spLocks/>
            </p:cNvSpPr>
            <p:nvPr/>
          </p:nvSpPr>
          <p:spPr bwMode="auto">
            <a:xfrm>
              <a:off x="3272" y="1267"/>
              <a:ext cx="33" cy="45"/>
            </a:xfrm>
            <a:custGeom>
              <a:avLst/>
              <a:gdLst>
                <a:gd name="T0" fmla="*/ 25 w 27"/>
                <a:gd name="T1" fmla="*/ 28 h 33"/>
                <a:gd name="T2" fmla="*/ 24 w 27"/>
                <a:gd name="T3" fmla="*/ 30 h 33"/>
                <a:gd name="T4" fmla="*/ 22 w 27"/>
                <a:gd name="T5" fmla="*/ 31 h 33"/>
                <a:gd name="T6" fmla="*/ 21 w 27"/>
                <a:gd name="T7" fmla="*/ 33 h 33"/>
                <a:gd name="T8" fmla="*/ 19 w 27"/>
                <a:gd name="T9" fmla="*/ 33 h 33"/>
                <a:gd name="T10" fmla="*/ 18 w 27"/>
                <a:gd name="T11" fmla="*/ 33 h 33"/>
                <a:gd name="T12" fmla="*/ 17 w 27"/>
                <a:gd name="T13" fmla="*/ 33 h 33"/>
                <a:gd name="T14" fmla="*/ 15 w 27"/>
                <a:gd name="T15" fmla="*/ 33 h 33"/>
                <a:gd name="T16" fmla="*/ 12 w 27"/>
                <a:gd name="T17" fmla="*/ 31 h 33"/>
                <a:gd name="T18" fmla="*/ 11 w 27"/>
                <a:gd name="T19" fmla="*/ 30 h 33"/>
                <a:gd name="T20" fmla="*/ 10 w 27"/>
                <a:gd name="T21" fmla="*/ 28 h 33"/>
                <a:gd name="T22" fmla="*/ 8 w 27"/>
                <a:gd name="T23" fmla="*/ 28 h 33"/>
                <a:gd name="T24" fmla="*/ 8 w 27"/>
                <a:gd name="T25" fmla="*/ 27 h 33"/>
                <a:gd name="T26" fmla="*/ 7 w 27"/>
                <a:gd name="T27" fmla="*/ 24 h 33"/>
                <a:gd name="T28" fmla="*/ 5 w 27"/>
                <a:gd name="T29" fmla="*/ 23 h 33"/>
                <a:gd name="T30" fmla="*/ 4 w 27"/>
                <a:gd name="T31" fmla="*/ 20 h 33"/>
                <a:gd name="T32" fmla="*/ 3 w 27"/>
                <a:gd name="T33" fmla="*/ 17 h 33"/>
                <a:gd name="T34" fmla="*/ 1 w 27"/>
                <a:gd name="T35" fmla="*/ 14 h 33"/>
                <a:gd name="T36" fmla="*/ 1 w 27"/>
                <a:gd name="T37" fmla="*/ 11 h 33"/>
                <a:gd name="T38" fmla="*/ 1 w 27"/>
                <a:gd name="T39" fmla="*/ 9 h 33"/>
                <a:gd name="T40" fmla="*/ 1 w 27"/>
                <a:gd name="T41" fmla="*/ 6 h 33"/>
                <a:gd name="T42" fmla="*/ 3 w 27"/>
                <a:gd name="T43" fmla="*/ 3 h 33"/>
                <a:gd name="T44" fmla="*/ 4 w 27"/>
                <a:gd name="T45" fmla="*/ 2 h 33"/>
                <a:gd name="T46" fmla="*/ 5 w 27"/>
                <a:gd name="T47" fmla="*/ 2 h 33"/>
                <a:gd name="T48" fmla="*/ 7 w 27"/>
                <a:gd name="T49" fmla="*/ 0 h 33"/>
                <a:gd name="T50" fmla="*/ 10 w 27"/>
                <a:gd name="T51" fmla="*/ 0 h 33"/>
                <a:gd name="T52" fmla="*/ 12 w 27"/>
                <a:gd name="T53" fmla="*/ 2 h 33"/>
                <a:gd name="T54" fmla="*/ 14 w 27"/>
                <a:gd name="T55" fmla="*/ 3 h 33"/>
                <a:gd name="T56" fmla="*/ 15 w 27"/>
                <a:gd name="T57" fmla="*/ 4 h 33"/>
                <a:gd name="T58" fmla="*/ 17 w 27"/>
                <a:gd name="T59" fmla="*/ 6 h 33"/>
                <a:gd name="T60" fmla="*/ 18 w 27"/>
                <a:gd name="T61" fmla="*/ 7 h 33"/>
                <a:gd name="T62" fmla="*/ 19 w 27"/>
                <a:gd name="T63" fmla="*/ 9 h 33"/>
                <a:gd name="T64" fmla="*/ 21 w 27"/>
                <a:gd name="T65" fmla="*/ 10 h 33"/>
                <a:gd name="T66" fmla="*/ 24 w 27"/>
                <a:gd name="T67" fmla="*/ 13 h 33"/>
                <a:gd name="T68" fmla="*/ 25 w 27"/>
                <a:gd name="T69" fmla="*/ 17 h 33"/>
                <a:gd name="T70" fmla="*/ 27 w 27"/>
                <a:gd name="T71" fmla="*/ 21 h 33"/>
                <a:gd name="T72" fmla="*/ 27 w 27"/>
                <a:gd name="T73" fmla="*/ 24 h 33"/>
                <a:gd name="T74" fmla="*/ 27 w 27"/>
                <a:gd name="T75" fmla="*/ 26 h 33"/>
                <a:gd name="T76" fmla="*/ 25 w 27"/>
                <a:gd name="T77" fmla="*/ 26 h 33"/>
                <a:gd name="T78" fmla="*/ 25 w 27"/>
                <a:gd name="T79" fmla="*/ 27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3">
                  <a:moveTo>
                    <a:pt x="25" y="28"/>
                  </a:moveTo>
                  <a:lnTo>
                    <a:pt x="25" y="28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7" y="21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43"/>
            <p:cNvSpPr>
              <a:spLocks/>
            </p:cNvSpPr>
            <p:nvPr/>
          </p:nvSpPr>
          <p:spPr bwMode="auto">
            <a:xfrm>
              <a:off x="3272" y="1312"/>
              <a:ext cx="33" cy="39"/>
            </a:xfrm>
            <a:custGeom>
              <a:avLst/>
              <a:gdLst>
                <a:gd name="T0" fmla="*/ 25 w 27"/>
                <a:gd name="T1" fmla="*/ 28 h 32"/>
                <a:gd name="T2" fmla="*/ 24 w 27"/>
                <a:gd name="T3" fmla="*/ 29 h 32"/>
                <a:gd name="T4" fmla="*/ 22 w 27"/>
                <a:gd name="T5" fmla="*/ 31 h 32"/>
                <a:gd name="T6" fmla="*/ 21 w 27"/>
                <a:gd name="T7" fmla="*/ 31 h 32"/>
                <a:gd name="T8" fmla="*/ 19 w 27"/>
                <a:gd name="T9" fmla="*/ 32 h 32"/>
                <a:gd name="T10" fmla="*/ 18 w 27"/>
                <a:gd name="T11" fmla="*/ 32 h 32"/>
                <a:gd name="T12" fmla="*/ 17 w 27"/>
                <a:gd name="T13" fmla="*/ 32 h 32"/>
                <a:gd name="T14" fmla="*/ 15 w 27"/>
                <a:gd name="T15" fmla="*/ 31 h 32"/>
                <a:gd name="T16" fmla="*/ 12 w 27"/>
                <a:gd name="T17" fmla="*/ 29 h 32"/>
                <a:gd name="T18" fmla="*/ 11 w 27"/>
                <a:gd name="T19" fmla="*/ 29 h 32"/>
                <a:gd name="T20" fmla="*/ 10 w 27"/>
                <a:gd name="T21" fmla="*/ 28 h 32"/>
                <a:gd name="T22" fmla="*/ 8 w 27"/>
                <a:gd name="T23" fmla="*/ 26 h 32"/>
                <a:gd name="T24" fmla="*/ 8 w 27"/>
                <a:gd name="T25" fmla="*/ 25 h 32"/>
                <a:gd name="T26" fmla="*/ 7 w 27"/>
                <a:gd name="T27" fmla="*/ 24 h 32"/>
                <a:gd name="T28" fmla="*/ 5 w 27"/>
                <a:gd name="T29" fmla="*/ 22 h 32"/>
                <a:gd name="T30" fmla="*/ 4 w 27"/>
                <a:gd name="T31" fmla="*/ 19 h 32"/>
                <a:gd name="T32" fmla="*/ 3 w 27"/>
                <a:gd name="T33" fmla="*/ 16 h 32"/>
                <a:gd name="T34" fmla="*/ 1 w 27"/>
                <a:gd name="T35" fmla="*/ 14 h 32"/>
                <a:gd name="T36" fmla="*/ 1 w 27"/>
                <a:gd name="T37" fmla="*/ 11 h 32"/>
                <a:gd name="T38" fmla="*/ 1 w 27"/>
                <a:gd name="T39" fmla="*/ 8 h 32"/>
                <a:gd name="T40" fmla="*/ 1 w 27"/>
                <a:gd name="T41" fmla="*/ 5 h 32"/>
                <a:gd name="T42" fmla="*/ 3 w 27"/>
                <a:gd name="T43" fmla="*/ 2 h 32"/>
                <a:gd name="T44" fmla="*/ 4 w 27"/>
                <a:gd name="T45" fmla="*/ 1 h 32"/>
                <a:gd name="T46" fmla="*/ 5 w 27"/>
                <a:gd name="T47" fmla="*/ 0 h 32"/>
                <a:gd name="T48" fmla="*/ 7 w 27"/>
                <a:gd name="T49" fmla="*/ 0 h 32"/>
                <a:gd name="T50" fmla="*/ 10 w 27"/>
                <a:gd name="T51" fmla="*/ 0 h 32"/>
                <a:gd name="T52" fmla="*/ 12 w 27"/>
                <a:gd name="T53" fmla="*/ 1 h 32"/>
                <a:gd name="T54" fmla="*/ 14 w 27"/>
                <a:gd name="T55" fmla="*/ 1 h 32"/>
                <a:gd name="T56" fmla="*/ 15 w 27"/>
                <a:gd name="T57" fmla="*/ 2 h 32"/>
                <a:gd name="T58" fmla="*/ 17 w 27"/>
                <a:gd name="T59" fmla="*/ 4 h 32"/>
                <a:gd name="T60" fmla="*/ 18 w 27"/>
                <a:gd name="T61" fmla="*/ 5 h 32"/>
                <a:gd name="T62" fmla="*/ 19 w 27"/>
                <a:gd name="T63" fmla="*/ 7 h 32"/>
                <a:gd name="T64" fmla="*/ 21 w 27"/>
                <a:gd name="T65" fmla="*/ 8 h 32"/>
                <a:gd name="T66" fmla="*/ 22 w 27"/>
                <a:gd name="T67" fmla="*/ 9 h 32"/>
                <a:gd name="T68" fmla="*/ 22 w 27"/>
                <a:gd name="T69" fmla="*/ 12 h 32"/>
                <a:gd name="T70" fmla="*/ 24 w 27"/>
                <a:gd name="T71" fmla="*/ 14 h 32"/>
                <a:gd name="T72" fmla="*/ 25 w 27"/>
                <a:gd name="T73" fmla="*/ 15 h 32"/>
                <a:gd name="T74" fmla="*/ 25 w 27"/>
                <a:gd name="T75" fmla="*/ 18 h 32"/>
                <a:gd name="T76" fmla="*/ 27 w 27"/>
                <a:gd name="T77" fmla="*/ 19 h 32"/>
                <a:gd name="T78" fmla="*/ 27 w 27"/>
                <a:gd name="T79" fmla="*/ 22 h 32"/>
                <a:gd name="T80" fmla="*/ 27 w 27"/>
                <a:gd name="T81" fmla="*/ 24 h 32"/>
                <a:gd name="T82" fmla="*/ 27 w 27"/>
                <a:gd name="T83" fmla="*/ 24 h 32"/>
                <a:gd name="T84" fmla="*/ 25 w 27"/>
                <a:gd name="T85" fmla="*/ 25 h 32"/>
                <a:gd name="T86" fmla="*/ 25 w 27"/>
                <a:gd name="T87" fmla="*/ 26 h 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7" h="32">
                  <a:moveTo>
                    <a:pt x="25" y="26"/>
                  </a:moveTo>
                  <a:lnTo>
                    <a:pt x="25" y="28"/>
                  </a:lnTo>
                  <a:lnTo>
                    <a:pt x="24" y="29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5" y="25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44"/>
            <p:cNvSpPr>
              <a:spLocks/>
            </p:cNvSpPr>
            <p:nvPr/>
          </p:nvSpPr>
          <p:spPr bwMode="auto">
            <a:xfrm>
              <a:off x="3272" y="1351"/>
              <a:ext cx="33" cy="42"/>
            </a:xfrm>
            <a:custGeom>
              <a:avLst/>
              <a:gdLst>
                <a:gd name="T0" fmla="*/ 25 w 27"/>
                <a:gd name="T1" fmla="*/ 28 h 31"/>
                <a:gd name="T2" fmla="*/ 24 w 27"/>
                <a:gd name="T3" fmla="*/ 30 h 31"/>
                <a:gd name="T4" fmla="*/ 22 w 27"/>
                <a:gd name="T5" fmla="*/ 30 h 31"/>
                <a:gd name="T6" fmla="*/ 21 w 27"/>
                <a:gd name="T7" fmla="*/ 31 h 31"/>
                <a:gd name="T8" fmla="*/ 19 w 27"/>
                <a:gd name="T9" fmla="*/ 31 h 31"/>
                <a:gd name="T10" fmla="*/ 18 w 27"/>
                <a:gd name="T11" fmla="*/ 31 h 31"/>
                <a:gd name="T12" fmla="*/ 17 w 27"/>
                <a:gd name="T13" fmla="*/ 31 h 31"/>
                <a:gd name="T14" fmla="*/ 15 w 27"/>
                <a:gd name="T15" fmla="*/ 31 h 31"/>
                <a:gd name="T16" fmla="*/ 12 w 27"/>
                <a:gd name="T17" fmla="*/ 30 h 31"/>
                <a:gd name="T18" fmla="*/ 11 w 27"/>
                <a:gd name="T19" fmla="*/ 28 h 31"/>
                <a:gd name="T20" fmla="*/ 10 w 27"/>
                <a:gd name="T21" fmla="*/ 28 h 31"/>
                <a:gd name="T22" fmla="*/ 8 w 27"/>
                <a:gd name="T23" fmla="*/ 27 h 31"/>
                <a:gd name="T24" fmla="*/ 8 w 27"/>
                <a:gd name="T25" fmla="*/ 25 h 31"/>
                <a:gd name="T26" fmla="*/ 7 w 27"/>
                <a:gd name="T27" fmla="*/ 24 h 31"/>
                <a:gd name="T28" fmla="*/ 5 w 27"/>
                <a:gd name="T29" fmla="*/ 21 h 31"/>
                <a:gd name="T30" fmla="*/ 4 w 27"/>
                <a:gd name="T31" fmla="*/ 20 h 31"/>
                <a:gd name="T32" fmla="*/ 3 w 27"/>
                <a:gd name="T33" fmla="*/ 17 h 31"/>
                <a:gd name="T34" fmla="*/ 1 w 27"/>
                <a:gd name="T35" fmla="*/ 14 h 31"/>
                <a:gd name="T36" fmla="*/ 1 w 27"/>
                <a:gd name="T37" fmla="*/ 10 h 31"/>
                <a:gd name="T38" fmla="*/ 1 w 27"/>
                <a:gd name="T39" fmla="*/ 7 h 31"/>
                <a:gd name="T40" fmla="*/ 1 w 27"/>
                <a:gd name="T41" fmla="*/ 4 h 31"/>
                <a:gd name="T42" fmla="*/ 3 w 27"/>
                <a:gd name="T43" fmla="*/ 3 h 31"/>
                <a:gd name="T44" fmla="*/ 4 w 27"/>
                <a:gd name="T45" fmla="*/ 1 h 31"/>
                <a:gd name="T46" fmla="*/ 5 w 27"/>
                <a:gd name="T47" fmla="*/ 0 h 31"/>
                <a:gd name="T48" fmla="*/ 7 w 27"/>
                <a:gd name="T49" fmla="*/ 0 h 31"/>
                <a:gd name="T50" fmla="*/ 10 w 27"/>
                <a:gd name="T51" fmla="*/ 0 h 31"/>
                <a:gd name="T52" fmla="*/ 12 w 27"/>
                <a:gd name="T53" fmla="*/ 0 h 31"/>
                <a:gd name="T54" fmla="*/ 14 w 27"/>
                <a:gd name="T55" fmla="*/ 1 h 31"/>
                <a:gd name="T56" fmla="*/ 15 w 27"/>
                <a:gd name="T57" fmla="*/ 3 h 31"/>
                <a:gd name="T58" fmla="*/ 17 w 27"/>
                <a:gd name="T59" fmla="*/ 4 h 31"/>
                <a:gd name="T60" fmla="*/ 18 w 27"/>
                <a:gd name="T61" fmla="*/ 6 h 31"/>
                <a:gd name="T62" fmla="*/ 19 w 27"/>
                <a:gd name="T63" fmla="*/ 7 h 31"/>
                <a:gd name="T64" fmla="*/ 21 w 27"/>
                <a:gd name="T65" fmla="*/ 8 h 31"/>
                <a:gd name="T66" fmla="*/ 22 w 27"/>
                <a:gd name="T67" fmla="*/ 10 h 31"/>
                <a:gd name="T68" fmla="*/ 22 w 27"/>
                <a:gd name="T69" fmla="*/ 11 h 31"/>
                <a:gd name="T70" fmla="*/ 24 w 27"/>
                <a:gd name="T71" fmla="*/ 14 h 31"/>
                <a:gd name="T72" fmla="*/ 25 w 27"/>
                <a:gd name="T73" fmla="*/ 15 h 31"/>
                <a:gd name="T74" fmla="*/ 25 w 27"/>
                <a:gd name="T75" fmla="*/ 17 h 31"/>
                <a:gd name="T76" fmla="*/ 27 w 27"/>
                <a:gd name="T77" fmla="*/ 20 h 31"/>
                <a:gd name="T78" fmla="*/ 27 w 27"/>
                <a:gd name="T79" fmla="*/ 21 h 31"/>
                <a:gd name="T80" fmla="*/ 27 w 27"/>
                <a:gd name="T81" fmla="*/ 23 h 31"/>
                <a:gd name="T82" fmla="*/ 27 w 27"/>
                <a:gd name="T83" fmla="*/ 24 h 31"/>
                <a:gd name="T84" fmla="*/ 25 w 27"/>
                <a:gd name="T85" fmla="*/ 25 h 31"/>
                <a:gd name="T86" fmla="*/ 25 w 27"/>
                <a:gd name="T87" fmla="*/ 25 h 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7" h="31">
                  <a:moveTo>
                    <a:pt x="25" y="27"/>
                  </a:moveTo>
                  <a:lnTo>
                    <a:pt x="25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7" y="20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45"/>
            <p:cNvSpPr>
              <a:spLocks/>
            </p:cNvSpPr>
            <p:nvPr/>
          </p:nvSpPr>
          <p:spPr bwMode="auto">
            <a:xfrm>
              <a:off x="3272" y="1390"/>
              <a:ext cx="29" cy="42"/>
            </a:xfrm>
            <a:custGeom>
              <a:avLst/>
              <a:gdLst>
                <a:gd name="T0" fmla="*/ 25 w 25"/>
                <a:gd name="T1" fmla="*/ 28 h 32"/>
                <a:gd name="T2" fmla="*/ 24 w 25"/>
                <a:gd name="T3" fmla="*/ 29 h 32"/>
                <a:gd name="T4" fmla="*/ 22 w 25"/>
                <a:gd name="T5" fmla="*/ 31 h 32"/>
                <a:gd name="T6" fmla="*/ 21 w 25"/>
                <a:gd name="T7" fmla="*/ 31 h 32"/>
                <a:gd name="T8" fmla="*/ 19 w 25"/>
                <a:gd name="T9" fmla="*/ 32 h 32"/>
                <a:gd name="T10" fmla="*/ 18 w 25"/>
                <a:gd name="T11" fmla="*/ 32 h 32"/>
                <a:gd name="T12" fmla="*/ 17 w 25"/>
                <a:gd name="T13" fmla="*/ 32 h 32"/>
                <a:gd name="T14" fmla="*/ 14 w 25"/>
                <a:gd name="T15" fmla="*/ 31 h 32"/>
                <a:gd name="T16" fmla="*/ 12 w 25"/>
                <a:gd name="T17" fmla="*/ 31 h 32"/>
                <a:gd name="T18" fmla="*/ 11 w 25"/>
                <a:gd name="T19" fmla="*/ 29 h 32"/>
                <a:gd name="T20" fmla="*/ 10 w 25"/>
                <a:gd name="T21" fmla="*/ 28 h 32"/>
                <a:gd name="T22" fmla="*/ 8 w 25"/>
                <a:gd name="T23" fmla="*/ 26 h 32"/>
                <a:gd name="T24" fmla="*/ 7 w 25"/>
                <a:gd name="T25" fmla="*/ 25 h 32"/>
                <a:gd name="T26" fmla="*/ 5 w 25"/>
                <a:gd name="T27" fmla="*/ 24 h 32"/>
                <a:gd name="T28" fmla="*/ 4 w 25"/>
                <a:gd name="T29" fmla="*/ 22 h 32"/>
                <a:gd name="T30" fmla="*/ 3 w 25"/>
                <a:gd name="T31" fmla="*/ 19 h 32"/>
                <a:gd name="T32" fmla="*/ 3 w 25"/>
                <a:gd name="T33" fmla="*/ 16 h 32"/>
                <a:gd name="T34" fmla="*/ 1 w 25"/>
                <a:gd name="T35" fmla="*/ 14 h 32"/>
                <a:gd name="T36" fmla="*/ 0 w 25"/>
                <a:gd name="T37" fmla="*/ 11 h 32"/>
                <a:gd name="T38" fmla="*/ 0 w 25"/>
                <a:gd name="T39" fmla="*/ 8 h 32"/>
                <a:gd name="T40" fmla="*/ 1 w 25"/>
                <a:gd name="T41" fmla="*/ 5 h 32"/>
                <a:gd name="T42" fmla="*/ 1 w 25"/>
                <a:gd name="T43" fmla="*/ 2 h 32"/>
                <a:gd name="T44" fmla="*/ 4 w 25"/>
                <a:gd name="T45" fmla="*/ 1 h 32"/>
                <a:gd name="T46" fmla="*/ 5 w 25"/>
                <a:gd name="T47" fmla="*/ 0 h 32"/>
                <a:gd name="T48" fmla="*/ 7 w 25"/>
                <a:gd name="T49" fmla="*/ 0 h 32"/>
                <a:gd name="T50" fmla="*/ 10 w 25"/>
                <a:gd name="T51" fmla="*/ 0 h 32"/>
                <a:gd name="T52" fmla="*/ 11 w 25"/>
                <a:gd name="T53" fmla="*/ 1 h 32"/>
                <a:gd name="T54" fmla="*/ 14 w 25"/>
                <a:gd name="T55" fmla="*/ 1 h 32"/>
                <a:gd name="T56" fmla="*/ 15 w 25"/>
                <a:gd name="T57" fmla="*/ 2 h 32"/>
                <a:gd name="T58" fmla="*/ 17 w 25"/>
                <a:gd name="T59" fmla="*/ 4 h 32"/>
                <a:gd name="T60" fmla="*/ 18 w 25"/>
                <a:gd name="T61" fmla="*/ 5 h 32"/>
                <a:gd name="T62" fmla="*/ 19 w 25"/>
                <a:gd name="T63" fmla="*/ 7 h 32"/>
                <a:gd name="T64" fmla="*/ 21 w 25"/>
                <a:gd name="T65" fmla="*/ 8 h 32"/>
                <a:gd name="T66" fmla="*/ 22 w 25"/>
                <a:gd name="T67" fmla="*/ 9 h 32"/>
                <a:gd name="T68" fmla="*/ 22 w 25"/>
                <a:gd name="T69" fmla="*/ 12 h 32"/>
                <a:gd name="T70" fmla="*/ 24 w 25"/>
                <a:gd name="T71" fmla="*/ 14 h 32"/>
                <a:gd name="T72" fmla="*/ 25 w 25"/>
                <a:gd name="T73" fmla="*/ 15 h 32"/>
                <a:gd name="T74" fmla="*/ 25 w 25"/>
                <a:gd name="T75" fmla="*/ 18 h 32"/>
                <a:gd name="T76" fmla="*/ 25 w 25"/>
                <a:gd name="T77" fmla="*/ 19 h 32"/>
                <a:gd name="T78" fmla="*/ 25 w 25"/>
                <a:gd name="T79" fmla="*/ 22 h 32"/>
                <a:gd name="T80" fmla="*/ 25 w 25"/>
                <a:gd name="T81" fmla="*/ 24 h 32"/>
                <a:gd name="T82" fmla="*/ 25 w 25"/>
                <a:gd name="T83" fmla="*/ 24 h 32"/>
                <a:gd name="T84" fmla="*/ 25 w 25"/>
                <a:gd name="T85" fmla="*/ 25 h 32"/>
                <a:gd name="T86" fmla="*/ 25 w 25"/>
                <a:gd name="T87" fmla="*/ 26 h 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5" h="32">
                  <a:moveTo>
                    <a:pt x="25" y="26"/>
                  </a:moveTo>
                  <a:lnTo>
                    <a:pt x="25" y="28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46"/>
            <p:cNvSpPr>
              <a:spLocks/>
            </p:cNvSpPr>
            <p:nvPr/>
          </p:nvSpPr>
          <p:spPr bwMode="auto">
            <a:xfrm>
              <a:off x="3259" y="1069"/>
              <a:ext cx="13" cy="39"/>
            </a:xfrm>
            <a:custGeom>
              <a:avLst/>
              <a:gdLst>
                <a:gd name="T0" fmla="*/ 4 w 7"/>
                <a:gd name="T1" fmla="*/ 4 h 31"/>
                <a:gd name="T2" fmla="*/ 4 w 7"/>
                <a:gd name="T3" fmla="*/ 7 h 31"/>
                <a:gd name="T4" fmla="*/ 4 w 7"/>
                <a:gd name="T5" fmla="*/ 8 h 31"/>
                <a:gd name="T6" fmla="*/ 5 w 7"/>
                <a:gd name="T7" fmla="*/ 12 h 31"/>
                <a:gd name="T8" fmla="*/ 5 w 7"/>
                <a:gd name="T9" fmla="*/ 15 h 31"/>
                <a:gd name="T10" fmla="*/ 7 w 7"/>
                <a:gd name="T11" fmla="*/ 19 h 31"/>
                <a:gd name="T12" fmla="*/ 7 w 7"/>
                <a:gd name="T13" fmla="*/ 22 h 31"/>
                <a:gd name="T14" fmla="*/ 7 w 7"/>
                <a:gd name="T15" fmla="*/ 25 h 31"/>
                <a:gd name="T16" fmla="*/ 7 w 7"/>
                <a:gd name="T17" fmla="*/ 26 h 31"/>
                <a:gd name="T18" fmla="*/ 7 w 7"/>
                <a:gd name="T19" fmla="*/ 28 h 31"/>
                <a:gd name="T20" fmla="*/ 7 w 7"/>
                <a:gd name="T21" fmla="*/ 29 h 31"/>
                <a:gd name="T22" fmla="*/ 7 w 7"/>
                <a:gd name="T23" fmla="*/ 31 h 31"/>
                <a:gd name="T24" fmla="*/ 5 w 7"/>
                <a:gd name="T25" fmla="*/ 31 h 31"/>
                <a:gd name="T26" fmla="*/ 5 w 7"/>
                <a:gd name="T27" fmla="*/ 31 h 31"/>
                <a:gd name="T28" fmla="*/ 4 w 7"/>
                <a:gd name="T29" fmla="*/ 31 h 31"/>
                <a:gd name="T30" fmla="*/ 4 w 7"/>
                <a:gd name="T31" fmla="*/ 31 h 31"/>
                <a:gd name="T32" fmla="*/ 4 w 7"/>
                <a:gd name="T33" fmla="*/ 31 h 31"/>
                <a:gd name="T34" fmla="*/ 3 w 7"/>
                <a:gd name="T35" fmla="*/ 31 h 31"/>
                <a:gd name="T36" fmla="*/ 1 w 7"/>
                <a:gd name="T37" fmla="*/ 29 h 31"/>
                <a:gd name="T38" fmla="*/ 1 w 7"/>
                <a:gd name="T39" fmla="*/ 28 h 31"/>
                <a:gd name="T40" fmla="*/ 1 w 7"/>
                <a:gd name="T41" fmla="*/ 25 h 31"/>
                <a:gd name="T42" fmla="*/ 0 w 7"/>
                <a:gd name="T43" fmla="*/ 22 h 31"/>
                <a:gd name="T44" fmla="*/ 0 w 7"/>
                <a:gd name="T45" fmla="*/ 19 h 31"/>
                <a:gd name="T46" fmla="*/ 0 w 7"/>
                <a:gd name="T47" fmla="*/ 17 h 31"/>
                <a:gd name="T48" fmla="*/ 0 w 7"/>
                <a:gd name="T49" fmla="*/ 14 h 31"/>
                <a:gd name="T50" fmla="*/ 0 w 7"/>
                <a:gd name="T51" fmla="*/ 11 h 31"/>
                <a:gd name="T52" fmla="*/ 0 w 7"/>
                <a:gd name="T53" fmla="*/ 9 h 31"/>
                <a:gd name="T54" fmla="*/ 0 w 7"/>
                <a:gd name="T55" fmla="*/ 7 h 31"/>
                <a:gd name="T56" fmla="*/ 0 w 7"/>
                <a:gd name="T57" fmla="*/ 4 h 31"/>
                <a:gd name="T58" fmla="*/ 0 w 7"/>
                <a:gd name="T59" fmla="*/ 2 h 31"/>
                <a:gd name="T60" fmla="*/ 0 w 7"/>
                <a:gd name="T61" fmla="*/ 1 h 31"/>
                <a:gd name="T62" fmla="*/ 0 w 7"/>
                <a:gd name="T63" fmla="*/ 1 h 31"/>
                <a:gd name="T64" fmla="*/ 1 w 7"/>
                <a:gd name="T65" fmla="*/ 0 h 31"/>
                <a:gd name="T66" fmla="*/ 1 w 7"/>
                <a:gd name="T67" fmla="*/ 0 h 31"/>
                <a:gd name="T68" fmla="*/ 1 w 7"/>
                <a:gd name="T69" fmla="*/ 0 h 31"/>
                <a:gd name="T70" fmla="*/ 1 w 7"/>
                <a:gd name="T71" fmla="*/ 0 h 31"/>
                <a:gd name="T72" fmla="*/ 3 w 7"/>
                <a:gd name="T73" fmla="*/ 0 h 31"/>
                <a:gd name="T74" fmla="*/ 3 w 7"/>
                <a:gd name="T75" fmla="*/ 1 h 31"/>
                <a:gd name="T76" fmla="*/ 4 w 7"/>
                <a:gd name="T77" fmla="*/ 1 h 31"/>
                <a:gd name="T78" fmla="*/ 4 w 7"/>
                <a:gd name="T79" fmla="*/ 1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" h="31">
                  <a:moveTo>
                    <a:pt x="4" y="2"/>
                  </a:move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47"/>
            <p:cNvSpPr>
              <a:spLocks/>
            </p:cNvSpPr>
            <p:nvPr/>
          </p:nvSpPr>
          <p:spPr bwMode="auto">
            <a:xfrm>
              <a:off x="3259" y="1111"/>
              <a:ext cx="13" cy="39"/>
            </a:xfrm>
            <a:custGeom>
              <a:avLst/>
              <a:gdLst>
                <a:gd name="T0" fmla="*/ 4 w 7"/>
                <a:gd name="T1" fmla="*/ 3 h 31"/>
                <a:gd name="T2" fmla="*/ 4 w 7"/>
                <a:gd name="T3" fmla="*/ 6 h 31"/>
                <a:gd name="T4" fmla="*/ 4 w 7"/>
                <a:gd name="T5" fmla="*/ 8 h 31"/>
                <a:gd name="T6" fmla="*/ 4 w 7"/>
                <a:gd name="T7" fmla="*/ 11 h 31"/>
                <a:gd name="T8" fmla="*/ 5 w 7"/>
                <a:gd name="T9" fmla="*/ 16 h 31"/>
                <a:gd name="T10" fmla="*/ 5 w 7"/>
                <a:gd name="T11" fmla="*/ 18 h 31"/>
                <a:gd name="T12" fmla="*/ 7 w 7"/>
                <a:gd name="T13" fmla="*/ 21 h 31"/>
                <a:gd name="T14" fmla="*/ 7 w 7"/>
                <a:gd name="T15" fmla="*/ 24 h 31"/>
                <a:gd name="T16" fmla="*/ 7 w 7"/>
                <a:gd name="T17" fmla="*/ 25 h 31"/>
                <a:gd name="T18" fmla="*/ 7 w 7"/>
                <a:gd name="T19" fmla="*/ 27 h 31"/>
                <a:gd name="T20" fmla="*/ 7 w 7"/>
                <a:gd name="T21" fmla="*/ 28 h 31"/>
                <a:gd name="T22" fmla="*/ 5 w 7"/>
                <a:gd name="T23" fmla="*/ 30 h 31"/>
                <a:gd name="T24" fmla="*/ 5 w 7"/>
                <a:gd name="T25" fmla="*/ 30 h 31"/>
                <a:gd name="T26" fmla="*/ 4 w 7"/>
                <a:gd name="T27" fmla="*/ 31 h 31"/>
                <a:gd name="T28" fmla="*/ 4 w 7"/>
                <a:gd name="T29" fmla="*/ 31 h 31"/>
                <a:gd name="T30" fmla="*/ 4 w 7"/>
                <a:gd name="T31" fmla="*/ 31 h 31"/>
                <a:gd name="T32" fmla="*/ 3 w 7"/>
                <a:gd name="T33" fmla="*/ 31 h 31"/>
                <a:gd name="T34" fmla="*/ 3 w 7"/>
                <a:gd name="T35" fmla="*/ 30 h 31"/>
                <a:gd name="T36" fmla="*/ 1 w 7"/>
                <a:gd name="T37" fmla="*/ 28 h 31"/>
                <a:gd name="T38" fmla="*/ 1 w 7"/>
                <a:gd name="T39" fmla="*/ 27 h 31"/>
                <a:gd name="T40" fmla="*/ 0 w 7"/>
                <a:gd name="T41" fmla="*/ 24 h 31"/>
                <a:gd name="T42" fmla="*/ 0 w 7"/>
                <a:gd name="T43" fmla="*/ 21 h 31"/>
                <a:gd name="T44" fmla="*/ 0 w 7"/>
                <a:gd name="T45" fmla="*/ 18 h 31"/>
                <a:gd name="T46" fmla="*/ 0 w 7"/>
                <a:gd name="T47" fmla="*/ 16 h 31"/>
                <a:gd name="T48" fmla="*/ 0 w 7"/>
                <a:gd name="T49" fmla="*/ 6 h 31"/>
                <a:gd name="T50" fmla="*/ 0 w 7"/>
                <a:gd name="T51" fmla="*/ 3 h 31"/>
                <a:gd name="T52" fmla="*/ 0 w 7"/>
                <a:gd name="T53" fmla="*/ 1 h 31"/>
                <a:gd name="T54" fmla="*/ 0 w 7"/>
                <a:gd name="T55" fmla="*/ 1 h 31"/>
                <a:gd name="T56" fmla="*/ 0 w 7"/>
                <a:gd name="T57" fmla="*/ 0 h 31"/>
                <a:gd name="T58" fmla="*/ 0 w 7"/>
                <a:gd name="T59" fmla="*/ 0 h 31"/>
                <a:gd name="T60" fmla="*/ 0 w 7"/>
                <a:gd name="T61" fmla="*/ 0 h 31"/>
                <a:gd name="T62" fmla="*/ 1 w 7"/>
                <a:gd name="T63" fmla="*/ 0 h 31"/>
                <a:gd name="T64" fmla="*/ 1 w 7"/>
                <a:gd name="T65" fmla="*/ 0 h 31"/>
                <a:gd name="T66" fmla="*/ 3 w 7"/>
                <a:gd name="T67" fmla="*/ 0 h 31"/>
                <a:gd name="T68" fmla="*/ 3 w 7"/>
                <a:gd name="T69" fmla="*/ 0 h 31"/>
                <a:gd name="T70" fmla="*/ 3 w 7"/>
                <a:gd name="T71" fmla="*/ 0 h 31"/>
                <a:gd name="T72" fmla="*/ 4 w 7"/>
                <a:gd name="T73" fmla="*/ 1 h 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" h="31">
                  <a:moveTo>
                    <a:pt x="4" y="1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48"/>
            <p:cNvSpPr>
              <a:spLocks/>
            </p:cNvSpPr>
            <p:nvPr/>
          </p:nvSpPr>
          <p:spPr bwMode="auto">
            <a:xfrm>
              <a:off x="3259" y="1150"/>
              <a:ext cx="13" cy="42"/>
            </a:xfrm>
            <a:custGeom>
              <a:avLst/>
              <a:gdLst>
                <a:gd name="T0" fmla="*/ 4 w 7"/>
                <a:gd name="T1" fmla="*/ 3 h 31"/>
                <a:gd name="T2" fmla="*/ 4 w 7"/>
                <a:gd name="T3" fmla="*/ 6 h 31"/>
                <a:gd name="T4" fmla="*/ 4 w 7"/>
                <a:gd name="T5" fmla="*/ 8 h 31"/>
                <a:gd name="T6" fmla="*/ 4 w 7"/>
                <a:gd name="T7" fmla="*/ 11 h 31"/>
                <a:gd name="T8" fmla="*/ 5 w 7"/>
                <a:gd name="T9" fmla="*/ 16 h 31"/>
                <a:gd name="T10" fmla="*/ 5 w 7"/>
                <a:gd name="T11" fmla="*/ 20 h 31"/>
                <a:gd name="T12" fmla="*/ 7 w 7"/>
                <a:gd name="T13" fmla="*/ 23 h 31"/>
                <a:gd name="T14" fmla="*/ 7 w 7"/>
                <a:gd name="T15" fmla="*/ 25 h 31"/>
                <a:gd name="T16" fmla="*/ 7 w 7"/>
                <a:gd name="T17" fmla="*/ 27 h 31"/>
                <a:gd name="T18" fmla="*/ 7 w 7"/>
                <a:gd name="T19" fmla="*/ 28 h 31"/>
                <a:gd name="T20" fmla="*/ 7 w 7"/>
                <a:gd name="T21" fmla="*/ 30 h 31"/>
                <a:gd name="T22" fmla="*/ 5 w 7"/>
                <a:gd name="T23" fmla="*/ 30 h 31"/>
                <a:gd name="T24" fmla="*/ 5 w 7"/>
                <a:gd name="T25" fmla="*/ 31 h 31"/>
                <a:gd name="T26" fmla="*/ 4 w 7"/>
                <a:gd name="T27" fmla="*/ 31 h 31"/>
                <a:gd name="T28" fmla="*/ 4 w 7"/>
                <a:gd name="T29" fmla="*/ 31 h 31"/>
                <a:gd name="T30" fmla="*/ 4 w 7"/>
                <a:gd name="T31" fmla="*/ 31 h 31"/>
                <a:gd name="T32" fmla="*/ 3 w 7"/>
                <a:gd name="T33" fmla="*/ 31 h 31"/>
                <a:gd name="T34" fmla="*/ 3 w 7"/>
                <a:gd name="T35" fmla="*/ 30 h 31"/>
                <a:gd name="T36" fmla="*/ 1 w 7"/>
                <a:gd name="T37" fmla="*/ 30 h 31"/>
                <a:gd name="T38" fmla="*/ 1 w 7"/>
                <a:gd name="T39" fmla="*/ 28 h 31"/>
                <a:gd name="T40" fmla="*/ 0 w 7"/>
                <a:gd name="T41" fmla="*/ 25 h 31"/>
                <a:gd name="T42" fmla="*/ 0 w 7"/>
                <a:gd name="T43" fmla="*/ 23 h 31"/>
                <a:gd name="T44" fmla="*/ 0 w 7"/>
                <a:gd name="T45" fmla="*/ 20 h 31"/>
                <a:gd name="T46" fmla="*/ 0 w 7"/>
                <a:gd name="T47" fmla="*/ 17 h 31"/>
                <a:gd name="T48" fmla="*/ 0 w 7"/>
                <a:gd name="T49" fmla="*/ 6 h 31"/>
                <a:gd name="T50" fmla="*/ 0 w 7"/>
                <a:gd name="T51" fmla="*/ 4 h 31"/>
                <a:gd name="T52" fmla="*/ 0 w 7"/>
                <a:gd name="T53" fmla="*/ 3 h 31"/>
                <a:gd name="T54" fmla="*/ 0 w 7"/>
                <a:gd name="T55" fmla="*/ 1 h 31"/>
                <a:gd name="T56" fmla="*/ 0 w 7"/>
                <a:gd name="T57" fmla="*/ 0 h 31"/>
                <a:gd name="T58" fmla="*/ 0 w 7"/>
                <a:gd name="T59" fmla="*/ 0 h 31"/>
                <a:gd name="T60" fmla="*/ 0 w 7"/>
                <a:gd name="T61" fmla="*/ 0 h 31"/>
                <a:gd name="T62" fmla="*/ 1 w 7"/>
                <a:gd name="T63" fmla="*/ 0 h 31"/>
                <a:gd name="T64" fmla="*/ 1 w 7"/>
                <a:gd name="T65" fmla="*/ 0 h 31"/>
                <a:gd name="T66" fmla="*/ 3 w 7"/>
                <a:gd name="T67" fmla="*/ 0 h 31"/>
                <a:gd name="T68" fmla="*/ 3 w 7"/>
                <a:gd name="T69" fmla="*/ 0 h 31"/>
                <a:gd name="T70" fmla="*/ 3 w 7"/>
                <a:gd name="T71" fmla="*/ 1 h 31"/>
                <a:gd name="T72" fmla="*/ 4 w 7"/>
                <a:gd name="T73" fmla="*/ 1 h 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" h="31">
                  <a:moveTo>
                    <a:pt x="4" y="3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49"/>
            <p:cNvSpPr>
              <a:spLocks/>
            </p:cNvSpPr>
            <p:nvPr/>
          </p:nvSpPr>
          <p:spPr bwMode="auto">
            <a:xfrm>
              <a:off x="3259" y="1192"/>
              <a:ext cx="13" cy="42"/>
            </a:xfrm>
            <a:custGeom>
              <a:avLst/>
              <a:gdLst>
                <a:gd name="T0" fmla="*/ 4 w 7"/>
                <a:gd name="T1" fmla="*/ 4 h 32"/>
                <a:gd name="T2" fmla="*/ 4 w 7"/>
                <a:gd name="T3" fmla="*/ 7 h 32"/>
                <a:gd name="T4" fmla="*/ 4 w 7"/>
                <a:gd name="T5" fmla="*/ 10 h 32"/>
                <a:gd name="T6" fmla="*/ 5 w 7"/>
                <a:gd name="T7" fmla="*/ 13 h 32"/>
                <a:gd name="T8" fmla="*/ 5 w 7"/>
                <a:gd name="T9" fmla="*/ 15 h 32"/>
                <a:gd name="T10" fmla="*/ 7 w 7"/>
                <a:gd name="T11" fmla="*/ 20 h 32"/>
                <a:gd name="T12" fmla="*/ 7 w 7"/>
                <a:gd name="T13" fmla="*/ 23 h 32"/>
                <a:gd name="T14" fmla="*/ 7 w 7"/>
                <a:gd name="T15" fmla="*/ 25 h 32"/>
                <a:gd name="T16" fmla="*/ 7 w 7"/>
                <a:gd name="T17" fmla="*/ 27 h 32"/>
                <a:gd name="T18" fmla="*/ 7 w 7"/>
                <a:gd name="T19" fmla="*/ 28 h 32"/>
                <a:gd name="T20" fmla="*/ 7 w 7"/>
                <a:gd name="T21" fmla="*/ 30 h 32"/>
                <a:gd name="T22" fmla="*/ 7 w 7"/>
                <a:gd name="T23" fmla="*/ 31 h 32"/>
                <a:gd name="T24" fmla="*/ 5 w 7"/>
                <a:gd name="T25" fmla="*/ 31 h 32"/>
                <a:gd name="T26" fmla="*/ 5 w 7"/>
                <a:gd name="T27" fmla="*/ 31 h 32"/>
                <a:gd name="T28" fmla="*/ 4 w 7"/>
                <a:gd name="T29" fmla="*/ 32 h 32"/>
                <a:gd name="T30" fmla="*/ 4 w 7"/>
                <a:gd name="T31" fmla="*/ 32 h 32"/>
                <a:gd name="T32" fmla="*/ 4 w 7"/>
                <a:gd name="T33" fmla="*/ 31 h 32"/>
                <a:gd name="T34" fmla="*/ 3 w 7"/>
                <a:gd name="T35" fmla="*/ 31 h 32"/>
                <a:gd name="T36" fmla="*/ 1 w 7"/>
                <a:gd name="T37" fmla="*/ 30 h 32"/>
                <a:gd name="T38" fmla="*/ 1 w 7"/>
                <a:gd name="T39" fmla="*/ 28 h 32"/>
                <a:gd name="T40" fmla="*/ 1 w 7"/>
                <a:gd name="T41" fmla="*/ 25 h 32"/>
                <a:gd name="T42" fmla="*/ 0 w 7"/>
                <a:gd name="T43" fmla="*/ 23 h 32"/>
                <a:gd name="T44" fmla="*/ 0 w 7"/>
                <a:gd name="T45" fmla="*/ 20 h 32"/>
                <a:gd name="T46" fmla="*/ 0 w 7"/>
                <a:gd name="T47" fmla="*/ 17 h 32"/>
                <a:gd name="T48" fmla="*/ 0 w 7"/>
                <a:gd name="T49" fmla="*/ 14 h 32"/>
                <a:gd name="T50" fmla="*/ 0 w 7"/>
                <a:gd name="T51" fmla="*/ 11 h 32"/>
                <a:gd name="T52" fmla="*/ 0 w 7"/>
                <a:gd name="T53" fmla="*/ 10 h 32"/>
                <a:gd name="T54" fmla="*/ 0 w 7"/>
                <a:gd name="T55" fmla="*/ 7 h 32"/>
                <a:gd name="T56" fmla="*/ 0 w 7"/>
                <a:gd name="T57" fmla="*/ 4 h 32"/>
                <a:gd name="T58" fmla="*/ 0 w 7"/>
                <a:gd name="T59" fmla="*/ 3 h 32"/>
                <a:gd name="T60" fmla="*/ 0 w 7"/>
                <a:gd name="T61" fmla="*/ 3 h 32"/>
                <a:gd name="T62" fmla="*/ 0 w 7"/>
                <a:gd name="T63" fmla="*/ 1 h 32"/>
                <a:gd name="T64" fmla="*/ 1 w 7"/>
                <a:gd name="T65" fmla="*/ 1 h 32"/>
                <a:gd name="T66" fmla="*/ 1 w 7"/>
                <a:gd name="T67" fmla="*/ 0 h 32"/>
                <a:gd name="T68" fmla="*/ 1 w 7"/>
                <a:gd name="T69" fmla="*/ 0 h 32"/>
                <a:gd name="T70" fmla="*/ 1 w 7"/>
                <a:gd name="T71" fmla="*/ 0 h 32"/>
                <a:gd name="T72" fmla="*/ 3 w 7"/>
                <a:gd name="T73" fmla="*/ 1 h 32"/>
                <a:gd name="T74" fmla="*/ 3 w 7"/>
                <a:gd name="T75" fmla="*/ 1 h 32"/>
                <a:gd name="T76" fmla="*/ 4 w 7"/>
                <a:gd name="T77" fmla="*/ 1 h 32"/>
                <a:gd name="T78" fmla="*/ 4 w 7"/>
                <a:gd name="T79" fmla="*/ 3 h 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" h="32">
                  <a:moveTo>
                    <a:pt x="4" y="3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50"/>
            <p:cNvSpPr>
              <a:spLocks/>
            </p:cNvSpPr>
            <p:nvPr/>
          </p:nvSpPr>
          <p:spPr bwMode="auto">
            <a:xfrm>
              <a:off x="3259" y="1235"/>
              <a:ext cx="13" cy="39"/>
            </a:xfrm>
            <a:custGeom>
              <a:avLst/>
              <a:gdLst>
                <a:gd name="T0" fmla="*/ 4 w 7"/>
                <a:gd name="T1" fmla="*/ 3 h 31"/>
                <a:gd name="T2" fmla="*/ 4 w 7"/>
                <a:gd name="T3" fmla="*/ 6 h 31"/>
                <a:gd name="T4" fmla="*/ 4 w 7"/>
                <a:gd name="T5" fmla="*/ 9 h 31"/>
                <a:gd name="T6" fmla="*/ 4 w 7"/>
                <a:gd name="T7" fmla="*/ 12 h 31"/>
                <a:gd name="T8" fmla="*/ 5 w 7"/>
                <a:gd name="T9" fmla="*/ 16 h 31"/>
                <a:gd name="T10" fmla="*/ 5 w 7"/>
                <a:gd name="T11" fmla="*/ 20 h 31"/>
                <a:gd name="T12" fmla="*/ 7 w 7"/>
                <a:gd name="T13" fmla="*/ 23 h 31"/>
                <a:gd name="T14" fmla="*/ 7 w 7"/>
                <a:gd name="T15" fmla="*/ 26 h 31"/>
                <a:gd name="T16" fmla="*/ 7 w 7"/>
                <a:gd name="T17" fmla="*/ 27 h 31"/>
                <a:gd name="T18" fmla="*/ 7 w 7"/>
                <a:gd name="T19" fmla="*/ 29 h 31"/>
                <a:gd name="T20" fmla="*/ 7 w 7"/>
                <a:gd name="T21" fmla="*/ 30 h 31"/>
                <a:gd name="T22" fmla="*/ 5 w 7"/>
                <a:gd name="T23" fmla="*/ 30 h 31"/>
                <a:gd name="T24" fmla="*/ 5 w 7"/>
                <a:gd name="T25" fmla="*/ 31 h 31"/>
                <a:gd name="T26" fmla="*/ 4 w 7"/>
                <a:gd name="T27" fmla="*/ 31 h 31"/>
                <a:gd name="T28" fmla="*/ 4 w 7"/>
                <a:gd name="T29" fmla="*/ 31 h 31"/>
                <a:gd name="T30" fmla="*/ 4 w 7"/>
                <a:gd name="T31" fmla="*/ 31 h 31"/>
                <a:gd name="T32" fmla="*/ 3 w 7"/>
                <a:gd name="T33" fmla="*/ 31 h 31"/>
                <a:gd name="T34" fmla="*/ 3 w 7"/>
                <a:gd name="T35" fmla="*/ 31 h 31"/>
                <a:gd name="T36" fmla="*/ 1 w 7"/>
                <a:gd name="T37" fmla="*/ 30 h 31"/>
                <a:gd name="T38" fmla="*/ 1 w 7"/>
                <a:gd name="T39" fmla="*/ 29 h 31"/>
                <a:gd name="T40" fmla="*/ 0 w 7"/>
                <a:gd name="T41" fmla="*/ 26 h 31"/>
                <a:gd name="T42" fmla="*/ 0 w 7"/>
                <a:gd name="T43" fmla="*/ 23 h 31"/>
                <a:gd name="T44" fmla="*/ 0 w 7"/>
                <a:gd name="T45" fmla="*/ 20 h 31"/>
                <a:gd name="T46" fmla="*/ 0 w 7"/>
                <a:gd name="T47" fmla="*/ 16 h 31"/>
                <a:gd name="T48" fmla="*/ 0 w 7"/>
                <a:gd name="T49" fmla="*/ 5 h 31"/>
                <a:gd name="T50" fmla="*/ 0 w 7"/>
                <a:gd name="T51" fmla="*/ 3 h 31"/>
                <a:gd name="T52" fmla="*/ 0 w 7"/>
                <a:gd name="T53" fmla="*/ 3 h 31"/>
                <a:gd name="T54" fmla="*/ 0 w 7"/>
                <a:gd name="T55" fmla="*/ 2 h 31"/>
                <a:gd name="T56" fmla="*/ 0 w 7"/>
                <a:gd name="T57" fmla="*/ 0 h 31"/>
                <a:gd name="T58" fmla="*/ 0 w 7"/>
                <a:gd name="T59" fmla="*/ 0 h 31"/>
                <a:gd name="T60" fmla="*/ 1 w 7"/>
                <a:gd name="T61" fmla="*/ 0 h 31"/>
                <a:gd name="T62" fmla="*/ 1 w 7"/>
                <a:gd name="T63" fmla="*/ 0 h 31"/>
                <a:gd name="T64" fmla="*/ 1 w 7"/>
                <a:gd name="T65" fmla="*/ 0 h 31"/>
                <a:gd name="T66" fmla="*/ 3 w 7"/>
                <a:gd name="T67" fmla="*/ 0 h 31"/>
                <a:gd name="T68" fmla="*/ 3 w 7"/>
                <a:gd name="T69" fmla="*/ 2 h 31"/>
                <a:gd name="T70" fmla="*/ 4 w 7"/>
                <a:gd name="T71" fmla="*/ 2 h 31"/>
                <a:gd name="T72" fmla="*/ 4 w 7"/>
                <a:gd name="T73" fmla="*/ 3 h 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" h="31">
                  <a:moveTo>
                    <a:pt x="4" y="3"/>
                  </a:move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51"/>
            <p:cNvSpPr>
              <a:spLocks/>
            </p:cNvSpPr>
            <p:nvPr/>
          </p:nvSpPr>
          <p:spPr bwMode="auto">
            <a:xfrm>
              <a:off x="3259" y="1274"/>
              <a:ext cx="13" cy="42"/>
            </a:xfrm>
            <a:custGeom>
              <a:avLst/>
              <a:gdLst>
                <a:gd name="T0" fmla="*/ 4 w 8"/>
                <a:gd name="T1" fmla="*/ 3 h 31"/>
                <a:gd name="T2" fmla="*/ 4 w 8"/>
                <a:gd name="T3" fmla="*/ 5 h 31"/>
                <a:gd name="T4" fmla="*/ 5 w 8"/>
                <a:gd name="T5" fmla="*/ 8 h 31"/>
                <a:gd name="T6" fmla="*/ 5 w 8"/>
                <a:gd name="T7" fmla="*/ 11 h 31"/>
                <a:gd name="T8" fmla="*/ 5 w 8"/>
                <a:gd name="T9" fmla="*/ 15 h 31"/>
                <a:gd name="T10" fmla="*/ 7 w 8"/>
                <a:gd name="T11" fmla="*/ 18 h 31"/>
                <a:gd name="T12" fmla="*/ 7 w 8"/>
                <a:gd name="T13" fmla="*/ 22 h 31"/>
                <a:gd name="T14" fmla="*/ 8 w 8"/>
                <a:gd name="T15" fmla="*/ 24 h 31"/>
                <a:gd name="T16" fmla="*/ 8 w 8"/>
                <a:gd name="T17" fmla="*/ 25 h 31"/>
                <a:gd name="T18" fmla="*/ 8 w 8"/>
                <a:gd name="T19" fmla="*/ 27 h 31"/>
                <a:gd name="T20" fmla="*/ 7 w 8"/>
                <a:gd name="T21" fmla="*/ 28 h 31"/>
                <a:gd name="T22" fmla="*/ 7 w 8"/>
                <a:gd name="T23" fmla="*/ 29 h 31"/>
                <a:gd name="T24" fmla="*/ 5 w 8"/>
                <a:gd name="T25" fmla="*/ 31 h 31"/>
                <a:gd name="T26" fmla="*/ 5 w 8"/>
                <a:gd name="T27" fmla="*/ 31 h 31"/>
                <a:gd name="T28" fmla="*/ 4 w 8"/>
                <a:gd name="T29" fmla="*/ 31 h 31"/>
                <a:gd name="T30" fmla="*/ 4 w 8"/>
                <a:gd name="T31" fmla="*/ 31 h 31"/>
                <a:gd name="T32" fmla="*/ 4 w 8"/>
                <a:gd name="T33" fmla="*/ 31 h 31"/>
                <a:gd name="T34" fmla="*/ 3 w 8"/>
                <a:gd name="T35" fmla="*/ 29 h 31"/>
                <a:gd name="T36" fmla="*/ 3 w 8"/>
                <a:gd name="T37" fmla="*/ 28 h 31"/>
                <a:gd name="T38" fmla="*/ 1 w 8"/>
                <a:gd name="T39" fmla="*/ 27 h 31"/>
                <a:gd name="T40" fmla="*/ 1 w 8"/>
                <a:gd name="T41" fmla="*/ 25 h 31"/>
                <a:gd name="T42" fmla="*/ 1 w 8"/>
                <a:gd name="T43" fmla="*/ 22 h 31"/>
                <a:gd name="T44" fmla="*/ 0 w 8"/>
                <a:gd name="T45" fmla="*/ 18 h 31"/>
                <a:gd name="T46" fmla="*/ 0 w 8"/>
                <a:gd name="T47" fmla="*/ 15 h 31"/>
                <a:gd name="T48" fmla="*/ 0 w 8"/>
                <a:gd name="T49" fmla="*/ 12 h 31"/>
                <a:gd name="T50" fmla="*/ 0 w 8"/>
                <a:gd name="T51" fmla="*/ 11 h 31"/>
                <a:gd name="T52" fmla="*/ 0 w 8"/>
                <a:gd name="T53" fmla="*/ 8 h 31"/>
                <a:gd name="T54" fmla="*/ 0 w 8"/>
                <a:gd name="T55" fmla="*/ 5 h 31"/>
                <a:gd name="T56" fmla="*/ 0 w 8"/>
                <a:gd name="T57" fmla="*/ 3 h 31"/>
                <a:gd name="T58" fmla="*/ 0 w 8"/>
                <a:gd name="T59" fmla="*/ 3 h 31"/>
                <a:gd name="T60" fmla="*/ 0 w 8"/>
                <a:gd name="T61" fmla="*/ 1 h 31"/>
                <a:gd name="T62" fmla="*/ 1 w 8"/>
                <a:gd name="T63" fmla="*/ 0 h 31"/>
                <a:gd name="T64" fmla="*/ 1 w 8"/>
                <a:gd name="T65" fmla="*/ 0 h 31"/>
                <a:gd name="T66" fmla="*/ 1 w 8"/>
                <a:gd name="T67" fmla="*/ 0 h 31"/>
                <a:gd name="T68" fmla="*/ 1 w 8"/>
                <a:gd name="T69" fmla="*/ 0 h 31"/>
                <a:gd name="T70" fmla="*/ 1 w 8"/>
                <a:gd name="T71" fmla="*/ 0 h 31"/>
                <a:gd name="T72" fmla="*/ 3 w 8"/>
                <a:gd name="T73" fmla="*/ 0 h 31"/>
                <a:gd name="T74" fmla="*/ 3 w 8"/>
                <a:gd name="T75" fmla="*/ 0 h 31"/>
                <a:gd name="T76" fmla="*/ 4 w 8"/>
                <a:gd name="T77" fmla="*/ 0 h 31"/>
                <a:gd name="T78" fmla="*/ 4 w 8"/>
                <a:gd name="T79" fmla="*/ 1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" h="31">
                  <a:moveTo>
                    <a:pt x="4" y="1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52"/>
            <p:cNvSpPr>
              <a:spLocks/>
            </p:cNvSpPr>
            <p:nvPr/>
          </p:nvSpPr>
          <p:spPr bwMode="auto">
            <a:xfrm>
              <a:off x="3259" y="1319"/>
              <a:ext cx="13" cy="39"/>
            </a:xfrm>
            <a:custGeom>
              <a:avLst/>
              <a:gdLst>
                <a:gd name="T0" fmla="*/ 4 w 7"/>
                <a:gd name="T1" fmla="*/ 3 h 31"/>
                <a:gd name="T2" fmla="*/ 4 w 7"/>
                <a:gd name="T3" fmla="*/ 6 h 31"/>
                <a:gd name="T4" fmla="*/ 4 w 7"/>
                <a:gd name="T5" fmla="*/ 9 h 31"/>
                <a:gd name="T6" fmla="*/ 5 w 7"/>
                <a:gd name="T7" fmla="*/ 11 h 31"/>
                <a:gd name="T8" fmla="*/ 5 w 7"/>
                <a:gd name="T9" fmla="*/ 16 h 31"/>
                <a:gd name="T10" fmla="*/ 7 w 7"/>
                <a:gd name="T11" fmla="*/ 19 h 31"/>
                <a:gd name="T12" fmla="*/ 7 w 7"/>
                <a:gd name="T13" fmla="*/ 23 h 31"/>
                <a:gd name="T14" fmla="*/ 7 w 7"/>
                <a:gd name="T15" fmla="*/ 24 h 31"/>
                <a:gd name="T16" fmla="*/ 7 w 7"/>
                <a:gd name="T17" fmla="*/ 26 h 31"/>
                <a:gd name="T18" fmla="*/ 7 w 7"/>
                <a:gd name="T19" fmla="*/ 27 h 31"/>
                <a:gd name="T20" fmla="*/ 7 w 7"/>
                <a:gd name="T21" fmla="*/ 28 h 31"/>
                <a:gd name="T22" fmla="*/ 7 w 7"/>
                <a:gd name="T23" fmla="*/ 30 h 31"/>
                <a:gd name="T24" fmla="*/ 5 w 7"/>
                <a:gd name="T25" fmla="*/ 31 h 31"/>
                <a:gd name="T26" fmla="*/ 5 w 7"/>
                <a:gd name="T27" fmla="*/ 31 h 31"/>
                <a:gd name="T28" fmla="*/ 4 w 7"/>
                <a:gd name="T29" fmla="*/ 31 h 31"/>
                <a:gd name="T30" fmla="*/ 4 w 7"/>
                <a:gd name="T31" fmla="*/ 31 h 31"/>
                <a:gd name="T32" fmla="*/ 4 w 7"/>
                <a:gd name="T33" fmla="*/ 31 h 31"/>
                <a:gd name="T34" fmla="*/ 3 w 7"/>
                <a:gd name="T35" fmla="*/ 30 h 31"/>
                <a:gd name="T36" fmla="*/ 1 w 7"/>
                <a:gd name="T37" fmla="*/ 28 h 31"/>
                <a:gd name="T38" fmla="*/ 1 w 7"/>
                <a:gd name="T39" fmla="*/ 27 h 31"/>
                <a:gd name="T40" fmla="*/ 1 w 7"/>
                <a:gd name="T41" fmla="*/ 26 h 31"/>
                <a:gd name="T42" fmla="*/ 0 w 7"/>
                <a:gd name="T43" fmla="*/ 23 h 31"/>
                <a:gd name="T44" fmla="*/ 0 w 7"/>
                <a:gd name="T45" fmla="*/ 20 h 31"/>
                <a:gd name="T46" fmla="*/ 0 w 7"/>
                <a:gd name="T47" fmla="*/ 16 h 31"/>
                <a:gd name="T48" fmla="*/ 0 w 7"/>
                <a:gd name="T49" fmla="*/ 13 h 31"/>
                <a:gd name="T50" fmla="*/ 0 w 7"/>
                <a:gd name="T51" fmla="*/ 11 h 31"/>
                <a:gd name="T52" fmla="*/ 0 w 7"/>
                <a:gd name="T53" fmla="*/ 9 h 31"/>
                <a:gd name="T54" fmla="*/ 0 w 7"/>
                <a:gd name="T55" fmla="*/ 6 h 31"/>
                <a:gd name="T56" fmla="*/ 0 w 7"/>
                <a:gd name="T57" fmla="*/ 4 h 31"/>
                <a:gd name="T58" fmla="*/ 0 w 7"/>
                <a:gd name="T59" fmla="*/ 3 h 31"/>
                <a:gd name="T60" fmla="*/ 0 w 7"/>
                <a:gd name="T61" fmla="*/ 2 h 31"/>
                <a:gd name="T62" fmla="*/ 0 w 7"/>
                <a:gd name="T63" fmla="*/ 0 h 31"/>
                <a:gd name="T64" fmla="*/ 1 w 7"/>
                <a:gd name="T65" fmla="*/ 0 h 31"/>
                <a:gd name="T66" fmla="*/ 1 w 7"/>
                <a:gd name="T67" fmla="*/ 0 h 31"/>
                <a:gd name="T68" fmla="*/ 1 w 7"/>
                <a:gd name="T69" fmla="*/ 0 h 31"/>
                <a:gd name="T70" fmla="*/ 1 w 7"/>
                <a:gd name="T71" fmla="*/ 0 h 31"/>
                <a:gd name="T72" fmla="*/ 3 w 7"/>
                <a:gd name="T73" fmla="*/ 0 h 31"/>
                <a:gd name="T74" fmla="*/ 3 w 7"/>
                <a:gd name="T75" fmla="*/ 0 h 31"/>
                <a:gd name="T76" fmla="*/ 4 w 7"/>
                <a:gd name="T77" fmla="*/ 2 h 31"/>
                <a:gd name="T78" fmla="*/ 4 w 7"/>
                <a:gd name="T79" fmla="*/ 2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" h="31">
                  <a:moveTo>
                    <a:pt x="4" y="2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53"/>
            <p:cNvSpPr>
              <a:spLocks/>
            </p:cNvSpPr>
            <p:nvPr/>
          </p:nvSpPr>
          <p:spPr bwMode="auto">
            <a:xfrm>
              <a:off x="3259" y="1358"/>
              <a:ext cx="13" cy="42"/>
            </a:xfrm>
            <a:custGeom>
              <a:avLst/>
              <a:gdLst>
                <a:gd name="T0" fmla="*/ 4 w 7"/>
                <a:gd name="T1" fmla="*/ 4 h 33"/>
                <a:gd name="T2" fmla="*/ 4 w 7"/>
                <a:gd name="T3" fmla="*/ 7 h 33"/>
                <a:gd name="T4" fmla="*/ 4 w 7"/>
                <a:gd name="T5" fmla="*/ 10 h 33"/>
                <a:gd name="T6" fmla="*/ 5 w 7"/>
                <a:gd name="T7" fmla="*/ 13 h 33"/>
                <a:gd name="T8" fmla="*/ 5 w 7"/>
                <a:gd name="T9" fmla="*/ 17 h 33"/>
                <a:gd name="T10" fmla="*/ 7 w 7"/>
                <a:gd name="T11" fmla="*/ 20 h 33"/>
                <a:gd name="T12" fmla="*/ 7 w 7"/>
                <a:gd name="T13" fmla="*/ 23 h 33"/>
                <a:gd name="T14" fmla="*/ 7 w 7"/>
                <a:gd name="T15" fmla="*/ 26 h 33"/>
                <a:gd name="T16" fmla="*/ 7 w 7"/>
                <a:gd name="T17" fmla="*/ 27 h 33"/>
                <a:gd name="T18" fmla="*/ 7 w 7"/>
                <a:gd name="T19" fmla="*/ 28 h 33"/>
                <a:gd name="T20" fmla="*/ 7 w 7"/>
                <a:gd name="T21" fmla="*/ 30 h 33"/>
                <a:gd name="T22" fmla="*/ 7 w 7"/>
                <a:gd name="T23" fmla="*/ 31 h 33"/>
                <a:gd name="T24" fmla="*/ 5 w 7"/>
                <a:gd name="T25" fmla="*/ 31 h 33"/>
                <a:gd name="T26" fmla="*/ 5 w 7"/>
                <a:gd name="T27" fmla="*/ 33 h 33"/>
                <a:gd name="T28" fmla="*/ 4 w 7"/>
                <a:gd name="T29" fmla="*/ 33 h 33"/>
                <a:gd name="T30" fmla="*/ 4 w 7"/>
                <a:gd name="T31" fmla="*/ 33 h 33"/>
                <a:gd name="T32" fmla="*/ 4 w 7"/>
                <a:gd name="T33" fmla="*/ 31 h 33"/>
                <a:gd name="T34" fmla="*/ 3 w 7"/>
                <a:gd name="T35" fmla="*/ 31 h 33"/>
                <a:gd name="T36" fmla="*/ 1 w 7"/>
                <a:gd name="T37" fmla="*/ 30 h 33"/>
                <a:gd name="T38" fmla="*/ 1 w 7"/>
                <a:gd name="T39" fmla="*/ 28 h 33"/>
                <a:gd name="T40" fmla="*/ 1 w 7"/>
                <a:gd name="T41" fmla="*/ 26 h 33"/>
                <a:gd name="T42" fmla="*/ 0 w 7"/>
                <a:gd name="T43" fmla="*/ 23 h 33"/>
                <a:gd name="T44" fmla="*/ 0 w 7"/>
                <a:gd name="T45" fmla="*/ 20 h 33"/>
                <a:gd name="T46" fmla="*/ 0 w 7"/>
                <a:gd name="T47" fmla="*/ 17 h 33"/>
                <a:gd name="T48" fmla="*/ 0 w 7"/>
                <a:gd name="T49" fmla="*/ 14 h 33"/>
                <a:gd name="T50" fmla="*/ 0 w 7"/>
                <a:gd name="T51" fmla="*/ 13 h 33"/>
                <a:gd name="T52" fmla="*/ 0 w 7"/>
                <a:gd name="T53" fmla="*/ 10 h 33"/>
                <a:gd name="T54" fmla="*/ 0 w 7"/>
                <a:gd name="T55" fmla="*/ 7 h 33"/>
                <a:gd name="T56" fmla="*/ 0 w 7"/>
                <a:gd name="T57" fmla="*/ 4 h 33"/>
                <a:gd name="T58" fmla="*/ 0 w 7"/>
                <a:gd name="T59" fmla="*/ 3 h 33"/>
                <a:gd name="T60" fmla="*/ 0 w 7"/>
                <a:gd name="T61" fmla="*/ 3 h 33"/>
                <a:gd name="T62" fmla="*/ 0 w 7"/>
                <a:gd name="T63" fmla="*/ 2 h 33"/>
                <a:gd name="T64" fmla="*/ 1 w 7"/>
                <a:gd name="T65" fmla="*/ 2 h 33"/>
                <a:gd name="T66" fmla="*/ 1 w 7"/>
                <a:gd name="T67" fmla="*/ 2 h 33"/>
                <a:gd name="T68" fmla="*/ 1 w 7"/>
                <a:gd name="T69" fmla="*/ 0 h 33"/>
                <a:gd name="T70" fmla="*/ 1 w 7"/>
                <a:gd name="T71" fmla="*/ 2 h 33"/>
                <a:gd name="T72" fmla="*/ 3 w 7"/>
                <a:gd name="T73" fmla="*/ 2 h 33"/>
                <a:gd name="T74" fmla="*/ 3 w 7"/>
                <a:gd name="T75" fmla="*/ 2 h 33"/>
                <a:gd name="T76" fmla="*/ 4 w 7"/>
                <a:gd name="T77" fmla="*/ 2 h 33"/>
                <a:gd name="T78" fmla="*/ 4 w 7"/>
                <a:gd name="T79" fmla="*/ 3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" h="33">
                  <a:moveTo>
                    <a:pt x="4" y="3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54"/>
            <p:cNvSpPr>
              <a:spLocks/>
            </p:cNvSpPr>
            <p:nvPr/>
          </p:nvSpPr>
          <p:spPr bwMode="auto">
            <a:xfrm>
              <a:off x="3272" y="982"/>
              <a:ext cx="33" cy="42"/>
            </a:xfrm>
            <a:custGeom>
              <a:avLst/>
              <a:gdLst>
                <a:gd name="T0" fmla="*/ 25 w 27"/>
                <a:gd name="T1" fmla="*/ 27 h 31"/>
                <a:gd name="T2" fmla="*/ 24 w 27"/>
                <a:gd name="T3" fmla="*/ 30 h 31"/>
                <a:gd name="T4" fmla="*/ 22 w 27"/>
                <a:gd name="T5" fmla="*/ 30 h 31"/>
                <a:gd name="T6" fmla="*/ 21 w 27"/>
                <a:gd name="T7" fmla="*/ 31 h 31"/>
                <a:gd name="T8" fmla="*/ 19 w 27"/>
                <a:gd name="T9" fmla="*/ 31 h 31"/>
                <a:gd name="T10" fmla="*/ 18 w 27"/>
                <a:gd name="T11" fmla="*/ 31 h 31"/>
                <a:gd name="T12" fmla="*/ 17 w 27"/>
                <a:gd name="T13" fmla="*/ 31 h 31"/>
                <a:gd name="T14" fmla="*/ 15 w 27"/>
                <a:gd name="T15" fmla="*/ 31 h 31"/>
                <a:gd name="T16" fmla="*/ 12 w 27"/>
                <a:gd name="T17" fmla="*/ 30 h 31"/>
                <a:gd name="T18" fmla="*/ 11 w 27"/>
                <a:gd name="T19" fmla="*/ 28 h 31"/>
                <a:gd name="T20" fmla="*/ 10 w 27"/>
                <a:gd name="T21" fmla="*/ 28 h 31"/>
                <a:gd name="T22" fmla="*/ 8 w 27"/>
                <a:gd name="T23" fmla="*/ 27 h 31"/>
                <a:gd name="T24" fmla="*/ 8 w 27"/>
                <a:gd name="T25" fmla="*/ 25 h 31"/>
                <a:gd name="T26" fmla="*/ 7 w 27"/>
                <a:gd name="T27" fmla="*/ 24 h 31"/>
                <a:gd name="T28" fmla="*/ 5 w 27"/>
                <a:gd name="T29" fmla="*/ 21 h 31"/>
                <a:gd name="T30" fmla="*/ 4 w 27"/>
                <a:gd name="T31" fmla="*/ 20 h 31"/>
                <a:gd name="T32" fmla="*/ 3 w 27"/>
                <a:gd name="T33" fmla="*/ 17 h 31"/>
                <a:gd name="T34" fmla="*/ 1 w 27"/>
                <a:gd name="T35" fmla="*/ 14 h 31"/>
                <a:gd name="T36" fmla="*/ 1 w 27"/>
                <a:gd name="T37" fmla="*/ 10 h 31"/>
                <a:gd name="T38" fmla="*/ 1 w 27"/>
                <a:gd name="T39" fmla="*/ 7 h 31"/>
                <a:gd name="T40" fmla="*/ 1 w 27"/>
                <a:gd name="T41" fmla="*/ 4 h 31"/>
                <a:gd name="T42" fmla="*/ 3 w 27"/>
                <a:gd name="T43" fmla="*/ 3 h 31"/>
                <a:gd name="T44" fmla="*/ 4 w 27"/>
                <a:gd name="T45" fmla="*/ 1 h 31"/>
                <a:gd name="T46" fmla="*/ 5 w 27"/>
                <a:gd name="T47" fmla="*/ 0 h 31"/>
                <a:gd name="T48" fmla="*/ 7 w 27"/>
                <a:gd name="T49" fmla="*/ 0 h 31"/>
                <a:gd name="T50" fmla="*/ 10 w 27"/>
                <a:gd name="T51" fmla="*/ 0 h 31"/>
                <a:gd name="T52" fmla="*/ 12 w 27"/>
                <a:gd name="T53" fmla="*/ 0 h 31"/>
                <a:gd name="T54" fmla="*/ 14 w 27"/>
                <a:gd name="T55" fmla="*/ 1 h 31"/>
                <a:gd name="T56" fmla="*/ 15 w 27"/>
                <a:gd name="T57" fmla="*/ 3 h 31"/>
                <a:gd name="T58" fmla="*/ 17 w 27"/>
                <a:gd name="T59" fmla="*/ 4 h 31"/>
                <a:gd name="T60" fmla="*/ 18 w 27"/>
                <a:gd name="T61" fmla="*/ 6 h 31"/>
                <a:gd name="T62" fmla="*/ 19 w 27"/>
                <a:gd name="T63" fmla="*/ 7 h 31"/>
                <a:gd name="T64" fmla="*/ 21 w 27"/>
                <a:gd name="T65" fmla="*/ 8 h 31"/>
                <a:gd name="T66" fmla="*/ 22 w 27"/>
                <a:gd name="T67" fmla="*/ 10 h 31"/>
                <a:gd name="T68" fmla="*/ 22 w 27"/>
                <a:gd name="T69" fmla="*/ 11 h 31"/>
                <a:gd name="T70" fmla="*/ 24 w 27"/>
                <a:gd name="T71" fmla="*/ 13 h 31"/>
                <a:gd name="T72" fmla="*/ 25 w 27"/>
                <a:gd name="T73" fmla="*/ 15 h 31"/>
                <a:gd name="T74" fmla="*/ 25 w 27"/>
                <a:gd name="T75" fmla="*/ 17 h 31"/>
                <a:gd name="T76" fmla="*/ 27 w 27"/>
                <a:gd name="T77" fmla="*/ 20 h 31"/>
                <a:gd name="T78" fmla="*/ 27 w 27"/>
                <a:gd name="T79" fmla="*/ 21 h 31"/>
                <a:gd name="T80" fmla="*/ 27 w 27"/>
                <a:gd name="T81" fmla="*/ 23 h 31"/>
                <a:gd name="T82" fmla="*/ 27 w 27"/>
                <a:gd name="T83" fmla="*/ 24 h 31"/>
                <a:gd name="T84" fmla="*/ 25 w 27"/>
                <a:gd name="T85" fmla="*/ 25 h 31"/>
                <a:gd name="T86" fmla="*/ 25 w 27"/>
                <a:gd name="T87" fmla="*/ 25 h 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7" h="31">
                  <a:moveTo>
                    <a:pt x="25" y="27"/>
                  </a:moveTo>
                  <a:lnTo>
                    <a:pt x="25" y="27"/>
                  </a:lnTo>
                  <a:lnTo>
                    <a:pt x="25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7" y="20"/>
                  </a:lnTo>
                  <a:lnTo>
                    <a:pt x="27" y="21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55"/>
            <p:cNvSpPr>
              <a:spLocks/>
            </p:cNvSpPr>
            <p:nvPr/>
          </p:nvSpPr>
          <p:spPr bwMode="auto">
            <a:xfrm>
              <a:off x="3353" y="1046"/>
              <a:ext cx="46" cy="39"/>
            </a:xfrm>
            <a:custGeom>
              <a:avLst/>
              <a:gdLst>
                <a:gd name="T0" fmla="*/ 17 w 34"/>
                <a:gd name="T1" fmla="*/ 2 h 31"/>
                <a:gd name="T2" fmla="*/ 20 w 34"/>
                <a:gd name="T3" fmla="*/ 0 h 31"/>
                <a:gd name="T4" fmla="*/ 23 w 34"/>
                <a:gd name="T5" fmla="*/ 0 h 31"/>
                <a:gd name="T6" fmla="*/ 24 w 34"/>
                <a:gd name="T7" fmla="*/ 0 h 31"/>
                <a:gd name="T8" fmla="*/ 27 w 34"/>
                <a:gd name="T9" fmla="*/ 2 h 31"/>
                <a:gd name="T10" fmla="*/ 28 w 34"/>
                <a:gd name="T11" fmla="*/ 2 h 31"/>
                <a:gd name="T12" fmla="*/ 30 w 34"/>
                <a:gd name="T13" fmla="*/ 3 h 31"/>
                <a:gd name="T14" fmla="*/ 31 w 34"/>
                <a:gd name="T15" fmla="*/ 5 h 31"/>
                <a:gd name="T16" fmla="*/ 33 w 34"/>
                <a:gd name="T17" fmla="*/ 6 h 31"/>
                <a:gd name="T18" fmla="*/ 33 w 34"/>
                <a:gd name="T19" fmla="*/ 7 h 31"/>
                <a:gd name="T20" fmla="*/ 33 w 34"/>
                <a:gd name="T21" fmla="*/ 10 h 31"/>
                <a:gd name="T22" fmla="*/ 34 w 34"/>
                <a:gd name="T23" fmla="*/ 12 h 31"/>
                <a:gd name="T24" fmla="*/ 34 w 34"/>
                <a:gd name="T25" fmla="*/ 13 h 31"/>
                <a:gd name="T26" fmla="*/ 34 w 34"/>
                <a:gd name="T27" fmla="*/ 14 h 31"/>
                <a:gd name="T28" fmla="*/ 34 w 34"/>
                <a:gd name="T29" fmla="*/ 16 h 31"/>
                <a:gd name="T30" fmla="*/ 33 w 34"/>
                <a:gd name="T31" fmla="*/ 17 h 31"/>
                <a:gd name="T32" fmla="*/ 33 w 34"/>
                <a:gd name="T33" fmla="*/ 20 h 31"/>
                <a:gd name="T34" fmla="*/ 33 w 34"/>
                <a:gd name="T35" fmla="*/ 21 h 31"/>
                <a:gd name="T36" fmla="*/ 31 w 34"/>
                <a:gd name="T37" fmla="*/ 24 h 31"/>
                <a:gd name="T38" fmla="*/ 30 w 34"/>
                <a:gd name="T39" fmla="*/ 26 h 31"/>
                <a:gd name="T40" fmla="*/ 28 w 34"/>
                <a:gd name="T41" fmla="*/ 26 h 31"/>
                <a:gd name="T42" fmla="*/ 27 w 34"/>
                <a:gd name="T43" fmla="*/ 27 h 31"/>
                <a:gd name="T44" fmla="*/ 25 w 34"/>
                <a:gd name="T45" fmla="*/ 28 h 31"/>
                <a:gd name="T46" fmla="*/ 23 w 34"/>
                <a:gd name="T47" fmla="*/ 30 h 31"/>
                <a:gd name="T48" fmla="*/ 21 w 34"/>
                <a:gd name="T49" fmla="*/ 30 h 31"/>
                <a:gd name="T50" fmla="*/ 18 w 34"/>
                <a:gd name="T51" fmla="*/ 30 h 31"/>
                <a:gd name="T52" fmla="*/ 16 w 34"/>
                <a:gd name="T53" fmla="*/ 31 h 31"/>
                <a:gd name="T54" fmla="*/ 14 w 34"/>
                <a:gd name="T55" fmla="*/ 31 h 31"/>
                <a:gd name="T56" fmla="*/ 10 w 34"/>
                <a:gd name="T57" fmla="*/ 31 h 31"/>
                <a:gd name="T58" fmla="*/ 9 w 34"/>
                <a:gd name="T59" fmla="*/ 31 h 31"/>
                <a:gd name="T60" fmla="*/ 6 w 34"/>
                <a:gd name="T61" fmla="*/ 30 h 31"/>
                <a:gd name="T62" fmla="*/ 3 w 34"/>
                <a:gd name="T63" fmla="*/ 28 h 31"/>
                <a:gd name="T64" fmla="*/ 2 w 34"/>
                <a:gd name="T65" fmla="*/ 26 h 31"/>
                <a:gd name="T66" fmla="*/ 0 w 34"/>
                <a:gd name="T67" fmla="*/ 23 h 31"/>
                <a:gd name="T68" fmla="*/ 0 w 34"/>
                <a:gd name="T69" fmla="*/ 20 h 31"/>
                <a:gd name="T70" fmla="*/ 0 w 34"/>
                <a:gd name="T71" fmla="*/ 17 h 31"/>
                <a:gd name="T72" fmla="*/ 0 w 34"/>
                <a:gd name="T73" fmla="*/ 13 h 31"/>
                <a:gd name="T74" fmla="*/ 2 w 34"/>
                <a:gd name="T75" fmla="*/ 10 h 31"/>
                <a:gd name="T76" fmla="*/ 4 w 34"/>
                <a:gd name="T77" fmla="*/ 7 h 31"/>
                <a:gd name="T78" fmla="*/ 6 w 34"/>
                <a:gd name="T79" fmla="*/ 6 h 31"/>
                <a:gd name="T80" fmla="*/ 9 w 34"/>
                <a:gd name="T81" fmla="*/ 5 h 31"/>
                <a:gd name="T82" fmla="*/ 9 w 34"/>
                <a:gd name="T83" fmla="*/ 5 h 31"/>
                <a:gd name="T84" fmla="*/ 10 w 34"/>
                <a:gd name="T85" fmla="*/ 3 h 31"/>
                <a:gd name="T86" fmla="*/ 11 w 34"/>
                <a:gd name="T87" fmla="*/ 3 h 31"/>
                <a:gd name="T88" fmla="*/ 17 w 34"/>
                <a:gd name="T89" fmla="*/ 2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" h="31">
                  <a:moveTo>
                    <a:pt x="17" y="2"/>
                  </a:moveTo>
                  <a:lnTo>
                    <a:pt x="17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4" y="12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56"/>
            <p:cNvSpPr>
              <a:spLocks/>
            </p:cNvSpPr>
            <p:nvPr/>
          </p:nvSpPr>
          <p:spPr bwMode="auto">
            <a:xfrm>
              <a:off x="3431" y="982"/>
              <a:ext cx="13" cy="45"/>
            </a:xfrm>
            <a:custGeom>
              <a:avLst/>
              <a:gdLst>
                <a:gd name="T0" fmla="*/ 7 w 10"/>
                <a:gd name="T1" fmla="*/ 0 h 34"/>
                <a:gd name="T2" fmla="*/ 9 w 10"/>
                <a:gd name="T3" fmla="*/ 2 h 34"/>
                <a:gd name="T4" fmla="*/ 10 w 10"/>
                <a:gd name="T5" fmla="*/ 3 h 34"/>
                <a:gd name="T6" fmla="*/ 10 w 10"/>
                <a:gd name="T7" fmla="*/ 5 h 34"/>
                <a:gd name="T8" fmla="*/ 10 w 10"/>
                <a:gd name="T9" fmla="*/ 9 h 34"/>
                <a:gd name="T10" fmla="*/ 10 w 10"/>
                <a:gd name="T11" fmla="*/ 12 h 34"/>
                <a:gd name="T12" fmla="*/ 10 w 10"/>
                <a:gd name="T13" fmla="*/ 13 h 34"/>
                <a:gd name="T14" fmla="*/ 10 w 10"/>
                <a:gd name="T15" fmla="*/ 16 h 34"/>
                <a:gd name="T16" fmla="*/ 10 w 10"/>
                <a:gd name="T17" fmla="*/ 19 h 34"/>
                <a:gd name="T18" fmla="*/ 10 w 10"/>
                <a:gd name="T19" fmla="*/ 22 h 34"/>
                <a:gd name="T20" fmla="*/ 10 w 10"/>
                <a:gd name="T21" fmla="*/ 24 h 34"/>
                <a:gd name="T22" fmla="*/ 9 w 10"/>
                <a:gd name="T23" fmla="*/ 27 h 34"/>
                <a:gd name="T24" fmla="*/ 9 w 10"/>
                <a:gd name="T25" fmla="*/ 30 h 34"/>
                <a:gd name="T26" fmla="*/ 9 w 10"/>
                <a:gd name="T27" fmla="*/ 31 h 34"/>
                <a:gd name="T28" fmla="*/ 7 w 10"/>
                <a:gd name="T29" fmla="*/ 33 h 34"/>
                <a:gd name="T30" fmla="*/ 6 w 10"/>
                <a:gd name="T31" fmla="*/ 34 h 34"/>
                <a:gd name="T32" fmla="*/ 5 w 10"/>
                <a:gd name="T33" fmla="*/ 34 h 34"/>
                <a:gd name="T34" fmla="*/ 3 w 10"/>
                <a:gd name="T35" fmla="*/ 34 h 34"/>
                <a:gd name="T36" fmla="*/ 2 w 10"/>
                <a:gd name="T37" fmla="*/ 33 h 34"/>
                <a:gd name="T38" fmla="*/ 2 w 10"/>
                <a:gd name="T39" fmla="*/ 31 h 34"/>
                <a:gd name="T40" fmla="*/ 0 w 10"/>
                <a:gd name="T41" fmla="*/ 30 h 34"/>
                <a:gd name="T42" fmla="*/ 0 w 10"/>
                <a:gd name="T43" fmla="*/ 29 h 34"/>
                <a:gd name="T44" fmla="*/ 0 w 10"/>
                <a:gd name="T45" fmla="*/ 27 h 34"/>
                <a:gd name="T46" fmla="*/ 0 w 10"/>
                <a:gd name="T47" fmla="*/ 24 h 34"/>
                <a:gd name="T48" fmla="*/ 2 w 10"/>
                <a:gd name="T49" fmla="*/ 23 h 34"/>
                <a:gd name="T50" fmla="*/ 2 w 10"/>
                <a:gd name="T51" fmla="*/ 22 h 34"/>
                <a:gd name="T52" fmla="*/ 2 w 10"/>
                <a:gd name="T53" fmla="*/ 19 h 34"/>
                <a:gd name="T54" fmla="*/ 3 w 10"/>
                <a:gd name="T55" fmla="*/ 16 h 34"/>
                <a:gd name="T56" fmla="*/ 3 w 10"/>
                <a:gd name="T57" fmla="*/ 13 h 34"/>
                <a:gd name="T58" fmla="*/ 3 w 10"/>
                <a:gd name="T59" fmla="*/ 10 h 34"/>
                <a:gd name="T60" fmla="*/ 3 w 10"/>
                <a:gd name="T61" fmla="*/ 7 h 34"/>
                <a:gd name="T62" fmla="*/ 5 w 10"/>
                <a:gd name="T63" fmla="*/ 6 h 34"/>
                <a:gd name="T64" fmla="*/ 5 w 10"/>
                <a:gd name="T65" fmla="*/ 3 h 34"/>
                <a:gd name="T66" fmla="*/ 5 w 10"/>
                <a:gd name="T67" fmla="*/ 3 h 34"/>
                <a:gd name="T68" fmla="*/ 6 w 10"/>
                <a:gd name="T69" fmla="*/ 2 h 34"/>
                <a:gd name="T70" fmla="*/ 6 w 10"/>
                <a:gd name="T71" fmla="*/ 2 h 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" h="34">
                  <a:moveTo>
                    <a:pt x="7" y="2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57"/>
            <p:cNvSpPr>
              <a:spLocks/>
            </p:cNvSpPr>
            <p:nvPr/>
          </p:nvSpPr>
          <p:spPr bwMode="auto">
            <a:xfrm>
              <a:off x="3434" y="943"/>
              <a:ext cx="10" cy="42"/>
            </a:xfrm>
            <a:custGeom>
              <a:avLst/>
              <a:gdLst>
                <a:gd name="T0" fmla="*/ 5 w 8"/>
                <a:gd name="T1" fmla="*/ 0 h 35"/>
                <a:gd name="T2" fmla="*/ 5 w 8"/>
                <a:gd name="T3" fmla="*/ 0 h 35"/>
                <a:gd name="T4" fmla="*/ 5 w 8"/>
                <a:gd name="T5" fmla="*/ 0 h 35"/>
                <a:gd name="T6" fmla="*/ 7 w 8"/>
                <a:gd name="T7" fmla="*/ 0 h 35"/>
                <a:gd name="T8" fmla="*/ 7 w 8"/>
                <a:gd name="T9" fmla="*/ 1 h 35"/>
                <a:gd name="T10" fmla="*/ 7 w 8"/>
                <a:gd name="T11" fmla="*/ 1 h 35"/>
                <a:gd name="T12" fmla="*/ 8 w 8"/>
                <a:gd name="T13" fmla="*/ 2 h 35"/>
                <a:gd name="T14" fmla="*/ 8 w 8"/>
                <a:gd name="T15" fmla="*/ 5 h 35"/>
                <a:gd name="T16" fmla="*/ 8 w 8"/>
                <a:gd name="T17" fmla="*/ 7 h 35"/>
                <a:gd name="T18" fmla="*/ 8 w 8"/>
                <a:gd name="T19" fmla="*/ 9 h 35"/>
                <a:gd name="T20" fmla="*/ 8 w 8"/>
                <a:gd name="T21" fmla="*/ 14 h 35"/>
                <a:gd name="T22" fmla="*/ 8 w 8"/>
                <a:gd name="T23" fmla="*/ 18 h 35"/>
                <a:gd name="T24" fmla="*/ 8 w 8"/>
                <a:gd name="T25" fmla="*/ 26 h 35"/>
                <a:gd name="T26" fmla="*/ 7 w 8"/>
                <a:gd name="T27" fmla="*/ 29 h 35"/>
                <a:gd name="T28" fmla="*/ 7 w 8"/>
                <a:gd name="T29" fmla="*/ 31 h 35"/>
                <a:gd name="T30" fmla="*/ 7 w 8"/>
                <a:gd name="T31" fmla="*/ 32 h 35"/>
                <a:gd name="T32" fmla="*/ 5 w 8"/>
                <a:gd name="T33" fmla="*/ 35 h 35"/>
                <a:gd name="T34" fmla="*/ 4 w 8"/>
                <a:gd name="T35" fmla="*/ 35 h 35"/>
                <a:gd name="T36" fmla="*/ 4 w 8"/>
                <a:gd name="T37" fmla="*/ 35 h 35"/>
                <a:gd name="T38" fmla="*/ 3 w 8"/>
                <a:gd name="T39" fmla="*/ 35 h 35"/>
                <a:gd name="T40" fmla="*/ 1 w 8"/>
                <a:gd name="T41" fmla="*/ 35 h 35"/>
                <a:gd name="T42" fmla="*/ 1 w 8"/>
                <a:gd name="T43" fmla="*/ 33 h 35"/>
                <a:gd name="T44" fmla="*/ 0 w 8"/>
                <a:gd name="T45" fmla="*/ 32 h 35"/>
                <a:gd name="T46" fmla="*/ 0 w 8"/>
                <a:gd name="T47" fmla="*/ 31 h 35"/>
                <a:gd name="T48" fmla="*/ 0 w 8"/>
                <a:gd name="T49" fmla="*/ 29 h 35"/>
                <a:gd name="T50" fmla="*/ 0 w 8"/>
                <a:gd name="T51" fmla="*/ 28 h 35"/>
                <a:gd name="T52" fmla="*/ 0 w 8"/>
                <a:gd name="T53" fmla="*/ 25 h 35"/>
                <a:gd name="T54" fmla="*/ 1 w 8"/>
                <a:gd name="T55" fmla="*/ 22 h 35"/>
                <a:gd name="T56" fmla="*/ 1 w 8"/>
                <a:gd name="T57" fmla="*/ 19 h 35"/>
                <a:gd name="T58" fmla="*/ 3 w 8"/>
                <a:gd name="T59" fmla="*/ 15 h 35"/>
                <a:gd name="T60" fmla="*/ 3 w 8"/>
                <a:gd name="T61" fmla="*/ 12 h 35"/>
                <a:gd name="T62" fmla="*/ 3 w 8"/>
                <a:gd name="T63" fmla="*/ 8 h 35"/>
                <a:gd name="T64" fmla="*/ 3 w 8"/>
                <a:gd name="T65" fmla="*/ 7 h 35"/>
                <a:gd name="T66" fmla="*/ 3 w 8"/>
                <a:gd name="T67" fmla="*/ 2 h 35"/>
                <a:gd name="T68" fmla="*/ 3 w 8"/>
                <a:gd name="T69" fmla="*/ 1 h 35"/>
                <a:gd name="T70" fmla="*/ 4 w 8"/>
                <a:gd name="T71" fmla="*/ 0 h 35"/>
                <a:gd name="T72" fmla="*/ 4 w 8"/>
                <a:gd name="T73" fmla="*/ 0 h 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" h="35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58"/>
            <p:cNvSpPr>
              <a:spLocks/>
            </p:cNvSpPr>
            <p:nvPr/>
          </p:nvSpPr>
          <p:spPr bwMode="auto">
            <a:xfrm>
              <a:off x="3434" y="1027"/>
              <a:ext cx="10" cy="39"/>
            </a:xfrm>
            <a:custGeom>
              <a:avLst/>
              <a:gdLst>
                <a:gd name="T0" fmla="*/ 5 w 7"/>
                <a:gd name="T1" fmla="*/ 0 h 31"/>
                <a:gd name="T2" fmla="*/ 5 w 7"/>
                <a:gd name="T3" fmla="*/ 0 h 31"/>
                <a:gd name="T4" fmla="*/ 5 w 7"/>
                <a:gd name="T5" fmla="*/ 0 h 31"/>
                <a:gd name="T6" fmla="*/ 7 w 7"/>
                <a:gd name="T7" fmla="*/ 2 h 31"/>
                <a:gd name="T8" fmla="*/ 7 w 7"/>
                <a:gd name="T9" fmla="*/ 2 h 31"/>
                <a:gd name="T10" fmla="*/ 7 w 7"/>
                <a:gd name="T11" fmla="*/ 2 h 31"/>
                <a:gd name="T12" fmla="*/ 7 w 7"/>
                <a:gd name="T13" fmla="*/ 3 h 31"/>
                <a:gd name="T14" fmla="*/ 7 w 7"/>
                <a:gd name="T15" fmla="*/ 4 h 31"/>
                <a:gd name="T16" fmla="*/ 7 w 7"/>
                <a:gd name="T17" fmla="*/ 7 h 31"/>
                <a:gd name="T18" fmla="*/ 7 w 7"/>
                <a:gd name="T19" fmla="*/ 10 h 31"/>
                <a:gd name="T20" fmla="*/ 7 w 7"/>
                <a:gd name="T21" fmla="*/ 11 h 31"/>
                <a:gd name="T22" fmla="*/ 7 w 7"/>
                <a:gd name="T23" fmla="*/ 14 h 31"/>
                <a:gd name="T24" fmla="*/ 7 w 7"/>
                <a:gd name="T25" fmla="*/ 17 h 31"/>
                <a:gd name="T26" fmla="*/ 7 w 7"/>
                <a:gd name="T27" fmla="*/ 20 h 31"/>
                <a:gd name="T28" fmla="*/ 7 w 7"/>
                <a:gd name="T29" fmla="*/ 23 h 31"/>
                <a:gd name="T30" fmla="*/ 5 w 7"/>
                <a:gd name="T31" fmla="*/ 26 h 31"/>
                <a:gd name="T32" fmla="*/ 5 w 7"/>
                <a:gd name="T33" fmla="*/ 28 h 31"/>
                <a:gd name="T34" fmla="*/ 5 w 7"/>
                <a:gd name="T35" fmla="*/ 30 h 31"/>
                <a:gd name="T36" fmla="*/ 4 w 7"/>
                <a:gd name="T37" fmla="*/ 31 h 31"/>
                <a:gd name="T38" fmla="*/ 4 w 7"/>
                <a:gd name="T39" fmla="*/ 31 h 31"/>
                <a:gd name="T40" fmla="*/ 3 w 7"/>
                <a:gd name="T41" fmla="*/ 31 h 31"/>
                <a:gd name="T42" fmla="*/ 3 w 7"/>
                <a:gd name="T43" fmla="*/ 31 h 31"/>
                <a:gd name="T44" fmla="*/ 3 w 7"/>
                <a:gd name="T45" fmla="*/ 31 h 31"/>
                <a:gd name="T46" fmla="*/ 1 w 7"/>
                <a:gd name="T47" fmla="*/ 31 h 31"/>
                <a:gd name="T48" fmla="*/ 1 w 7"/>
                <a:gd name="T49" fmla="*/ 31 h 31"/>
                <a:gd name="T50" fmla="*/ 0 w 7"/>
                <a:gd name="T51" fmla="*/ 30 h 31"/>
                <a:gd name="T52" fmla="*/ 0 w 7"/>
                <a:gd name="T53" fmla="*/ 28 h 31"/>
                <a:gd name="T54" fmla="*/ 0 w 7"/>
                <a:gd name="T55" fmla="*/ 27 h 31"/>
                <a:gd name="T56" fmla="*/ 0 w 7"/>
                <a:gd name="T57" fmla="*/ 24 h 31"/>
                <a:gd name="T58" fmla="*/ 0 w 7"/>
                <a:gd name="T59" fmla="*/ 21 h 31"/>
                <a:gd name="T60" fmla="*/ 1 w 7"/>
                <a:gd name="T61" fmla="*/ 19 h 31"/>
                <a:gd name="T62" fmla="*/ 1 w 7"/>
                <a:gd name="T63" fmla="*/ 16 h 31"/>
                <a:gd name="T64" fmla="*/ 1 w 7"/>
                <a:gd name="T65" fmla="*/ 13 h 31"/>
                <a:gd name="T66" fmla="*/ 3 w 7"/>
                <a:gd name="T67" fmla="*/ 10 h 31"/>
                <a:gd name="T68" fmla="*/ 3 w 7"/>
                <a:gd name="T69" fmla="*/ 7 h 31"/>
                <a:gd name="T70" fmla="*/ 3 w 7"/>
                <a:gd name="T71" fmla="*/ 4 h 31"/>
                <a:gd name="T72" fmla="*/ 3 w 7"/>
                <a:gd name="T73" fmla="*/ 3 h 31"/>
                <a:gd name="T74" fmla="*/ 4 w 7"/>
                <a:gd name="T75" fmla="*/ 2 h 31"/>
                <a:gd name="T76" fmla="*/ 4 w 7"/>
                <a:gd name="T77" fmla="*/ 2 h 31"/>
                <a:gd name="T78" fmla="*/ 4 w 7"/>
                <a:gd name="T79" fmla="*/ 2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" h="31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59"/>
            <p:cNvSpPr>
              <a:spLocks/>
            </p:cNvSpPr>
            <p:nvPr/>
          </p:nvSpPr>
          <p:spPr bwMode="auto">
            <a:xfrm>
              <a:off x="3353" y="1004"/>
              <a:ext cx="46" cy="42"/>
            </a:xfrm>
            <a:custGeom>
              <a:avLst/>
              <a:gdLst>
                <a:gd name="T0" fmla="*/ 17 w 34"/>
                <a:gd name="T1" fmla="*/ 0 h 31"/>
                <a:gd name="T2" fmla="*/ 20 w 34"/>
                <a:gd name="T3" fmla="*/ 0 h 31"/>
                <a:gd name="T4" fmla="*/ 23 w 34"/>
                <a:gd name="T5" fmla="*/ 0 h 31"/>
                <a:gd name="T6" fmla="*/ 24 w 34"/>
                <a:gd name="T7" fmla="*/ 0 h 31"/>
                <a:gd name="T8" fmla="*/ 27 w 34"/>
                <a:gd name="T9" fmla="*/ 0 h 31"/>
                <a:gd name="T10" fmla="*/ 28 w 34"/>
                <a:gd name="T11" fmla="*/ 2 h 31"/>
                <a:gd name="T12" fmla="*/ 30 w 34"/>
                <a:gd name="T13" fmla="*/ 3 h 31"/>
                <a:gd name="T14" fmla="*/ 31 w 34"/>
                <a:gd name="T15" fmla="*/ 3 h 31"/>
                <a:gd name="T16" fmla="*/ 33 w 34"/>
                <a:gd name="T17" fmla="*/ 5 h 31"/>
                <a:gd name="T18" fmla="*/ 33 w 34"/>
                <a:gd name="T19" fmla="*/ 7 h 31"/>
                <a:gd name="T20" fmla="*/ 33 w 34"/>
                <a:gd name="T21" fmla="*/ 9 h 31"/>
                <a:gd name="T22" fmla="*/ 34 w 34"/>
                <a:gd name="T23" fmla="*/ 12 h 31"/>
                <a:gd name="T24" fmla="*/ 34 w 34"/>
                <a:gd name="T25" fmla="*/ 13 h 31"/>
                <a:gd name="T26" fmla="*/ 34 w 34"/>
                <a:gd name="T27" fmla="*/ 14 h 31"/>
                <a:gd name="T28" fmla="*/ 34 w 34"/>
                <a:gd name="T29" fmla="*/ 16 h 31"/>
                <a:gd name="T30" fmla="*/ 33 w 34"/>
                <a:gd name="T31" fmla="*/ 17 h 31"/>
                <a:gd name="T32" fmla="*/ 33 w 34"/>
                <a:gd name="T33" fmla="*/ 19 h 31"/>
                <a:gd name="T34" fmla="*/ 33 w 34"/>
                <a:gd name="T35" fmla="*/ 21 h 31"/>
                <a:gd name="T36" fmla="*/ 31 w 34"/>
                <a:gd name="T37" fmla="*/ 23 h 31"/>
                <a:gd name="T38" fmla="*/ 30 w 34"/>
                <a:gd name="T39" fmla="*/ 24 h 31"/>
                <a:gd name="T40" fmla="*/ 28 w 34"/>
                <a:gd name="T41" fmla="*/ 26 h 31"/>
                <a:gd name="T42" fmla="*/ 27 w 34"/>
                <a:gd name="T43" fmla="*/ 27 h 31"/>
                <a:gd name="T44" fmla="*/ 25 w 34"/>
                <a:gd name="T45" fmla="*/ 28 h 31"/>
                <a:gd name="T46" fmla="*/ 23 w 34"/>
                <a:gd name="T47" fmla="*/ 28 h 31"/>
                <a:gd name="T48" fmla="*/ 21 w 34"/>
                <a:gd name="T49" fmla="*/ 30 h 31"/>
                <a:gd name="T50" fmla="*/ 18 w 34"/>
                <a:gd name="T51" fmla="*/ 30 h 31"/>
                <a:gd name="T52" fmla="*/ 16 w 34"/>
                <a:gd name="T53" fmla="*/ 30 h 31"/>
                <a:gd name="T54" fmla="*/ 14 w 34"/>
                <a:gd name="T55" fmla="*/ 31 h 31"/>
                <a:gd name="T56" fmla="*/ 10 w 34"/>
                <a:gd name="T57" fmla="*/ 31 h 31"/>
                <a:gd name="T58" fmla="*/ 9 w 34"/>
                <a:gd name="T59" fmla="*/ 31 h 31"/>
                <a:gd name="T60" fmla="*/ 6 w 34"/>
                <a:gd name="T61" fmla="*/ 30 h 31"/>
                <a:gd name="T62" fmla="*/ 3 w 34"/>
                <a:gd name="T63" fmla="*/ 28 h 31"/>
                <a:gd name="T64" fmla="*/ 2 w 34"/>
                <a:gd name="T65" fmla="*/ 26 h 31"/>
                <a:gd name="T66" fmla="*/ 0 w 34"/>
                <a:gd name="T67" fmla="*/ 23 h 31"/>
                <a:gd name="T68" fmla="*/ 0 w 34"/>
                <a:gd name="T69" fmla="*/ 20 h 31"/>
                <a:gd name="T70" fmla="*/ 0 w 34"/>
                <a:gd name="T71" fmla="*/ 16 h 31"/>
                <a:gd name="T72" fmla="*/ 0 w 34"/>
                <a:gd name="T73" fmla="*/ 13 h 31"/>
                <a:gd name="T74" fmla="*/ 2 w 34"/>
                <a:gd name="T75" fmla="*/ 10 h 31"/>
                <a:gd name="T76" fmla="*/ 4 w 34"/>
                <a:gd name="T77" fmla="*/ 7 h 31"/>
                <a:gd name="T78" fmla="*/ 6 w 34"/>
                <a:gd name="T79" fmla="*/ 6 h 31"/>
                <a:gd name="T80" fmla="*/ 9 w 34"/>
                <a:gd name="T81" fmla="*/ 5 h 31"/>
                <a:gd name="T82" fmla="*/ 9 w 34"/>
                <a:gd name="T83" fmla="*/ 3 h 31"/>
                <a:gd name="T84" fmla="*/ 10 w 34"/>
                <a:gd name="T85" fmla="*/ 3 h 31"/>
                <a:gd name="T86" fmla="*/ 11 w 34"/>
                <a:gd name="T87" fmla="*/ 3 h 31"/>
                <a:gd name="T88" fmla="*/ 17 w 34"/>
                <a:gd name="T89" fmla="*/ 2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" h="31">
                  <a:moveTo>
                    <a:pt x="17" y="2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4" y="12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1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60"/>
            <p:cNvSpPr>
              <a:spLocks/>
            </p:cNvSpPr>
            <p:nvPr/>
          </p:nvSpPr>
          <p:spPr bwMode="auto">
            <a:xfrm>
              <a:off x="3353" y="1131"/>
              <a:ext cx="46" cy="36"/>
            </a:xfrm>
            <a:custGeom>
              <a:avLst/>
              <a:gdLst>
                <a:gd name="T0" fmla="*/ 17 w 34"/>
                <a:gd name="T1" fmla="*/ 0 h 31"/>
                <a:gd name="T2" fmla="*/ 20 w 34"/>
                <a:gd name="T3" fmla="*/ 0 h 31"/>
                <a:gd name="T4" fmla="*/ 23 w 34"/>
                <a:gd name="T5" fmla="*/ 0 h 31"/>
                <a:gd name="T6" fmla="*/ 24 w 34"/>
                <a:gd name="T7" fmla="*/ 0 h 31"/>
                <a:gd name="T8" fmla="*/ 27 w 34"/>
                <a:gd name="T9" fmla="*/ 0 h 31"/>
                <a:gd name="T10" fmla="*/ 28 w 34"/>
                <a:gd name="T11" fmla="*/ 1 h 31"/>
                <a:gd name="T12" fmla="*/ 30 w 34"/>
                <a:gd name="T13" fmla="*/ 1 h 31"/>
                <a:gd name="T14" fmla="*/ 31 w 34"/>
                <a:gd name="T15" fmla="*/ 3 h 31"/>
                <a:gd name="T16" fmla="*/ 33 w 34"/>
                <a:gd name="T17" fmla="*/ 4 h 31"/>
                <a:gd name="T18" fmla="*/ 33 w 34"/>
                <a:gd name="T19" fmla="*/ 7 h 31"/>
                <a:gd name="T20" fmla="*/ 33 w 34"/>
                <a:gd name="T21" fmla="*/ 8 h 31"/>
                <a:gd name="T22" fmla="*/ 34 w 34"/>
                <a:gd name="T23" fmla="*/ 11 h 31"/>
                <a:gd name="T24" fmla="*/ 34 w 34"/>
                <a:gd name="T25" fmla="*/ 12 h 31"/>
                <a:gd name="T26" fmla="*/ 34 w 34"/>
                <a:gd name="T27" fmla="*/ 14 h 31"/>
                <a:gd name="T28" fmla="*/ 34 w 34"/>
                <a:gd name="T29" fmla="*/ 15 h 31"/>
                <a:gd name="T30" fmla="*/ 33 w 34"/>
                <a:gd name="T31" fmla="*/ 17 h 31"/>
                <a:gd name="T32" fmla="*/ 33 w 34"/>
                <a:gd name="T33" fmla="*/ 18 h 31"/>
                <a:gd name="T34" fmla="*/ 33 w 34"/>
                <a:gd name="T35" fmla="*/ 21 h 31"/>
                <a:gd name="T36" fmla="*/ 31 w 34"/>
                <a:gd name="T37" fmla="*/ 22 h 31"/>
                <a:gd name="T38" fmla="*/ 30 w 34"/>
                <a:gd name="T39" fmla="*/ 24 h 31"/>
                <a:gd name="T40" fmla="*/ 28 w 34"/>
                <a:gd name="T41" fmla="*/ 25 h 31"/>
                <a:gd name="T42" fmla="*/ 27 w 34"/>
                <a:gd name="T43" fmla="*/ 26 h 31"/>
                <a:gd name="T44" fmla="*/ 25 w 34"/>
                <a:gd name="T45" fmla="*/ 28 h 31"/>
                <a:gd name="T46" fmla="*/ 23 w 34"/>
                <a:gd name="T47" fmla="*/ 28 h 31"/>
                <a:gd name="T48" fmla="*/ 21 w 34"/>
                <a:gd name="T49" fmla="*/ 28 h 31"/>
                <a:gd name="T50" fmla="*/ 18 w 34"/>
                <a:gd name="T51" fmla="*/ 29 h 31"/>
                <a:gd name="T52" fmla="*/ 16 w 34"/>
                <a:gd name="T53" fmla="*/ 29 h 31"/>
                <a:gd name="T54" fmla="*/ 14 w 34"/>
                <a:gd name="T55" fmla="*/ 31 h 31"/>
                <a:gd name="T56" fmla="*/ 10 w 34"/>
                <a:gd name="T57" fmla="*/ 31 h 31"/>
                <a:gd name="T58" fmla="*/ 9 w 34"/>
                <a:gd name="T59" fmla="*/ 31 h 31"/>
                <a:gd name="T60" fmla="*/ 6 w 34"/>
                <a:gd name="T61" fmla="*/ 29 h 31"/>
                <a:gd name="T62" fmla="*/ 3 w 34"/>
                <a:gd name="T63" fmla="*/ 28 h 31"/>
                <a:gd name="T64" fmla="*/ 2 w 34"/>
                <a:gd name="T65" fmla="*/ 25 h 31"/>
                <a:gd name="T66" fmla="*/ 0 w 34"/>
                <a:gd name="T67" fmla="*/ 22 h 31"/>
                <a:gd name="T68" fmla="*/ 0 w 34"/>
                <a:gd name="T69" fmla="*/ 19 h 31"/>
                <a:gd name="T70" fmla="*/ 0 w 34"/>
                <a:gd name="T71" fmla="*/ 15 h 31"/>
                <a:gd name="T72" fmla="*/ 0 w 34"/>
                <a:gd name="T73" fmla="*/ 12 h 31"/>
                <a:gd name="T74" fmla="*/ 2 w 34"/>
                <a:gd name="T75" fmla="*/ 10 h 31"/>
                <a:gd name="T76" fmla="*/ 4 w 34"/>
                <a:gd name="T77" fmla="*/ 7 h 31"/>
                <a:gd name="T78" fmla="*/ 6 w 34"/>
                <a:gd name="T79" fmla="*/ 4 h 31"/>
                <a:gd name="T80" fmla="*/ 9 w 34"/>
                <a:gd name="T81" fmla="*/ 4 h 31"/>
                <a:gd name="T82" fmla="*/ 9 w 34"/>
                <a:gd name="T83" fmla="*/ 3 h 31"/>
                <a:gd name="T84" fmla="*/ 10 w 34"/>
                <a:gd name="T85" fmla="*/ 3 h 31"/>
                <a:gd name="T86" fmla="*/ 11 w 34"/>
                <a:gd name="T87" fmla="*/ 1 h 31"/>
                <a:gd name="T88" fmla="*/ 17 w 34"/>
                <a:gd name="T89" fmla="*/ 0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5" y="26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1"/>
                  </a:lnTo>
                  <a:lnTo>
                    <a:pt x="7" y="29"/>
                  </a:lnTo>
                  <a:lnTo>
                    <a:pt x="6" y="29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61"/>
            <p:cNvSpPr>
              <a:spLocks/>
            </p:cNvSpPr>
            <p:nvPr/>
          </p:nvSpPr>
          <p:spPr bwMode="auto">
            <a:xfrm>
              <a:off x="3353" y="1089"/>
              <a:ext cx="46" cy="36"/>
            </a:xfrm>
            <a:custGeom>
              <a:avLst/>
              <a:gdLst>
                <a:gd name="T0" fmla="*/ 17 w 34"/>
                <a:gd name="T1" fmla="*/ 0 h 29"/>
                <a:gd name="T2" fmla="*/ 20 w 34"/>
                <a:gd name="T3" fmla="*/ 0 h 29"/>
                <a:gd name="T4" fmla="*/ 23 w 34"/>
                <a:gd name="T5" fmla="*/ 0 h 29"/>
                <a:gd name="T6" fmla="*/ 24 w 34"/>
                <a:gd name="T7" fmla="*/ 0 h 29"/>
                <a:gd name="T8" fmla="*/ 27 w 34"/>
                <a:gd name="T9" fmla="*/ 0 h 29"/>
                <a:gd name="T10" fmla="*/ 28 w 34"/>
                <a:gd name="T11" fmla="*/ 0 h 29"/>
                <a:gd name="T12" fmla="*/ 30 w 34"/>
                <a:gd name="T13" fmla="*/ 1 h 29"/>
                <a:gd name="T14" fmla="*/ 31 w 34"/>
                <a:gd name="T15" fmla="*/ 3 h 29"/>
                <a:gd name="T16" fmla="*/ 33 w 34"/>
                <a:gd name="T17" fmla="*/ 4 h 29"/>
                <a:gd name="T18" fmla="*/ 33 w 34"/>
                <a:gd name="T19" fmla="*/ 5 h 29"/>
                <a:gd name="T20" fmla="*/ 33 w 34"/>
                <a:gd name="T21" fmla="*/ 8 h 29"/>
                <a:gd name="T22" fmla="*/ 34 w 34"/>
                <a:gd name="T23" fmla="*/ 11 h 29"/>
                <a:gd name="T24" fmla="*/ 34 w 34"/>
                <a:gd name="T25" fmla="*/ 12 h 29"/>
                <a:gd name="T26" fmla="*/ 34 w 34"/>
                <a:gd name="T27" fmla="*/ 14 h 29"/>
                <a:gd name="T28" fmla="*/ 34 w 34"/>
                <a:gd name="T29" fmla="*/ 14 h 29"/>
                <a:gd name="T30" fmla="*/ 33 w 34"/>
                <a:gd name="T31" fmla="*/ 15 h 29"/>
                <a:gd name="T32" fmla="*/ 33 w 34"/>
                <a:gd name="T33" fmla="*/ 18 h 29"/>
                <a:gd name="T34" fmla="*/ 33 w 34"/>
                <a:gd name="T35" fmla="*/ 21 h 29"/>
                <a:gd name="T36" fmla="*/ 31 w 34"/>
                <a:gd name="T37" fmla="*/ 22 h 29"/>
                <a:gd name="T38" fmla="*/ 30 w 34"/>
                <a:gd name="T39" fmla="*/ 24 h 29"/>
                <a:gd name="T40" fmla="*/ 28 w 34"/>
                <a:gd name="T41" fmla="*/ 25 h 29"/>
                <a:gd name="T42" fmla="*/ 27 w 34"/>
                <a:gd name="T43" fmla="*/ 26 h 29"/>
                <a:gd name="T44" fmla="*/ 25 w 34"/>
                <a:gd name="T45" fmla="*/ 26 h 29"/>
                <a:gd name="T46" fmla="*/ 23 w 34"/>
                <a:gd name="T47" fmla="*/ 28 h 29"/>
                <a:gd name="T48" fmla="*/ 21 w 34"/>
                <a:gd name="T49" fmla="*/ 28 h 29"/>
                <a:gd name="T50" fmla="*/ 18 w 34"/>
                <a:gd name="T51" fmla="*/ 29 h 29"/>
                <a:gd name="T52" fmla="*/ 16 w 34"/>
                <a:gd name="T53" fmla="*/ 29 h 29"/>
                <a:gd name="T54" fmla="*/ 14 w 34"/>
                <a:gd name="T55" fmla="*/ 29 h 29"/>
                <a:gd name="T56" fmla="*/ 10 w 34"/>
                <a:gd name="T57" fmla="*/ 29 h 29"/>
                <a:gd name="T58" fmla="*/ 9 w 34"/>
                <a:gd name="T59" fmla="*/ 29 h 29"/>
                <a:gd name="T60" fmla="*/ 6 w 34"/>
                <a:gd name="T61" fmla="*/ 29 h 29"/>
                <a:gd name="T62" fmla="*/ 3 w 34"/>
                <a:gd name="T63" fmla="*/ 26 h 29"/>
                <a:gd name="T64" fmla="*/ 2 w 34"/>
                <a:gd name="T65" fmla="*/ 25 h 29"/>
                <a:gd name="T66" fmla="*/ 0 w 34"/>
                <a:gd name="T67" fmla="*/ 22 h 29"/>
                <a:gd name="T68" fmla="*/ 0 w 34"/>
                <a:gd name="T69" fmla="*/ 18 h 29"/>
                <a:gd name="T70" fmla="*/ 0 w 34"/>
                <a:gd name="T71" fmla="*/ 15 h 29"/>
                <a:gd name="T72" fmla="*/ 0 w 34"/>
                <a:gd name="T73" fmla="*/ 11 h 29"/>
                <a:gd name="T74" fmla="*/ 2 w 34"/>
                <a:gd name="T75" fmla="*/ 8 h 29"/>
                <a:gd name="T76" fmla="*/ 4 w 34"/>
                <a:gd name="T77" fmla="*/ 7 h 29"/>
                <a:gd name="T78" fmla="*/ 6 w 34"/>
                <a:gd name="T79" fmla="*/ 4 h 29"/>
                <a:gd name="T80" fmla="*/ 9 w 34"/>
                <a:gd name="T81" fmla="*/ 3 h 29"/>
                <a:gd name="T82" fmla="*/ 9 w 34"/>
                <a:gd name="T83" fmla="*/ 3 h 29"/>
                <a:gd name="T84" fmla="*/ 10 w 34"/>
                <a:gd name="T85" fmla="*/ 3 h 29"/>
                <a:gd name="T86" fmla="*/ 11 w 34"/>
                <a:gd name="T87" fmla="*/ 1 h 29"/>
                <a:gd name="T88" fmla="*/ 17 w 34"/>
                <a:gd name="T89" fmla="*/ 0 h 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" h="29">
                  <a:moveTo>
                    <a:pt x="17" y="0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1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0" y="24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6" y="29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62"/>
            <p:cNvSpPr>
              <a:spLocks/>
            </p:cNvSpPr>
            <p:nvPr/>
          </p:nvSpPr>
          <p:spPr bwMode="auto">
            <a:xfrm>
              <a:off x="3353" y="1209"/>
              <a:ext cx="46" cy="39"/>
            </a:xfrm>
            <a:custGeom>
              <a:avLst/>
              <a:gdLst>
                <a:gd name="T0" fmla="*/ 17 w 34"/>
                <a:gd name="T1" fmla="*/ 1 h 31"/>
                <a:gd name="T2" fmla="*/ 20 w 34"/>
                <a:gd name="T3" fmla="*/ 1 h 31"/>
                <a:gd name="T4" fmla="*/ 23 w 34"/>
                <a:gd name="T5" fmla="*/ 0 h 31"/>
                <a:gd name="T6" fmla="*/ 24 w 34"/>
                <a:gd name="T7" fmla="*/ 0 h 31"/>
                <a:gd name="T8" fmla="*/ 27 w 34"/>
                <a:gd name="T9" fmla="*/ 1 h 31"/>
                <a:gd name="T10" fmla="*/ 28 w 34"/>
                <a:gd name="T11" fmla="*/ 1 h 31"/>
                <a:gd name="T12" fmla="*/ 30 w 34"/>
                <a:gd name="T13" fmla="*/ 2 h 31"/>
                <a:gd name="T14" fmla="*/ 31 w 34"/>
                <a:gd name="T15" fmla="*/ 4 h 31"/>
                <a:gd name="T16" fmla="*/ 33 w 34"/>
                <a:gd name="T17" fmla="*/ 5 h 31"/>
                <a:gd name="T18" fmla="*/ 33 w 34"/>
                <a:gd name="T19" fmla="*/ 7 h 31"/>
                <a:gd name="T20" fmla="*/ 33 w 34"/>
                <a:gd name="T21" fmla="*/ 10 h 31"/>
                <a:gd name="T22" fmla="*/ 34 w 34"/>
                <a:gd name="T23" fmla="*/ 11 h 31"/>
                <a:gd name="T24" fmla="*/ 34 w 34"/>
                <a:gd name="T25" fmla="*/ 14 h 31"/>
                <a:gd name="T26" fmla="*/ 34 w 34"/>
                <a:gd name="T27" fmla="*/ 14 h 31"/>
                <a:gd name="T28" fmla="*/ 34 w 34"/>
                <a:gd name="T29" fmla="*/ 15 h 31"/>
                <a:gd name="T30" fmla="*/ 33 w 34"/>
                <a:gd name="T31" fmla="*/ 17 h 31"/>
                <a:gd name="T32" fmla="*/ 33 w 34"/>
                <a:gd name="T33" fmla="*/ 19 h 31"/>
                <a:gd name="T34" fmla="*/ 33 w 34"/>
                <a:gd name="T35" fmla="*/ 21 h 31"/>
                <a:gd name="T36" fmla="*/ 31 w 34"/>
                <a:gd name="T37" fmla="*/ 24 h 31"/>
                <a:gd name="T38" fmla="*/ 30 w 34"/>
                <a:gd name="T39" fmla="*/ 25 h 31"/>
                <a:gd name="T40" fmla="*/ 28 w 34"/>
                <a:gd name="T41" fmla="*/ 26 h 31"/>
                <a:gd name="T42" fmla="*/ 27 w 34"/>
                <a:gd name="T43" fmla="*/ 26 h 31"/>
                <a:gd name="T44" fmla="*/ 25 w 34"/>
                <a:gd name="T45" fmla="*/ 28 h 31"/>
                <a:gd name="T46" fmla="*/ 23 w 34"/>
                <a:gd name="T47" fmla="*/ 29 h 31"/>
                <a:gd name="T48" fmla="*/ 21 w 34"/>
                <a:gd name="T49" fmla="*/ 29 h 31"/>
                <a:gd name="T50" fmla="*/ 18 w 34"/>
                <a:gd name="T51" fmla="*/ 29 h 31"/>
                <a:gd name="T52" fmla="*/ 16 w 34"/>
                <a:gd name="T53" fmla="*/ 31 h 31"/>
                <a:gd name="T54" fmla="*/ 14 w 34"/>
                <a:gd name="T55" fmla="*/ 31 h 31"/>
                <a:gd name="T56" fmla="*/ 10 w 34"/>
                <a:gd name="T57" fmla="*/ 31 h 31"/>
                <a:gd name="T58" fmla="*/ 9 w 34"/>
                <a:gd name="T59" fmla="*/ 31 h 31"/>
                <a:gd name="T60" fmla="*/ 6 w 34"/>
                <a:gd name="T61" fmla="*/ 31 h 31"/>
                <a:gd name="T62" fmla="*/ 3 w 34"/>
                <a:gd name="T63" fmla="*/ 28 h 31"/>
                <a:gd name="T64" fmla="*/ 2 w 34"/>
                <a:gd name="T65" fmla="*/ 25 h 31"/>
                <a:gd name="T66" fmla="*/ 0 w 34"/>
                <a:gd name="T67" fmla="*/ 22 h 31"/>
                <a:gd name="T68" fmla="*/ 0 w 34"/>
                <a:gd name="T69" fmla="*/ 19 h 31"/>
                <a:gd name="T70" fmla="*/ 0 w 34"/>
                <a:gd name="T71" fmla="*/ 17 h 31"/>
                <a:gd name="T72" fmla="*/ 0 w 34"/>
                <a:gd name="T73" fmla="*/ 12 h 31"/>
                <a:gd name="T74" fmla="*/ 2 w 34"/>
                <a:gd name="T75" fmla="*/ 10 h 31"/>
                <a:gd name="T76" fmla="*/ 4 w 34"/>
                <a:gd name="T77" fmla="*/ 7 h 31"/>
                <a:gd name="T78" fmla="*/ 6 w 34"/>
                <a:gd name="T79" fmla="*/ 5 h 31"/>
                <a:gd name="T80" fmla="*/ 9 w 34"/>
                <a:gd name="T81" fmla="*/ 4 h 31"/>
                <a:gd name="T82" fmla="*/ 9 w 34"/>
                <a:gd name="T83" fmla="*/ 4 h 31"/>
                <a:gd name="T84" fmla="*/ 10 w 34"/>
                <a:gd name="T85" fmla="*/ 2 h 31"/>
                <a:gd name="T86" fmla="*/ 11 w 34"/>
                <a:gd name="T87" fmla="*/ 2 h 31"/>
                <a:gd name="T88" fmla="*/ 17 w 34"/>
                <a:gd name="T89" fmla="*/ 1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" h="31">
                  <a:moveTo>
                    <a:pt x="17" y="1"/>
                  </a:move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0" y="25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4" y="7"/>
                  </a:lnTo>
                  <a:lnTo>
                    <a:pt x="6" y="5"/>
                  </a:lnTo>
                  <a:lnTo>
                    <a:pt x="7" y="5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63"/>
            <p:cNvSpPr>
              <a:spLocks/>
            </p:cNvSpPr>
            <p:nvPr/>
          </p:nvSpPr>
          <p:spPr bwMode="auto">
            <a:xfrm>
              <a:off x="3353" y="1166"/>
              <a:ext cx="46" cy="42"/>
            </a:xfrm>
            <a:custGeom>
              <a:avLst/>
              <a:gdLst>
                <a:gd name="T0" fmla="*/ 17 w 34"/>
                <a:gd name="T1" fmla="*/ 1 h 31"/>
                <a:gd name="T2" fmla="*/ 20 w 34"/>
                <a:gd name="T3" fmla="*/ 0 h 31"/>
                <a:gd name="T4" fmla="*/ 23 w 34"/>
                <a:gd name="T5" fmla="*/ 0 h 31"/>
                <a:gd name="T6" fmla="*/ 24 w 34"/>
                <a:gd name="T7" fmla="*/ 0 h 31"/>
                <a:gd name="T8" fmla="*/ 27 w 34"/>
                <a:gd name="T9" fmla="*/ 0 h 31"/>
                <a:gd name="T10" fmla="*/ 28 w 34"/>
                <a:gd name="T11" fmla="*/ 1 h 31"/>
                <a:gd name="T12" fmla="*/ 30 w 34"/>
                <a:gd name="T13" fmla="*/ 3 h 31"/>
                <a:gd name="T14" fmla="*/ 31 w 34"/>
                <a:gd name="T15" fmla="*/ 4 h 31"/>
                <a:gd name="T16" fmla="*/ 33 w 34"/>
                <a:gd name="T17" fmla="*/ 5 h 31"/>
                <a:gd name="T18" fmla="*/ 33 w 34"/>
                <a:gd name="T19" fmla="*/ 7 h 31"/>
                <a:gd name="T20" fmla="*/ 33 w 34"/>
                <a:gd name="T21" fmla="*/ 8 h 31"/>
                <a:gd name="T22" fmla="*/ 34 w 34"/>
                <a:gd name="T23" fmla="*/ 11 h 31"/>
                <a:gd name="T24" fmla="*/ 34 w 34"/>
                <a:gd name="T25" fmla="*/ 12 h 31"/>
                <a:gd name="T26" fmla="*/ 34 w 34"/>
                <a:gd name="T27" fmla="*/ 14 h 31"/>
                <a:gd name="T28" fmla="*/ 34 w 34"/>
                <a:gd name="T29" fmla="*/ 15 h 31"/>
                <a:gd name="T30" fmla="*/ 33 w 34"/>
                <a:gd name="T31" fmla="*/ 17 h 31"/>
                <a:gd name="T32" fmla="*/ 33 w 34"/>
                <a:gd name="T33" fmla="*/ 19 h 31"/>
                <a:gd name="T34" fmla="*/ 33 w 34"/>
                <a:gd name="T35" fmla="*/ 21 h 31"/>
                <a:gd name="T36" fmla="*/ 31 w 34"/>
                <a:gd name="T37" fmla="*/ 24 h 31"/>
                <a:gd name="T38" fmla="*/ 30 w 34"/>
                <a:gd name="T39" fmla="*/ 25 h 31"/>
                <a:gd name="T40" fmla="*/ 28 w 34"/>
                <a:gd name="T41" fmla="*/ 25 h 31"/>
                <a:gd name="T42" fmla="*/ 27 w 34"/>
                <a:gd name="T43" fmla="*/ 26 h 31"/>
                <a:gd name="T44" fmla="*/ 25 w 34"/>
                <a:gd name="T45" fmla="*/ 28 h 31"/>
                <a:gd name="T46" fmla="*/ 23 w 34"/>
                <a:gd name="T47" fmla="*/ 28 h 31"/>
                <a:gd name="T48" fmla="*/ 21 w 34"/>
                <a:gd name="T49" fmla="*/ 29 h 31"/>
                <a:gd name="T50" fmla="*/ 18 w 34"/>
                <a:gd name="T51" fmla="*/ 29 h 31"/>
                <a:gd name="T52" fmla="*/ 16 w 34"/>
                <a:gd name="T53" fmla="*/ 31 h 31"/>
                <a:gd name="T54" fmla="*/ 14 w 34"/>
                <a:gd name="T55" fmla="*/ 31 h 31"/>
                <a:gd name="T56" fmla="*/ 10 w 34"/>
                <a:gd name="T57" fmla="*/ 31 h 31"/>
                <a:gd name="T58" fmla="*/ 9 w 34"/>
                <a:gd name="T59" fmla="*/ 31 h 31"/>
                <a:gd name="T60" fmla="*/ 6 w 34"/>
                <a:gd name="T61" fmla="*/ 29 h 31"/>
                <a:gd name="T62" fmla="*/ 3 w 34"/>
                <a:gd name="T63" fmla="*/ 28 h 31"/>
                <a:gd name="T64" fmla="*/ 2 w 34"/>
                <a:gd name="T65" fmla="*/ 25 h 31"/>
                <a:gd name="T66" fmla="*/ 0 w 34"/>
                <a:gd name="T67" fmla="*/ 22 h 31"/>
                <a:gd name="T68" fmla="*/ 0 w 34"/>
                <a:gd name="T69" fmla="*/ 19 h 31"/>
                <a:gd name="T70" fmla="*/ 0 w 34"/>
                <a:gd name="T71" fmla="*/ 17 h 31"/>
                <a:gd name="T72" fmla="*/ 0 w 34"/>
                <a:gd name="T73" fmla="*/ 12 h 31"/>
                <a:gd name="T74" fmla="*/ 2 w 34"/>
                <a:gd name="T75" fmla="*/ 10 h 31"/>
                <a:gd name="T76" fmla="*/ 4 w 34"/>
                <a:gd name="T77" fmla="*/ 7 h 31"/>
                <a:gd name="T78" fmla="*/ 6 w 34"/>
                <a:gd name="T79" fmla="*/ 5 h 31"/>
                <a:gd name="T80" fmla="*/ 9 w 34"/>
                <a:gd name="T81" fmla="*/ 4 h 31"/>
                <a:gd name="T82" fmla="*/ 9 w 34"/>
                <a:gd name="T83" fmla="*/ 3 h 31"/>
                <a:gd name="T84" fmla="*/ 10 w 34"/>
                <a:gd name="T85" fmla="*/ 3 h 31"/>
                <a:gd name="T86" fmla="*/ 11 w 34"/>
                <a:gd name="T87" fmla="*/ 3 h 31"/>
                <a:gd name="T88" fmla="*/ 17 w 34"/>
                <a:gd name="T89" fmla="*/ 1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" h="31">
                  <a:moveTo>
                    <a:pt x="17" y="1"/>
                  </a:moveTo>
                  <a:lnTo>
                    <a:pt x="17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7" y="26"/>
                  </a:lnTo>
                  <a:lnTo>
                    <a:pt x="25" y="26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64"/>
            <p:cNvSpPr>
              <a:spLocks/>
            </p:cNvSpPr>
            <p:nvPr/>
          </p:nvSpPr>
          <p:spPr bwMode="auto">
            <a:xfrm>
              <a:off x="3353" y="1290"/>
              <a:ext cx="46" cy="39"/>
            </a:xfrm>
            <a:custGeom>
              <a:avLst/>
              <a:gdLst>
                <a:gd name="T0" fmla="*/ 17 w 34"/>
                <a:gd name="T1" fmla="*/ 0 h 31"/>
                <a:gd name="T2" fmla="*/ 20 w 34"/>
                <a:gd name="T3" fmla="*/ 0 h 31"/>
                <a:gd name="T4" fmla="*/ 23 w 34"/>
                <a:gd name="T5" fmla="*/ 0 h 31"/>
                <a:gd name="T6" fmla="*/ 24 w 34"/>
                <a:gd name="T7" fmla="*/ 0 h 31"/>
                <a:gd name="T8" fmla="*/ 27 w 34"/>
                <a:gd name="T9" fmla="*/ 0 h 31"/>
                <a:gd name="T10" fmla="*/ 28 w 34"/>
                <a:gd name="T11" fmla="*/ 1 h 31"/>
                <a:gd name="T12" fmla="*/ 30 w 34"/>
                <a:gd name="T13" fmla="*/ 3 h 31"/>
                <a:gd name="T14" fmla="*/ 31 w 34"/>
                <a:gd name="T15" fmla="*/ 3 h 31"/>
                <a:gd name="T16" fmla="*/ 33 w 34"/>
                <a:gd name="T17" fmla="*/ 4 h 31"/>
                <a:gd name="T18" fmla="*/ 33 w 34"/>
                <a:gd name="T19" fmla="*/ 7 h 31"/>
                <a:gd name="T20" fmla="*/ 33 w 34"/>
                <a:gd name="T21" fmla="*/ 9 h 31"/>
                <a:gd name="T22" fmla="*/ 34 w 34"/>
                <a:gd name="T23" fmla="*/ 11 h 31"/>
                <a:gd name="T24" fmla="*/ 34 w 34"/>
                <a:gd name="T25" fmla="*/ 13 h 31"/>
                <a:gd name="T26" fmla="*/ 34 w 34"/>
                <a:gd name="T27" fmla="*/ 14 h 31"/>
                <a:gd name="T28" fmla="*/ 34 w 34"/>
                <a:gd name="T29" fmla="*/ 16 h 31"/>
                <a:gd name="T30" fmla="*/ 33 w 34"/>
                <a:gd name="T31" fmla="*/ 17 h 31"/>
                <a:gd name="T32" fmla="*/ 33 w 34"/>
                <a:gd name="T33" fmla="*/ 18 h 31"/>
                <a:gd name="T34" fmla="*/ 33 w 34"/>
                <a:gd name="T35" fmla="*/ 21 h 31"/>
                <a:gd name="T36" fmla="*/ 31 w 34"/>
                <a:gd name="T37" fmla="*/ 23 h 31"/>
                <a:gd name="T38" fmla="*/ 30 w 34"/>
                <a:gd name="T39" fmla="*/ 24 h 31"/>
                <a:gd name="T40" fmla="*/ 28 w 34"/>
                <a:gd name="T41" fmla="*/ 25 h 31"/>
                <a:gd name="T42" fmla="*/ 27 w 34"/>
                <a:gd name="T43" fmla="*/ 27 h 31"/>
                <a:gd name="T44" fmla="*/ 25 w 34"/>
                <a:gd name="T45" fmla="*/ 28 h 31"/>
                <a:gd name="T46" fmla="*/ 23 w 34"/>
                <a:gd name="T47" fmla="*/ 28 h 31"/>
                <a:gd name="T48" fmla="*/ 21 w 34"/>
                <a:gd name="T49" fmla="*/ 30 h 31"/>
                <a:gd name="T50" fmla="*/ 18 w 34"/>
                <a:gd name="T51" fmla="*/ 30 h 31"/>
                <a:gd name="T52" fmla="*/ 16 w 34"/>
                <a:gd name="T53" fmla="*/ 30 h 31"/>
                <a:gd name="T54" fmla="*/ 14 w 34"/>
                <a:gd name="T55" fmla="*/ 31 h 31"/>
                <a:gd name="T56" fmla="*/ 10 w 34"/>
                <a:gd name="T57" fmla="*/ 31 h 31"/>
                <a:gd name="T58" fmla="*/ 9 w 34"/>
                <a:gd name="T59" fmla="*/ 31 h 31"/>
                <a:gd name="T60" fmla="*/ 6 w 34"/>
                <a:gd name="T61" fmla="*/ 30 h 31"/>
                <a:gd name="T62" fmla="*/ 3 w 34"/>
                <a:gd name="T63" fmla="*/ 28 h 31"/>
                <a:gd name="T64" fmla="*/ 2 w 34"/>
                <a:gd name="T65" fmla="*/ 25 h 31"/>
                <a:gd name="T66" fmla="*/ 0 w 34"/>
                <a:gd name="T67" fmla="*/ 23 h 31"/>
                <a:gd name="T68" fmla="*/ 0 w 34"/>
                <a:gd name="T69" fmla="*/ 20 h 31"/>
                <a:gd name="T70" fmla="*/ 0 w 34"/>
                <a:gd name="T71" fmla="*/ 17 h 31"/>
                <a:gd name="T72" fmla="*/ 0 w 34"/>
                <a:gd name="T73" fmla="*/ 13 h 31"/>
                <a:gd name="T74" fmla="*/ 2 w 34"/>
                <a:gd name="T75" fmla="*/ 10 h 31"/>
                <a:gd name="T76" fmla="*/ 4 w 34"/>
                <a:gd name="T77" fmla="*/ 7 h 31"/>
                <a:gd name="T78" fmla="*/ 6 w 34"/>
                <a:gd name="T79" fmla="*/ 6 h 31"/>
                <a:gd name="T80" fmla="*/ 9 w 34"/>
                <a:gd name="T81" fmla="*/ 4 h 31"/>
                <a:gd name="T82" fmla="*/ 9 w 34"/>
                <a:gd name="T83" fmla="*/ 3 h 31"/>
                <a:gd name="T84" fmla="*/ 10 w 34"/>
                <a:gd name="T85" fmla="*/ 3 h 31"/>
                <a:gd name="T86" fmla="*/ 11 w 34"/>
                <a:gd name="T87" fmla="*/ 3 h 31"/>
                <a:gd name="T88" fmla="*/ 13 w 34"/>
                <a:gd name="T89" fmla="*/ 1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" h="31">
                  <a:moveTo>
                    <a:pt x="17" y="1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1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65"/>
            <p:cNvSpPr>
              <a:spLocks/>
            </p:cNvSpPr>
            <p:nvPr/>
          </p:nvSpPr>
          <p:spPr bwMode="auto">
            <a:xfrm>
              <a:off x="3353" y="1248"/>
              <a:ext cx="46" cy="42"/>
            </a:xfrm>
            <a:custGeom>
              <a:avLst/>
              <a:gdLst>
                <a:gd name="T0" fmla="*/ 17 w 34"/>
                <a:gd name="T1" fmla="*/ 0 h 31"/>
                <a:gd name="T2" fmla="*/ 20 w 34"/>
                <a:gd name="T3" fmla="*/ 0 h 31"/>
                <a:gd name="T4" fmla="*/ 23 w 34"/>
                <a:gd name="T5" fmla="*/ 0 h 31"/>
                <a:gd name="T6" fmla="*/ 24 w 34"/>
                <a:gd name="T7" fmla="*/ 0 h 31"/>
                <a:gd name="T8" fmla="*/ 27 w 34"/>
                <a:gd name="T9" fmla="*/ 0 h 31"/>
                <a:gd name="T10" fmla="*/ 28 w 34"/>
                <a:gd name="T11" fmla="*/ 1 h 31"/>
                <a:gd name="T12" fmla="*/ 30 w 34"/>
                <a:gd name="T13" fmla="*/ 1 h 31"/>
                <a:gd name="T14" fmla="*/ 31 w 34"/>
                <a:gd name="T15" fmla="*/ 3 h 31"/>
                <a:gd name="T16" fmla="*/ 33 w 34"/>
                <a:gd name="T17" fmla="*/ 4 h 31"/>
                <a:gd name="T18" fmla="*/ 33 w 34"/>
                <a:gd name="T19" fmla="*/ 7 h 31"/>
                <a:gd name="T20" fmla="*/ 33 w 34"/>
                <a:gd name="T21" fmla="*/ 9 h 31"/>
                <a:gd name="T22" fmla="*/ 34 w 34"/>
                <a:gd name="T23" fmla="*/ 11 h 31"/>
                <a:gd name="T24" fmla="*/ 34 w 34"/>
                <a:gd name="T25" fmla="*/ 13 h 31"/>
                <a:gd name="T26" fmla="*/ 34 w 34"/>
                <a:gd name="T27" fmla="*/ 14 h 31"/>
                <a:gd name="T28" fmla="*/ 34 w 34"/>
                <a:gd name="T29" fmla="*/ 16 h 31"/>
                <a:gd name="T30" fmla="*/ 33 w 34"/>
                <a:gd name="T31" fmla="*/ 17 h 31"/>
                <a:gd name="T32" fmla="*/ 33 w 34"/>
                <a:gd name="T33" fmla="*/ 18 h 31"/>
                <a:gd name="T34" fmla="*/ 33 w 34"/>
                <a:gd name="T35" fmla="*/ 21 h 31"/>
                <a:gd name="T36" fmla="*/ 31 w 34"/>
                <a:gd name="T37" fmla="*/ 23 h 31"/>
                <a:gd name="T38" fmla="*/ 30 w 34"/>
                <a:gd name="T39" fmla="*/ 24 h 31"/>
                <a:gd name="T40" fmla="*/ 28 w 34"/>
                <a:gd name="T41" fmla="*/ 25 h 31"/>
                <a:gd name="T42" fmla="*/ 27 w 34"/>
                <a:gd name="T43" fmla="*/ 27 h 31"/>
                <a:gd name="T44" fmla="*/ 25 w 34"/>
                <a:gd name="T45" fmla="*/ 27 h 31"/>
                <a:gd name="T46" fmla="*/ 23 w 34"/>
                <a:gd name="T47" fmla="*/ 28 h 31"/>
                <a:gd name="T48" fmla="*/ 21 w 34"/>
                <a:gd name="T49" fmla="*/ 28 h 31"/>
                <a:gd name="T50" fmla="*/ 18 w 34"/>
                <a:gd name="T51" fmla="*/ 30 h 31"/>
                <a:gd name="T52" fmla="*/ 16 w 34"/>
                <a:gd name="T53" fmla="*/ 30 h 31"/>
                <a:gd name="T54" fmla="*/ 14 w 34"/>
                <a:gd name="T55" fmla="*/ 30 h 31"/>
                <a:gd name="T56" fmla="*/ 10 w 34"/>
                <a:gd name="T57" fmla="*/ 31 h 31"/>
                <a:gd name="T58" fmla="*/ 9 w 34"/>
                <a:gd name="T59" fmla="*/ 30 h 31"/>
                <a:gd name="T60" fmla="*/ 6 w 34"/>
                <a:gd name="T61" fmla="*/ 30 h 31"/>
                <a:gd name="T62" fmla="*/ 3 w 34"/>
                <a:gd name="T63" fmla="*/ 28 h 31"/>
                <a:gd name="T64" fmla="*/ 2 w 34"/>
                <a:gd name="T65" fmla="*/ 25 h 31"/>
                <a:gd name="T66" fmla="*/ 0 w 34"/>
                <a:gd name="T67" fmla="*/ 23 h 31"/>
                <a:gd name="T68" fmla="*/ 0 w 34"/>
                <a:gd name="T69" fmla="*/ 20 h 31"/>
                <a:gd name="T70" fmla="*/ 0 w 34"/>
                <a:gd name="T71" fmla="*/ 16 h 31"/>
                <a:gd name="T72" fmla="*/ 0 w 34"/>
                <a:gd name="T73" fmla="*/ 13 h 31"/>
                <a:gd name="T74" fmla="*/ 2 w 34"/>
                <a:gd name="T75" fmla="*/ 9 h 31"/>
                <a:gd name="T76" fmla="*/ 4 w 34"/>
                <a:gd name="T77" fmla="*/ 7 h 31"/>
                <a:gd name="T78" fmla="*/ 6 w 34"/>
                <a:gd name="T79" fmla="*/ 4 h 31"/>
                <a:gd name="T80" fmla="*/ 9 w 34"/>
                <a:gd name="T81" fmla="*/ 4 h 31"/>
                <a:gd name="T82" fmla="*/ 9 w 34"/>
                <a:gd name="T83" fmla="*/ 3 h 31"/>
                <a:gd name="T84" fmla="*/ 10 w 34"/>
                <a:gd name="T85" fmla="*/ 3 h 31"/>
                <a:gd name="T86" fmla="*/ 11 w 34"/>
                <a:gd name="T87" fmla="*/ 1 h 31"/>
                <a:gd name="T88" fmla="*/ 17 w 34"/>
                <a:gd name="T89" fmla="*/ 0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66"/>
            <p:cNvSpPr>
              <a:spLocks/>
            </p:cNvSpPr>
            <p:nvPr/>
          </p:nvSpPr>
          <p:spPr bwMode="auto">
            <a:xfrm>
              <a:off x="3353" y="1371"/>
              <a:ext cx="46" cy="39"/>
            </a:xfrm>
            <a:custGeom>
              <a:avLst/>
              <a:gdLst>
                <a:gd name="T0" fmla="*/ 17 w 34"/>
                <a:gd name="T1" fmla="*/ 0 h 30"/>
                <a:gd name="T2" fmla="*/ 20 w 34"/>
                <a:gd name="T3" fmla="*/ 0 h 30"/>
                <a:gd name="T4" fmla="*/ 23 w 34"/>
                <a:gd name="T5" fmla="*/ 0 h 30"/>
                <a:gd name="T6" fmla="*/ 24 w 34"/>
                <a:gd name="T7" fmla="*/ 0 h 30"/>
                <a:gd name="T8" fmla="*/ 27 w 34"/>
                <a:gd name="T9" fmla="*/ 0 h 30"/>
                <a:gd name="T10" fmla="*/ 28 w 34"/>
                <a:gd name="T11" fmla="*/ 0 h 30"/>
                <a:gd name="T12" fmla="*/ 30 w 34"/>
                <a:gd name="T13" fmla="*/ 2 h 30"/>
                <a:gd name="T14" fmla="*/ 31 w 34"/>
                <a:gd name="T15" fmla="*/ 3 h 30"/>
                <a:gd name="T16" fmla="*/ 33 w 34"/>
                <a:gd name="T17" fmla="*/ 5 h 30"/>
                <a:gd name="T18" fmla="*/ 33 w 34"/>
                <a:gd name="T19" fmla="*/ 6 h 30"/>
                <a:gd name="T20" fmla="*/ 33 w 34"/>
                <a:gd name="T21" fmla="*/ 9 h 30"/>
                <a:gd name="T22" fmla="*/ 34 w 34"/>
                <a:gd name="T23" fmla="*/ 12 h 30"/>
                <a:gd name="T24" fmla="*/ 34 w 34"/>
                <a:gd name="T25" fmla="*/ 13 h 30"/>
                <a:gd name="T26" fmla="*/ 34 w 34"/>
                <a:gd name="T27" fmla="*/ 15 h 30"/>
                <a:gd name="T28" fmla="*/ 34 w 34"/>
                <a:gd name="T29" fmla="*/ 16 h 30"/>
                <a:gd name="T30" fmla="*/ 33 w 34"/>
                <a:gd name="T31" fmla="*/ 16 h 30"/>
                <a:gd name="T32" fmla="*/ 33 w 34"/>
                <a:gd name="T33" fmla="*/ 19 h 30"/>
                <a:gd name="T34" fmla="*/ 33 w 34"/>
                <a:gd name="T35" fmla="*/ 22 h 30"/>
                <a:gd name="T36" fmla="*/ 31 w 34"/>
                <a:gd name="T37" fmla="*/ 23 h 30"/>
                <a:gd name="T38" fmla="*/ 30 w 34"/>
                <a:gd name="T39" fmla="*/ 24 h 30"/>
                <a:gd name="T40" fmla="*/ 28 w 34"/>
                <a:gd name="T41" fmla="*/ 26 h 30"/>
                <a:gd name="T42" fmla="*/ 27 w 34"/>
                <a:gd name="T43" fmla="*/ 27 h 30"/>
                <a:gd name="T44" fmla="*/ 25 w 34"/>
                <a:gd name="T45" fmla="*/ 27 h 30"/>
                <a:gd name="T46" fmla="*/ 23 w 34"/>
                <a:gd name="T47" fmla="*/ 29 h 30"/>
                <a:gd name="T48" fmla="*/ 21 w 34"/>
                <a:gd name="T49" fmla="*/ 29 h 30"/>
                <a:gd name="T50" fmla="*/ 18 w 34"/>
                <a:gd name="T51" fmla="*/ 30 h 30"/>
                <a:gd name="T52" fmla="*/ 16 w 34"/>
                <a:gd name="T53" fmla="*/ 30 h 30"/>
                <a:gd name="T54" fmla="*/ 14 w 34"/>
                <a:gd name="T55" fmla="*/ 30 h 30"/>
                <a:gd name="T56" fmla="*/ 10 w 34"/>
                <a:gd name="T57" fmla="*/ 30 h 30"/>
                <a:gd name="T58" fmla="*/ 9 w 34"/>
                <a:gd name="T59" fmla="*/ 30 h 30"/>
                <a:gd name="T60" fmla="*/ 6 w 34"/>
                <a:gd name="T61" fmla="*/ 30 h 30"/>
                <a:gd name="T62" fmla="*/ 3 w 34"/>
                <a:gd name="T63" fmla="*/ 27 h 30"/>
                <a:gd name="T64" fmla="*/ 2 w 34"/>
                <a:gd name="T65" fmla="*/ 26 h 30"/>
                <a:gd name="T66" fmla="*/ 0 w 34"/>
                <a:gd name="T67" fmla="*/ 23 h 30"/>
                <a:gd name="T68" fmla="*/ 0 w 34"/>
                <a:gd name="T69" fmla="*/ 19 h 30"/>
                <a:gd name="T70" fmla="*/ 0 w 34"/>
                <a:gd name="T71" fmla="*/ 16 h 30"/>
                <a:gd name="T72" fmla="*/ 0 w 34"/>
                <a:gd name="T73" fmla="*/ 12 h 30"/>
                <a:gd name="T74" fmla="*/ 2 w 34"/>
                <a:gd name="T75" fmla="*/ 9 h 30"/>
                <a:gd name="T76" fmla="*/ 4 w 34"/>
                <a:gd name="T77" fmla="*/ 8 h 30"/>
                <a:gd name="T78" fmla="*/ 6 w 34"/>
                <a:gd name="T79" fmla="*/ 5 h 30"/>
                <a:gd name="T80" fmla="*/ 9 w 34"/>
                <a:gd name="T81" fmla="*/ 3 h 30"/>
                <a:gd name="T82" fmla="*/ 9 w 34"/>
                <a:gd name="T83" fmla="*/ 3 h 30"/>
                <a:gd name="T84" fmla="*/ 10 w 34"/>
                <a:gd name="T85" fmla="*/ 3 h 30"/>
                <a:gd name="T86" fmla="*/ 11 w 34"/>
                <a:gd name="T87" fmla="*/ 2 h 30"/>
                <a:gd name="T88" fmla="*/ 17 w 34"/>
                <a:gd name="T89" fmla="*/ 0 h 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" h="30">
                  <a:moveTo>
                    <a:pt x="17" y="0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4" y="12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4" y="29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67"/>
            <p:cNvSpPr>
              <a:spLocks/>
            </p:cNvSpPr>
            <p:nvPr/>
          </p:nvSpPr>
          <p:spPr bwMode="auto">
            <a:xfrm>
              <a:off x="3353" y="1329"/>
              <a:ext cx="46" cy="42"/>
            </a:xfrm>
            <a:custGeom>
              <a:avLst/>
              <a:gdLst>
                <a:gd name="T0" fmla="*/ 17 w 34"/>
                <a:gd name="T1" fmla="*/ 1 h 31"/>
                <a:gd name="T2" fmla="*/ 20 w 34"/>
                <a:gd name="T3" fmla="*/ 0 h 31"/>
                <a:gd name="T4" fmla="*/ 23 w 34"/>
                <a:gd name="T5" fmla="*/ 0 h 31"/>
                <a:gd name="T6" fmla="*/ 24 w 34"/>
                <a:gd name="T7" fmla="*/ 0 h 31"/>
                <a:gd name="T8" fmla="*/ 27 w 34"/>
                <a:gd name="T9" fmla="*/ 1 h 31"/>
                <a:gd name="T10" fmla="*/ 28 w 34"/>
                <a:gd name="T11" fmla="*/ 1 h 31"/>
                <a:gd name="T12" fmla="*/ 30 w 34"/>
                <a:gd name="T13" fmla="*/ 3 h 31"/>
                <a:gd name="T14" fmla="*/ 31 w 34"/>
                <a:gd name="T15" fmla="*/ 4 h 31"/>
                <a:gd name="T16" fmla="*/ 33 w 34"/>
                <a:gd name="T17" fmla="*/ 6 h 31"/>
                <a:gd name="T18" fmla="*/ 33 w 34"/>
                <a:gd name="T19" fmla="*/ 7 h 31"/>
                <a:gd name="T20" fmla="*/ 33 w 34"/>
                <a:gd name="T21" fmla="*/ 10 h 31"/>
                <a:gd name="T22" fmla="*/ 34 w 34"/>
                <a:gd name="T23" fmla="*/ 11 h 31"/>
                <a:gd name="T24" fmla="*/ 34 w 34"/>
                <a:gd name="T25" fmla="*/ 13 h 31"/>
                <a:gd name="T26" fmla="*/ 34 w 34"/>
                <a:gd name="T27" fmla="*/ 14 h 31"/>
                <a:gd name="T28" fmla="*/ 34 w 34"/>
                <a:gd name="T29" fmla="*/ 16 h 31"/>
                <a:gd name="T30" fmla="*/ 33 w 34"/>
                <a:gd name="T31" fmla="*/ 17 h 31"/>
                <a:gd name="T32" fmla="*/ 33 w 34"/>
                <a:gd name="T33" fmla="*/ 20 h 31"/>
                <a:gd name="T34" fmla="*/ 33 w 34"/>
                <a:gd name="T35" fmla="*/ 21 h 31"/>
                <a:gd name="T36" fmla="*/ 31 w 34"/>
                <a:gd name="T37" fmla="*/ 24 h 31"/>
                <a:gd name="T38" fmla="*/ 30 w 34"/>
                <a:gd name="T39" fmla="*/ 25 h 31"/>
                <a:gd name="T40" fmla="*/ 28 w 34"/>
                <a:gd name="T41" fmla="*/ 25 h 31"/>
                <a:gd name="T42" fmla="*/ 27 w 34"/>
                <a:gd name="T43" fmla="*/ 27 h 31"/>
                <a:gd name="T44" fmla="*/ 25 w 34"/>
                <a:gd name="T45" fmla="*/ 28 h 31"/>
                <a:gd name="T46" fmla="*/ 23 w 34"/>
                <a:gd name="T47" fmla="*/ 30 h 31"/>
                <a:gd name="T48" fmla="*/ 21 w 34"/>
                <a:gd name="T49" fmla="*/ 30 h 31"/>
                <a:gd name="T50" fmla="*/ 18 w 34"/>
                <a:gd name="T51" fmla="*/ 30 h 31"/>
                <a:gd name="T52" fmla="*/ 16 w 34"/>
                <a:gd name="T53" fmla="*/ 31 h 31"/>
                <a:gd name="T54" fmla="*/ 14 w 34"/>
                <a:gd name="T55" fmla="*/ 31 h 31"/>
                <a:gd name="T56" fmla="*/ 10 w 34"/>
                <a:gd name="T57" fmla="*/ 31 h 31"/>
                <a:gd name="T58" fmla="*/ 9 w 34"/>
                <a:gd name="T59" fmla="*/ 31 h 31"/>
                <a:gd name="T60" fmla="*/ 6 w 34"/>
                <a:gd name="T61" fmla="*/ 30 h 31"/>
                <a:gd name="T62" fmla="*/ 3 w 34"/>
                <a:gd name="T63" fmla="*/ 28 h 31"/>
                <a:gd name="T64" fmla="*/ 2 w 34"/>
                <a:gd name="T65" fmla="*/ 25 h 31"/>
                <a:gd name="T66" fmla="*/ 0 w 34"/>
                <a:gd name="T67" fmla="*/ 23 h 31"/>
                <a:gd name="T68" fmla="*/ 0 w 34"/>
                <a:gd name="T69" fmla="*/ 20 h 31"/>
                <a:gd name="T70" fmla="*/ 0 w 34"/>
                <a:gd name="T71" fmla="*/ 17 h 31"/>
                <a:gd name="T72" fmla="*/ 0 w 34"/>
                <a:gd name="T73" fmla="*/ 13 h 31"/>
                <a:gd name="T74" fmla="*/ 2 w 34"/>
                <a:gd name="T75" fmla="*/ 10 h 31"/>
                <a:gd name="T76" fmla="*/ 4 w 34"/>
                <a:gd name="T77" fmla="*/ 7 h 31"/>
                <a:gd name="T78" fmla="*/ 6 w 34"/>
                <a:gd name="T79" fmla="*/ 6 h 31"/>
                <a:gd name="T80" fmla="*/ 9 w 34"/>
                <a:gd name="T81" fmla="*/ 4 h 31"/>
                <a:gd name="T82" fmla="*/ 9 w 34"/>
                <a:gd name="T83" fmla="*/ 4 h 31"/>
                <a:gd name="T84" fmla="*/ 10 w 34"/>
                <a:gd name="T85" fmla="*/ 3 h 31"/>
                <a:gd name="T86" fmla="*/ 11 w 34"/>
                <a:gd name="T87" fmla="*/ 3 h 31"/>
                <a:gd name="T88" fmla="*/ 13 w 34"/>
                <a:gd name="T89" fmla="*/ 3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" h="31">
                  <a:moveTo>
                    <a:pt x="17" y="1"/>
                  </a:move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7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7"/>
                  </a:lnTo>
                  <a:lnTo>
                    <a:pt x="6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68"/>
            <p:cNvSpPr>
              <a:spLocks/>
            </p:cNvSpPr>
            <p:nvPr/>
          </p:nvSpPr>
          <p:spPr bwMode="auto">
            <a:xfrm>
              <a:off x="3353" y="1410"/>
              <a:ext cx="46" cy="42"/>
            </a:xfrm>
            <a:custGeom>
              <a:avLst/>
              <a:gdLst>
                <a:gd name="T0" fmla="*/ 17 w 34"/>
                <a:gd name="T1" fmla="*/ 0 h 31"/>
                <a:gd name="T2" fmla="*/ 20 w 34"/>
                <a:gd name="T3" fmla="*/ 0 h 31"/>
                <a:gd name="T4" fmla="*/ 23 w 34"/>
                <a:gd name="T5" fmla="*/ 0 h 31"/>
                <a:gd name="T6" fmla="*/ 24 w 34"/>
                <a:gd name="T7" fmla="*/ 0 h 31"/>
                <a:gd name="T8" fmla="*/ 27 w 34"/>
                <a:gd name="T9" fmla="*/ 0 h 31"/>
                <a:gd name="T10" fmla="*/ 28 w 34"/>
                <a:gd name="T11" fmla="*/ 2 h 31"/>
                <a:gd name="T12" fmla="*/ 30 w 34"/>
                <a:gd name="T13" fmla="*/ 2 h 31"/>
                <a:gd name="T14" fmla="*/ 31 w 34"/>
                <a:gd name="T15" fmla="*/ 3 h 31"/>
                <a:gd name="T16" fmla="*/ 33 w 34"/>
                <a:gd name="T17" fmla="*/ 5 h 31"/>
                <a:gd name="T18" fmla="*/ 33 w 34"/>
                <a:gd name="T19" fmla="*/ 8 h 31"/>
                <a:gd name="T20" fmla="*/ 33 w 34"/>
                <a:gd name="T21" fmla="*/ 9 h 31"/>
                <a:gd name="T22" fmla="*/ 34 w 34"/>
                <a:gd name="T23" fmla="*/ 12 h 31"/>
                <a:gd name="T24" fmla="*/ 34 w 34"/>
                <a:gd name="T25" fmla="*/ 13 h 31"/>
                <a:gd name="T26" fmla="*/ 34 w 34"/>
                <a:gd name="T27" fmla="*/ 15 h 31"/>
                <a:gd name="T28" fmla="*/ 34 w 34"/>
                <a:gd name="T29" fmla="*/ 16 h 31"/>
                <a:gd name="T30" fmla="*/ 33 w 34"/>
                <a:gd name="T31" fmla="*/ 17 h 31"/>
                <a:gd name="T32" fmla="*/ 33 w 34"/>
                <a:gd name="T33" fmla="*/ 19 h 31"/>
                <a:gd name="T34" fmla="*/ 33 w 34"/>
                <a:gd name="T35" fmla="*/ 22 h 31"/>
                <a:gd name="T36" fmla="*/ 31 w 34"/>
                <a:gd name="T37" fmla="*/ 23 h 31"/>
                <a:gd name="T38" fmla="*/ 30 w 34"/>
                <a:gd name="T39" fmla="*/ 24 h 31"/>
                <a:gd name="T40" fmla="*/ 28 w 34"/>
                <a:gd name="T41" fmla="*/ 26 h 31"/>
                <a:gd name="T42" fmla="*/ 27 w 34"/>
                <a:gd name="T43" fmla="*/ 27 h 31"/>
                <a:gd name="T44" fmla="*/ 25 w 34"/>
                <a:gd name="T45" fmla="*/ 29 h 31"/>
                <a:gd name="T46" fmla="*/ 23 w 34"/>
                <a:gd name="T47" fmla="*/ 29 h 31"/>
                <a:gd name="T48" fmla="*/ 21 w 34"/>
                <a:gd name="T49" fmla="*/ 30 h 31"/>
                <a:gd name="T50" fmla="*/ 18 w 34"/>
                <a:gd name="T51" fmla="*/ 30 h 31"/>
                <a:gd name="T52" fmla="*/ 16 w 34"/>
                <a:gd name="T53" fmla="*/ 30 h 31"/>
                <a:gd name="T54" fmla="*/ 14 w 34"/>
                <a:gd name="T55" fmla="*/ 31 h 31"/>
                <a:gd name="T56" fmla="*/ 10 w 34"/>
                <a:gd name="T57" fmla="*/ 31 h 31"/>
                <a:gd name="T58" fmla="*/ 9 w 34"/>
                <a:gd name="T59" fmla="*/ 31 h 31"/>
                <a:gd name="T60" fmla="*/ 6 w 34"/>
                <a:gd name="T61" fmla="*/ 30 h 31"/>
                <a:gd name="T62" fmla="*/ 3 w 34"/>
                <a:gd name="T63" fmla="*/ 29 h 31"/>
                <a:gd name="T64" fmla="*/ 2 w 34"/>
                <a:gd name="T65" fmla="*/ 26 h 31"/>
                <a:gd name="T66" fmla="*/ 0 w 34"/>
                <a:gd name="T67" fmla="*/ 23 h 31"/>
                <a:gd name="T68" fmla="*/ 0 w 34"/>
                <a:gd name="T69" fmla="*/ 20 h 31"/>
                <a:gd name="T70" fmla="*/ 0 w 34"/>
                <a:gd name="T71" fmla="*/ 16 h 31"/>
                <a:gd name="T72" fmla="*/ 0 w 34"/>
                <a:gd name="T73" fmla="*/ 13 h 31"/>
                <a:gd name="T74" fmla="*/ 2 w 34"/>
                <a:gd name="T75" fmla="*/ 10 h 31"/>
                <a:gd name="T76" fmla="*/ 4 w 34"/>
                <a:gd name="T77" fmla="*/ 8 h 31"/>
                <a:gd name="T78" fmla="*/ 6 w 34"/>
                <a:gd name="T79" fmla="*/ 6 h 31"/>
                <a:gd name="T80" fmla="*/ 9 w 34"/>
                <a:gd name="T81" fmla="*/ 5 h 31"/>
                <a:gd name="T82" fmla="*/ 9 w 34"/>
                <a:gd name="T83" fmla="*/ 3 h 31"/>
                <a:gd name="T84" fmla="*/ 10 w 34"/>
                <a:gd name="T85" fmla="*/ 3 h 31"/>
                <a:gd name="T86" fmla="*/ 11 w 34"/>
                <a:gd name="T87" fmla="*/ 3 h 31"/>
                <a:gd name="T88" fmla="*/ 17 w 34"/>
                <a:gd name="T89" fmla="*/ 0 h 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4" y="12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9" y="31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69"/>
            <p:cNvSpPr>
              <a:spLocks/>
            </p:cNvSpPr>
            <p:nvPr/>
          </p:nvSpPr>
          <p:spPr bwMode="auto">
            <a:xfrm>
              <a:off x="3398" y="1020"/>
              <a:ext cx="36" cy="42"/>
            </a:xfrm>
            <a:custGeom>
              <a:avLst/>
              <a:gdLst>
                <a:gd name="T0" fmla="*/ 0 w 27"/>
                <a:gd name="T1" fmla="*/ 21 h 32"/>
                <a:gd name="T2" fmla="*/ 1 w 27"/>
                <a:gd name="T3" fmla="*/ 18 h 32"/>
                <a:gd name="T4" fmla="*/ 3 w 27"/>
                <a:gd name="T5" fmla="*/ 15 h 32"/>
                <a:gd name="T6" fmla="*/ 4 w 27"/>
                <a:gd name="T7" fmla="*/ 12 h 32"/>
                <a:gd name="T8" fmla="*/ 4 w 27"/>
                <a:gd name="T9" fmla="*/ 11 h 32"/>
                <a:gd name="T10" fmla="*/ 6 w 27"/>
                <a:gd name="T11" fmla="*/ 8 h 32"/>
                <a:gd name="T12" fmla="*/ 7 w 27"/>
                <a:gd name="T13" fmla="*/ 8 h 32"/>
                <a:gd name="T14" fmla="*/ 8 w 27"/>
                <a:gd name="T15" fmla="*/ 7 h 32"/>
                <a:gd name="T16" fmla="*/ 10 w 27"/>
                <a:gd name="T17" fmla="*/ 5 h 32"/>
                <a:gd name="T18" fmla="*/ 11 w 27"/>
                <a:gd name="T19" fmla="*/ 4 h 32"/>
                <a:gd name="T20" fmla="*/ 13 w 27"/>
                <a:gd name="T21" fmla="*/ 2 h 32"/>
                <a:gd name="T22" fmla="*/ 14 w 27"/>
                <a:gd name="T23" fmla="*/ 1 h 32"/>
                <a:gd name="T24" fmla="*/ 17 w 27"/>
                <a:gd name="T25" fmla="*/ 0 h 32"/>
                <a:gd name="T26" fmla="*/ 20 w 27"/>
                <a:gd name="T27" fmla="*/ 0 h 32"/>
                <a:gd name="T28" fmla="*/ 21 w 27"/>
                <a:gd name="T29" fmla="*/ 1 h 32"/>
                <a:gd name="T30" fmla="*/ 22 w 27"/>
                <a:gd name="T31" fmla="*/ 1 h 32"/>
                <a:gd name="T32" fmla="*/ 24 w 27"/>
                <a:gd name="T33" fmla="*/ 2 h 32"/>
                <a:gd name="T34" fmla="*/ 25 w 27"/>
                <a:gd name="T35" fmla="*/ 5 h 32"/>
                <a:gd name="T36" fmla="*/ 27 w 27"/>
                <a:gd name="T37" fmla="*/ 8 h 32"/>
                <a:gd name="T38" fmla="*/ 27 w 27"/>
                <a:gd name="T39" fmla="*/ 11 h 32"/>
                <a:gd name="T40" fmla="*/ 25 w 27"/>
                <a:gd name="T41" fmla="*/ 14 h 32"/>
                <a:gd name="T42" fmla="*/ 24 w 27"/>
                <a:gd name="T43" fmla="*/ 16 h 32"/>
                <a:gd name="T44" fmla="*/ 24 w 27"/>
                <a:gd name="T45" fmla="*/ 19 h 32"/>
                <a:gd name="T46" fmla="*/ 22 w 27"/>
                <a:gd name="T47" fmla="*/ 22 h 32"/>
                <a:gd name="T48" fmla="*/ 20 w 27"/>
                <a:gd name="T49" fmla="*/ 24 h 32"/>
                <a:gd name="T50" fmla="*/ 18 w 27"/>
                <a:gd name="T51" fmla="*/ 26 h 32"/>
                <a:gd name="T52" fmla="*/ 17 w 27"/>
                <a:gd name="T53" fmla="*/ 28 h 32"/>
                <a:gd name="T54" fmla="*/ 14 w 27"/>
                <a:gd name="T55" fmla="*/ 31 h 32"/>
                <a:gd name="T56" fmla="*/ 13 w 27"/>
                <a:gd name="T57" fmla="*/ 31 h 32"/>
                <a:gd name="T58" fmla="*/ 10 w 27"/>
                <a:gd name="T59" fmla="*/ 32 h 32"/>
                <a:gd name="T60" fmla="*/ 8 w 27"/>
                <a:gd name="T61" fmla="*/ 32 h 32"/>
                <a:gd name="T62" fmla="*/ 7 w 27"/>
                <a:gd name="T63" fmla="*/ 32 h 32"/>
                <a:gd name="T64" fmla="*/ 6 w 27"/>
                <a:gd name="T65" fmla="*/ 32 h 32"/>
                <a:gd name="T66" fmla="*/ 4 w 27"/>
                <a:gd name="T67" fmla="*/ 31 h 32"/>
                <a:gd name="T68" fmla="*/ 3 w 27"/>
                <a:gd name="T69" fmla="*/ 29 h 32"/>
                <a:gd name="T70" fmla="*/ 1 w 27"/>
                <a:gd name="T71" fmla="*/ 28 h 32"/>
                <a:gd name="T72" fmla="*/ 1 w 27"/>
                <a:gd name="T73" fmla="*/ 26 h 32"/>
                <a:gd name="T74" fmla="*/ 1 w 27"/>
                <a:gd name="T75" fmla="*/ 25 h 32"/>
                <a:gd name="T76" fmla="*/ 1 w 27"/>
                <a:gd name="T77" fmla="*/ 25 h 32"/>
                <a:gd name="T78" fmla="*/ 0 w 27"/>
                <a:gd name="T79" fmla="*/ 24 h 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2">
                  <a:moveTo>
                    <a:pt x="0" y="24"/>
                  </a:move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0" y="25"/>
                  </a:lnTo>
                  <a:lnTo>
                    <a:pt x="18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70"/>
            <p:cNvSpPr>
              <a:spLocks/>
            </p:cNvSpPr>
            <p:nvPr/>
          </p:nvSpPr>
          <p:spPr bwMode="auto">
            <a:xfrm>
              <a:off x="3398" y="1063"/>
              <a:ext cx="36" cy="42"/>
            </a:xfrm>
            <a:custGeom>
              <a:avLst/>
              <a:gdLst>
                <a:gd name="T0" fmla="*/ 0 w 27"/>
                <a:gd name="T1" fmla="*/ 21 h 32"/>
                <a:gd name="T2" fmla="*/ 1 w 27"/>
                <a:gd name="T3" fmla="*/ 18 h 32"/>
                <a:gd name="T4" fmla="*/ 3 w 27"/>
                <a:gd name="T5" fmla="*/ 15 h 32"/>
                <a:gd name="T6" fmla="*/ 4 w 27"/>
                <a:gd name="T7" fmla="*/ 13 h 32"/>
                <a:gd name="T8" fmla="*/ 4 w 27"/>
                <a:gd name="T9" fmla="*/ 10 h 32"/>
                <a:gd name="T10" fmla="*/ 6 w 27"/>
                <a:gd name="T11" fmla="*/ 8 h 32"/>
                <a:gd name="T12" fmla="*/ 7 w 27"/>
                <a:gd name="T13" fmla="*/ 7 h 32"/>
                <a:gd name="T14" fmla="*/ 8 w 27"/>
                <a:gd name="T15" fmla="*/ 6 h 32"/>
                <a:gd name="T16" fmla="*/ 10 w 27"/>
                <a:gd name="T17" fmla="*/ 4 h 32"/>
                <a:gd name="T18" fmla="*/ 11 w 27"/>
                <a:gd name="T19" fmla="*/ 3 h 32"/>
                <a:gd name="T20" fmla="*/ 13 w 27"/>
                <a:gd name="T21" fmla="*/ 1 h 32"/>
                <a:gd name="T22" fmla="*/ 14 w 27"/>
                <a:gd name="T23" fmla="*/ 1 h 32"/>
                <a:gd name="T24" fmla="*/ 17 w 27"/>
                <a:gd name="T25" fmla="*/ 0 h 32"/>
                <a:gd name="T26" fmla="*/ 20 w 27"/>
                <a:gd name="T27" fmla="*/ 0 h 32"/>
                <a:gd name="T28" fmla="*/ 21 w 27"/>
                <a:gd name="T29" fmla="*/ 0 h 32"/>
                <a:gd name="T30" fmla="*/ 22 w 27"/>
                <a:gd name="T31" fmla="*/ 1 h 32"/>
                <a:gd name="T32" fmla="*/ 24 w 27"/>
                <a:gd name="T33" fmla="*/ 3 h 32"/>
                <a:gd name="T34" fmla="*/ 25 w 27"/>
                <a:gd name="T35" fmla="*/ 6 h 32"/>
                <a:gd name="T36" fmla="*/ 27 w 27"/>
                <a:gd name="T37" fmla="*/ 7 h 32"/>
                <a:gd name="T38" fmla="*/ 27 w 27"/>
                <a:gd name="T39" fmla="*/ 11 h 32"/>
                <a:gd name="T40" fmla="*/ 25 w 27"/>
                <a:gd name="T41" fmla="*/ 14 h 32"/>
                <a:gd name="T42" fmla="*/ 24 w 27"/>
                <a:gd name="T43" fmla="*/ 17 h 32"/>
                <a:gd name="T44" fmla="*/ 24 w 27"/>
                <a:gd name="T45" fmla="*/ 20 h 32"/>
                <a:gd name="T46" fmla="*/ 22 w 27"/>
                <a:gd name="T47" fmla="*/ 23 h 32"/>
                <a:gd name="T48" fmla="*/ 20 w 27"/>
                <a:gd name="T49" fmla="*/ 24 h 32"/>
                <a:gd name="T50" fmla="*/ 18 w 27"/>
                <a:gd name="T51" fmla="*/ 27 h 32"/>
                <a:gd name="T52" fmla="*/ 17 w 27"/>
                <a:gd name="T53" fmla="*/ 28 h 32"/>
                <a:gd name="T54" fmla="*/ 14 w 27"/>
                <a:gd name="T55" fmla="*/ 30 h 32"/>
                <a:gd name="T56" fmla="*/ 13 w 27"/>
                <a:gd name="T57" fmla="*/ 31 h 32"/>
                <a:gd name="T58" fmla="*/ 10 w 27"/>
                <a:gd name="T59" fmla="*/ 31 h 32"/>
                <a:gd name="T60" fmla="*/ 8 w 27"/>
                <a:gd name="T61" fmla="*/ 32 h 32"/>
                <a:gd name="T62" fmla="*/ 7 w 27"/>
                <a:gd name="T63" fmla="*/ 31 h 32"/>
                <a:gd name="T64" fmla="*/ 6 w 27"/>
                <a:gd name="T65" fmla="*/ 31 h 32"/>
                <a:gd name="T66" fmla="*/ 4 w 27"/>
                <a:gd name="T67" fmla="*/ 31 h 32"/>
                <a:gd name="T68" fmla="*/ 3 w 27"/>
                <a:gd name="T69" fmla="*/ 30 h 32"/>
                <a:gd name="T70" fmla="*/ 1 w 27"/>
                <a:gd name="T71" fmla="*/ 28 h 32"/>
                <a:gd name="T72" fmla="*/ 1 w 27"/>
                <a:gd name="T73" fmla="*/ 27 h 32"/>
                <a:gd name="T74" fmla="*/ 1 w 27"/>
                <a:gd name="T75" fmla="*/ 25 h 32"/>
                <a:gd name="T76" fmla="*/ 1 w 27"/>
                <a:gd name="T77" fmla="*/ 24 h 32"/>
                <a:gd name="T78" fmla="*/ 0 w 27"/>
                <a:gd name="T79" fmla="*/ 23 h 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2">
                  <a:moveTo>
                    <a:pt x="0" y="23"/>
                  </a:moveTo>
                  <a:lnTo>
                    <a:pt x="0" y="21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1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0" y="24"/>
                  </a:lnTo>
                  <a:lnTo>
                    <a:pt x="20" y="25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71"/>
            <p:cNvSpPr>
              <a:spLocks/>
            </p:cNvSpPr>
            <p:nvPr/>
          </p:nvSpPr>
          <p:spPr bwMode="auto">
            <a:xfrm>
              <a:off x="3398" y="1105"/>
              <a:ext cx="36" cy="39"/>
            </a:xfrm>
            <a:custGeom>
              <a:avLst/>
              <a:gdLst>
                <a:gd name="T0" fmla="*/ 0 w 27"/>
                <a:gd name="T1" fmla="*/ 22 h 31"/>
                <a:gd name="T2" fmla="*/ 1 w 27"/>
                <a:gd name="T3" fmla="*/ 19 h 31"/>
                <a:gd name="T4" fmla="*/ 3 w 27"/>
                <a:gd name="T5" fmla="*/ 14 h 31"/>
                <a:gd name="T6" fmla="*/ 4 w 27"/>
                <a:gd name="T7" fmla="*/ 12 h 31"/>
                <a:gd name="T8" fmla="*/ 4 w 27"/>
                <a:gd name="T9" fmla="*/ 10 h 31"/>
                <a:gd name="T10" fmla="*/ 6 w 27"/>
                <a:gd name="T11" fmla="*/ 9 h 31"/>
                <a:gd name="T12" fmla="*/ 7 w 27"/>
                <a:gd name="T13" fmla="*/ 7 h 31"/>
                <a:gd name="T14" fmla="*/ 8 w 27"/>
                <a:gd name="T15" fmla="*/ 6 h 31"/>
                <a:gd name="T16" fmla="*/ 10 w 27"/>
                <a:gd name="T17" fmla="*/ 5 h 31"/>
                <a:gd name="T18" fmla="*/ 11 w 27"/>
                <a:gd name="T19" fmla="*/ 3 h 31"/>
                <a:gd name="T20" fmla="*/ 13 w 27"/>
                <a:gd name="T21" fmla="*/ 2 h 31"/>
                <a:gd name="T22" fmla="*/ 14 w 27"/>
                <a:gd name="T23" fmla="*/ 0 h 31"/>
                <a:gd name="T24" fmla="*/ 17 w 27"/>
                <a:gd name="T25" fmla="*/ 0 h 31"/>
                <a:gd name="T26" fmla="*/ 20 w 27"/>
                <a:gd name="T27" fmla="*/ 0 h 31"/>
                <a:gd name="T28" fmla="*/ 21 w 27"/>
                <a:gd name="T29" fmla="*/ 0 h 31"/>
                <a:gd name="T30" fmla="*/ 22 w 27"/>
                <a:gd name="T31" fmla="*/ 2 h 31"/>
                <a:gd name="T32" fmla="*/ 24 w 27"/>
                <a:gd name="T33" fmla="*/ 3 h 31"/>
                <a:gd name="T34" fmla="*/ 25 w 27"/>
                <a:gd name="T35" fmla="*/ 5 h 31"/>
                <a:gd name="T36" fmla="*/ 27 w 27"/>
                <a:gd name="T37" fmla="*/ 7 h 31"/>
                <a:gd name="T38" fmla="*/ 27 w 27"/>
                <a:gd name="T39" fmla="*/ 10 h 31"/>
                <a:gd name="T40" fmla="*/ 25 w 27"/>
                <a:gd name="T41" fmla="*/ 13 h 31"/>
                <a:gd name="T42" fmla="*/ 24 w 27"/>
                <a:gd name="T43" fmla="*/ 17 h 31"/>
                <a:gd name="T44" fmla="*/ 24 w 27"/>
                <a:gd name="T45" fmla="*/ 20 h 31"/>
                <a:gd name="T46" fmla="*/ 22 w 27"/>
                <a:gd name="T47" fmla="*/ 22 h 31"/>
                <a:gd name="T48" fmla="*/ 20 w 27"/>
                <a:gd name="T49" fmla="*/ 24 h 31"/>
                <a:gd name="T50" fmla="*/ 18 w 27"/>
                <a:gd name="T51" fmla="*/ 26 h 31"/>
                <a:gd name="T52" fmla="*/ 17 w 27"/>
                <a:gd name="T53" fmla="*/ 29 h 31"/>
                <a:gd name="T54" fmla="*/ 14 w 27"/>
                <a:gd name="T55" fmla="*/ 30 h 31"/>
                <a:gd name="T56" fmla="*/ 13 w 27"/>
                <a:gd name="T57" fmla="*/ 31 h 31"/>
                <a:gd name="T58" fmla="*/ 10 w 27"/>
                <a:gd name="T59" fmla="*/ 31 h 31"/>
                <a:gd name="T60" fmla="*/ 8 w 27"/>
                <a:gd name="T61" fmla="*/ 31 h 31"/>
                <a:gd name="T62" fmla="*/ 7 w 27"/>
                <a:gd name="T63" fmla="*/ 31 h 31"/>
                <a:gd name="T64" fmla="*/ 6 w 27"/>
                <a:gd name="T65" fmla="*/ 31 h 31"/>
                <a:gd name="T66" fmla="*/ 4 w 27"/>
                <a:gd name="T67" fmla="*/ 30 h 31"/>
                <a:gd name="T68" fmla="*/ 3 w 27"/>
                <a:gd name="T69" fmla="*/ 30 h 31"/>
                <a:gd name="T70" fmla="*/ 1 w 27"/>
                <a:gd name="T71" fmla="*/ 27 h 31"/>
                <a:gd name="T72" fmla="*/ 1 w 27"/>
                <a:gd name="T73" fmla="*/ 26 h 31"/>
                <a:gd name="T74" fmla="*/ 1 w 27"/>
                <a:gd name="T75" fmla="*/ 26 h 31"/>
                <a:gd name="T76" fmla="*/ 1 w 27"/>
                <a:gd name="T77" fmla="*/ 24 h 31"/>
                <a:gd name="T78" fmla="*/ 0 w 27"/>
                <a:gd name="T79" fmla="*/ 23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1">
                  <a:moveTo>
                    <a:pt x="0" y="23"/>
                  </a:moveTo>
                  <a:lnTo>
                    <a:pt x="0" y="22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6" y="9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72"/>
            <p:cNvSpPr>
              <a:spLocks/>
            </p:cNvSpPr>
            <p:nvPr/>
          </p:nvSpPr>
          <p:spPr bwMode="auto">
            <a:xfrm>
              <a:off x="3398" y="1144"/>
              <a:ext cx="36" cy="42"/>
            </a:xfrm>
            <a:custGeom>
              <a:avLst/>
              <a:gdLst>
                <a:gd name="T0" fmla="*/ 0 w 27"/>
                <a:gd name="T1" fmla="*/ 22 h 33"/>
                <a:gd name="T2" fmla="*/ 1 w 27"/>
                <a:gd name="T3" fmla="*/ 19 h 33"/>
                <a:gd name="T4" fmla="*/ 3 w 27"/>
                <a:gd name="T5" fmla="*/ 16 h 33"/>
                <a:gd name="T6" fmla="*/ 4 w 27"/>
                <a:gd name="T7" fmla="*/ 13 h 33"/>
                <a:gd name="T8" fmla="*/ 4 w 27"/>
                <a:gd name="T9" fmla="*/ 10 h 33"/>
                <a:gd name="T10" fmla="*/ 6 w 27"/>
                <a:gd name="T11" fmla="*/ 9 h 33"/>
                <a:gd name="T12" fmla="*/ 7 w 27"/>
                <a:gd name="T13" fmla="*/ 7 h 33"/>
                <a:gd name="T14" fmla="*/ 8 w 27"/>
                <a:gd name="T15" fmla="*/ 7 h 33"/>
                <a:gd name="T16" fmla="*/ 10 w 27"/>
                <a:gd name="T17" fmla="*/ 5 h 33"/>
                <a:gd name="T18" fmla="*/ 11 w 27"/>
                <a:gd name="T19" fmla="*/ 3 h 33"/>
                <a:gd name="T20" fmla="*/ 13 w 27"/>
                <a:gd name="T21" fmla="*/ 3 h 33"/>
                <a:gd name="T22" fmla="*/ 14 w 27"/>
                <a:gd name="T23" fmla="*/ 2 h 33"/>
                <a:gd name="T24" fmla="*/ 17 w 27"/>
                <a:gd name="T25" fmla="*/ 0 h 33"/>
                <a:gd name="T26" fmla="*/ 20 w 27"/>
                <a:gd name="T27" fmla="*/ 0 h 33"/>
                <a:gd name="T28" fmla="*/ 21 w 27"/>
                <a:gd name="T29" fmla="*/ 0 h 33"/>
                <a:gd name="T30" fmla="*/ 22 w 27"/>
                <a:gd name="T31" fmla="*/ 2 h 33"/>
                <a:gd name="T32" fmla="*/ 24 w 27"/>
                <a:gd name="T33" fmla="*/ 3 h 33"/>
                <a:gd name="T34" fmla="*/ 25 w 27"/>
                <a:gd name="T35" fmla="*/ 6 h 33"/>
                <a:gd name="T36" fmla="*/ 27 w 27"/>
                <a:gd name="T37" fmla="*/ 9 h 33"/>
                <a:gd name="T38" fmla="*/ 27 w 27"/>
                <a:gd name="T39" fmla="*/ 12 h 33"/>
                <a:gd name="T40" fmla="*/ 25 w 27"/>
                <a:gd name="T41" fmla="*/ 14 h 33"/>
                <a:gd name="T42" fmla="*/ 24 w 27"/>
                <a:gd name="T43" fmla="*/ 17 h 33"/>
                <a:gd name="T44" fmla="*/ 24 w 27"/>
                <a:gd name="T45" fmla="*/ 20 h 33"/>
                <a:gd name="T46" fmla="*/ 22 w 27"/>
                <a:gd name="T47" fmla="*/ 23 h 33"/>
                <a:gd name="T48" fmla="*/ 20 w 27"/>
                <a:gd name="T49" fmla="*/ 24 h 33"/>
                <a:gd name="T50" fmla="*/ 18 w 27"/>
                <a:gd name="T51" fmla="*/ 27 h 33"/>
                <a:gd name="T52" fmla="*/ 17 w 27"/>
                <a:gd name="T53" fmla="*/ 29 h 33"/>
                <a:gd name="T54" fmla="*/ 14 w 27"/>
                <a:gd name="T55" fmla="*/ 30 h 33"/>
                <a:gd name="T56" fmla="*/ 13 w 27"/>
                <a:gd name="T57" fmla="*/ 31 h 33"/>
                <a:gd name="T58" fmla="*/ 10 w 27"/>
                <a:gd name="T59" fmla="*/ 33 h 33"/>
                <a:gd name="T60" fmla="*/ 8 w 27"/>
                <a:gd name="T61" fmla="*/ 33 h 33"/>
                <a:gd name="T62" fmla="*/ 7 w 27"/>
                <a:gd name="T63" fmla="*/ 33 h 33"/>
                <a:gd name="T64" fmla="*/ 6 w 27"/>
                <a:gd name="T65" fmla="*/ 31 h 33"/>
                <a:gd name="T66" fmla="*/ 4 w 27"/>
                <a:gd name="T67" fmla="*/ 31 h 33"/>
                <a:gd name="T68" fmla="*/ 3 w 27"/>
                <a:gd name="T69" fmla="*/ 30 h 33"/>
                <a:gd name="T70" fmla="*/ 1 w 27"/>
                <a:gd name="T71" fmla="*/ 29 h 33"/>
                <a:gd name="T72" fmla="*/ 1 w 27"/>
                <a:gd name="T73" fmla="*/ 27 h 33"/>
                <a:gd name="T74" fmla="*/ 1 w 27"/>
                <a:gd name="T75" fmla="*/ 26 h 33"/>
                <a:gd name="T76" fmla="*/ 1 w 27"/>
                <a:gd name="T77" fmla="*/ 24 h 33"/>
                <a:gd name="T78" fmla="*/ 0 w 27"/>
                <a:gd name="T79" fmla="*/ 24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3">
                  <a:moveTo>
                    <a:pt x="0" y="23"/>
                  </a:moveTo>
                  <a:lnTo>
                    <a:pt x="0" y="22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7" y="29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3" y="31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73"/>
            <p:cNvSpPr>
              <a:spLocks/>
            </p:cNvSpPr>
            <p:nvPr/>
          </p:nvSpPr>
          <p:spPr bwMode="auto">
            <a:xfrm>
              <a:off x="3398" y="1186"/>
              <a:ext cx="36" cy="42"/>
            </a:xfrm>
            <a:custGeom>
              <a:avLst/>
              <a:gdLst>
                <a:gd name="T0" fmla="*/ 0 w 27"/>
                <a:gd name="T1" fmla="*/ 21 h 32"/>
                <a:gd name="T2" fmla="*/ 1 w 27"/>
                <a:gd name="T3" fmla="*/ 18 h 32"/>
                <a:gd name="T4" fmla="*/ 3 w 27"/>
                <a:gd name="T5" fmla="*/ 15 h 32"/>
                <a:gd name="T6" fmla="*/ 4 w 27"/>
                <a:gd name="T7" fmla="*/ 12 h 32"/>
                <a:gd name="T8" fmla="*/ 4 w 27"/>
                <a:gd name="T9" fmla="*/ 10 h 32"/>
                <a:gd name="T10" fmla="*/ 6 w 27"/>
                <a:gd name="T11" fmla="*/ 8 h 32"/>
                <a:gd name="T12" fmla="*/ 7 w 27"/>
                <a:gd name="T13" fmla="*/ 7 h 32"/>
                <a:gd name="T14" fmla="*/ 8 w 27"/>
                <a:gd name="T15" fmla="*/ 5 h 32"/>
                <a:gd name="T16" fmla="*/ 10 w 27"/>
                <a:gd name="T17" fmla="*/ 4 h 32"/>
                <a:gd name="T18" fmla="*/ 11 w 27"/>
                <a:gd name="T19" fmla="*/ 3 h 32"/>
                <a:gd name="T20" fmla="*/ 13 w 27"/>
                <a:gd name="T21" fmla="*/ 1 h 32"/>
                <a:gd name="T22" fmla="*/ 14 w 27"/>
                <a:gd name="T23" fmla="*/ 0 h 32"/>
                <a:gd name="T24" fmla="*/ 17 w 27"/>
                <a:gd name="T25" fmla="*/ 0 h 32"/>
                <a:gd name="T26" fmla="*/ 20 w 27"/>
                <a:gd name="T27" fmla="*/ 0 h 32"/>
                <a:gd name="T28" fmla="*/ 21 w 27"/>
                <a:gd name="T29" fmla="*/ 0 h 32"/>
                <a:gd name="T30" fmla="*/ 22 w 27"/>
                <a:gd name="T31" fmla="*/ 1 h 32"/>
                <a:gd name="T32" fmla="*/ 24 w 27"/>
                <a:gd name="T33" fmla="*/ 3 h 32"/>
                <a:gd name="T34" fmla="*/ 25 w 27"/>
                <a:gd name="T35" fmla="*/ 5 h 32"/>
                <a:gd name="T36" fmla="*/ 27 w 27"/>
                <a:gd name="T37" fmla="*/ 7 h 32"/>
                <a:gd name="T38" fmla="*/ 27 w 27"/>
                <a:gd name="T39" fmla="*/ 11 h 32"/>
                <a:gd name="T40" fmla="*/ 25 w 27"/>
                <a:gd name="T41" fmla="*/ 14 h 32"/>
                <a:gd name="T42" fmla="*/ 24 w 27"/>
                <a:gd name="T43" fmla="*/ 17 h 32"/>
                <a:gd name="T44" fmla="*/ 24 w 27"/>
                <a:gd name="T45" fmla="*/ 19 h 32"/>
                <a:gd name="T46" fmla="*/ 22 w 27"/>
                <a:gd name="T47" fmla="*/ 22 h 32"/>
                <a:gd name="T48" fmla="*/ 20 w 27"/>
                <a:gd name="T49" fmla="*/ 24 h 32"/>
                <a:gd name="T50" fmla="*/ 18 w 27"/>
                <a:gd name="T51" fmla="*/ 27 h 32"/>
                <a:gd name="T52" fmla="*/ 17 w 27"/>
                <a:gd name="T53" fmla="*/ 28 h 32"/>
                <a:gd name="T54" fmla="*/ 14 w 27"/>
                <a:gd name="T55" fmla="*/ 29 h 32"/>
                <a:gd name="T56" fmla="*/ 13 w 27"/>
                <a:gd name="T57" fmla="*/ 31 h 32"/>
                <a:gd name="T58" fmla="*/ 10 w 27"/>
                <a:gd name="T59" fmla="*/ 31 h 32"/>
                <a:gd name="T60" fmla="*/ 8 w 27"/>
                <a:gd name="T61" fmla="*/ 32 h 32"/>
                <a:gd name="T62" fmla="*/ 7 w 27"/>
                <a:gd name="T63" fmla="*/ 31 h 32"/>
                <a:gd name="T64" fmla="*/ 6 w 27"/>
                <a:gd name="T65" fmla="*/ 31 h 32"/>
                <a:gd name="T66" fmla="*/ 4 w 27"/>
                <a:gd name="T67" fmla="*/ 31 h 32"/>
                <a:gd name="T68" fmla="*/ 3 w 27"/>
                <a:gd name="T69" fmla="*/ 29 h 32"/>
                <a:gd name="T70" fmla="*/ 1 w 27"/>
                <a:gd name="T71" fmla="*/ 28 h 32"/>
                <a:gd name="T72" fmla="*/ 1 w 27"/>
                <a:gd name="T73" fmla="*/ 27 h 32"/>
                <a:gd name="T74" fmla="*/ 1 w 27"/>
                <a:gd name="T75" fmla="*/ 25 h 32"/>
                <a:gd name="T76" fmla="*/ 1 w 27"/>
                <a:gd name="T77" fmla="*/ 24 h 32"/>
                <a:gd name="T78" fmla="*/ 0 w 27"/>
                <a:gd name="T79" fmla="*/ 22 h 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2">
                  <a:moveTo>
                    <a:pt x="0" y="22"/>
                  </a:move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0" y="24"/>
                  </a:lnTo>
                  <a:lnTo>
                    <a:pt x="20" y="25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74"/>
            <p:cNvSpPr>
              <a:spLocks/>
            </p:cNvSpPr>
            <p:nvPr/>
          </p:nvSpPr>
          <p:spPr bwMode="auto">
            <a:xfrm>
              <a:off x="3398" y="1225"/>
              <a:ext cx="36" cy="42"/>
            </a:xfrm>
            <a:custGeom>
              <a:avLst/>
              <a:gdLst>
                <a:gd name="T0" fmla="*/ 0 w 27"/>
                <a:gd name="T1" fmla="*/ 22 h 32"/>
                <a:gd name="T2" fmla="*/ 1 w 27"/>
                <a:gd name="T3" fmla="*/ 19 h 32"/>
                <a:gd name="T4" fmla="*/ 3 w 27"/>
                <a:gd name="T5" fmla="*/ 15 h 32"/>
                <a:gd name="T6" fmla="*/ 4 w 27"/>
                <a:gd name="T7" fmla="*/ 12 h 32"/>
                <a:gd name="T8" fmla="*/ 4 w 27"/>
                <a:gd name="T9" fmla="*/ 11 h 32"/>
                <a:gd name="T10" fmla="*/ 6 w 27"/>
                <a:gd name="T11" fmla="*/ 10 h 32"/>
                <a:gd name="T12" fmla="*/ 7 w 27"/>
                <a:gd name="T13" fmla="*/ 8 h 32"/>
                <a:gd name="T14" fmla="*/ 8 w 27"/>
                <a:gd name="T15" fmla="*/ 7 h 32"/>
                <a:gd name="T16" fmla="*/ 10 w 27"/>
                <a:gd name="T17" fmla="*/ 5 h 32"/>
                <a:gd name="T18" fmla="*/ 11 w 27"/>
                <a:gd name="T19" fmla="*/ 4 h 32"/>
                <a:gd name="T20" fmla="*/ 13 w 27"/>
                <a:gd name="T21" fmla="*/ 3 h 32"/>
                <a:gd name="T22" fmla="*/ 14 w 27"/>
                <a:gd name="T23" fmla="*/ 1 h 32"/>
                <a:gd name="T24" fmla="*/ 17 w 27"/>
                <a:gd name="T25" fmla="*/ 1 h 32"/>
                <a:gd name="T26" fmla="*/ 20 w 27"/>
                <a:gd name="T27" fmla="*/ 0 h 32"/>
                <a:gd name="T28" fmla="*/ 21 w 27"/>
                <a:gd name="T29" fmla="*/ 1 h 32"/>
                <a:gd name="T30" fmla="*/ 22 w 27"/>
                <a:gd name="T31" fmla="*/ 1 h 32"/>
                <a:gd name="T32" fmla="*/ 24 w 27"/>
                <a:gd name="T33" fmla="*/ 4 h 32"/>
                <a:gd name="T34" fmla="*/ 25 w 27"/>
                <a:gd name="T35" fmla="*/ 5 h 32"/>
                <a:gd name="T36" fmla="*/ 27 w 27"/>
                <a:gd name="T37" fmla="*/ 8 h 32"/>
                <a:gd name="T38" fmla="*/ 27 w 27"/>
                <a:gd name="T39" fmla="*/ 11 h 32"/>
                <a:gd name="T40" fmla="*/ 25 w 27"/>
                <a:gd name="T41" fmla="*/ 14 h 32"/>
                <a:gd name="T42" fmla="*/ 24 w 27"/>
                <a:gd name="T43" fmla="*/ 18 h 32"/>
                <a:gd name="T44" fmla="*/ 24 w 27"/>
                <a:gd name="T45" fmla="*/ 19 h 32"/>
                <a:gd name="T46" fmla="*/ 22 w 27"/>
                <a:gd name="T47" fmla="*/ 22 h 32"/>
                <a:gd name="T48" fmla="*/ 20 w 27"/>
                <a:gd name="T49" fmla="*/ 25 h 32"/>
                <a:gd name="T50" fmla="*/ 18 w 27"/>
                <a:gd name="T51" fmla="*/ 27 h 32"/>
                <a:gd name="T52" fmla="*/ 17 w 27"/>
                <a:gd name="T53" fmla="*/ 29 h 32"/>
                <a:gd name="T54" fmla="*/ 14 w 27"/>
                <a:gd name="T55" fmla="*/ 31 h 32"/>
                <a:gd name="T56" fmla="*/ 13 w 27"/>
                <a:gd name="T57" fmla="*/ 32 h 32"/>
                <a:gd name="T58" fmla="*/ 10 w 27"/>
                <a:gd name="T59" fmla="*/ 32 h 32"/>
                <a:gd name="T60" fmla="*/ 8 w 27"/>
                <a:gd name="T61" fmla="*/ 32 h 32"/>
                <a:gd name="T62" fmla="*/ 7 w 27"/>
                <a:gd name="T63" fmla="*/ 32 h 32"/>
                <a:gd name="T64" fmla="*/ 6 w 27"/>
                <a:gd name="T65" fmla="*/ 32 h 32"/>
                <a:gd name="T66" fmla="*/ 4 w 27"/>
                <a:gd name="T67" fmla="*/ 31 h 32"/>
                <a:gd name="T68" fmla="*/ 3 w 27"/>
                <a:gd name="T69" fmla="*/ 29 h 32"/>
                <a:gd name="T70" fmla="*/ 1 w 27"/>
                <a:gd name="T71" fmla="*/ 28 h 32"/>
                <a:gd name="T72" fmla="*/ 1 w 27"/>
                <a:gd name="T73" fmla="*/ 27 h 32"/>
                <a:gd name="T74" fmla="*/ 1 w 27"/>
                <a:gd name="T75" fmla="*/ 27 h 32"/>
                <a:gd name="T76" fmla="*/ 1 w 27"/>
                <a:gd name="T77" fmla="*/ 25 h 32"/>
                <a:gd name="T78" fmla="*/ 0 w 27"/>
                <a:gd name="T79" fmla="*/ 24 h 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2">
                  <a:moveTo>
                    <a:pt x="0" y="24"/>
                  </a:moveTo>
                  <a:lnTo>
                    <a:pt x="0" y="22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6" y="10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0" y="25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75"/>
            <p:cNvSpPr>
              <a:spLocks/>
            </p:cNvSpPr>
            <p:nvPr/>
          </p:nvSpPr>
          <p:spPr bwMode="auto">
            <a:xfrm>
              <a:off x="3398" y="1267"/>
              <a:ext cx="36" cy="45"/>
            </a:xfrm>
            <a:custGeom>
              <a:avLst/>
              <a:gdLst>
                <a:gd name="T0" fmla="*/ 0 w 27"/>
                <a:gd name="T1" fmla="*/ 21 h 33"/>
                <a:gd name="T2" fmla="*/ 1 w 27"/>
                <a:gd name="T3" fmla="*/ 18 h 33"/>
                <a:gd name="T4" fmla="*/ 3 w 27"/>
                <a:gd name="T5" fmla="*/ 16 h 33"/>
                <a:gd name="T6" fmla="*/ 4 w 27"/>
                <a:gd name="T7" fmla="*/ 13 h 33"/>
                <a:gd name="T8" fmla="*/ 4 w 27"/>
                <a:gd name="T9" fmla="*/ 10 h 33"/>
                <a:gd name="T10" fmla="*/ 6 w 27"/>
                <a:gd name="T11" fmla="*/ 9 h 33"/>
                <a:gd name="T12" fmla="*/ 7 w 27"/>
                <a:gd name="T13" fmla="*/ 7 h 33"/>
                <a:gd name="T14" fmla="*/ 8 w 27"/>
                <a:gd name="T15" fmla="*/ 6 h 33"/>
                <a:gd name="T16" fmla="*/ 10 w 27"/>
                <a:gd name="T17" fmla="*/ 4 h 33"/>
                <a:gd name="T18" fmla="*/ 11 w 27"/>
                <a:gd name="T19" fmla="*/ 3 h 33"/>
                <a:gd name="T20" fmla="*/ 13 w 27"/>
                <a:gd name="T21" fmla="*/ 2 h 33"/>
                <a:gd name="T22" fmla="*/ 14 w 27"/>
                <a:gd name="T23" fmla="*/ 2 h 33"/>
                <a:gd name="T24" fmla="*/ 17 w 27"/>
                <a:gd name="T25" fmla="*/ 0 h 33"/>
                <a:gd name="T26" fmla="*/ 20 w 27"/>
                <a:gd name="T27" fmla="*/ 0 h 33"/>
                <a:gd name="T28" fmla="*/ 21 w 27"/>
                <a:gd name="T29" fmla="*/ 0 h 33"/>
                <a:gd name="T30" fmla="*/ 22 w 27"/>
                <a:gd name="T31" fmla="*/ 2 h 33"/>
                <a:gd name="T32" fmla="*/ 24 w 27"/>
                <a:gd name="T33" fmla="*/ 3 h 33"/>
                <a:gd name="T34" fmla="*/ 25 w 27"/>
                <a:gd name="T35" fmla="*/ 6 h 33"/>
                <a:gd name="T36" fmla="*/ 27 w 27"/>
                <a:gd name="T37" fmla="*/ 9 h 33"/>
                <a:gd name="T38" fmla="*/ 27 w 27"/>
                <a:gd name="T39" fmla="*/ 11 h 33"/>
                <a:gd name="T40" fmla="*/ 25 w 27"/>
                <a:gd name="T41" fmla="*/ 14 h 33"/>
                <a:gd name="T42" fmla="*/ 24 w 27"/>
                <a:gd name="T43" fmla="*/ 17 h 33"/>
                <a:gd name="T44" fmla="*/ 24 w 27"/>
                <a:gd name="T45" fmla="*/ 20 h 33"/>
                <a:gd name="T46" fmla="*/ 22 w 27"/>
                <a:gd name="T47" fmla="*/ 23 h 33"/>
                <a:gd name="T48" fmla="*/ 20 w 27"/>
                <a:gd name="T49" fmla="*/ 24 h 33"/>
                <a:gd name="T50" fmla="*/ 18 w 27"/>
                <a:gd name="T51" fmla="*/ 27 h 33"/>
                <a:gd name="T52" fmla="*/ 17 w 27"/>
                <a:gd name="T53" fmla="*/ 28 h 33"/>
                <a:gd name="T54" fmla="*/ 14 w 27"/>
                <a:gd name="T55" fmla="*/ 30 h 33"/>
                <a:gd name="T56" fmla="*/ 13 w 27"/>
                <a:gd name="T57" fmla="*/ 31 h 33"/>
                <a:gd name="T58" fmla="*/ 10 w 27"/>
                <a:gd name="T59" fmla="*/ 33 h 33"/>
                <a:gd name="T60" fmla="*/ 8 w 27"/>
                <a:gd name="T61" fmla="*/ 33 h 33"/>
                <a:gd name="T62" fmla="*/ 7 w 27"/>
                <a:gd name="T63" fmla="*/ 33 h 33"/>
                <a:gd name="T64" fmla="*/ 6 w 27"/>
                <a:gd name="T65" fmla="*/ 31 h 33"/>
                <a:gd name="T66" fmla="*/ 4 w 27"/>
                <a:gd name="T67" fmla="*/ 31 h 33"/>
                <a:gd name="T68" fmla="*/ 3 w 27"/>
                <a:gd name="T69" fmla="*/ 30 h 33"/>
                <a:gd name="T70" fmla="*/ 1 w 27"/>
                <a:gd name="T71" fmla="*/ 28 h 33"/>
                <a:gd name="T72" fmla="*/ 1 w 27"/>
                <a:gd name="T73" fmla="*/ 27 h 33"/>
                <a:gd name="T74" fmla="*/ 1 w 27"/>
                <a:gd name="T75" fmla="*/ 26 h 33"/>
                <a:gd name="T76" fmla="*/ 1 w 27"/>
                <a:gd name="T77" fmla="*/ 24 h 33"/>
                <a:gd name="T78" fmla="*/ 0 w 27"/>
                <a:gd name="T79" fmla="*/ 24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3">
                  <a:moveTo>
                    <a:pt x="0" y="23"/>
                  </a:moveTo>
                  <a:lnTo>
                    <a:pt x="0" y="21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1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3" y="31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76"/>
            <p:cNvSpPr>
              <a:spLocks/>
            </p:cNvSpPr>
            <p:nvPr/>
          </p:nvSpPr>
          <p:spPr bwMode="auto">
            <a:xfrm>
              <a:off x="3398" y="1312"/>
              <a:ext cx="36" cy="39"/>
            </a:xfrm>
            <a:custGeom>
              <a:avLst/>
              <a:gdLst>
                <a:gd name="T0" fmla="*/ 0 w 27"/>
                <a:gd name="T1" fmla="*/ 21 h 31"/>
                <a:gd name="T2" fmla="*/ 1 w 27"/>
                <a:gd name="T3" fmla="*/ 18 h 31"/>
                <a:gd name="T4" fmla="*/ 3 w 27"/>
                <a:gd name="T5" fmla="*/ 15 h 31"/>
                <a:gd name="T6" fmla="*/ 4 w 27"/>
                <a:gd name="T7" fmla="*/ 12 h 31"/>
                <a:gd name="T8" fmla="*/ 4 w 27"/>
                <a:gd name="T9" fmla="*/ 9 h 31"/>
                <a:gd name="T10" fmla="*/ 6 w 27"/>
                <a:gd name="T11" fmla="*/ 8 h 31"/>
                <a:gd name="T12" fmla="*/ 7 w 27"/>
                <a:gd name="T13" fmla="*/ 7 h 31"/>
                <a:gd name="T14" fmla="*/ 8 w 27"/>
                <a:gd name="T15" fmla="*/ 5 h 31"/>
                <a:gd name="T16" fmla="*/ 10 w 27"/>
                <a:gd name="T17" fmla="*/ 4 h 31"/>
                <a:gd name="T18" fmla="*/ 11 w 27"/>
                <a:gd name="T19" fmla="*/ 2 h 31"/>
                <a:gd name="T20" fmla="*/ 13 w 27"/>
                <a:gd name="T21" fmla="*/ 1 h 31"/>
                <a:gd name="T22" fmla="*/ 14 w 27"/>
                <a:gd name="T23" fmla="*/ 0 h 31"/>
                <a:gd name="T24" fmla="*/ 17 w 27"/>
                <a:gd name="T25" fmla="*/ 0 h 31"/>
                <a:gd name="T26" fmla="*/ 20 w 27"/>
                <a:gd name="T27" fmla="*/ 0 h 31"/>
                <a:gd name="T28" fmla="*/ 21 w 27"/>
                <a:gd name="T29" fmla="*/ 0 h 31"/>
                <a:gd name="T30" fmla="*/ 22 w 27"/>
                <a:gd name="T31" fmla="*/ 1 h 31"/>
                <a:gd name="T32" fmla="*/ 24 w 27"/>
                <a:gd name="T33" fmla="*/ 2 h 31"/>
                <a:gd name="T34" fmla="*/ 25 w 27"/>
                <a:gd name="T35" fmla="*/ 4 h 31"/>
                <a:gd name="T36" fmla="*/ 27 w 27"/>
                <a:gd name="T37" fmla="*/ 7 h 31"/>
                <a:gd name="T38" fmla="*/ 27 w 27"/>
                <a:gd name="T39" fmla="*/ 9 h 31"/>
                <a:gd name="T40" fmla="*/ 25 w 27"/>
                <a:gd name="T41" fmla="*/ 14 h 31"/>
                <a:gd name="T42" fmla="*/ 24 w 27"/>
                <a:gd name="T43" fmla="*/ 16 h 31"/>
                <a:gd name="T44" fmla="*/ 24 w 27"/>
                <a:gd name="T45" fmla="*/ 19 h 31"/>
                <a:gd name="T46" fmla="*/ 22 w 27"/>
                <a:gd name="T47" fmla="*/ 21 h 31"/>
                <a:gd name="T48" fmla="*/ 20 w 27"/>
                <a:gd name="T49" fmla="*/ 24 h 31"/>
                <a:gd name="T50" fmla="*/ 18 w 27"/>
                <a:gd name="T51" fmla="*/ 26 h 31"/>
                <a:gd name="T52" fmla="*/ 17 w 27"/>
                <a:gd name="T53" fmla="*/ 28 h 31"/>
                <a:gd name="T54" fmla="*/ 14 w 27"/>
                <a:gd name="T55" fmla="*/ 29 h 31"/>
                <a:gd name="T56" fmla="*/ 13 w 27"/>
                <a:gd name="T57" fmla="*/ 31 h 31"/>
                <a:gd name="T58" fmla="*/ 10 w 27"/>
                <a:gd name="T59" fmla="*/ 31 h 31"/>
                <a:gd name="T60" fmla="*/ 8 w 27"/>
                <a:gd name="T61" fmla="*/ 31 h 31"/>
                <a:gd name="T62" fmla="*/ 7 w 27"/>
                <a:gd name="T63" fmla="*/ 31 h 31"/>
                <a:gd name="T64" fmla="*/ 6 w 27"/>
                <a:gd name="T65" fmla="*/ 31 h 31"/>
                <a:gd name="T66" fmla="*/ 4 w 27"/>
                <a:gd name="T67" fmla="*/ 31 h 31"/>
                <a:gd name="T68" fmla="*/ 3 w 27"/>
                <a:gd name="T69" fmla="*/ 29 h 31"/>
                <a:gd name="T70" fmla="*/ 1 w 27"/>
                <a:gd name="T71" fmla="*/ 28 h 31"/>
                <a:gd name="T72" fmla="*/ 1 w 27"/>
                <a:gd name="T73" fmla="*/ 26 h 31"/>
                <a:gd name="T74" fmla="*/ 1 w 27"/>
                <a:gd name="T75" fmla="*/ 25 h 31"/>
                <a:gd name="T76" fmla="*/ 1 w 27"/>
                <a:gd name="T77" fmla="*/ 24 h 31"/>
                <a:gd name="T78" fmla="*/ 0 w 27"/>
                <a:gd name="T79" fmla="*/ 22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1">
                  <a:moveTo>
                    <a:pt x="0" y="22"/>
                  </a:moveTo>
                  <a:lnTo>
                    <a:pt x="0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21" y="22"/>
                  </a:lnTo>
                  <a:lnTo>
                    <a:pt x="20" y="24"/>
                  </a:lnTo>
                  <a:lnTo>
                    <a:pt x="20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3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77"/>
            <p:cNvSpPr>
              <a:spLocks/>
            </p:cNvSpPr>
            <p:nvPr/>
          </p:nvSpPr>
          <p:spPr bwMode="auto">
            <a:xfrm>
              <a:off x="3398" y="1351"/>
              <a:ext cx="36" cy="42"/>
            </a:xfrm>
            <a:custGeom>
              <a:avLst/>
              <a:gdLst>
                <a:gd name="T0" fmla="*/ 0 w 27"/>
                <a:gd name="T1" fmla="*/ 22 h 32"/>
                <a:gd name="T2" fmla="*/ 1 w 27"/>
                <a:gd name="T3" fmla="*/ 18 h 32"/>
                <a:gd name="T4" fmla="*/ 3 w 27"/>
                <a:gd name="T5" fmla="*/ 15 h 32"/>
                <a:gd name="T6" fmla="*/ 4 w 27"/>
                <a:gd name="T7" fmla="*/ 12 h 32"/>
                <a:gd name="T8" fmla="*/ 4 w 27"/>
                <a:gd name="T9" fmla="*/ 11 h 32"/>
                <a:gd name="T10" fmla="*/ 6 w 27"/>
                <a:gd name="T11" fmla="*/ 9 h 32"/>
                <a:gd name="T12" fmla="*/ 7 w 27"/>
                <a:gd name="T13" fmla="*/ 8 h 32"/>
                <a:gd name="T14" fmla="*/ 8 w 27"/>
                <a:gd name="T15" fmla="*/ 7 h 32"/>
                <a:gd name="T16" fmla="*/ 10 w 27"/>
                <a:gd name="T17" fmla="*/ 5 h 32"/>
                <a:gd name="T18" fmla="*/ 11 w 27"/>
                <a:gd name="T19" fmla="*/ 4 h 32"/>
                <a:gd name="T20" fmla="*/ 13 w 27"/>
                <a:gd name="T21" fmla="*/ 2 h 32"/>
                <a:gd name="T22" fmla="*/ 14 w 27"/>
                <a:gd name="T23" fmla="*/ 1 h 32"/>
                <a:gd name="T24" fmla="*/ 17 w 27"/>
                <a:gd name="T25" fmla="*/ 1 h 32"/>
                <a:gd name="T26" fmla="*/ 20 w 27"/>
                <a:gd name="T27" fmla="*/ 0 h 32"/>
                <a:gd name="T28" fmla="*/ 21 w 27"/>
                <a:gd name="T29" fmla="*/ 1 h 32"/>
                <a:gd name="T30" fmla="*/ 22 w 27"/>
                <a:gd name="T31" fmla="*/ 1 h 32"/>
                <a:gd name="T32" fmla="*/ 24 w 27"/>
                <a:gd name="T33" fmla="*/ 4 h 32"/>
                <a:gd name="T34" fmla="*/ 25 w 27"/>
                <a:gd name="T35" fmla="*/ 5 h 32"/>
                <a:gd name="T36" fmla="*/ 27 w 27"/>
                <a:gd name="T37" fmla="*/ 8 h 32"/>
                <a:gd name="T38" fmla="*/ 27 w 27"/>
                <a:gd name="T39" fmla="*/ 11 h 32"/>
                <a:gd name="T40" fmla="*/ 25 w 27"/>
                <a:gd name="T41" fmla="*/ 14 h 32"/>
                <a:gd name="T42" fmla="*/ 24 w 27"/>
                <a:gd name="T43" fmla="*/ 16 h 32"/>
                <a:gd name="T44" fmla="*/ 24 w 27"/>
                <a:gd name="T45" fmla="*/ 19 h 32"/>
                <a:gd name="T46" fmla="*/ 22 w 27"/>
                <a:gd name="T47" fmla="*/ 22 h 32"/>
                <a:gd name="T48" fmla="*/ 20 w 27"/>
                <a:gd name="T49" fmla="*/ 25 h 32"/>
                <a:gd name="T50" fmla="*/ 18 w 27"/>
                <a:gd name="T51" fmla="*/ 26 h 32"/>
                <a:gd name="T52" fmla="*/ 17 w 27"/>
                <a:gd name="T53" fmla="*/ 29 h 32"/>
                <a:gd name="T54" fmla="*/ 14 w 27"/>
                <a:gd name="T55" fmla="*/ 31 h 32"/>
                <a:gd name="T56" fmla="*/ 13 w 27"/>
                <a:gd name="T57" fmla="*/ 32 h 32"/>
                <a:gd name="T58" fmla="*/ 10 w 27"/>
                <a:gd name="T59" fmla="*/ 32 h 32"/>
                <a:gd name="T60" fmla="*/ 8 w 27"/>
                <a:gd name="T61" fmla="*/ 32 h 32"/>
                <a:gd name="T62" fmla="*/ 7 w 27"/>
                <a:gd name="T63" fmla="*/ 32 h 32"/>
                <a:gd name="T64" fmla="*/ 6 w 27"/>
                <a:gd name="T65" fmla="*/ 32 h 32"/>
                <a:gd name="T66" fmla="*/ 4 w 27"/>
                <a:gd name="T67" fmla="*/ 31 h 32"/>
                <a:gd name="T68" fmla="*/ 3 w 27"/>
                <a:gd name="T69" fmla="*/ 29 h 32"/>
                <a:gd name="T70" fmla="*/ 1 w 27"/>
                <a:gd name="T71" fmla="*/ 28 h 32"/>
                <a:gd name="T72" fmla="*/ 1 w 27"/>
                <a:gd name="T73" fmla="*/ 26 h 32"/>
                <a:gd name="T74" fmla="*/ 1 w 27"/>
                <a:gd name="T75" fmla="*/ 25 h 32"/>
                <a:gd name="T76" fmla="*/ 1 w 27"/>
                <a:gd name="T77" fmla="*/ 25 h 32"/>
                <a:gd name="T78" fmla="*/ 0 w 27"/>
                <a:gd name="T79" fmla="*/ 24 h 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2">
                  <a:moveTo>
                    <a:pt x="0" y="24"/>
                  </a:moveTo>
                  <a:lnTo>
                    <a:pt x="0" y="22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0" y="25"/>
                  </a:lnTo>
                  <a:lnTo>
                    <a:pt x="18" y="26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8"/>
            <p:cNvSpPr>
              <a:spLocks/>
            </p:cNvSpPr>
            <p:nvPr/>
          </p:nvSpPr>
          <p:spPr bwMode="auto">
            <a:xfrm>
              <a:off x="3398" y="1390"/>
              <a:ext cx="36" cy="42"/>
            </a:xfrm>
            <a:custGeom>
              <a:avLst/>
              <a:gdLst>
                <a:gd name="T0" fmla="*/ 0 w 26"/>
                <a:gd name="T1" fmla="*/ 21 h 32"/>
                <a:gd name="T2" fmla="*/ 0 w 26"/>
                <a:gd name="T3" fmla="*/ 18 h 32"/>
                <a:gd name="T4" fmla="*/ 2 w 26"/>
                <a:gd name="T5" fmla="*/ 15 h 32"/>
                <a:gd name="T6" fmla="*/ 3 w 26"/>
                <a:gd name="T7" fmla="*/ 12 h 32"/>
                <a:gd name="T8" fmla="*/ 5 w 26"/>
                <a:gd name="T9" fmla="*/ 9 h 32"/>
                <a:gd name="T10" fmla="*/ 5 w 26"/>
                <a:gd name="T11" fmla="*/ 8 h 32"/>
                <a:gd name="T12" fmla="*/ 6 w 26"/>
                <a:gd name="T13" fmla="*/ 7 h 32"/>
                <a:gd name="T14" fmla="*/ 7 w 26"/>
                <a:gd name="T15" fmla="*/ 5 h 32"/>
                <a:gd name="T16" fmla="*/ 9 w 26"/>
                <a:gd name="T17" fmla="*/ 4 h 32"/>
                <a:gd name="T18" fmla="*/ 10 w 26"/>
                <a:gd name="T19" fmla="*/ 2 h 32"/>
                <a:gd name="T20" fmla="*/ 12 w 26"/>
                <a:gd name="T21" fmla="*/ 1 h 32"/>
                <a:gd name="T22" fmla="*/ 14 w 26"/>
                <a:gd name="T23" fmla="*/ 0 h 32"/>
                <a:gd name="T24" fmla="*/ 16 w 26"/>
                <a:gd name="T25" fmla="*/ 0 h 32"/>
                <a:gd name="T26" fmla="*/ 19 w 26"/>
                <a:gd name="T27" fmla="*/ 0 h 32"/>
                <a:gd name="T28" fmla="*/ 20 w 26"/>
                <a:gd name="T29" fmla="*/ 0 h 32"/>
                <a:gd name="T30" fmla="*/ 23 w 26"/>
                <a:gd name="T31" fmla="*/ 1 h 32"/>
                <a:gd name="T32" fmla="*/ 24 w 26"/>
                <a:gd name="T33" fmla="*/ 2 h 32"/>
                <a:gd name="T34" fmla="*/ 24 w 26"/>
                <a:gd name="T35" fmla="*/ 5 h 32"/>
                <a:gd name="T36" fmla="*/ 26 w 26"/>
                <a:gd name="T37" fmla="*/ 7 h 32"/>
                <a:gd name="T38" fmla="*/ 26 w 26"/>
                <a:gd name="T39" fmla="*/ 11 h 32"/>
                <a:gd name="T40" fmla="*/ 24 w 26"/>
                <a:gd name="T41" fmla="*/ 14 h 32"/>
                <a:gd name="T42" fmla="*/ 24 w 26"/>
                <a:gd name="T43" fmla="*/ 16 h 32"/>
                <a:gd name="T44" fmla="*/ 23 w 26"/>
                <a:gd name="T45" fmla="*/ 19 h 32"/>
                <a:gd name="T46" fmla="*/ 21 w 26"/>
                <a:gd name="T47" fmla="*/ 22 h 32"/>
                <a:gd name="T48" fmla="*/ 20 w 26"/>
                <a:gd name="T49" fmla="*/ 24 h 32"/>
                <a:gd name="T50" fmla="*/ 17 w 26"/>
                <a:gd name="T51" fmla="*/ 26 h 32"/>
                <a:gd name="T52" fmla="*/ 16 w 26"/>
                <a:gd name="T53" fmla="*/ 28 h 32"/>
                <a:gd name="T54" fmla="*/ 13 w 26"/>
                <a:gd name="T55" fmla="*/ 29 h 32"/>
                <a:gd name="T56" fmla="*/ 12 w 26"/>
                <a:gd name="T57" fmla="*/ 31 h 32"/>
                <a:gd name="T58" fmla="*/ 10 w 26"/>
                <a:gd name="T59" fmla="*/ 31 h 32"/>
                <a:gd name="T60" fmla="*/ 9 w 26"/>
                <a:gd name="T61" fmla="*/ 32 h 32"/>
                <a:gd name="T62" fmla="*/ 6 w 26"/>
                <a:gd name="T63" fmla="*/ 31 h 32"/>
                <a:gd name="T64" fmla="*/ 5 w 26"/>
                <a:gd name="T65" fmla="*/ 31 h 32"/>
                <a:gd name="T66" fmla="*/ 3 w 26"/>
                <a:gd name="T67" fmla="*/ 31 h 32"/>
                <a:gd name="T68" fmla="*/ 2 w 26"/>
                <a:gd name="T69" fmla="*/ 29 h 32"/>
                <a:gd name="T70" fmla="*/ 0 w 26"/>
                <a:gd name="T71" fmla="*/ 28 h 32"/>
                <a:gd name="T72" fmla="*/ 0 w 26"/>
                <a:gd name="T73" fmla="*/ 26 h 32"/>
                <a:gd name="T74" fmla="*/ 0 w 26"/>
                <a:gd name="T75" fmla="*/ 25 h 32"/>
                <a:gd name="T76" fmla="*/ 0 w 26"/>
                <a:gd name="T77" fmla="*/ 24 h 32"/>
                <a:gd name="T78" fmla="*/ 0 w 26"/>
                <a:gd name="T79" fmla="*/ 22 h 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6" h="32">
                  <a:moveTo>
                    <a:pt x="0" y="22"/>
                  </a:moveTo>
                  <a:lnTo>
                    <a:pt x="0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19" y="25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9" y="32"/>
                  </a:lnTo>
                  <a:lnTo>
                    <a:pt x="7" y="32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9"/>
            <p:cNvSpPr>
              <a:spLocks/>
            </p:cNvSpPr>
            <p:nvPr/>
          </p:nvSpPr>
          <p:spPr bwMode="auto">
            <a:xfrm>
              <a:off x="3434" y="1069"/>
              <a:ext cx="10" cy="39"/>
            </a:xfrm>
            <a:custGeom>
              <a:avLst/>
              <a:gdLst>
                <a:gd name="T0" fmla="*/ 5 w 7"/>
                <a:gd name="T1" fmla="*/ 0 h 31"/>
                <a:gd name="T2" fmla="*/ 5 w 7"/>
                <a:gd name="T3" fmla="*/ 0 h 31"/>
                <a:gd name="T4" fmla="*/ 5 w 7"/>
                <a:gd name="T5" fmla="*/ 0 h 31"/>
                <a:gd name="T6" fmla="*/ 7 w 7"/>
                <a:gd name="T7" fmla="*/ 0 h 31"/>
                <a:gd name="T8" fmla="*/ 7 w 7"/>
                <a:gd name="T9" fmla="*/ 0 h 31"/>
                <a:gd name="T10" fmla="*/ 7 w 7"/>
                <a:gd name="T11" fmla="*/ 1 h 31"/>
                <a:gd name="T12" fmla="*/ 7 w 7"/>
                <a:gd name="T13" fmla="*/ 2 h 31"/>
                <a:gd name="T14" fmla="*/ 7 w 7"/>
                <a:gd name="T15" fmla="*/ 4 h 31"/>
                <a:gd name="T16" fmla="*/ 7 w 7"/>
                <a:gd name="T17" fmla="*/ 5 h 31"/>
                <a:gd name="T18" fmla="*/ 7 w 7"/>
                <a:gd name="T19" fmla="*/ 8 h 31"/>
                <a:gd name="T20" fmla="*/ 7 w 7"/>
                <a:gd name="T21" fmla="*/ 11 h 31"/>
                <a:gd name="T22" fmla="*/ 7 w 7"/>
                <a:gd name="T23" fmla="*/ 14 h 31"/>
                <a:gd name="T24" fmla="*/ 7 w 7"/>
                <a:gd name="T25" fmla="*/ 17 h 31"/>
                <a:gd name="T26" fmla="*/ 7 w 7"/>
                <a:gd name="T27" fmla="*/ 19 h 31"/>
                <a:gd name="T28" fmla="*/ 7 w 7"/>
                <a:gd name="T29" fmla="*/ 22 h 31"/>
                <a:gd name="T30" fmla="*/ 5 w 7"/>
                <a:gd name="T31" fmla="*/ 25 h 31"/>
                <a:gd name="T32" fmla="*/ 5 w 7"/>
                <a:gd name="T33" fmla="*/ 26 h 31"/>
                <a:gd name="T34" fmla="*/ 5 w 7"/>
                <a:gd name="T35" fmla="*/ 29 h 31"/>
                <a:gd name="T36" fmla="*/ 4 w 7"/>
                <a:gd name="T37" fmla="*/ 29 h 31"/>
                <a:gd name="T38" fmla="*/ 4 w 7"/>
                <a:gd name="T39" fmla="*/ 31 h 31"/>
                <a:gd name="T40" fmla="*/ 3 w 7"/>
                <a:gd name="T41" fmla="*/ 31 h 31"/>
                <a:gd name="T42" fmla="*/ 3 w 7"/>
                <a:gd name="T43" fmla="*/ 31 h 31"/>
                <a:gd name="T44" fmla="*/ 3 w 7"/>
                <a:gd name="T45" fmla="*/ 31 h 31"/>
                <a:gd name="T46" fmla="*/ 1 w 7"/>
                <a:gd name="T47" fmla="*/ 31 h 31"/>
                <a:gd name="T48" fmla="*/ 1 w 7"/>
                <a:gd name="T49" fmla="*/ 29 h 31"/>
                <a:gd name="T50" fmla="*/ 0 w 7"/>
                <a:gd name="T51" fmla="*/ 28 h 31"/>
                <a:gd name="T52" fmla="*/ 0 w 7"/>
                <a:gd name="T53" fmla="*/ 28 h 31"/>
                <a:gd name="T54" fmla="*/ 0 w 7"/>
                <a:gd name="T55" fmla="*/ 26 h 31"/>
                <a:gd name="T56" fmla="*/ 0 w 7"/>
                <a:gd name="T57" fmla="*/ 24 h 31"/>
                <a:gd name="T58" fmla="*/ 0 w 7"/>
                <a:gd name="T59" fmla="*/ 19 h 31"/>
                <a:gd name="T60" fmla="*/ 1 w 7"/>
                <a:gd name="T61" fmla="*/ 17 h 31"/>
                <a:gd name="T62" fmla="*/ 1 w 7"/>
                <a:gd name="T63" fmla="*/ 14 h 31"/>
                <a:gd name="T64" fmla="*/ 1 w 7"/>
                <a:gd name="T65" fmla="*/ 11 h 31"/>
                <a:gd name="T66" fmla="*/ 3 w 7"/>
                <a:gd name="T67" fmla="*/ 8 h 31"/>
                <a:gd name="T68" fmla="*/ 3 w 7"/>
                <a:gd name="T69" fmla="*/ 5 h 31"/>
                <a:gd name="T70" fmla="*/ 3 w 7"/>
                <a:gd name="T71" fmla="*/ 2 h 31"/>
                <a:gd name="T72" fmla="*/ 3 w 7"/>
                <a:gd name="T73" fmla="*/ 1 h 31"/>
                <a:gd name="T74" fmla="*/ 3 w 7"/>
                <a:gd name="T75" fmla="*/ 1 h 31"/>
                <a:gd name="T76" fmla="*/ 4 w 7"/>
                <a:gd name="T77" fmla="*/ 0 h 31"/>
                <a:gd name="T78" fmla="*/ 4 w 7"/>
                <a:gd name="T79" fmla="*/ 0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" h="31">
                  <a:moveTo>
                    <a:pt x="4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80"/>
            <p:cNvSpPr>
              <a:spLocks/>
            </p:cNvSpPr>
            <p:nvPr/>
          </p:nvSpPr>
          <p:spPr bwMode="auto">
            <a:xfrm>
              <a:off x="3431" y="1111"/>
              <a:ext cx="13" cy="39"/>
            </a:xfrm>
            <a:custGeom>
              <a:avLst/>
              <a:gdLst>
                <a:gd name="T0" fmla="*/ 7 w 9"/>
                <a:gd name="T1" fmla="*/ 0 h 31"/>
                <a:gd name="T2" fmla="*/ 7 w 9"/>
                <a:gd name="T3" fmla="*/ 0 h 31"/>
                <a:gd name="T4" fmla="*/ 7 w 9"/>
                <a:gd name="T5" fmla="*/ 0 h 31"/>
                <a:gd name="T6" fmla="*/ 7 w 9"/>
                <a:gd name="T7" fmla="*/ 0 h 31"/>
                <a:gd name="T8" fmla="*/ 9 w 9"/>
                <a:gd name="T9" fmla="*/ 0 h 31"/>
                <a:gd name="T10" fmla="*/ 9 w 9"/>
                <a:gd name="T11" fmla="*/ 1 h 31"/>
                <a:gd name="T12" fmla="*/ 9 w 9"/>
                <a:gd name="T13" fmla="*/ 3 h 31"/>
                <a:gd name="T14" fmla="*/ 9 w 9"/>
                <a:gd name="T15" fmla="*/ 4 h 31"/>
                <a:gd name="T16" fmla="*/ 9 w 9"/>
                <a:gd name="T17" fmla="*/ 6 h 31"/>
                <a:gd name="T18" fmla="*/ 9 w 9"/>
                <a:gd name="T19" fmla="*/ 8 h 31"/>
                <a:gd name="T20" fmla="*/ 9 w 9"/>
                <a:gd name="T21" fmla="*/ 11 h 31"/>
                <a:gd name="T22" fmla="*/ 9 w 9"/>
                <a:gd name="T23" fmla="*/ 14 h 31"/>
                <a:gd name="T24" fmla="*/ 9 w 9"/>
                <a:gd name="T25" fmla="*/ 17 h 31"/>
                <a:gd name="T26" fmla="*/ 9 w 9"/>
                <a:gd name="T27" fmla="*/ 20 h 31"/>
                <a:gd name="T28" fmla="*/ 9 w 9"/>
                <a:gd name="T29" fmla="*/ 23 h 31"/>
                <a:gd name="T30" fmla="*/ 7 w 9"/>
                <a:gd name="T31" fmla="*/ 25 h 31"/>
                <a:gd name="T32" fmla="*/ 7 w 9"/>
                <a:gd name="T33" fmla="*/ 28 h 31"/>
                <a:gd name="T34" fmla="*/ 7 w 9"/>
                <a:gd name="T35" fmla="*/ 30 h 31"/>
                <a:gd name="T36" fmla="*/ 6 w 9"/>
                <a:gd name="T37" fmla="*/ 30 h 31"/>
                <a:gd name="T38" fmla="*/ 5 w 9"/>
                <a:gd name="T39" fmla="*/ 31 h 31"/>
                <a:gd name="T40" fmla="*/ 5 w 9"/>
                <a:gd name="T41" fmla="*/ 31 h 31"/>
                <a:gd name="T42" fmla="*/ 5 w 9"/>
                <a:gd name="T43" fmla="*/ 31 h 31"/>
                <a:gd name="T44" fmla="*/ 3 w 9"/>
                <a:gd name="T45" fmla="*/ 31 h 31"/>
                <a:gd name="T46" fmla="*/ 3 w 9"/>
                <a:gd name="T47" fmla="*/ 31 h 31"/>
                <a:gd name="T48" fmla="*/ 2 w 9"/>
                <a:gd name="T49" fmla="*/ 30 h 31"/>
                <a:gd name="T50" fmla="*/ 2 w 9"/>
                <a:gd name="T51" fmla="*/ 30 h 31"/>
                <a:gd name="T52" fmla="*/ 2 w 9"/>
                <a:gd name="T53" fmla="*/ 28 h 31"/>
                <a:gd name="T54" fmla="*/ 0 w 9"/>
                <a:gd name="T55" fmla="*/ 27 h 31"/>
                <a:gd name="T56" fmla="*/ 2 w 9"/>
                <a:gd name="T57" fmla="*/ 24 h 31"/>
                <a:gd name="T58" fmla="*/ 2 w 9"/>
                <a:gd name="T59" fmla="*/ 21 h 31"/>
                <a:gd name="T60" fmla="*/ 3 w 9"/>
                <a:gd name="T61" fmla="*/ 17 h 31"/>
                <a:gd name="T62" fmla="*/ 3 w 9"/>
                <a:gd name="T63" fmla="*/ 14 h 31"/>
                <a:gd name="T64" fmla="*/ 3 w 9"/>
                <a:gd name="T65" fmla="*/ 11 h 31"/>
                <a:gd name="T66" fmla="*/ 5 w 9"/>
                <a:gd name="T67" fmla="*/ 8 h 31"/>
                <a:gd name="T68" fmla="*/ 5 w 9"/>
                <a:gd name="T69" fmla="*/ 6 h 31"/>
                <a:gd name="T70" fmla="*/ 5 w 9"/>
                <a:gd name="T71" fmla="*/ 3 h 31"/>
                <a:gd name="T72" fmla="*/ 5 w 9"/>
                <a:gd name="T73" fmla="*/ 1 h 31"/>
                <a:gd name="T74" fmla="*/ 5 w 9"/>
                <a:gd name="T75" fmla="*/ 1 h 31"/>
                <a:gd name="T76" fmla="*/ 6 w 9"/>
                <a:gd name="T77" fmla="*/ 0 h 31"/>
                <a:gd name="T78" fmla="*/ 6 w 9"/>
                <a:gd name="T79" fmla="*/ 0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" h="31">
                  <a:moveTo>
                    <a:pt x="6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81"/>
            <p:cNvSpPr>
              <a:spLocks/>
            </p:cNvSpPr>
            <p:nvPr/>
          </p:nvSpPr>
          <p:spPr bwMode="auto">
            <a:xfrm>
              <a:off x="3434" y="1150"/>
              <a:ext cx="10" cy="42"/>
            </a:xfrm>
            <a:custGeom>
              <a:avLst/>
              <a:gdLst>
                <a:gd name="T0" fmla="*/ 5 w 8"/>
                <a:gd name="T1" fmla="*/ 0 h 31"/>
                <a:gd name="T2" fmla="*/ 5 w 8"/>
                <a:gd name="T3" fmla="*/ 0 h 31"/>
                <a:gd name="T4" fmla="*/ 7 w 8"/>
                <a:gd name="T5" fmla="*/ 0 h 31"/>
                <a:gd name="T6" fmla="*/ 7 w 8"/>
                <a:gd name="T7" fmla="*/ 0 h 31"/>
                <a:gd name="T8" fmla="*/ 7 w 8"/>
                <a:gd name="T9" fmla="*/ 0 h 31"/>
                <a:gd name="T10" fmla="*/ 7 w 8"/>
                <a:gd name="T11" fmla="*/ 1 h 31"/>
                <a:gd name="T12" fmla="*/ 7 w 8"/>
                <a:gd name="T13" fmla="*/ 3 h 31"/>
                <a:gd name="T14" fmla="*/ 7 w 8"/>
                <a:gd name="T15" fmla="*/ 4 h 31"/>
                <a:gd name="T16" fmla="*/ 8 w 8"/>
                <a:gd name="T17" fmla="*/ 6 h 31"/>
                <a:gd name="T18" fmla="*/ 8 w 8"/>
                <a:gd name="T19" fmla="*/ 8 h 31"/>
                <a:gd name="T20" fmla="*/ 8 w 8"/>
                <a:gd name="T21" fmla="*/ 11 h 31"/>
                <a:gd name="T22" fmla="*/ 8 w 8"/>
                <a:gd name="T23" fmla="*/ 14 h 31"/>
                <a:gd name="T24" fmla="*/ 8 w 8"/>
                <a:gd name="T25" fmla="*/ 17 h 31"/>
                <a:gd name="T26" fmla="*/ 7 w 8"/>
                <a:gd name="T27" fmla="*/ 20 h 31"/>
                <a:gd name="T28" fmla="*/ 7 w 8"/>
                <a:gd name="T29" fmla="*/ 23 h 31"/>
                <a:gd name="T30" fmla="*/ 7 w 8"/>
                <a:gd name="T31" fmla="*/ 25 h 31"/>
                <a:gd name="T32" fmla="*/ 5 w 8"/>
                <a:gd name="T33" fmla="*/ 27 h 31"/>
                <a:gd name="T34" fmla="*/ 5 w 8"/>
                <a:gd name="T35" fmla="*/ 30 h 31"/>
                <a:gd name="T36" fmla="*/ 4 w 8"/>
                <a:gd name="T37" fmla="*/ 30 h 31"/>
                <a:gd name="T38" fmla="*/ 4 w 8"/>
                <a:gd name="T39" fmla="*/ 31 h 31"/>
                <a:gd name="T40" fmla="*/ 3 w 8"/>
                <a:gd name="T41" fmla="*/ 31 h 31"/>
                <a:gd name="T42" fmla="*/ 3 w 8"/>
                <a:gd name="T43" fmla="*/ 31 h 31"/>
                <a:gd name="T44" fmla="*/ 3 w 8"/>
                <a:gd name="T45" fmla="*/ 31 h 31"/>
                <a:gd name="T46" fmla="*/ 1 w 8"/>
                <a:gd name="T47" fmla="*/ 31 h 31"/>
                <a:gd name="T48" fmla="*/ 1 w 8"/>
                <a:gd name="T49" fmla="*/ 30 h 31"/>
                <a:gd name="T50" fmla="*/ 0 w 8"/>
                <a:gd name="T51" fmla="*/ 28 h 31"/>
                <a:gd name="T52" fmla="*/ 0 w 8"/>
                <a:gd name="T53" fmla="*/ 27 h 31"/>
                <a:gd name="T54" fmla="*/ 0 w 8"/>
                <a:gd name="T55" fmla="*/ 25 h 31"/>
                <a:gd name="T56" fmla="*/ 0 w 8"/>
                <a:gd name="T57" fmla="*/ 24 h 31"/>
                <a:gd name="T58" fmla="*/ 1 w 8"/>
                <a:gd name="T59" fmla="*/ 20 h 31"/>
                <a:gd name="T60" fmla="*/ 1 w 8"/>
                <a:gd name="T61" fmla="*/ 17 h 31"/>
                <a:gd name="T62" fmla="*/ 1 w 8"/>
                <a:gd name="T63" fmla="*/ 14 h 31"/>
                <a:gd name="T64" fmla="*/ 3 w 8"/>
                <a:gd name="T65" fmla="*/ 11 h 31"/>
                <a:gd name="T66" fmla="*/ 3 w 8"/>
                <a:gd name="T67" fmla="*/ 8 h 31"/>
                <a:gd name="T68" fmla="*/ 3 w 8"/>
                <a:gd name="T69" fmla="*/ 6 h 31"/>
                <a:gd name="T70" fmla="*/ 3 w 8"/>
                <a:gd name="T71" fmla="*/ 3 h 31"/>
                <a:gd name="T72" fmla="*/ 4 w 8"/>
                <a:gd name="T73" fmla="*/ 1 h 31"/>
                <a:gd name="T74" fmla="*/ 4 w 8"/>
                <a:gd name="T75" fmla="*/ 1 h 31"/>
                <a:gd name="T76" fmla="*/ 4 w 8"/>
                <a:gd name="T77" fmla="*/ 0 h 31"/>
                <a:gd name="T78" fmla="*/ 5 w 8"/>
                <a:gd name="T79" fmla="*/ 0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" h="31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82"/>
            <p:cNvSpPr>
              <a:spLocks/>
            </p:cNvSpPr>
            <p:nvPr/>
          </p:nvSpPr>
          <p:spPr bwMode="auto">
            <a:xfrm>
              <a:off x="3434" y="1192"/>
              <a:ext cx="10" cy="42"/>
            </a:xfrm>
            <a:custGeom>
              <a:avLst/>
              <a:gdLst>
                <a:gd name="T0" fmla="*/ 5 w 7"/>
                <a:gd name="T1" fmla="*/ 0 h 31"/>
                <a:gd name="T2" fmla="*/ 5 w 7"/>
                <a:gd name="T3" fmla="*/ 0 h 31"/>
                <a:gd name="T4" fmla="*/ 5 w 7"/>
                <a:gd name="T5" fmla="*/ 0 h 31"/>
                <a:gd name="T6" fmla="*/ 7 w 7"/>
                <a:gd name="T7" fmla="*/ 0 h 31"/>
                <a:gd name="T8" fmla="*/ 7 w 7"/>
                <a:gd name="T9" fmla="*/ 0 h 31"/>
                <a:gd name="T10" fmla="*/ 7 w 7"/>
                <a:gd name="T11" fmla="*/ 2 h 31"/>
                <a:gd name="T12" fmla="*/ 7 w 7"/>
                <a:gd name="T13" fmla="*/ 3 h 31"/>
                <a:gd name="T14" fmla="*/ 7 w 7"/>
                <a:gd name="T15" fmla="*/ 3 h 31"/>
                <a:gd name="T16" fmla="*/ 7 w 7"/>
                <a:gd name="T17" fmla="*/ 6 h 31"/>
                <a:gd name="T18" fmla="*/ 7 w 7"/>
                <a:gd name="T19" fmla="*/ 9 h 31"/>
                <a:gd name="T20" fmla="*/ 7 w 7"/>
                <a:gd name="T21" fmla="*/ 12 h 31"/>
                <a:gd name="T22" fmla="*/ 7 w 7"/>
                <a:gd name="T23" fmla="*/ 13 h 31"/>
                <a:gd name="T24" fmla="*/ 7 w 7"/>
                <a:gd name="T25" fmla="*/ 16 h 31"/>
                <a:gd name="T26" fmla="*/ 7 w 7"/>
                <a:gd name="T27" fmla="*/ 19 h 31"/>
                <a:gd name="T28" fmla="*/ 7 w 7"/>
                <a:gd name="T29" fmla="*/ 22 h 31"/>
                <a:gd name="T30" fmla="*/ 5 w 7"/>
                <a:gd name="T31" fmla="*/ 24 h 31"/>
                <a:gd name="T32" fmla="*/ 5 w 7"/>
                <a:gd name="T33" fmla="*/ 27 h 31"/>
                <a:gd name="T34" fmla="*/ 5 w 7"/>
                <a:gd name="T35" fmla="*/ 29 h 31"/>
                <a:gd name="T36" fmla="*/ 4 w 7"/>
                <a:gd name="T37" fmla="*/ 30 h 31"/>
                <a:gd name="T38" fmla="*/ 4 w 7"/>
                <a:gd name="T39" fmla="*/ 31 h 31"/>
                <a:gd name="T40" fmla="*/ 3 w 7"/>
                <a:gd name="T41" fmla="*/ 31 h 31"/>
                <a:gd name="T42" fmla="*/ 3 w 7"/>
                <a:gd name="T43" fmla="*/ 31 h 31"/>
                <a:gd name="T44" fmla="*/ 3 w 7"/>
                <a:gd name="T45" fmla="*/ 31 h 31"/>
                <a:gd name="T46" fmla="*/ 1 w 7"/>
                <a:gd name="T47" fmla="*/ 30 h 31"/>
                <a:gd name="T48" fmla="*/ 1 w 7"/>
                <a:gd name="T49" fmla="*/ 30 h 31"/>
                <a:gd name="T50" fmla="*/ 0 w 7"/>
                <a:gd name="T51" fmla="*/ 29 h 31"/>
                <a:gd name="T52" fmla="*/ 0 w 7"/>
                <a:gd name="T53" fmla="*/ 27 h 31"/>
                <a:gd name="T54" fmla="*/ 0 w 7"/>
                <a:gd name="T55" fmla="*/ 26 h 31"/>
                <a:gd name="T56" fmla="*/ 0 w 7"/>
                <a:gd name="T57" fmla="*/ 24 h 31"/>
                <a:gd name="T58" fmla="*/ 0 w 7"/>
                <a:gd name="T59" fmla="*/ 20 h 31"/>
                <a:gd name="T60" fmla="*/ 1 w 7"/>
                <a:gd name="T61" fmla="*/ 17 h 31"/>
                <a:gd name="T62" fmla="*/ 1 w 7"/>
                <a:gd name="T63" fmla="*/ 14 h 31"/>
                <a:gd name="T64" fmla="*/ 1 w 7"/>
                <a:gd name="T65" fmla="*/ 12 h 31"/>
                <a:gd name="T66" fmla="*/ 3 w 7"/>
                <a:gd name="T67" fmla="*/ 9 h 31"/>
                <a:gd name="T68" fmla="*/ 3 w 7"/>
                <a:gd name="T69" fmla="*/ 6 h 31"/>
                <a:gd name="T70" fmla="*/ 3 w 7"/>
                <a:gd name="T71" fmla="*/ 3 h 31"/>
                <a:gd name="T72" fmla="*/ 3 w 7"/>
                <a:gd name="T73" fmla="*/ 2 h 31"/>
                <a:gd name="T74" fmla="*/ 4 w 7"/>
                <a:gd name="T75" fmla="*/ 0 h 31"/>
                <a:gd name="T76" fmla="*/ 4 w 7"/>
                <a:gd name="T77" fmla="*/ 0 h 31"/>
                <a:gd name="T78" fmla="*/ 4 w 7"/>
                <a:gd name="T79" fmla="*/ 0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" h="31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83"/>
            <p:cNvSpPr>
              <a:spLocks/>
            </p:cNvSpPr>
            <p:nvPr/>
          </p:nvSpPr>
          <p:spPr bwMode="auto">
            <a:xfrm>
              <a:off x="3434" y="1235"/>
              <a:ext cx="10" cy="39"/>
            </a:xfrm>
            <a:custGeom>
              <a:avLst/>
              <a:gdLst>
                <a:gd name="T0" fmla="*/ 5 w 7"/>
                <a:gd name="T1" fmla="*/ 0 h 31"/>
                <a:gd name="T2" fmla="*/ 5 w 7"/>
                <a:gd name="T3" fmla="*/ 0 h 31"/>
                <a:gd name="T4" fmla="*/ 5 w 7"/>
                <a:gd name="T5" fmla="*/ 0 h 31"/>
                <a:gd name="T6" fmla="*/ 7 w 7"/>
                <a:gd name="T7" fmla="*/ 0 h 31"/>
                <a:gd name="T8" fmla="*/ 7 w 7"/>
                <a:gd name="T9" fmla="*/ 0 h 31"/>
                <a:gd name="T10" fmla="*/ 7 w 7"/>
                <a:gd name="T11" fmla="*/ 2 h 31"/>
                <a:gd name="T12" fmla="*/ 7 w 7"/>
                <a:gd name="T13" fmla="*/ 2 h 31"/>
                <a:gd name="T14" fmla="*/ 7 w 7"/>
                <a:gd name="T15" fmla="*/ 3 h 31"/>
                <a:gd name="T16" fmla="*/ 7 w 7"/>
                <a:gd name="T17" fmla="*/ 6 h 31"/>
                <a:gd name="T18" fmla="*/ 7 w 7"/>
                <a:gd name="T19" fmla="*/ 9 h 31"/>
                <a:gd name="T20" fmla="*/ 7 w 7"/>
                <a:gd name="T21" fmla="*/ 12 h 31"/>
                <a:gd name="T22" fmla="*/ 7 w 7"/>
                <a:gd name="T23" fmla="*/ 13 h 31"/>
                <a:gd name="T24" fmla="*/ 7 w 7"/>
                <a:gd name="T25" fmla="*/ 16 h 31"/>
                <a:gd name="T26" fmla="*/ 7 w 7"/>
                <a:gd name="T27" fmla="*/ 19 h 31"/>
                <a:gd name="T28" fmla="*/ 7 w 7"/>
                <a:gd name="T29" fmla="*/ 22 h 31"/>
                <a:gd name="T30" fmla="*/ 5 w 7"/>
                <a:gd name="T31" fmla="*/ 24 h 31"/>
                <a:gd name="T32" fmla="*/ 5 w 7"/>
                <a:gd name="T33" fmla="*/ 27 h 31"/>
                <a:gd name="T34" fmla="*/ 5 w 7"/>
                <a:gd name="T35" fmla="*/ 29 h 31"/>
                <a:gd name="T36" fmla="*/ 4 w 7"/>
                <a:gd name="T37" fmla="*/ 30 h 31"/>
                <a:gd name="T38" fmla="*/ 4 w 7"/>
                <a:gd name="T39" fmla="*/ 31 h 31"/>
                <a:gd name="T40" fmla="*/ 3 w 7"/>
                <a:gd name="T41" fmla="*/ 31 h 31"/>
                <a:gd name="T42" fmla="*/ 3 w 7"/>
                <a:gd name="T43" fmla="*/ 31 h 31"/>
                <a:gd name="T44" fmla="*/ 3 w 7"/>
                <a:gd name="T45" fmla="*/ 31 h 31"/>
                <a:gd name="T46" fmla="*/ 1 w 7"/>
                <a:gd name="T47" fmla="*/ 30 h 31"/>
                <a:gd name="T48" fmla="*/ 1 w 7"/>
                <a:gd name="T49" fmla="*/ 30 h 31"/>
                <a:gd name="T50" fmla="*/ 0 w 7"/>
                <a:gd name="T51" fmla="*/ 29 h 31"/>
                <a:gd name="T52" fmla="*/ 0 w 7"/>
                <a:gd name="T53" fmla="*/ 27 h 31"/>
                <a:gd name="T54" fmla="*/ 0 w 7"/>
                <a:gd name="T55" fmla="*/ 26 h 31"/>
                <a:gd name="T56" fmla="*/ 0 w 7"/>
                <a:gd name="T57" fmla="*/ 24 h 31"/>
                <a:gd name="T58" fmla="*/ 0 w 7"/>
                <a:gd name="T59" fmla="*/ 20 h 31"/>
                <a:gd name="T60" fmla="*/ 1 w 7"/>
                <a:gd name="T61" fmla="*/ 17 h 31"/>
                <a:gd name="T62" fmla="*/ 1 w 7"/>
                <a:gd name="T63" fmla="*/ 14 h 31"/>
                <a:gd name="T64" fmla="*/ 1 w 7"/>
                <a:gd name="T65" fmla="*/ 12 h 31"/>
                <a:gd name="T66" fmla="*/ 3 w 7"/>
                <a:gd name="T67" fmla="*/ 9 h 31"/>
                <a:gd name="T68" fmla="*/ 3 w 7"/>
                <a:gd name="T69" fmla="*/ 6 h 31"/>
                <a:gd name="T70" fmla="*/ 3 w 7"/>
                <a:gd name="T71" fmla="*/ 3 h 31"/>
                <a:gd name="T72" fmla="*/ 3 w 7"/>
                <a:gd name="T73" fmla="*/ 2 h 31"/>
                <a:gd name="T74" fmla="*/ 4 w 7"/>
                <a:gd name="T75" fmla="*/ 0 h 31"/>
                <a:gd name="T76" fmla="*/ 4 w 7"/>
                <a:gd name="T77" fmla="*/ 0 h 31"/>
                <a:gd name="T78" fmla="*/ 4 w 7"/>
                <a:gd name="T79" fmla="*/ 0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" h="31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84"/>
            <p:cNvSpPr>
              <a:spLocks/>
            </p:cNvSpPr>
            <p:nvPr/>
          </p:nvSpPr>
          <p:spPr bwMode="auto">
            <a:xfrm>
              <a:off x="3434" y="1274"/>
              <a:ext cx="10" cy="42"/>
            </a:xfrm>
            <a:custGeom>
              <a:avLst/>
              <a:gdLst>
                <a:gd name="T0" fmla="*/ 5 w 7"/>
                <a:gd name="T1" fmla="*/ 0 h 31"/>
                <a:gd name="T2" fmla="*/ 5 w 7"/>
                <a:gd name="T3" fmla="*/ 0 h 31"/>
                <a:gd name="T4" fmla="*/ 5 w 7"/>
                <a:gd name="T5" fmla="*/ 0 h 31"/>
                <a:gd name="T6" fmla="*/ 7 w 7"/>
                <a:gd name="T7" fmla="*/ 0 h 31"/>
                <a:gd name="T8" fmla="*/ 7 w 7"/>
                <a:gd name="T9" fmla="*/ 0 h 31"/>
                <a:gd name="T10" fmla="*/ 7 w 7"/>
                <a:gd name="T11" fmla="*/ 1 h 31"/>
                <a:gd name="T12" fmla="*/ 7 w 7"/>
                <a:gd name="T13" fmla="*/ 3 h 31"/>
                <a:gd name="T14" fmla="*/ 7 w 7"/>
                <a:gd name="T15" fmla="*/ 3 h 31"/>
                <a:gd name="T16" fmla="*/ 7 w 7"/>
                <a:gd name="T17" fmla="*/ 5 h 31"/>
                <a:gd name="T18" fmla="*/ 7 w 7"/>
                <a:gd name="T19" fmla="*/ 8 h 31"/>
                <a:gd name="T20" fmla="*/ 7 w 7"/>
                <a:gd name="T21" fmla="*/ 11 h 31"/>
                <a:gd name="T22" fmla="*/ 7 w 7"/>
                <a:gd name="T23" fmla="*/ 12 h 31"/>
                <a:gd name="T24" fmla="*/ 7 w 7"/>
                <a:gd name="T25" fmla="*/ 15 h 31"/>
                <a:gd name="T26" fmla="*/ 7 w 7"/>
                <a:gd name="T27" fmla="*/ 18 h 31"/>
                <a:gd name="T28" fmla="*/ 7 w 7"/>
                <a:gd name="T29" fmla="*/ 22 h 31"/>
                <a:gd name="T30" fmla="*/ 5 w 7"/>
                <a:gd name="T31" fmla="*/ 25 h 31"/>
                <a:gd name="T32" fmla="*/ 5 w 7"/>
                <a:gd name="T33" fmla="*/ 27 h 31"/>
                <a:gd name="T34" fmla="*/ 5 w 7"/>
                <a:gd name="T35" fmla="*/ 28 h 31"/>
                <a:gd name="T36" fmla="*/ 4 w 7"/>
                <a:gd name="T37" fmla="*/ 29 h 31"/>
                <a:gd name="T38" fmla="*/ 4 w 7"/>
                <a:gd name="T39" fmla="*/ 31 h 31"/>
                <a:gd name="T40" fmla="*/ 3 w 7"/>
                <a:gd name="T41" fmla="*/ 31 h 31"/>
                <a:gd name="T42" fmla="*/ 3 w 7"/>
                <a:gd name="T43" fmla="*/ 31 h 31"/>
                <a:gd name="T44" fmla="*/ 3 w 7"/>
                <a:gd name="T45" fmla="*/ 31 h 31"/>
                <a:gd name="T46" fmla="*/ 1 w 7"/>
                <a:gd name="T47" fmla="*/ 31 h 31"/>
                <a:gd name="T48" fmla="*/ 1 w 7"/>
                <a:gd name="T49" fmla="*/ 29 h 31"/>
                <a:gd name="T50" fmla="*/ 0 w 7"/>
                <a:gd name="T51" fmla="*/ 28 h 31"/>
                <a:gd name="T52" fmla="*/ 0 w 7"/>
                <a:gd name="T53" fmla="*/ 27 h 31"/>
                <a:gd name="T54" fmla="*/ 0 w 7"/>
                <a:gd name="T55" fmla="*/ 25 h 31"/>
                <a:gd name="T56" fmla="*/ 0 w 7"/>
                <a:gd name="T57" fmla="*/ 24 h 31"/>
                <a:gd name="T58" fmla="*/ 0 w 7"/>
                <a:gd name="T59" fmla="*/ 20 h 31"/>
                <a:gd name="T60" fmla="*/ 1 w 7"/>
                <a:gd name="T61" fmla="*/ 17 h 31"/>
                <a:gd name="T62" fmla="*/ 1 w 7"/>
                <a:gd name="T63" fmla="*/ 14 h 31"/>
                <a:gd name="T64" fmla="*/ 1 w 7"/>
                <a:gd name="T65" fmla="*/ 11 h 31"/>
                <a:gd name="T66" fmla="*/ 3 w 7"/>
                <a:gd name="T67" fmla="*/ 8 h 31"/>
                <a:gd name="T68" fmla="*/ 3 w 7"/>
                <a:gd name="T69" fmla="*/ 5 h 31"/>
                <a:gd name="T70" fmla="*/ 3 w 7"/>
                <a:gd name="T71" fmla="*/ 3 h 31"/>
                <a:gd name="T72" fmla="*/ 3 w 7"/>
                <a:gd name="T73" fmla="*/ 1 h 31"/>
                <a:gd name="T74" fmla="*/ 4 w 7"/>
                <a:gd name="T75" fmla="*/ 0 h 31"/>
                <a:gd name="T76" fmla="*/ 4 w 7"/>
                <a:gd name="T77" fmla="*/ 0 h 31"/>
                <a:gd name="T78" fmla="*/ 4 w 7"/>
                <a:gd name="T79" fmla="*/ 0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" h="31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85"/>
            <p:cNvSpPr>
              <a:spLocks/>
            </p:cNvSpPr>
            <p:nvPr/>
          </p:nvSpPr>
          <p:spPr bwMode="auto">
            <a:xfrm>
              <a:off x="3434" y="1316"/>
              <a:ext cx="10" cy="39"/>
            </a:xfrm>
            <a:custGeom>
              <a:avLst/>
              <a:gdLst>
                <a:gd name="T0" fmla="*/ 5 w 7"/>
                <a:gd name="T1" fmla="*/ 0 h 31"/>
                <a:gd name="T2" fmla="*/ 5 w 7"/>
                <a:gd name="T3" fmla="*/ 0 h 31"/>
                <a:gd name="T4" fmla="*/ 5 w 7"/>
                <a:gd name="T5" fmla="*/ 0 h 31"/>
                <a:gd name="T6" fmla="*/ 7 w 7"/>
                <a:gd name="T7" fmla="*/ 0 h 31"/>
                <a:gd name="T8" fmla="*/ 7 w 7"/>
                <a:gd name="T9" fmla="*/ 1 h 31"/>
                <a:gd name="T10" fmla="*/ 7 w 7"/>
                <a:gd name="T11" fmla="*/ 1 h 31"/>
                <a:gd name="T12" fmla="*/ 7 w 7"/>
                <a:gd name="T13" fmla="*/ 3 h 31"/>
                <a:gd name="T14" fmla="*/ 7 w 7"/>
                <a:gd name="T15" fmla="*/ 4 h 31"/>
                <a:gd name="T16" fmla="*/ 7 w 7"/>
                <a:gd name="T17" fmla="*/ 7 h 31"/>
                <a:gd name="T18" fmla="*/ 7 w 7"/>
                <a:gd name="T19" fmla="*/ 10 h 31"/>
                <a:gd name="T20" fmla="*/ 7 w 7"/>
                <a:gd name="T21" fmla="*/ 11 h 31"/>
                <a:gd name="T22" fmla="*/ 7 w 7"/>
                <a:gd name="T23" fmla="*/ 14 h 31"/>
                <a:gd name="T24" fmla="*/ 7 w 7"/>
                <a:gd name="T25" fmla="*/ 17 h 31"/>
                <a:gd name="T26" fmla="*/ 7 w 7"/>
                <a:gd name="T27" fmla="*/ 20 h 31"/>
                <a:gd name="T28" fmla="*/ 7 w 7"/>
                <a:gd name="T29" fmla="*/ 22 h 31"/>
                <a:gd name="T30" fmla="*/ 5 w 7"/>
                <a:gd name="T31" fmla="*/ 25 h 31"/>
                <a:gd name="T32" fmla="*/ 5 w 7"/>
                <a:gd name="T33" fmla="*/ 28 h 31"/>
                <a:gd name="T34" fmla="*/ 5 w 7"/>
                <a:gd name="T35" fmla="*/ 29 h 31"/>
                <a:gd name="T36" fmla="*/ 4 w 7"/>
                <a:gd name="T37" fmla="*/ 31 h 31"/>
                <a:gd name="T38" fmla="*/ 4 w 7"/>
                <a:gd name="T39" fmla="*/ 31 h 31"/>
                <a:gd name="T40" fmla="*/ 3 w 7"/>
                <a:gd name="T41" fmla="*/ 31 h 31"/>
                <a:gd name="T42" fmla="*/ 3 w 7"/>
                <a:gd name="T43" fmla="*/ 31 h 31"/>
                <a:gd name="T44" fmla="*/ 3 w 7"/>
                <a:gd name="T45" fmla="*/ 31 h 31"/>
                <a:gd name="T46" fmla="*/ 1 w 7"/>
                <a:gd name="T47" fmla="*/ 31 h 31"/>
                <a:gd name="T48" fmla="*/ 1 w 7"/>
                <a:gd name="T49" fmla="*/ 31 h 31"/>
                <a:gd name="T50" fmla="*/ 0 w 7"/>
                <a:gd name="T51" fmla="*/ 29 h 31"/>
                <a:gd name="T52" fmla="*/ 0 w 7"/>
                <a:gd name="T53" fmla="*/ 28 h 31"/>
                <a:gd name="T54" fmla="*/ 0 w 7"/>
                <a:gd name="T55" fmla="*/ 27 h 31"/>
                <a:gd name="T56" fmla="*/ 0 w 7"/>
                <a:gd name="T57" fmla="*/ 24 h 31"/>
                <a:gd name="T58" fmla="*/ 0 w 7"/>
                <a:gd name="T59" fmla="*/ 21 h 31"/>
                <a:gd name="T60" fmla="*/ 1 w 7"/>
                <a:gd name="T61" fmla="*/ 18 h 31"/>
                <a:gd name="T62" fmla="*/ 1 w 7"/>
                <a:gd name="T63" fmla="*/ 15 h 31"/>
                <a:gd name="T64" fmla="*/ 1 w 7"/>
                <a:gd name="T65" fmla="*/ 12 h 31"/>
                <a:gd name="T66" fmla="*/ 3 w 7"/>
                <a:gd name="T67" fmla="*/ 10 h 31"/>
                <a:gd name="T68" fmla="*/ 3 w 7"/>
                <a:gd name="T69" fmla="*/ 7 h 31"/>
                <a:gd name="T70" fmla="*/ 3 w 7"/>
                <a:gd name="T71" fmla="*/ 4 h 31"/>
                <a:gd name="T72" fmla="*/ 3 w 7"/>
                <a:gd name="T73" fmla="*/ 3 h 31"/>
                <a:gd name="T74" fmla="*/ 4 w 7"/>
                <a:gd name="T75" fmla="*/ 1 h 31"/>
                <a:gd name="T76" fmla="*/ 4 w 7"/>
                <a:gd name="T77" fmla="*/ 1 h 31"/>
                <a:gd name="T78" fmla="*/ 4 w 7"/>
                <a:gd name="T79" fmla="*/ 0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" h="31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7" y="24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86"/>
            <p:cNvSpPr>
              <a:spLocks/>
            </p:cNvSpPr>
            <p:nvPr/>
          </p:nvSpPr>
          <p:spPr bwMode="auto">
            <a:xfrm>
              <a:off x="3434" y="1358"/>
              <a:ext cx="10" cy="39"/>
            </a:xfrm>
            <a:custGeom>
              <a:avLst/>
              <a:gdLst>
                <a:gd name="T0" fmla="*/ 5 w 7"/>
                <a:gd name="T1" fmla="*/ 0 h 31"/>
                <a:gd name="T2" fmla="*/ 5 w 7"/>
                <a:gd name="T3" fmla="*/ 0 h 31"/>
                <a:gd name="T4" fmla="*/ 5 w 7"/>
                <a:gd name="T5" fmla="*/ 0 h 31"/>
                <a:gd name="T6" fmla="*/ 7 w 7"/>
                <a:gd name="T7" fmla="*/ 0 h 31"/>
                <a:gd name="T8" fmla="*/ 7 w 7"/>
                <a:gd name="T9" fmla="*/ 0 h 31"/>
                <a:gd name="T10" fmla="*/ 7 w 7"/>
                <a:gd name="T11" fmla="*/ 2 h 31"/>
                <a:gd name="T12" fmla="*/ 7 w 7"/>
                <a:gd name="T13" fmla="*/ 3 h 31"/>
                <a:gd name="T14" fmla="*/ 7 w 7"/>
                <a:gd name="T15" fmla="*/ 4 h 31"/>
                <a:gd name="T16" fmla="*/ 7 w 7"/>
                <a:gd name="T17" fmla="*/ 6 h 31"/>
                <a:gd name="T18" fmla="*/ 7 w 7"/>
                <a:gd name="T19" fmla="*/ 9 h 31"/>
                <a:gd name="T20" fmla="*/ 7 w 7"/>
                <a:gd name="T21" fmla="*/ 11 h 31"/>
                <a:gd name="T22" fmla="*/ 7 w 7"/>
                <a:gd name="T23" fmla="*/ 13 h 31"/>
                <a:gd name="T24" fmla="*/ 7 w 7"/>
                <a:gd name="T25" fmla="*/ 16 h 31"/>
                <a:gd name="T26" fmla="*/ 7 w 7"/>
                <a:gd name="T27" fmla="*/ 19 h 31"/>
                <a:gd name="T28" fmla="*/ 7 w 7"/>
                <a:gd name="T29" fmla="*/ 23 h 31"/>
                <a:gd name="T30" fmla="*/ 5 w 7"/>
                <a:gd name="T31" fmla="*/ 26 h 31"/>
                <a:gd name="T32" fmla="*/ 5 w 7"/>
                <a:gd name="T33" fmla="*/ 27 h 31"/>
                <a:gd name="T34" fmla="*/ 5 w 7"/>
                <a:gd name="T35" fmla="*/ 28 h 31"/>
                <a:gd name="T36" fmla="*/ 4 w 7"/>
                <a:gd name="T37" fmla="*/ 30 h 31"/>
                <a:gd name="T38" fmla="*/ 4 w 7"/>
                <a:gd name="T39" fmla="*/ 31 h 31"/>
                <a:gd name="T40" fmla="*/ 3 w 7"/>
                <a:gd name="T41" fmla="*/ 31 h 31"/>
                <a:gd name="T42" fmla="*/ 3 w 7"/>
                <a:gd name="T43" fmla="*/ 31 h 31"/>
                <a:gd name="T44" fmla="*/ 3 w 7"/>
                <a:gd name="T45" fmla="*/ 31 h 31"/>
                <a:gd name="T46" fmla="*/ 1 w 7"/>
                <a:gd name="T47" fmla="*/ 31 h 31"/>
                <a:gd name="T48" fmla="*/ 1 w 7"/>
                <a:gd name="T49" fmla="*/ 30 h 31"/>
                <a:gd name="T50" fmla="*/ 0 w 7"/>
                <a:gd name="T51" fmla="*/ 28 h 31"/>
                <a:gd name="T52" fmla="*/ 0 w 7"/>
                <a:gd name="T53" fmla="*/ 27 h 31"/>
                <a:gd name="T54" fmla="*/ 0 w 7"/>
                <a:gd name="T55" fmla="*/ 26 h 31"/>
                <a:gd name="T56" fmla="*/ 0 w 7"/>
                <a:gd name="T57" fmla="*/ 24 h 31"/>
                <a:gd name="T58" fmla="*/ 0 w 7"/>
                <a:gd name="T59" fmla="*/ 20 h 31"/>
                <a:gd name="T60" fmla="*/ 1 w 7"/>
                <a:gd name="T61" fmla="*/ 17 h 31"/>
                <a:gd name="T62" fmla="*/ 1 w 7"/>
                <a:gd name="T63" fmla="*/ 14 h 31"/>
                <a:gd name="T64" fmla="*/ 1 w 7"/>
                <a:gd name="T65" fmla="*/ 11 h 31"/>
                <a:gd name="T66" fmla="*/ 3 w 7"/>
                <a:gd name="T67" fmla="*/ 9 h 31"/>
                <a:gd name="T68" fmla="*/ 3 w 7"/>
                <a:gd name="T69" fmla="*/ 6 h 31"/>
                <a:gd name="T70" fmla="*/ 3 w 7"/>
                <a:gd name="T71" fmla="*/ 3 h 31"/>
                <a:gd name="T72" fmla="*/ 3 w 7"/>
                <a:gd name="T73" fmla="*/ 2 h 31"/>
                <a:gd name="T74" fmla="*/ 4 w 7"/>
                <a:gd name="T75" fmla="*/ 0 h 31"/>
                <a:gd name="T76" fmla="*/ 4 w 7"/>
                <a:gd name="T77" fmla="*/ 0 h 31"/>
                <a:gd name="T78" fmla="*/ 4 w 7"/>
                <a:gd name="T79" fmla="*/ 0 h 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" h="31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87"/>
            <p:cNvSpPr>
              <a:spLocks/>
            </p:cNvSpPr>
            <p:nvPr/>
          </p:nvSpPr>
          <p:spPr bwMode="auto">
            <a:xfrm>
              <a:off x="3398" y="982"/>
              <a:ext cx="36" cy="42"/>
            </a:xfrm>
            <a:custGeom>
              <a:avLst/>
              <a:gdLst>
                <a:gd name="T0" fmla="*/ 0 w 27"/>
                <a:gd name="T1" fmla="*/ 22 h 32"/>
                <a:gd name="T2" fmla="*/ 1 w 27"/>
                <a:gd name="T3" fmla="*/ 18 h 32"/>
                <a:gd name="T4" fmla="*/ 3 w 27"/>
                <a:gd name="T5" fmla="*/ 15 h 32"/>
                <a:gd name="T6" fmla="*/ 4 w 27"/>
                <a:gd name="T7" fmla="*/ 12 h 32"/>
                <a:gd name="T8" fmla="*/ 4 w 27"/>
                <a:gd name="T9" fmla="*/ 11 h 32"/>
                <a:gd name="T10" fmla="*/ 6 w 27"/>
                <a:gd name="T11" fmla="*/ 9 h 32"/>
                <a:gd name="T12" fmla="*/ 7 w 27"/>
                <a:gd name="T13" fmla="*/ 8 h 32"/>
                <a:gd name="T14" fmla="*/ 8 w 27"/>
                <a:gd name="T15" fmla="*/ 7 h 32"/>
                <a:gd name="T16" fmla="*/ 10 w 27"/>
                <a:gd name="T17" fmla="*/ 5 h 32"/>
                <a:gd name="T18" fmla="*/ 11 w 27"/>
                <a:gd name="T19" fmla="*/ 4 h 32"/>
                <a:gd name="T20" fmla="*/ 13 w 27"/>
                <a:gd name="T21" fmla="*/ 2 h 32"/>
                <a:gd name="T22" fmla="*/ 14 w 27"/>
                <a:gd name="T23" fmla="*/ 1 h 32"/>
                <a:gd name="T24" fmla="*/ 17 w 27"/>
                <a:gd name="T25" fmla="*/ 0 h 32"/>
                <a:gd name="T26" fmla="*/ 20 w 27"/>
                <a:gd name="T27" fmla="*/ 0 h 32"/>
                <a:gd name="T28" fmla="*/ 21 w 27"/>
                <a:gd name="T29" fmla="*/ 1 h 32"/>
                <a:gd name="T30" fmla="*/ 22 w 27"/>
                <a:gd name="T31" fmla="*/ 1 h 32"/>
                <a:gd name="T32" fmla="*/ 24 w 27"/>
                <a:gd name="T33" fmla="*/ 2 h 32"/>
                <a:gd name="T34" fmla="*/ 25 w 27"/>
                <a:gd name="T35" fmla="*/ 5 h 32"/>
                <a:gd name="T36" fmla="*/ 27 w 27"/>
                <a:gd name="T37" fmla="*/ 8 h 32"/>
                <a:gd name="T38" fmla="*/ 27 w 27"/>
                <a:gd name="T39" fmla="*/ 11 h 32"/>
                <a:gd name="T40" fmla="*/ 25 w 27"/>
                <a:gd name="T41" fmla="*/ 14 h 32"/>
                <a:gd name="T42" fmla="*/ 24 w 27"/>
                <a:gd name="T43" fmla="*/ 16 h 32"/>
                <a:gd name="T44" fmla="*/ 24 w 27"/>
                <a:gd name="T45" fmla="*/ 19 h 32"/>
                <a:gd name="T46" fmla="*/ 22 w 27"/>
                <a:gd name="T47" fmla="*/ 22 h 32"/>
                <a:gd name="T48" fmla="*/ 20 w 27"/>
                <a:gd name="T49" fmla="*/ 25 h 32"/>
                <a:gd name="T50" fmla="*/ 18 w 27"/>
                <a:gd name="T51" fmla="*/ 26 h 32"/>
                <a:gd name="T52" fmla="*/ 17 w 27"/>
                <a:gd name="T53" fmla="*/ 28 h 32"/>
                <a:gd name="T54" fmla="*/ 14 w 27"/>
                <a:gd name="T55" fmla="*/ 31 h 32"/>
                <a:gd name="T56" fmla="*/ 13 w 27"/>
                <a:gd name="T57" fmla="*/ 32 h 32"/>
                <a:gd name="T58" fmla="*/ 10 w 27"/>
                <a:gd name="T59" fmla="*/ 32 h 32"/>
                <a:gd name="T60" fmla="*/ 8 w 27"/>
                <a:gd name="T61" fmla="*/ 32 h 32"/>
                <a:gd name="T62" fmla="*/ 7 w 27"/>
                <a:gd name="T63" fmla="*/ 32 h 32"/>
                <a:gd name="T64" fmla="*/ 6 w 27"/>
                <a:gd name="T65" fmla="*/ 32 h 32"/>
                <a:gd name="T66" fmla="*/ 4 w 27"/>
                <a:gd name="T67" fmla="*/ 31 h 32"/>
                <a:gd name="T68" fmla="*/ 3 w 27"/>
                <a:gd name="T69" fmla="*/ 29 h 32"/>
                <a:gd name="T70" fmla="*/ 1 w 27"/>
                <a:gd name="T71" fmla="*/ 28 h 32"/>
                <a:gd name="T72" fmla="*/ 1 w 27"/>
                <a:gd name="T73" fmla="*/ 26 h 32"/>
                <a:gd name="T74" fmla="*/ 1 w 27"/>
                <a:gd name="T75" fmla="*/ 25 h 32"/>
                <a:gd name="T76" fmla="*/ 1 w 27"/>
                <a:gd name="T77" fmla="*/ 25 h 32"/>
                <a:gd name="T78" fmla="*/ 0 w 27"/>
                <a:gd name="T79" fmla="*/ 24 h 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" h="32">
                  <a:moveTo>
                    <a:pt x="0" y="24"/>
                  </a:moveTo>
                  <a:lnTo>
                    <a:pt x="0" y="22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1" y="24"/>
                  </a:lnTo>
                  <a:lnTo>
                    <a:pt x="20" y="25"/>
                  </a:lnTo>
                  <a:lnTo>
                    <a:pt x="18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88"/>
            <p:cNvSpPr>
              <a:spLocks/>
            </p:cNvSpPr>
            <p:nvPr/>
          </p:nvSpPr>
          <p:spPr bwMode="auto">
            <a:xfrm>
              <a:off x="3255" y="894"/>
              <a:ext cx="52" cy="49"/>
            </a:xfrm>
            <a:custGeom>
              <a:avLst/>
              <a:gdLst>
                <a:gd name="T0" fmla="*/ 38 w 38"/>
                <a:gd name="T1" fmla="*/ 17 h 36"/>
                <a:gd name="T2" fmla="*/ 38 w 38"/>
                <a:gd name="T3" fmla="*/ 19 h 36"/>
                <a:gd name="T4" fmla="*/ 38 w 38"/>
                <a:gd name="T5" fmla="*/ 20 h 36"/>
                <a:gd name="T6" fmla="*/ 38 w 38"/>
                <a:gd name="T7" fmla="*/ 20 h 36"/>
                <a:gd name="T8" fmla="*/ 37 w 38"/>
                <a:gd name="T9" fmla="*/ 21 h 36"/>
                <a:gd name="T10" fmla="*/ 37 w 38"/>
                <a:gd name="T11" fmla="*/ 21 h 36"/>
                <a:gd name="T12" fmla="*/ 36 w 38"/>
                <a:gd name="T13" fmla="*/ 23 h 36"/>
                <a:gd name="T14" fmla="*/ 36 w 38"/>
                <a:gd name="T15" fmla="*/ 23 h 36"/>
                <a:gd name="T16" fmla="*/ 34 w 38"/>
                <a:gd name="T17" fmla="*/ 24 h 36"/>
                <a:gd name="T18" fmla="*/ 33 w 38"/>
                <a:gd name="T19" fmla="*/ 26 h 36"/>
                <a:gd name="T20" fmla="*/ 30 w 38"/>
                <a:gd name="T21" fmla="*/ 27 h 36"/>
                <a:gd name="T22" fmla="*/ 27 w 38"/>
                <a:gd name="T23" fmla="*/ 29 h 36"/>
                <a:gd name="T24" fmla="*/ 24 w 38"/>
                <a:gd name="T25" fmla="*/ 31 h 36"/>
                <a:gd name="T26" fmla="*/ 21 w 38"/>
                <a:gd name="T27" fmla="*/ 33 h 36"/>
                <a:gd name="T28" fmla="*/ 17 w 38"/>
                <a:gd name="T29" fmla="*/ 34 h 36"/>
                <a:gd name="T30" fmla="*/ 14 w 38"/>
                <a:gd name="T31" fmla="*/ 36 h 36"/>
                <a:gd name="T32" fmla="*/ 10 w 38"/>
                <a:gd name="T33" fmla="*/ 36 h 36"/>
                <a:gd name="T34" fmla="*/ 9 w 38"/>
                <a:gd name="T35" fmla="*/ 36 h 36"/>
                <a:gd name="T36" fmla="*/ 9 w 38"/>
                <a:gd name="T37" fmla="*/ 36 h 36"/>
                <a:gd name="T38" fmla="*/ 7 w 38"/>
                <a:gd name="T39" fmla="*/ 36 h 36"/>
                <a:gd name="T40" fmla="*/ 6 w 38"/>
                <a:gd name="T41" fmla="*/ 34 h 36"/>
                <a:gd name="T42" fmla="*/ 6 w 38"/>
                <a:gd name="T43" fmla="*/ 34 h 36"/>
                <a:gd name="T44" fmla="*/ 5 w 38"/>
                <a:gd name="T45" fmla="*/ 33 h 36"/>
                <a:gd name="T46" fmla="*/ 5 w 38"/>
                <a:gd name="T47" fmla="*/ 31 h 36"/>
                <a:gd name="T48" fmla="*/ 3 w 38"/>
                <a:gd name="T49" fmla="*/ 31 h 36"/>
                <a:gd name="T50" fmla="*/ 2 w 38"/>
                <a:gd name="T51" fmla="*/ 29 h 36"/>
                <a:gd name="T52" fmla="*/ 2 w 38"/>
                <a:gd name="T53" fmla="*/ 26 h 36"/>
                <a:gd name="T54" fmla="*/ 0 w 38"/>
                <a:gd name="T55" fmla="*/ 21 h 36"/>
                <a:gd name="T56" fmla="*/ 0 w 38"/>
                <a:gd name="T57" fmla="*/ 19 h 36"/>
                <a:gd name="T58" fmla="*/ 0 w 38"/>
                <a:gd name="T59" fmla="*/ 16 h 36"/>
                <a:gd name="T60" fmla="*/ 0 w 38"/>
                <a:gd name="T61" fmla="*/ 13 h 36"/>
                <a:gd name="T62" fmla="*/ 2 w 38"/>
                <a:gd name="T63" fmla="*/ 10 h 36"/>
                <a:gd name="T64" fmla="*/ 2 w 38"/>
                <a:gd name="T65" fmla="*/ 7 h 36"/>
                <a:gd name="T66" fmla="*/ 3 w 38"/>
                <a:gd name="T67" fmla="*/ 6 h 36"/>
                <a:gd name="T68" fmla="*/ 3 w 38"/>
                <a:gd name="T69" fmla="*/ 5 h 36"/>
                <a:gd name="T70" fmla="*/ 5 w 38"/>
                <a:gd name="T71" fmla="*/ 3 h 36"/>
                <a:gd name="T72" fmla="*/ 6 w 38"/>
                <a:gd name="T73" fmla="*/ 2 h 36"/>
                <a:gd name="T74" fmla="*/ 7 w 38"/>
                <a:gd name="T75" fmla="*/ 2 h 36"/>
                <a:gd name="T76" fmla="*/ 7 w 38"/>
                <a:gd name="T77" fmla="*/ 0 h 36"/>
                <a:gd name="T78" fmla="*/ 9 w 38"/>
                <a:gd name="T79" fmla="*/ 0 h 36"/>
                <a:gd name="T80" fmla="*/ 10 w 38"/>
                <a:gd name="T81" fmla="*/ 0 h 36"/>
                <a:gd name="T82" fmla="*/ 14 w 38"/>
                <a:gd name="T83" fmla="*/ 2 h 36"/>
                <a:gd name="T84" fmla="*/ 19 w 38"/>
                <a:gd name="T85" fmla="*/ 3 h 36"/>
                <a:gd name="T86" fmla="*/ 21 w 38"/>
                <a:gd name="T87" fmla="*/ 5 h 36"/>
                <a:gd name="T88" fmla="*/ 26 w 38"/>
                <a:gd name="T89" fmla="*/ 6 h 36"/>
                <a:gd name="T90" fmla="*/ 28 w 38"/>
                <a:gd name="T91" fmla="*/ 7 h 36"/>
                <a:gd name="T92" fmla="*/ 31 w 38"/>
                <a:gd name="T93" fmla="*/ 9 h 36"/>
                <a:gd name="T94" fmla="*/ 33 w 38"/>
                <a:gd name="T95" fmla="*/ 10 h 36"/>
                <a:gd name="T96" fmla="*/ 34 w 38"/>
                <a:gd name="T97" fmla="*/ 12 h 36"/>
                <a:gd name="T98" fmla="*/ 36 w 38"/>
                <a:gd name="T99" fmla="*/ 13 h 36"/>
                <a:gd name="T100" fmla="*/ 37 w 38"/>
                <a:gd name="T101" fmla="*/ 14 h 36"/>
                <a:gd name="T102" fmla="*/ 37 w 38"/>
                <a:gd name="T103" fmla="*/ 14 h 36"/>
                <a:gd name="T104" fmla="*/ 37 w 38"/>
                <a:gd name="T105" fmla="*/ 16 h 36"/>
                <a:gd name="T106" fmla="*/ 38 w 38"/>
                <a:gd name="T107" fmla="*/ 16 h 36"/>
                <a:gd name="T108" fmla="*/ 38 w 38"/>
                <a:gd name="T109" fmla="*/ 16 h 36"/>
                <a:gd name="T110" fmla="*/ 38 w 38"/>
                <a:gd name="T111" fmla="*/ 17 h 36"/>
                <a:gd name="T112" fmla="*/ 38 w 38"/>
                <a:gd name="T113" fmla="*/ 17 h 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8" h="36">
                  <a:moveTo>
                    <a:pt x="38" y="17"/>
                  </a:moveTo>
                  <a:lnTo>
                    <a:pt x="38" y="19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36" y="23"/>
                  </a:lnTo>
                  <a:lnTo>
                    <a:pt x="34" y="24"/>
                  </a:lnTo>
                  <a:lnTo>
                    <a:pt x="33" y="26"/>
                  </a:lnTo>
                  <a:lnTo>
                    <a:pt x="30" y="27"/>
                  </a:lnTo>
                  <a:lnTo>
                    <a:pt x="27" y="29"/>
                  </a:lnTo>
                  <a:lnTo>
                    <a:pt x="24" y="31"/>
                  </a:lnTo>
                  <a:lnTo>
                    <a:pt x="21" y="33"/>
                  </a:lnTo>
                  <a:lnTo>
                    <a:pt x="17" y="34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6" y="34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6" y="6"/>
                  </a:lnTo>
                  <a:lnTo>
                    <a:pt x="28" y="7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4" y="12"/>
                  </a:lnTo>
                  <a:lnTo>
                    <a:pt x="36" y="13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89"/>
            <p:cNvSpPr>
              <a:spLocks/>
            </p:cNvSpPr>
            <p:nvPr/>
          </p:nvSpPr>
          <p:spPr bwMode="auto">
            <a:xfrm>
              <a:off x="3353" y="956"/>
              <a:ext cx="46" cy="49"/>
            </a:xfrm>
            <a:custGeom>
              <a:avLst/>
              <a:gdLst>
                <a:gd name="T0" fmla="*/ 9 w 35"/>
                <a:gd name="T1" fmla="*/ 0 h 38"/>
                <a:gd name="T2" fmla="*/ 10 w 35"/>
                <a:gd name="T3" fmla="*/ 0 h 38"/>
                <a:gd name="T4" fmla="*/ 10 w 35"/>
                <a:gd name="T5" fmla="*/ 0 h 38"/>
                <a:gd name="T6" fmla="*/ 11 w 35"/>
                <a:gd name="T7" fmla="*/ 0 h 38"/>
                <a:gd name="T8" fmla="*/ 13 w 35"/>
                <a:gd name="T9" fmla="*/ 0 h 38"/>
                <a:gd name="T10" fmla="*/ 13 w 35"/>
                <a:gd name="T11" fmla="*/ 0 h 38"/>
                <a:gd name="T12" fmla="*/ 14 w 35"/>
                <a:gd name="T13" fmla="*/ 2 h 38"/>
                <a:gd name="T14" fmla="*/ 16 w 35"/>
                <a:gd name="T15" fmla="*/ 2 h 38"/>
                <a:gd name="T16" fmla="*/ 16 w 35"/>
                <a:gd name="T17" fmla="*/ 2 h 38"/>
                <a:gd name="T18" fmla="*/ 18 w 35"/>
                <a:gd name="T19" fmla="*/ 4 h 38"/>
                <a:gd name="T20" fmla="*/ 21 w 35"/>
                <a:gd name="T21" fmla="*/ 6 h 38"/>
                <a:gd name="T22" fmla="*/ 23 w 35"/>
                <a:gd name="T23" fmla="*/ 7 h 38"/>
                <a:gd name="T24" fmla="*/ 25 w 35"/>
                <a:gd name="T25" fmla="*/ 10 h 38"/>
                <a:gd name="T26" fmla="*/ 28 w 35"/>
                <a:gd name="T27" fmla="*/ 13 h 38"/>
                <a:gd name="T28" fmla="*/ 31 w 35"/>
                <a:gd name="T29" fmla="*/ 16 h 38"/>
                <a:gd name="T30" fmla="*/ 33 w 35"/>
                <a:gd name="T31" fmla="*/ 19 h 38"/>
                <a:gd name="T32" fmla="*/ 34 w 35"/>
                <a:gd name="T33" fmla="*/ 21 h 38"/>
                <a:gd name="T34" fmla="*/ 35 w 35"/>
                <a:gd name="T35" fmla="*/ 23 h 38"/>
                <a:gd name="T36" fmla="*/ 35 w 35"/>
                <a:gd name="T37" fmla="*/ 24 h 38"/>
                <a:gd name="T38" fmla="*/ 35 w 35"/>
                <a:gd name="T39" fmla="*/ 24 h 38"/>
                <a:gd name="T40" fmla="*/ 34 w 35"/>
                <a:gd name="T41" fmla="*/ 26 h 38"/>
                <a:gd name="T42" fmla="*/ 34 w 35"/>
                <a:gd name="T43" fmla="*/ 27 h 38"/>
                <a:gd name="T44" fmla="*/ 34 w 35"/>
                <a:gd name="T45" fmla="*/ 28 h 38"/>
                <a:gd name="T46" fmla="*/ 33 w 35"/>
                <a:gd name="T47" fmla="*/ 28 h 38"/>
                <a:gd name="T48" fmla="*/ 33 w 35"/>
                <a:gd name="T49" fmla="*/ 30 h 38"/>
                <a:gd name="T50" fmla="*/ 30 w 35"/>
                <a:gd name="T51" fmla="*/ 31 h 38"/>
                <a:gd name="T52" fmla="*/ 27 w 35"/>
                <a:gd name="T53" fmla="*/ 34 h 38"/>
                <a:gd name="T54" fmla="*/ 24 w 35"/>
                <a:gd name="T55" fmla="*/ 35 h 38"/>
                <a:gd name="T56" fmla="*/ 21 w 35"/>
                <a:gd name="T57" fmla="*/ 35 h 38"/>
                <a:gd name="T58" fmla="*/ 18 w 35"/>
                <a:gd name="T59" fmla="*/ 37 h 38"/>
                <a:gd name="T60" fmla="*/ 16 w 35"/>
                <a:gd name="T61" fmla="*/ 38 h 38"/>
                <a:gd name="T62" fmla="*/ 13 w 35"/>
                <a:gd name="T63" fmla="*/ 38 h 38"/>
                <a:gd name="T64" fmla="*/ 10 w 35"/>
                <a:gd name="T65" fmla="*/ 38 h 38"/>
                <a:gd name="T66" fmla="*/ 9 w 35"/>
                <a:gd name="T67" fmla="*/ 38 h 38"/>
                <a:gd name="T68" fmla="*/ 7 w 35"/>
                <a:gd name="T69" fmla="*/ 37 h 38"/>
                <a:gd name="T70" fmla="*/ 6 w 35"/>
                <a:gd name="T71" fmla="*/ 37 h 38"/>
                <a:gd name="T72" fmla="*/ 4 w 35"/>
                <a:gd name="T73" fmla="*/ 37 h 38"/>
                <a:gd name="T74" fmla="*/ 3 w 35"/>
                <a:gd name="T75" fmla="*/ 35 h 38"/>
                <a:gd name="T76" fmla="*/ 2 w 35"/>
                <a:gd name="T77" fmla="*/ 34 h 38"/>
                <a:gd name="T78" fmla="*/ 2 w 35"/>
                <a:gd name="T79" fmla="*/ 34 h 38"/>
                <a:gd name="T80" fmla="*/ 0 w 35"/>
                <a:gd name="T81" fmla="*/ 33 h 38"/>
                <a:gd name="T82" fmla="*/ 0 w 35"/>
                <a:gd name="T83" fmla="*/ 28 h 38"/>
                <a:gd name="T84" fmla="*/ 0 w 35"/>
                <a:gd name="T85" fmla="*/ 24 h 38"/>
                <a:gd name="T86" fmla="*/ 2 w 35"/>
                <a:gd name="T87" fmla="*/ 20 h 38"/>
                <a:gd name="T88" fmla="*/ 2 w 35"/>
                <a:gd name="T89" fmla="*/ 17 h 38"/>
                <a:gd name="T90" fmla="*/ 2 w 35"/>
                <a:gd name="T91" fmla="*/ 13 h 38"/>
                <a:gd name="T92" fmla="*/ 3 w 35"/>
                <a:gd name="T93" fmla="*/ 10 h 38"/>
                <a:gd name="T94" fmla="*/ 4 w 35"/>
                <a:gd name="T95" fmla="*/ 7 h 38"/>
                <a:gd name="T96" fmla="*/ 4 w 35"/>
                <a:gd name="T97" fmla="*/ 6 h 38"/>
                <a:gd name="T98" fmla="*/ 6 w 35"/>
                <a:gd name="T99" fmla="*/ 4 h 38"/>
                <a:gd name="T100" fmla="*/ 6 w 35"/>
                <a:gd name="T101" fmla="*/ 3 h 38"/>
                <a:gd name="T102" fmla="*/ 6 w 35"/>
                <a:gd name="T103" fmla="*/ 3 h 38"/>
                <a:gd name="T104" fmla="*/ 7 w 35"/>
                <a:gd name="T105" fmla="*/ 2 h 38"/>
                <a:gd name="T106" fmla="*/ 7 w 35"/>
                <a:gd name="T107" fmla="*/ 2 h 38"/>
                <a:gd name="T108" fmla="*/ 7 w 35"/>
                <a:gd name="T109" fmla="*/ 2 h 38"/>
                <a:gd name="T110" fmla="*/ 9 w 35"/>
                <a:gd name="T111" fmla="*/ 0 h 38"/>
                <a:gd name="T112" fmla="*/ 9 w 35"/>
                <a:gd name="T113" fmla="*/ 0 h 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5" h="38">
                  <a:moveTo>
                    <a:pt x="9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6"/>
                  </a:lnTo>
                  <a:lnTo>
                    <a:pt x="23" y="7"/>
                  </a:lnTo>
                  <a:lnTo>
                    <a:pt x="25" y="10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33" y="19"/>
                  </a:lnTo>
                  <a:lnTo>
                    <a:pt x="34" y="21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4" y="26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30"/>
                  </a:lnTo>
                  <a:lnTo>
                    <a:pt x="30" y="31"/>
                  </a:lnTo>
                  <a:lnTo>
                    <a:pt x="27" y="34"/>
                  </a:lnTo>
                  <a:lnTo>
                    <a:pt x="24" y="35"/>
                  </a:lnTo>
                  <a:lnTo>
                    <a:pt x="21" y="35"/>
                  </a:lnTo>
                  <a:lnTo>
                    <a:pt x="18" y="37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90"/>
            <p:cNvSpPr>
              <a:spLocks/>
            </p:cNvSpPr>
            <p:nvPr/>
          </p:nvSpPr>
          <p:spPr bwMode="auto">
            <a:xfrm>
              <a:off x="3304" y="956"/>
              <a:ext cx="46" cy="49"/>
            </a:xfrm>
            <a:custGeom>
              <a:avLst/>
              <a:gdLst>
                <a:gd name="T0" fmla="*/ 25 w 33"/>
                <a:gd name="T1" fmla="*/ 0 h 38"/>
                <a:gd name="T2" fmla="*/ 25 w 33"/>
                <a:gd name="T3" fmla="*/ 2 h 38"/>
                <a:gd name="T4" fmla="*/ 26 w 33"/>
                <a:gd name="T5" fmla="*/ 2 h 38"/>
                <a:gd name="T6" fmla="*/ 26 w 33"/>
                <a:gd name="T7" fmla="*/ 2 h 38"/>
                <a:gd name="T8" fmla="*/ 28 w 33"/>
                <a:gd name="T9" fmla="*/ 3 h 38"/>
                <a:gd name="T10" fmla="*/ 28 w 33"/>
                <a:gd name="T11" fmla="*/ 3 h 38"/>
                <a:gd name="T12" fmla="*/ 29 w 33"/>
                <a:gd name="T13" fmla="*/ 4 h 38"/>
                <a:gd name="T14" fmla="*/ 29 w 33"/>
                <a:gd name="T15" fmla="*/ 6 h 38"/>
                <a:gd name="T16" fmla="*/ 29 w 33"/>
                <a:gd name="T17" fmla="*/ 6 h 38"/>
                <a:gd name="T18" fmla="*/ 30 w 33"/>
                <a:gd name="T19" fmla="*/ 9 h 38"/>
                <a:gd name="T20" fmla="*/ 32 w 33"/>
                <a:gd name="T21" fmla="*/ 12 h 38"/>
                <a:gd name="T22" fmla="*/ 32 w 33"/>
                <a:gd name="T23" fmla="*/ 14 h 38"/>
                <a:gd name="T24" fmla="*/ 33 w 33"/>
                <a:gd name="T25" fmla="*/ 19 h 38"/>
                <a:gd name="T26" fmla="*/ 33 w 33"/>
                <a:gd name="T27" fmla="*/ 21 h 38"/>
                <a:gd name="T28" fmla="*/ 33 w 33"/>
                <a:gd name="T29" fmla="*/ 26 h 38"/>
                <a:gd name="T30" fmla="*/ 33 w 33"/>
                <a:gd name="T31" fmla="*/ 30 h 38"/>
                <a:gd name="T32" fmla="*/ 33 w 33"/>
                <a:gd name="T33" fmla="*/ 33 h 38"/>
                <a:gd name="T34" fmla="*/ 33 w 33"/>
                <a:gd name="T35" fmla="*/ 34 h 38"/>
                <a:gd name="T36" fmla="*/ 32 w 33"/>
                <a:gd name="T37" fmla="*/ 34 h 38"/>
                <a:gd name="T38" fmla="*/ 32 w 33"/>
                <a:gd name="T39" fmla="*/ 35 h 38"/>
                <a:gd name="T40" fmla="*/ 30 w 33"/>
                <a:gd name="T41" fmla="*/ 37 h 38"/>
                <a:gd name="T42" fmla="*/ 29 w 33"/>
                <a:gd name="T43" fmla="*/ 37 h 38"/>
                <a:gd name="T44" fmla="*/ 29 w 33"/>
                <a:gd name="T45" fmla="*/ 37 h 38"/>
                <a:gd name="T46" fmla="*/ 28 w 33"/>
                <a:gd name="T47" fmla="*/ 38 h 38"/>
                <a:gd name="T48" fmla="*/ 26 w 33"/>
                <a:gd name="T49" fmla="*/ 38 h 38"/>
                <a:gd name="T50" fmla="*/ 23 w 33"/>
                <a:gd name="T51" fmla="*/ 38 h 38"/>
                <a:gd name="T52" fmla="*/ 21 w 33"/>
                <a:gd name="T53" fmla="*/ 38 h 38"/>
                <a:gd name="T54" fmla="*/ 18 w 33"/>
                <a:gd name="T55" fmla="*/ 38 h 38"/>
                <a:gd name="T56" fmla="*/ 14 w 33"/>
                <a:gd name="T57" fmla="*/ 37 h 38"/>
                <a:gd name="T58" fmla="*/ 11 w 33"/>
                <a:gd name="T59" fmla="*/ 35 h 38"/>
                <a:gd name="T60" fmla="*/ 8 w 33"/>
                <a:gd name="T61" fmla="*/ 35 h 38"/>
                <a:gd name="T62" fmla="*/ 7 w 33"/>
                <a:gd name="T63" fmla="*/ 34 h 38"/>
                <a:gd name="T64" fmla="*/ 4 w 33"/>
                <a:gd name="T65" fmla="*/ 33 h 38"/>
                <a:gd name="T66" fmla="*/ 2 w 33"/>
                <a:gd name="T67" fmla="*/ 31 h 38"/>
                <a:gd name="T68" fmla="*/ 2 w 33"/>
                <a:gd name="T69" fmla="*/ 30 h 38"/>
                <a:gd name="T70" fmla="*/ 1 w 33"/>
                <a:gd name="T71" fmla="*/ 28 h 38"/>
                <a:gd name="T72" fmla="*/ 0 w 33"/>
                <a:gd name="T73" fmla="*/ 27 h 38"/>
                <a:gd name="T74" fmla="*/ 0 w 33"/>
                <a:gd name="T75" fmla="*/ 26 h 38"/>
                <a:gd name="T76" fmla="*/ 0 w 33"/>
                <a:gd name="T77" fmla="*/ 24 h 38"/>
                <a:gd name="T78" fmla="*/ 0 w 33"/>
                <a:gd name="T79" fmla="*/ 23 h 38"/>
                <a:gd name="T80" fmla="*/ 0 w 33"/>
                <a:gd name="T81" fmla="*/ 21 h 38"/>
                <a:gd name="T82" fmla="*/ 1 w 33"/>
                <a:gd name="T83" fmla="*/ 19 h 38"/>
                <a:gd name="T84" fmla="*/ 4 w 33"/>
                <a:gd name="T85" fmla="*/ 16 h 38"/>
                <a:gd name="T86" fmla="*/ 7 w 33"/>
                <a:gd name="T87" fmla="*/ 13 h 38"/>
                <a:gd name="T88" fmla="*/ 9 w 33"/>
                <a:gd name="T89" fmla="*/ 10 h 38"/>
                <a:gd name="T90" fmla="*/ 12 w 33"/>
                <a:gd name="T91" fmla="*/ 7 h 38"/>
                <a:gd name="T92" fmla="*/ 14 w 33"/>
                <a:gd name="T93" fmla="*/ 6 h 38"/>
                <a:gd name="T94" fmla="*/ 16 w 33"/>
                <a:gd name="T95" fmla="*/ 3 h 38"/>
                <a:gd name="T96" fmla="*/ 18 w 33"/>
                <a:gd name="T97" fmla="*/ 3 h 38"/>
                <a:gd name="T98" fmla="*/ 19 w 33"/>
                <a:gd name="T99" fmla="*/ 2 h 38"/>
                <a:gd name="T100" fmla="*/ 21 w 33"/>
                <a:gd name="T101" fmla="*/ 2 h 38"/>
                <a:gd name="T102" fmla="*/ 21 w 33"/>
                <a:gd name="T103" fmla="*/ 2 h 38"/>
                <a:gd name="T104" fmla="*/ 22 w 33"/>
                <a:gd name="T105" fmla="*/ 0 h 38"/>
                <a:gd name="T106" fmla="*/ 23 w 33"/>
                <a:gd name="T107" fmla="*/ 0 h 38"/>
                <a:gd name="T108" fmla="*/ 23 w 33"/>
                <a:gd name="T109" fmla="*/ 0 h 38"/>
                <a:gd name="T110" fmla="*/ 23 w 33"/>
                <a:gd name="T111" fmla="*/ 0 h 38"/>
                <a:gd name="T112" fmla="*/ 25 w 33"/>
                <a:gd name="T113" fmla="*/ 0 h 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3" h="38">
                  <a:moveTo>
                    <a:pt x="25" y="0"/>
                  </a:moveTo>
                  <a:lnTo>
                    <a:pt x="25" y="2"/>
                  </a:lnTo>
                  <a:lnTo>
                    <a:pt x="26" y="2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30" y="9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18" y="38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8" y="35"/>
                  </a:lnTo>
                  <a:lnTo>
                    <a:pt x="7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4" y="6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91"/>
            <p:cNvSpPr>
              <a:spLocks/>
            </p:cNvSpPr>
            <p:nvPr/>
          </p:nvSpPr>
          <p:spPr bwMode="auto">
            <a:xfrm>
              <a:off x="3272" y="936"/>
              <a:ext cx="49" cy="45"/>
            </a:xfrm>
            <a:custGeom>
              <a:avLst/>
              <a:gdLst>
                <a:gd name="T0" fmla="*/ 35 w 37"/>
                <a:gd name="T1" fmla="*/ 3 h 35"/>
                <a:gd name="T2" fmla="*/ 37 w 37"/>
                <a:gd name="T3" fmla="*/ 4 h 35"/>
                <a:gd name="T4" fmla="*/ 37 w 37"/>
                <a:gd name="T5" fmla="*/ 4 h 35"/>
                <a:gd name="T6" fmla="*/ 37 w 37"/>
                <a:gd name="T7" fmla="*/ 5 h 35"/>
                <a:gd name="T8" fmla="*/ 37 w 37"/>
                <a:gd name="T9" fmla="*/ 7 h 35"/>
                <a:gd name="T10" fmla="*/ 37 w 37"/>
                <a:gd name="T11" fmla="*/ 7 h 35"/>
                <a:gd name="T12" fmla="*/ 37 w 37"/>
                <a:gd name="T13" fmla="*/ 8 h 35"/>
                <a:gd name="T14" fmla="*/ 37 w 37"/>
                <a:gd name="T15" fmla="*/ 10 h 35"/>
                <a:gd name="T16" fmla="*/ 37 w 37"/>
                <a:gd name="T17" fmla="*/ 10 h 35"/>
                <a:gd name="T18" fmla="*/ 35 w 37"/>
                <a:gd name="T19" fmla="*/ 12 h 35"/>
                <a:gd name="T20" fmla="*/ 34 w 37"/>
                <a:gd name="T21" fmla="*/ 15 h 35"/>
                <a:gd name="T22" fmla="*/ 33 w 37"/>
                <a:gd name="T23" fmla="*/ 18 h 35"/>
                <a:gd name="T24" fmla="*/ 31 w 37"/>
                <a:gd name="T25" fmla="*/ 22 h 35"/>
                <a:gd name="T26" fmla="*/ 30 w 37"/>
                <a:gd name="T27" fmla="*/ 25 h 35"/>
                <a:gd name="T28" fmla="*/ 28 w 37"/>
                <a:gd name="T29" fmla="*/ 28 h 35"/>
                <a:gd name="T30" fmla="*/ 26 w 37"/>
                <a:gd name="T31" fmla="*/ 31 h 35"/>
                <a:gd name="T32" fmla="*/ 24 w 37"/>
                <a:gd name="T33" fmla="*/ 34 h 35"/>
                <a:gd name="T34" fmla="*/ 23 w 37"/>
                <a:gd name="T35" fmla="*/ 35 h 35"/>
                <a:gd name="T36" fmla="*/ 21 w 37"/>
                <a:gd name="T37" fmla="*/ 35 h 35"/>
                <a:gd name="T38" fmla="*/ 21 w 37"/>
                <a:gd name="T39" fmla="*/ 35 h 35"/>
                <a:gd name="T40" fmla="*/ 20 w 37"/>
                <a:gd name="T41" fmla="*/ 35 h 35"/>
                <a:gd name="T42" fmla="*/ 18 w 37"/>
                <a:gd name="T43" fmla="*/ 35 h 35"/>
                <a:gd name="T44" fmla="*/ 17 w 37"/>
                <a:gd name="T45" fmla="*/ 35 h 35"/>
                <a:gd name="T46" fmla="*/ 16 w 37"/>
                <a:gd name="T47" fmla="*/ 35 h 35"/>
                <a:gd name="T48" fmla="*/ 16 w 37"/>
                <a:gd name="T49" fmla="*/ 34 h 35"/>
                <a:gd name="T50" fmla="*/ 13 w 37"/>
                <a:gd name="T51" fmla="*/ 32 h 35"/>
                <a:gd name="T52" fmla="*/ 10 w 37"/>
                <a:gd name="T53" fmla="*/ 31 h 35"/>
                <a:gd name="T54" fmla="*/ 7 w 37"/>
                <a:gd name="T55" fmla="*/ 28 h 35"/>
                <a:gd name="T56" fmla="*/ 6 w 37"/>
                <a:gd name="T57" fmla="*/ 27 h 35"/>
                <a:gd name="T58" fmla="*/ 4 w 37"/>
                <a:gd name="T59" fmla="*/ 24 h 35"/>
                <a:gd name="T60" fmla="*/ 3 w 37"/>
                <a:gd name="T61" fmla="*/ 21 h 35"/>
                <a:gd name="T62" fmla="*/ 2 w 37"/>
                <a:gd name="T63" fmla="*/ 18 h 35"/>
                <a:gd name="T64" fmla="*/ 0 w 37"/>
                <a:gd name="T65" fmla="*/ 17 h 35"/>
                <a:gd name="T66" fmla="*/ 0 w 37"/>
                <a:gd name="T67" fmla="*/ 14 h 35"/>
                <a:gd name="T68" fmla="*/ 0 w 37"/>
                <a:gd name="T69" fmla="*/ 12 h 35"/>
                <a:gd name="T70" fmla="*/ 0 w 37"/>
                <a:gd name="T71" fmla="*/ 11 h 35"/>
                <a:gd name="T72" fmla="*/ 0 w 37"/>
                <a:gd name="T73" fmla="*/ 10 h 35"/>
                <a:gd name="T74" fmla="*/ 0 w 37"/>
                <a:gd name="T75" fmla="*/ 8 h 35"/>
                <a:gd name="T76" fmla="*/ 2 w 37"/>
                <a:gd name="T77" fmla="*/ 7 h 35"/>
                <a:gd name="T78" fmla="*/ 2 w 37"/>
                <a:gd name="T79" fmla="*/ 5 h 35"/>
                <a:gd name="T80" fmla="*/ 3 w 37"/>
                <a:gd name="T81" fmla="*/ 5 h 35"/>
                <a:gd name="T82" fmla="*/ 6 w 37"/>
                <a:gd name="T83" fmla="*/ 4 h 35"/>
                <a:gd name="T84" fmla="*/ 10 w 37"/>
                <a:gd name="T85" fmla="*/ 3 h 35"/>
                <a:gd name="T86" fmla="*/ 14 w 37"/>
                <a:gd name="T87" fmla="*/ 1 h 35"/>
                <a:gd name="T88" fmla="*/ 18 w 37"/>
                <a:gd name="T89" fmla="*/ 1 h 35"/>
                <a:gd name="T90" fmla="*/ 21 w 37"/>
                <a:gd name="T91" fmla="*/ 1 h 35"/>
                <a:gd name="T92" fmla="*/ 24 w 37"/>
                <a:gd name="T93" fmla="*/ 0 h 35"/>
                <a:gd name="T94" fmla="*/ 27 w 37"/>
                <a:gd name="T95" fmla="*/ 0 h 35"/>
                <a:gd name="T96" fmla="*/ 30 w 37"/>
                <a:gd name="T97" fmla="*/ 1 h 35"/>
                <a:gd name="T98" fmla="*/ 31 w 37"/>
                <a:gd name="T99" fmla="*/ 1 h 35"/>
                <a:gd name="T100" fmla="*/ 33 w 37"/>
                <a:gd name="T101" fmla="*/ 1 h 35"/>
                <a:gd name="T102" fmla="*/ 33 w 37"/>
                <a:gd name="T103" fmla="*/ 1 h 35"/>
                <a:gd name="T104" fmla="*/ 34 w 37"/>
                <a:gd name="T105" fmla="*/ 1 h 35"/>
                <a:gd name="T106" fmla="*/ 34 w 37"/>
                <a:gd name="T107" fmla="*/ 1 h 35"/>
                <a:gd name="T108" fmla="*/ 35 w 37"/>
                <a:gd name="T109" fmla="*/ 3 h 35"/>
                <a:gd name="T110" fmla="*/ 35 w 37"/>
                <a:gd name="T111" fmla="*/ 3 h 35"/>
                <a:gd name="T112" fmla="*/ 35 w 37"/>
                <a:gd name="T113" fmla="*/ 3 h 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" h="35">
                  <a:moveTo>
                    <a:pt x="35" y="3"/>
                  </a:moveTo>
                  <a:lnTo>
                    <a:pt x="37" y="4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10"/>
                  </a:lnTo>
                  <a:lnTo>
                    <a:pt x="35" y="12"/>
                  </a:lnTo>
                  <a:lnTo>
                    <a:pt x="34" y="15"/>
                  </a:lnTo>
                  <a:lnTo>
                    <a:pt x="33" y="18"/>
                  </a:lnTo>
                  <a:lnTo>
                    <a:pt x="31" y="22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6" y="31"/>
                  </a:lnTo>
                  <a:lnTo>
                    <a:pt x="24" y="34"/>
                  </a:lnTo>
                  <a:lnTo>
                    <a:pt x="23" y="35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3" y="32"/>
                  </a:lnTo>
                  <a:lnTo>
                    <a:pt x="10" y="31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3" y="5"/>
                  </a:lnTo>
                  <a:lnTo>
                    <a:pt x="6" y="4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92"/>
            <p:cNvSpPr>
              <a:spLocks/>
            </p:cNvSpPr>
            <p:nvPr/>
          </p:nvSpPr>
          <p:spPr bwMode="auto">
            <a:xfrm>
              <a:off x="3392" y="894"/>
              <a:ext cx="52" cy="49"/>
            </a:xfrm>
            <a:custGeom>
              <a:avLst/>
              <a:gdLst>
                <a:gd name="T0" fmla="*/ 0 w 38"/>
                <a:gd name="T1" fmla="*/ 19 h 36"/>
                <a:gd name="T2" fmla="*/ 0 w 38"/>
                <a:gd name="T3" fmla="*/ 17 h 36"/>
                <a:gd name="T4" fmla="*/ 0 w 38"/>
                <a:gd name="T5" fmla="*/ 16 h 36"/>
                <a:gd name="T6" fmla="*/ 2 w 38"/>
                <a:gd name="T7" fmla="*/ 16 h 36"/>
                <a:gd name="T8" fmla="*/ 2 w 38"/>
                <a:gd name="T9" fmla="*/ 14 h 36"/>
                <a:gd name="T10" fmla="*/ 2 w 38"/>
                <a:gd name="T11" fmla="*/ 14 h 36"/>
                <a:gd name="T12" fmla="*/ 3 w 38"/>
                <a:gd name="T13" fmla="*/ 13 h 36"/>
                <a:gd name="T14" fmla="*/ 3 w 38"/>
                <a:gd name="T15" fmla="*/ 13 h 36"/>
                <a:gd name="T16" fmla="*/ 4 w 38"/>
                <a:gd name="T17" fmla="*/ 12 h 36"/>
                <a:gd name="T18" fmla="*/ 6 w 38"/>
                <a:gd name="T19" fmla="*/ 10 h 36"/>
                <a:gd name="T20" fmla="*/ 9 w 38"/>
                <a:gd name="T21" fmla="*/ 9 h 36"/>
                <a:gd name="T22" fmla="*/ 11 w 38"/>
                <a:gd name="T23" fmla="*/ 7 h 36"/>
                <a:gd name="T24" fmla="*/ 14 w 38"/>
                <a:gd name="T25" fmla="*/ 6 h 36"/>
                <a:gd name="T26" fmla="*/ 18 w 38"/>
                <a:gd name="T27" fmla="*/ 3 h 36"/>
                <a:gd name="T28" fmla="*/ 21 w 38"/>
                <a:gd name="T29" fmla="*/ 3 h 36"/>
                <a:gd name="T30" fmla="*/ 25 w 38"/>
                <a:gd name="T31" fmla="*/ 2 h 36"/>
                <a:gd name="T32" fmla="*/ 28 w 38"/>
                <a:gd name="T33" fmla="*/ 0 h 36"/>
                <a:gd name="T34" fmla="*/ 30 w 38"/>
                <a:gd name="T35" fmla="*/ 0 h 36"/>
                <a:gd name="T36" fmla="*/ 31 w 38"/>
                <a:gd name="T37" fmla="*/ 0 h 36"/>
                <a:gd name="T38" fmla="*/ 31 w 38"/>
                <a:gd name="T39" fmla="*/ 2 h 36"/>
                <a:gd name="T40" fmla="*/ 33 w 38"/>
                <a:gd name="T41" fmla="*/ 2 h 36"/>
                <a:gd name="T42" fmla="*/ 33 w 38"/>
                <a:gd name="T43" fmla="*/ 3 h 36"/>
                <a:gd name="T44" fmla="*/ 34 w 38"/>
                <a:gd name="T45" fmla="*/ 3 h 36"/>
                <a:gd name="T46" fmla="*/ 35 w 38"/>
                <a:gd name="T47" fmla="*/ 5 h 36"/>
                <a:gd name="T48" fmla="*/ 35 w 38"/>
                <a:gd name="T49" fmla="*/ 6 h 36"/>
                <a:gd name="T50" fmla="*/ 37 w 38"/>
                <a:gd name="T51" fmla="*/ 9 h 36"/>
                <a:gd name="T52" fmla="*/ 37 w 38"/>
                <a:gd name="T53" fmla="*/ 12 h 36"/>
                <a:gd name="T54" fmla="*/ 38 w 38"/>
                <a:gd name="T55" fmla="*/ 14 h 36"/>
                <a:gd name="T56" fmla="*/ 38 w 38"/>
                <a:gd name="T57" fmla="*/ 17 h 36"/>
                <a:gd name="T58" fmla="*/ 38 w 38"/>
                <a:gd name="T59" fmla="*/ 20 h 36"/>
                <a:gd name="T60" fmla="*/ 38 w 38"/>
                <a:gd name="T61" fmla="*/ 23 h 36"/>
                <a:gd name="T62" fmla="*/ 37 w 38"/>
                <a:gd name="T63" fmla="*/ 26 h 36"/>
                <a:gd name="T64" fmla="*/ 37 w 38"/>
                <a:gd name="T65" fmla="*/ 29 h 36"/>
                <a:gd name="T66" fmla="*/ 35 w 38"/>
                <a:gd name="T67" fmla="*/ 30 h 36"/>
                <a:gd name="T68" fmla="*/ 34 w 38"/>
                <a:gd name="T69" fmla="*/ 31 h 36"/>
                <a:gd name="T70" fmla="*/ 34 w 38"/>
                <a:gd name="T71" fmla="*/ 33 h 36"/>
                <a:gd name="T72" fmla="*/ 33 w 38"/>
                <a:gd name="T73" fmla="*/ 34 h 36"/>
                <a:gd name="T74" fmla="*/ 31 w 38"/>
                <a:gd name="T75" fmla="*/ 36 h 36"/>
                <a:gd name="T76" fmla="*/ 30 w 38"/>
                <a:gd name="T77" fmla="*/ 36 h 36"/>
                <a:gd name="T78" fmla="*/ 30 w 38"/>
                <a:gd name="T79" fmla="*/ 36 h 36"/>
                <a:gd name="T80" fmla="*/ 28 w 38"/>
                <a:gd name="T81" fmla="*/ 36 h 36"/>
                <a:gd name="T82" fmla="*/ 24 w 38"/>
                <a:gd name="T83" fmla="*/ 36 h 36"/>
                <a:gd name="T84" fmla="*/ 20 w 38"/>
                <a:gd name="T85" fmla="*/ 34 h 36"/>
                <a:gd name="T86" fmla="*/ 17 w 38"/>
                <a:gd name="T87" fmla="*/ 31 h 36"/>
                <a:gd name="T88" fmla="*/ 13 w 38"/>
                <a:gd name="T89" fmla="*/ 30 h 36"/>
                <a:gd name="T90" fmla="*/ 10 w 38"/>
                <a:gd name="T91" fmla="*/ 29 h 36"/>
                <a:gd name="T92" fmla="*/ 7 w 38"/>
                <a:gd name="T93" fmla="*/ 27 h 36"/>
                <a:gd name="T94" fmla="*/ 6 w 38"/>
                <a:gd name="T95" fmla="*/ 26 h 36"/>
                <a:gd name="T96" fmla="*/ 4 w 38"/>
                <a:gd name="T97" fmla="*/ 24 h 36"/>
                <a:gd name="T98" fmla="*/ 3 w 38"/>
                <a:gd name="T99" fmla="*/ 23 h 36"/>
                <a:gd name="T100" fmla="*/ 2 w 38"/>
                <a:gd name="T101" fmla="*/ 21 h 36"/>
                <a:gd name="T102" fmla="*/ 2 w 38"/>
                <a:gd name="T103" fmla="*/ 21 h 36"/>
                <a:gd name="T104" fmla="*/ 2 w 38"/>
                <a:gd name="T105" fmla="*/ 20 h 36"/>
                <a:gd name="T106" fmla="*/ 0 w 38"/>
                <a:gd name="T107" fmla="*/ 20 h 36"/>
                <a:gd name="T108" fmla="*/ 0 w 38"/>
                <a:gd name="T109" fmla="*/ 19 h 36"/>
                <a:gd name="T110" fmla="*/ 0 w 38"/>
                <a:gd name="T111" fmla="*/ 19 h 36"/>
                <a:gd name="T112" fmla="*/ 0 w 38"/>
                <a:gd name="T113" fmla="*/ 19 h 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8" h="36">
                  <a:moveTo>
                    <a:pt x="0" y="19"/>
                  </a:moveTo>
                  <a:lnTo>
                    <a:pt x="0" y="17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7" y="9"/>
                  </a:lnTo>
                  <a:lnTo>
                    <a:pt x="37" y="12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7" y="26"/>
                  </a:lnTo>
                  <a:lnTo>
                    <a:pt x="37" y="29"/>
                  </a:lnTo>
                  <a:lnTo>
                    <a:pt x="35" y="3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3" y="34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0" y="34"/>
                  </a:lnTo>
                  <a:lnTo>
                    <a:pt x="17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93"/>
            <p:cNvSpPr>
              <a:spLocks/>
            </p:cNvSpPr>
            <p:nvPr/>
          </p:nvSpPr>
          <p:spPr bwMode="auto">
            <a:xfrm>
              <a:off x="3353" y="832"/>
              <a:ext cx="46" cy="45"/>
            </a:xfrm>
            <a:custGeom>
              <a:avLst/>
              <a:gdLst>
                <a:gd name="T0" fmla="*/ 9 w 35"/>
                <a:gd name="T1" fmla="*/ 37 h 37"/>
                <a:gd name="T2" fmla="*/ 9 w 35"/>
                <a:gd name="T3" fmla="*/ 37 h 37"/>
                <a:gd name="T4" fmla="*/ 7 w 35"/>
                <a:gd name="T5" fmla="*/ 37 h 37"/>
                <a:gd name="T6" fmla="*/ 7 w 35"/>
                <a:gd name="T7" fmla="*/ 35 h 37"/>
                <a:gd name="T8" fmla="*/ 6 w 35"/>
                <a:gd name="T9" fmla="*/ 35 h 37"/>
                <a:gd name="T10" fmla="*/ 6 w 35"/>
                <a:gd name="T11" fmla="*/ 34 h 37"/>
                <a:gd name="T12" fmla="*/ 6 w 35"/>
                <a:gd name="T13" fmla="*/ 34 h 37"/>
                <a:gd name="T14" fmla="*/ 4 w 35"/>
                <a:gd name="T15" fmla="*/ 32 h 37"/>
                <a:gd name="T16" fmla="*/ 4 w 35"/>
                <a:gd name="T17" fmla="*/ 31 h 37"/>
                <a:gd name="T18" fmla="*/ 3 w 35"/>
                <a:gd name="T19" fmla="*/ 28 h 37"/>
                <a:gd name="T20" fmla="*/ 3 w 35"/>
                <a:gd name="T21" fmla="*/ 25 h 37"/>
                <a:gd name="T22" fmla="*/ 2 w 35"/>
                <a:gd name="T23" fmla="*/ 23 h 37"/>
                <a:gd name="T24" fmla="*/ 2 w 35"/>
                <a:gd name="T25" fmla="*/ 20 h 37"/>
                <a:gd name="T26" fmla="*/ 2 w 35"/>
                <a:gd name="T27" fmla="*/ 16 h 37"/>
                <a:gd name="T28" fmla="*/ 0 w 35"/>
                <a:gd name="T29" fmla="*/ 13 h 37"/>
                <a:gd name="T30" fmla="*/ 0 w 35"/>
                <a:gd name="T31" fmla="*/ 8 h 37"/>
                <a:gd name="T32" fmla="*/ 2 w 35"/>
                <a:gd name="T33" fmla="*/ 4 h 37"/>
                <a:gd name="T34" fmla="*/ 2 w 35"/>
                <a:gd name="T35" fmla="*/ 4 h 37"/>
                <a:gd name="T36" fmla="*/ 2 w 35"/>
                <a:gd name="T37" fmla="*/ 3 h 37"/>
                <a:gd name="T38" fmla="*/ 3 w 35"/>
                <a:gd name="T39" fmla="*/ 3 h 37"/>
                <a:gd name="T40" fmla="*/ 3 w 35"/>
                <a:gd name="T41" fmla="*/ 1 h 37"/>
                <a:gd name="T42" fmla="*/ 4 w 35"/>
                <a:gd name="T43" fmla="*/ 1 h 37"/>
                <a:gd name="T44" fmla="*/ 6 w 35"/>
                <a:gd name="T45" fmla="*/ 0 h 37"/>
                <a:gd name="T46" fmla="*/ 7 w 35"/>
                <a:gd name="T47" fmla="*/ 0 h 37"/>
                <a:gd name="T48" fmla="*/ 7 w 35"/>
                <a:gd name="T49" fmla="*/ 0 h 37"/>
                <a:gd name="T50" fmla="*/ 10 w 35"/>
                <a:gd name="T51" fmla="*/ 0 h 37"/>
                <a:gd name="T52" fmla="*/ 14 w 35"/>
                <a:gd name="T53" fmla="*/ 0 h 37"/>
                <a:gd name="T54" fmla="*/ 17 w 35"/>
                <a:gd name="T55" fmla="*/ 0 h 37"/>
                <a:gd name="T56" fmla="*/ 20 w 35"/>
                <a:gd name="T57" fmla="*/ 1 h 37"/>
                <a:gd name="T58" fmla="*/ 23 w 35"/>
                <a:gd name="T59" fmla="*/ 1 h 37"/>
                <a:gd name="T60" fmla="*/ 25 w 35"/>
                <a:gd name="T61" fmla="*/ 3 h 37"/>
                <a:gd name="T62" fmla="*/ 28 w 35"/>
                <a:gd name="T63" fmla="*/ 4 h 37"/>
                <a:gd name="T64" fmla="*/ 30 w 35"/>
                <a:gd name="T65" fmla="*/ 6 h 37"/>
                <a:gd name="T66" fmla="*/ 31 w 35"/>
                <a:gd name="T67" fmla="*/ 7 h 37"/>
                <a:gd name="T68" fmla="*/ 33 w 35"/>
                <a:gd name="T69" fmla="*/ 8 h 37"/>
                <a:gd name="T70" fmla="*/ 34 w 35"/>
                <a:gd name="T71" fmla="*/ 10 h 37"/>
                <a:gd name="T72" fmla="*/ 34 w 35"/>
                <a:gd name="T73" fmla="*/ 11 h 37"/>
                <a:gd name="T74" fmla="*/ 35 w 35"/>
                <a:gd name="T75" fmla="*/ 13 h 37"/>
                <a:gd name="T76" fmla="*/ 35 w 35"/>
                <a:gd name="T77" fmla="*/ 14 h 37"/>
                <a:gd name="T78" fmla="*/ 35 w 35"/>
                <a:gd name="T79" fmla="*/ 14 h 37"/>
                <a:gd name="T80" fmla="*/ 35 w 35"/>
                <a:gd name="T81" fmla="*/ 16 h 37"/>
                <a:gd name="T82" fmla="*/ 33 w 35"/>
                <a:gd name="T83" fmla="*/ 20 h 37"/>
                <a:gd name="T84" fmla="*/ 30 w 35"/>
                <a:gd name="T85" fmla="*/ 23 h 37"/>
                <a:gd name="T86" fmla="*/ 27 w 35"/>
                <a:gd name="T87" fmla="*/ 25 h 37"/>
                <a:gd name="T88" fmla="*/ 25 w 35"/>
                <a:gd name="T89" fmla="*/ 28 h 37"/>
                <a:gd name="T90" fmla="*/ 23 w 35"/>
                <a:gd name="T91" fmla="*/ 31 h 37"/>
                <a:gd name="T92" fmla="*/ 20 w 35"/>
                <a:gd name="T93" fmla="*/ 32 h 37"/>
                <a:gd name="T94" fmla="*/ 17 w 35"/>
                <a:gd name="T95" fmla="*/ 34 h 37"/>
                <a:gd name="T96" fmla="*/ 16 w 35"/>
                <a:gd name="T97" fmla="*/ 35 h 37"/>
                <a:gd name="T98" fmla="*/ 14 w 35"/>
                <a:gd name="T99" fmla="*/ 35 h 37"/>
                <a:gd name="T100" fmla="*/ 13 w 35"/>
                <a:gd name="T101" fmla="*/ 37 h 37"/>
                <a:gd name="T102" fmla="*/ 13 w 35"/>
                <a:gd name="T103" fmla="*/ 37 h 37"/>
                <a:gd name="T104" fmla="*/ 11 w 35"/>
                <a:gd name="T105" fmla="*/ 37 h 37"/>
                <a:gd name="T106" fmla="*/ 11 w 35"/>
                <a:gd name="T107" fmla="*/ 37 h 37"/>
                <a:gd name="T108" fmla="*/ 10 w 35"/>
                <a:gd name="T109" fmla="*/ 37 h 37"/>
                <a:gd name="T110" fmla="*/ 10 w 35"/>
                <a:gd name="T111" fmla="*/ 37 h 37"/>
                <a:gd name="T112" fmla="*/ 9 w 35"/>
                <a:gd name="T113" fmla="*/ 37 h 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5" h="37">
                  <a:moveTo>
                    <a:pt x="9" y="37"/>
                  </a:moveTo>
                  <a:lnTo>
                    <a:pt x="9" y="37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3" y="8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3" y="20"/>
                  </a:lnTo>
                  <a:lnTo>
                    <a:pt x="30" y="23"/>
                  </a:lnTo>
                  <a:lnTo>
                    <a:pt x="27" y="25"/>
                  </a:lnTo>
                  <a:lnTo>
                    <a:pt x="25" y="28"/>
                  </a:lnTo>
                  <a:lnTo>
                    <a:pt x="23" y="31"/>
                  </a:lnTo>
                  <a:lnTo>
                    <a:pt x="20" y="32"/>
                  </a:lnTo>
                  <a:lnTo>
                    <a:pt x="17" y="34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3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9" y="37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94"/>
            <p:cNvSpPr>
              <a:spLocks/>
            </p:cNvSpPr>
            <p:nvPr/>
          </p:nvSpPr>
          <p:spPr bwMode="auto">
            <a:xfrm>
              <a:off x="3304" y="832"/>
              <a:ext cx="46" cy="45"/>
            </a:xfrm>
            <a:custGeom>
              <a:avLst/>
              <a:gdLst>
                <a:gd name="T0" fmla="*/ 25 w 33"/>
                <a:gd name="T1" fmla="*/ 37 h 37"/>
                <a:gd name="T2" fmla="*/ 25 w 33"/>
                <a:gd name="T3" fmla="*/ 37 h 37"/>
                <a:gd name="T4" fmla="*/ 23 w 33"/>
                <a:gd name="T5" fmla="*/ 37 h 37"/>
                <a:gd name="T6" fmla="*/ 23 w 33"/>
                <a:gd name="T7" fmla="*/ 37 h 37"/>
                <a:gd name="T8" fmla="*/ 22 w 33"/>
                <a:gd name="T9" fmla="*/ 37 h 37"/>
                <a:gd name="T10" fmla="*/ 21 w 33"/>
                <a:gd name="T11" fmla="*/ 37 h 37"/>
                <a:gd name="T12" fmla="*/ 21 w 33"/>
                <a:gd name="T13" fmla="*/ 37 h 37"/>
                <a:gd name="T14" fmla="*/ 19 w 33"/>
                <a:gd name="T15" fmla="*/ 35 h 37"/>
                <a:gd name="T16" fmla="*/ 18 w 33"/>
                <a:gd name="T17" fmla="*/ 35 h 37"/>
                <a:gd name="T18" fmla="*/ 16 w 33"/>
                <a:gd name="T19" fmla="*/ 34 h 37"/>
                <a:gd name="T20" fmla="*/ 14 w 33"/>
                <a:gd name="T21" fmla="*/ 32 h 37"/>
                <a:gd name="T22" fmla="*/ 11 w 33"/>
                <a:gd name="T23" fmla="*/ 30 h 37"/>
                <a:gd name="T24" fmla="*/ 9 w 33"/>
                <a:gd name="T25" fmla="*/ 28 h 37"/>
                <a:gd name="T26" fmla="*/ 7 w 33"/>
                <a:gd name="T27" fmla="*/ 25 h 37"/>
                <a:gd name="T28" fmla="*/ 4 w 33"/>
                <a:gd name="T29" fmla="*/ 23 h 37"/>
                <a:gd name="T30" fmla="*/ 1 w 33"/>
                <a:gd name="T31" fmla="*/ 20 h 37"/>
                <a:gd name="T32" fmla="*/ 0 w 33"/>
                <a:gd name="T33" fmla="*/ 16 h 37"/>
                <a:gd name="T34" fmla="*/ 0 w 33"/>
                <a:gd name="T35" fmla="*/ 16 h 37"/>
                <a:gd name="T36" fmla="*/ 0 w 33"/>
                <a:gd name="T37" fmla="*/ 14 h 37"/>
                <a:gd name="T38" fmla="*/ 0 w 33"/>
                <a:gd name="T39" fmla="*/ 13 h 37"/>
                <a:gd name="T40" fmla="*/ 0 w 33"/>
                <a:gd name="T41" fmla="*/ 11 h 37"/>
                <a:gd name="T42" fmla="*/ 0 w 33"/>
                <a:gd name="T43" fmla="*/ 11 h 37"/>
                <a:gd name="T44" fmla="*/ 1 w 33"/>
                <a:gd name="T45" fmla="*/ 10 h 37"/>
                <a:gd name="T46" fmla="*/ 1 w 33"/>
                <a:gd name="T47" fmla="*/ 8 h 37"/>
                <a:gd name="T48" fmla="*/ 2 w 33"/>
                <a:gd name="T49" fmla="*/ 8 h 37"/>
                <a:gd name="T50" fmla="*/ 4 w 33"/>
                <a:gd name="T51" fmla="*/ 6 h 37"/>
                <a:gd name="T52" fmla="*/ 7 w 33"/>
                <a:gd name="T53" fmla="*/ 4 h 37"/>
                <a:gd name="T54" fmla="*/ 9 w 33"/>
                <a:gd name="T55" fmla="*/ 3 h 37"/>
                <a:gd name="T56" fmla="*/ 12 w 33"/>
                <a:gd name="T57" fmla="*/ 1 h 37"/>
                <a:gd name="T58" fmla="*/ 15 w 33"/>
                <a:gd name="T59" fmla="*/ 0 h 37"/>
                <a:gd name="T60" fmla="*/ 18 w 33"/>
                <a:gd name="T61" fmla="*/ 0 h 37"/>
                <a:gd name="T62" fmla="*/ 21 w 33"/>
                <a:gd name="T63" fmla="*/ 0 h 37"/>
                <a:gd name="T64" fmla="*/ 23 w 33"/>
                <a:gd name="T65" fmla="*/ 0 h 37"/>
                <a:gd name="T66" fmla="*/ 25 w 33"/>
                <a:gd name="T67" fmla="*/ 0 h 37"/>
                <a:gd name="T68" fmla="*/ 26 w 33"/>
                <a:gd name="T69" fmla="*/ 0 h 37"/>
                <a:gd name="T70" fmla="*/ 29 w 33"/>
                <a:gd name="T71" fmla="*/ 0 h 37"/>
                <a:gd name="T72" fmla="*/ 30 w 33"/>
                <a:gd name="T73" fmla="*/ 1 h 37"/>
                <a:gd name="T74" fmla="*/ 32 w 33"/>
                <a:gd name="T75" fmla="*/ 1 h 37"/>
                <a:gd name="T76" fmla="*/ 32 w 33"/>
                <a:gd name="T77" fmla="*/ 3 h 37"/>
                <a:gd name="T78" fmla="*/ 33 w 33"/>
                <a:gd name="T79" fmla="*/ 4 h 37"/>
                <a:gd name="T80" fmla="*/ 33 w 33"/>
                <a:gd name="T81" fmla="*/ 4 h 37"/>
                <a:gd name="T82" fmla="*/ 33 w 33"/>
                <a:gd name="T83" fmla="*/ 8 h 37"/>
                <a:gd name="T84" fmla="*/ 33 w 33"/>
                <a:gd name="T85" fmla="*/ 13 h 37"/>
                <a:gd name="T86" fmla="*/ 33 w 33"/>
                <a:gd name="T87" fmla="*/ 17 h 37"/>
                <a:gd name="T88" fmla="*/ 33 w 33"/>
                <a:gd name="T89" fmla="*/ 21 h 37"/>
                <a:gd name="T90" fmla="*/ 32 w 33"/>
                <a:gd name="T91" fmla="*/ 24 h 37"/>
                <a:gd name="T92" fmla="*/ 32 w 33"/>
                <a:gd name="T93" fmla="*/ 27 h 37"/>
                <a:gd name="T94" fmla="*/ 30 w 33"/>
                <a:gd name="T95" fmla="*/ 30 h 37"/>
                <a:gd name="T96" fmla="*/ 29 w 33"/>
                <a:gd name="T97" fmla="*/ 31 h 37"/>
                <a:gd name="T98" fmla="*/ 29 w 33"/>
                <a:gd name="T99" fmla="*/ 32 h 37"/>
                <a:gd name="T100" fmla="*/ 29 w 33"/>
                <a:gd name="T101" fmla="*/ 34 h 37"/>
                <a:gd name="T102" fmla="*/ 28 w 33"/>
                <a:gd name="T103" fmla="*/ 35 h 37"/>
                <a:gd name="T104" fmla="*/ 28 w 33"/>
                <a:gd name="T105" fmla="*/ 35 h 37"/>
                <a:gd name="T106" fmla="*/ 28 w 33"/>
                <a:gd name="T107" fmla="*/ 37 h 37"/>
                <a:gd name="T108" fmla="*/ 26 w 33"/>
                <a:gd name="T109" fmla="*/ 37 h 37"/>
                <a:gd name="T110" fmla="*/ 26 w 33"/>
                <a:gd name="T111" fmla="*/ 37 h 37"/>
                <a:gd name="T112" fmla="*/ 25 w 33"/>
                <a:gd name="T113" fmla="*/ 37 h 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3" h="37">
                  <a:moveTo>
                    <a:pt x="25" y="37"/>
                  </a:moveTo>
                  <a:lnTo>
                    <a:pt x="25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1" y="37"/>
                  </a:lnTo>
                  <a:lnTo>
                    <a:pt x="19" y="35"/>
                  </a:lnTo>
                  <a:lnTo>
                    <a:pt x="18" y="35"/>
                  </a:lnTo>
                  <a:lnTo>
                    <a:pt x="16" y="34"/>
                  </a:lnTo>
                  <a:lnTo>
                    <a:pt x="14" y="32"/>
                  </a:lnTo>
                  <a:lnTo>
                    <a:pt x="11" y="30"/>
                  </a:lnTo>
                  <a:lnTo>
                    <a:pt x="9" y="28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7" y="4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3" y="8"/>
                  </a:lnTo>
                  <a:lnTo>
                    <a:pt x="33" y="13"/>
                  </a:lnTo>
                  <a:lnTo>
                    <a:pt x="33" y="17"/>
                  </a:lnTo>
                  <a:lnTo>
                    <a:pt x="33" y="21"/>
                  </a:lnTo>
                  <a:lnTo>
                    <a:pt x="32" y="24"/>
                  </a:lnTo>
                  <a:lnTo>
                    <a:pt x="32" y="27"/>
                  </a:lnTo>
                  <a:lnTo>
                    <a:pt x="30" y="30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29" y="34"/>
                  </a:lnTo>
                  <a:lnTo>
                    <a:pt x="28" y="35"/>
                  </a:lnTo>
                  <a:lnTo>
                    <a:pt x="28" y="37"/>
                  </a:lnTo>
                  <a:lnTo>
                    <a:pt x="26" y="37"/>
                  </a:lnTo>
                  <a:lnTo>
                    <a:pt x="25" y="37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95"/>
            <p:cNvSpPr>
              <a:spLocks/>
            </p:cNvSpPr>
            <p:nvPr/>
          </p:nvSpPr>
          <p:spPr bwMode="auto">
            <a:xfrm>
              <a:off x="3385" y="852"/>
              <a:ext cx="49" cy="42"/>
            </a:xfrm>
            <a:custGeom>
              <a:avLst/>
              <a:gdLst>
                <a:gd name="T0" fmla="*/ 1 w 37"/>
                <a:gd name="T1" fmla="*/ 32 h 35"/>
                <a:gd name="T2" fmla="*/ 0 w 37"/>
                <a:gd name="T3" fmla="*/ 32 h 35"/>
                <a:gd name="T4" fmla="*/ 0 w 37"/>
                <a:gd name="T5" fmla="*/ 31 h 35"/>
                <a:gd name="T6" fmla="*/ 0 w 37"/>
                <a:gd name="T7" fmla="*/ 29 h 35"/>
                <a:gd name="T8" fmla="*/ 0 w 37"/>
                <a:gd name="T9" fmla="*/ 29 h 35"/>
                <a:gd name="T10" fmla="*/ 0 w 37"/>
                <a:gd name="T11" fmla="*/ 28 h 35"/>
                <a:gd name="T12" fmla="*/ 0 w 37"/>
                <a:gd name="T13" fmla="*/ 26 h 35"/>
                <a:gd name="T14" fmla="*/ 0 w 37"/>
                <a:gd name="T15" fmla="*/ 26 h 35"/>
                <a:gd name="T16" fmla="*/ 0 w 37"/>
                <a:gd name="T17" fmla="*/ 25 h 35"/>
                <a:gd name="T18" fmla="*/ 1 w 37"/>
                <a:gd name="T19" fmla="*/ 22 h 35"/>
                <a:gd name="T20" fmla="*/ 3 w 37"/>
                <a:gd name="T21" fmla="*/ 19 h 35"/>
                <a:gd name="T22" fmla="*/ 4 w 37"/>
                <a:gd name="T23" fmla="*/ 16 h 35"/>
                <a:gd name="T24" fmla="*/ 6 w 37"/>
                <a:gd name="T25" fmla="*/ 14 h 35"/>
                <a:gd name="T26" fmla="*/ 7 w 37"/>
                <a:gd name="T27" fmla="*/ 11 h 35"/>
                <a:gd name="T28" fmla="*/ 9 w 37"/>
                <a:gd name="T29" fmla="*/ 7 h 35"/>
                <a:gd name="T30" fmla="*/ 11 w 37"/>
                <a:gd name="T31" fmla="*/ 4 h 35"/>
                <a:gd name="T32" fmla="*/ 14 w 37"/>
                <a:gd name="T33" fmla="*/ 1 h 35"/>
                <a:gd name="T34" fmla="*/ 14 w 37"/>
                <a:gd name="T35" fmla="*/ 1 h 35"/>
                <a:gd name="T36" fmla="*/ 16 w 37"/>
                <a:gd name="T37" fmla="*/ 0 h 35"/>
                <a:gd name="T38" fmla="*/ 17 w 37"/>
                <a:gd name="T39" fmla="*/ 0 h 35"/>
                <a:gd name="T40" fmla="*/ 17 w 37"/>
                <a:gd name="T41" fmla="*/ 0 h 35"/>
                <a:gd name="T42" fmla="*/ 18 w 37"/>
                <a:gd name="T43" fmla="*/ 0 h 35"/>
                <a:gd name="T44" fmla="*/ 20 w 37"/>
                <a:gd name="T45" fmla="*/ 1 h 35"/>
                <a:gd name="T46" fmla="*/ 21 w 37"/>
                <a:gd name="T47" fmla="*/ 1 h 35"/>
                <a:gd name="T48" fmla="*/ 23 w 37"/>
                <a:gd name="T49" fmla="*/ 1 h 35"/>
                <a:gd name="T50" fmla="*/ 24 w 37"/>
                <a:gd name="T51" fmla="*/ 2 h 35"/>
                <a:gd name="T52" fmla="*/ 27 w 37"/>
                <a:gd name="T53" fmla="*/ 5 h 35"/>
                <a:gd name="T54" fmla="*/ 30 w 37"/>
                <a:gd name="T55" fmla="*/ 7 h 35"/>
                <a:gd name="T56" fmla="*/ 31 w 37"/>
                <a:gd name="T57" fmla="*/ 9 h 35"/>
                <a:gd name="T58" fmla="*/ 32 w 37"/>
                <a:gd name="T59" fmla="*/ 12 h 35"/>
                <a:gd name="T60" fmla="*/ 34 w 37"/>
                <a:gd name="T61" fmla="*/ 15 h 35"/>
                <a:gd name="T62" fmla="*/ 35 w 37"/>
                <a:gd name="T63" fmla="*/ 16 h 35"/>
                <a:gd name="T64" fmla="*/ 37 w 37"/>
                <a:gd name="T65" fmla="*/ 19 h 35"/>
                <a:gd name="T66" fmla="*/ 37 w 37"/>
                <a:gd name="T67" fmla="*/ 21 h 35"/>
                <a:gd name="T68" fmla="*/ 37 w 37"/>
                <a:gd name="T69" fmla="*/ 22 h 35"/>
                <a:gd name="T70" fmla="*/ 37 w 37"/>
                <a:gd name="T71" fmla="*/ 25 h 35"/>
                <a:gd name="T72" fmla="*/ 37 w 37"/>
                <a:gd name="T73" fmla="*/ 26 h 35"/>
                <a:gd name="T74" fmla="*/ 37 w 37"/>
                <a:gd name="T75" fmla="*/ 28 h 35"/>
                <a:gd name="T76" fmla="*/ 35 w 37"/>
                <a:gd name="T77" fmla="*/ 29 h 35"/>
                <a:gd name="T78" fmla="*/ 35 w 37"/>
                <a:gd name="T79" fmla="*/ 29 h 35"/>
                <a:gd name="T80" fmla="*/ 34 w 37"/>
                <a:gd name="T81" fmla="*/ 31 h 35"/>
                <a:gd name="T82" fmla="*/ 31 w 37"/>
                <a:gd name="T83" fmla="*/ 32 h 35"/>
                <a:gd name="T84" fmla="*/ 27 w 37"/>
                <a:gd name="T85" fmla="*/ 33 h 35"/>
                <a:gd name="T86" fmla="*/ 23 w 37"/>
                <a:gd name="T87" fmla="*/ 33 h 35"/>
                <a:gd name="T88" fmla="*/ 18 w 37"/>
                <a:gd name="T89" fmla="*/ 35 h 35"/>
                <a:gd name="T90" fmla="*/ 16 w 37"/>
                <a:gd name="T91" fmla="*/ 35 h 35"/>
                <a:gd name="T92" fmla="*/ 13 w 37"/>
                <a:gd name="T93" fmla="*/ 35 h 35"/>
                <a:gd name="T94" fmla="*/ 10 w 37"/>
                <a:gd name="T95" fmla="*/ 35 h 35"/>
                <a:gd name="T96" fmla="*/ 7 w 37"/>
                <a:gd name="T97" fmla="*/ 35 h 35"/>
                <a:gd name="T98" fmla="*/ 6 w 37"/>
                <a:gd name="T99" fmla="*/ 35 h 35"/>
                <a:gd name="T100" fmla="*/ 6 w 37"/>
                <a:gd name="T101" fmla="*/ 35 h 35"/>
                <a:gd name="T102" fmla="*/ 4 w 37"/>
                <a:gd name="T103" fmla="*/ 33 h 35"/>
                <a:gd name="T104" fmla="*/ 3 w 37"/>
                <a:gd name="T105" fmla="*/ 33 h 35"/>
                <a:gd name="T106" fmla="*/ 3 w 37"/>
                <a:gd name="T107" fmla="*/ 33 h 35"/>
                <a:gd name="T108" fmla="*/ 1 w 37"/>
                <a:gd name="T109" fmla="*/ 33 h 35"/>
                <a:gd name="T110" fmla="*/ 1 w 37"/>
                <a:gd name="T111" fmla="*/ 33 h 35"/>
                <a:gd name="T112" fmla="*/ 1 w 37"/>
                <a:gd name="T113" fmla="*/ 32 h 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" h="35">
                  <a:moveTo>
                    <a:pt x="1" y="32"/>
                  </a:move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7" y="11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30" y="7"/>
                  </a:lnTo>
                  <a:lnTo>
                    <a:pt x="31" y="9"/>
                  </a:lnTo>
                  <a:lnTo>
                    <a:pt x="32" y="12"/>
                  </a:lnTo>
                  <a:lnTo>
                    <a:pt x="34" y="15"/>
                  </a:lnTo>
                  <a:lnTo>
                    <a:pt x="35" y="16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8"/>
                  </a:lnTo>
                  <a:lnTo>
                    <a:pt x="35" y="29"/>
                  </a:lnTo>
                  <a:lnTo>
                    <a:pt x="34" y="31"/>
                  </a:lnTo>
                  <a:lnTo>
                    <a:pt x="31" y="32"/>
                  </a:lnTo>
                  <a:lnTo>
                    <a:pt x="27" y="33"/>
                  </a:lnTo>
                  <a:lnTo>
                    <a:pt x="23" y="33"/>
                  </a:lnTo>
                  <a:lnTo>
                    <a:pt x="18" y="35"/>
                  </a:lnTo>
                  <a:lnTo>
                    <a:pt x="16" y="35"/>
                  </a:lnTo>
                  <a:lnTo>
                    <a:pt x="13" y="35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1" y="33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96"/>
            <p:cNvSpPr>
              <a:spLocks/>
            </p:cNvSpPr>
            <p:nvPr/>
          </p:nvSpPr>
          <p:spPr bwMode="auto">
            <a:xfrm>
              <a:off x="3385" y="939"/>
              <a:ext cx="49" cy="42"/>
            </a:xfrm>
            <a:custGeom>
              <a:avLst/>
              <a:gdLst>
                <a:gd name="T0" fmla="*/ 1 w 37"/>
                <a:gd name="T1" fmla="*/ 3 h 35"/>
                <a:gd name="T2" fmla="*/ 1 w 37"/>
                <a:gd name="T3" fmla="*/ 2 h 35"/>
                <a:gd name="T4" fmla="*/ 3 w 37"/>
                <a:gd name="T5" fmla="*/ 2 h 35"/>
                <a:gd name="T6" fmla="*/ 3 w 37"/>
                <a:gd name="T7" fmla="*/ 2 h 35"/>
                <a:gd name="T8" fmla="*/ 4 w 37"/>
                <a:gd name="T9" fmla="*/ 0 h 35"/>
                <a:gd name="T10" fmla="*/ 4 w 37"/>
                <a:gd name="T11" fmla="*/ 0 h 35"/>
                <a:gd name="T12" fmla="*/ 6 w 37"/>
                <a:gd name="T13" fmla="*/ 0 h 35"/>
                <a:gd name="T14" fmla="*/ 7 w 37"/>
                <a:gd name="T15" fmla="*/ 0 h 35"/>
                <a:gd name="T16" fmla="*/ 9 w 37"/>
                <a:gd name="T17" fmla="*/ 0 h 35"/>
                <a:gd name="T18" fmla="*/ 11 w 37"/>
                <a:gd name="T19" fmla="*/ 0 h 35"/>
                <a:gd name="T20" fmla="*/ 14 w 37"/>
                <a:gd name="T21" fmla="*/ 0 h 35"/>
                <a:gd name="T22" fmla="*/ 17 w 37"/>
                <a:gd name="T23" fmla="*/ 0 h 35"/>
                <a:gd name="T24" fmla="*/ 20 w 37"/>
                <a:gd name="T25" fmla="*/ 0 h 35"/>
                <a:gd name="T26" fmla="*/ 24 w 37"/>
                <a:gd name="T27" fmla="*/ 2 h 35"/>
                <a:gd name="T28" fmla="*/ 27 w 37"/>
                <a:gd name="T29" fmla="*/ 2 h 35"/>
                <a:gd name="T30" fmla="*/ 31 w 37"/>
                <a:gd name="T31" fmla="*/ 3 h 35"/>
                <a:gd name="T32" fmla="*/ 34 w 37"/>
                <a:gd name="T33" fmla="*/ 4 h 35"/>
                <a:gd name="T34" fmla="*/ 35 w 37"/>
                <a:gd name="T35" fmla="*/ 6 h 35"/>
                <a:gd name="T36" fmla="*/ 35 w 37"/>
                <a:gd name="T37" fmla="*/ 6 h 35"/>
                <a:gd name="T38" fmla="*/ 37 w 37"/>
                <a:gd name="T39" fmla="*/ 7 h 35"/>
                <a:gd name="T40" fmla="*/ 37 w 37"/>
                <a:gd name="T41" fmla="*/ 9 h 35"/>
                <a:gd name="T42" fmla="*/ 37 w 37"/>
                <a:gd name="T43" fmla="*/ 10 h 35"/>
                <a:gd name="T44" fmla="*/ 37 w 37"/>
                <a:gd name="T45" fmla="*/ 10 h 35"/>
                <a:gd name="T46" fmla="*/ 37 w 37"/>
                <a:gd name="T47" fmla="*/ 11 h 35"/>
                <a:gd name="T48" fmla="*/ 37 w 37"/>
                <a:gd name="T49" fmla="*/ 13 h 35"/>
                <a:gd name="T50" fmla="*/ 37 w 37"/>
                <a:gd name="T51" fmla="*/ 16 h 35"/>
                <a:gd name="T52" fmla="*/ 35 w 37"/>
                <a:gd name="T53" fmla="*/ 18 h 35"/>
                <a:gd name="T54" fmla="*/ 34 w 37"/>
                <a:gd name="T55" fmla="*/ 21 h 35"/>
                <a:gd name="T56" fmla="*/ 32 w 37"/>
                <a:gd name="T57" fmla="*/ 24 h 35"/>
                <a:gd name="T58" fmla="*/ 31 w 37"/>
                <a:gd name="T59" fmla="*/ 27 h 35"/>
                <a:gd name="T60" fmla="*/ 28 w 37"/>
                <a:gd name="T61" fmla="*/ 28 h 35"/>
                <a:gd name="T62" fmla="*/ 27 w 37"/>
                <a:gd name="T63" fmla="*/ 31 h 35"/>
                <a:gd name="T64" fmla="*/ 24 w 37"/>
                <a:gd name="T65" fmla="*/ 33 h 35"/>
                <a:gd name="T66" fmla="*/ 23 w 37"/>
                <a:gd name="T67" fmla="*/ 33 h 35"/>
                <a:gd name="T68" fmla="*/ 21 w 37"/>
                <a:gd name="T69" fmla="*/ 34 h 35"/>
                <a:gd name="T70" fmla="*/ 20 w 37"/>
                <a:gd name="T71" fmla="*/ 34 h 35"/>
                <a:gd name="T72" fmla="*/ 18 w 37"/>
                <a:gd name="T73" fmla="*/ 34 h 35"/>
                <a:gd name="T74" fmla="*/ 17 w 37"/>
                <a:gd name="T75" fmla="*/ 35 h 35"/>
                <a:gd name="T76" fmla="*/ 16 w 37"/>
                <a:gd name="T77" fmla="*/ 34 h 35"/>
                <a:gd name="T78" fmla="*/ 14 w 37"/>
                <a:gd name="T79" fmla="*/ 34 h 35"/>
                <a:gd name="T80" fmla="*/ 13 w 37"/>
                <a:gd name="T81" fmla="*/ 34 h 35"/>
                <a:gd name="T82" fmla="*/ 11 w 37"/>
                <a:gd name="T83" fmla="*/ 30 h 35"/>
                <a:gd name="T84" fmla="*/ 9 w 37"/>
                <a:gd name="T85" fmla="*/ 27 h 35"/>
                <a:gd name="T86" fmla="*/ 7 w 37"/>
                <a:gd name="T87" fmla="*/ 24 h 35"/>
                <a:gd name="T88" fmla="*/ 4 w 37"/>
                <a:gd name="T89" fmla="*/ 20 h 35"/>
                <a:gd name="T90" fmla="*/ 3 w 37"/>
                <a:gd name="T91" fmla="*/ 17 h 35"/>
                <a:gd name="T92" fmla="*/ 1 w 37"/>
                <a:gd name="T93" fmla="*/ 14 h 35"/>
                <a:gd name="T94" fmla="*/ 1 w 37"/>
                <a:gd name="T95" fmla="*/ 11 h 35"/>
                <a:gd name="T96" fmla="*/ 1 w 37"/>
                <a:gd name="T97" fmla="*/ 10 h 35"/>
                <a:gd name="T98" fmla="*/ 0 w 37"/>
                <a:gd name="T99" fmla="*/ 9 h 35"/>
                <a:gd name="T100" fmla="*/ 0 w 37"/>
                <a:gd name="T101" fmla="*/ 7 h 35"/>
                <a:gd name="T102" fmla="*/ 0 w 37"/>
                <a:gd name="T103" fmla="*/ 6 h 35"/>
                <a:gd name="T104" fmla="*/ 0 w 37"/>
                <a:gd name="T105" fmla="*/ 6 h 35"/>
                <a:gd name="T106" fmla="*/ 0 w 37"/>
                <a:gd name="T107" fmla="*/ 4 h 35"/>
                <a:gd name="T108" fmla="*/ 0 w 37"/>
                <a:gd name="T109" fmla="*/ 4 h 35"/>
                <a:gd name="T110" fmla="*/ 0 w 37"/>
                <a:gd name="T111" fmla="*/ 3 h 35"/>
                <a:gd name="T112" fmla="*/ 1 w 37"/>
                <a:gd name="T113" fmla="*/ 3 h 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" h="35">
                  <a:moveTo>
                    <a:pt x="1" y="3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31" y="3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7" y="11"/>
                  </a:lnTo>
                  <a:lnTo>
                    <a:pt x="37" y="13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1"/>
                  </a:lnTo>
                  <a:lnTo>
                    <a:pt x="32" y="24"/>
                  </a:lnTo>
                  <a:lnTo>
                    <a:pt x="31" y="27"/>
                  </a:lnTo>
                  <a:lnTo>
                    <a:pt x="28" y="28"/>
                  </a:lnTo>
                  <a:lnTo>
                    <a:pt x="27" y="31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7" y="35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3" y="34"/>
                  </a:lnTo>
                  <a:lnTo>
                    <a:pt x="11" y="30"/>
                  </a:lnTo>
                  <a:lnTo>
                    <a:pt x="9" y="27"/>
                  </a:lnTo>
                  <a:lnTo>
                    <a:pt x="7" y="24"/>
                  </a:lnTo>
                  <a:lnTo>
                    <a:pt x="4" y="20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97"/>
            <p:cNvSpPr>
              <a:spLocks/>
            </p:cNvSpPr>
            <p:nvPr/>
          </p:nvSpPr>
          <p:spPr bwMode="auto">
            <a:xfrm>
              <a:off x="3272" y="852"/>
              <a:ext cx="46" cy="42"/>
            </a:xfrm>
            <a:custGeom>
              <a:avLst/>
              <a:gdLst>
                <a:gd name="T0" fmla="*/ 36 w 36"/>
                <a:gd name="T1" fmla="*/ 32 h 35"/>
                <a:gd name="T2" fmla="*/ 35 w 36"/>
                <a:gd name="T3" fmla="*/ 32 h 35"/>
                <a:gd name="T4" fmla="*/ 35 w 36"/>
                <a:gd name="T5" fmla="*/ 33 h 35"/>
                <a:gd name="T6" fmla="*/ 34 w 36"/>
                <a:gd name="T7" fmla="*/ 33 h 35"/>
                <a:gd name="T8" fmla="*/ 34 w 36"/>
                <a:gd name="T9" fmla="*/ 33 h 35"/>
                <a:gd name="T10" fmla="*/ 32 w 36"/>
                <a:gd name="T11" fmla="*/ 35 h 35"/>
                <a:gd name="T12" fmla="*/ 31 w 36"/>
                <a:gd name="T13" fmla="*/ 35 h 35"/>
                <a:gd name="T14" fmla="*/ 31 w 36"/>
                <a:gd name="T15" fmla="*/ 35 h 35"/>
                <a:gd name="T16" fmla="*/ 29 w 36"/>
                <a:gd name="T17" fmla="*/ 35 h 35"/>
                <a:gd name="T18" fmla="*/ 27 w 36"/>
                <a:gd name="T19" fmla="*/ 35 h 35"/>
                <a:gd name="T20" fmla="*/ 24 w 36"/>
                <a:gd name="T21" fmla="*/ 35 h 35"/>
                <a:gd name="T22" fmla="*/ 21 w 36"/>
                <a:gd name="T23" fmla="*/ 35 h 35"/>
                <a:gd name="T24" fmla="*/ 17 w 36"/>
                <a:gd name="T25" fmla="*/ 35 h 35"/>
                <a:gd name="T26" fmla="*/ 14 w 36"/>
                <a:gd name="T27" fmla="*/ 33 h 35"/>
                <a:gd name="T28" fmla="*/ 10 w 36"/>
                <a:gd name="T29" fmla="*/ 33 h 35"/>
                <a:gd name="T30" fmla="*/ 5 w 36"/>
                <a:gd name="T31" fmla="*/ 32 h 35"/>
                <a:gd name="T32" fmla="*/ 3 w 36"/>
                <a:gd name="T33" fmla="*/ 31 h 35"/>
                <a:gd name="T34" fmla="*/ 1 w 36"/>
                <a:gd name="T35" fmla="*/ 29 h 35"/>
                <a:gd name="T36" fmla="*/ 1 w 36"/>
                <a:gd name="T37" fmla="*/ 29 h 35"/>
                <a:gd name="T38" fmla="*/ 1 w 36"/>
                <a:gd name="T39" fmla="*/ 28 h 35"/>
                <a:gd name="T40" fmla="*/ 0 w 36"/>
                <a:gd name="T41" fmla="*/ 26 h 35"/>
                <a:gd name="T42" fmla="*/ 0 w 36"/>
                <a:gd name="T43" fmla="*/ 26 h 35"/>
                <a:gd name="T44" fmla="*/ 0 w 36"/>
                <a:gd name="T45" fmla="*/ 25 h 35"/>
                <a:gd name="T46" fmla="*/ 0 w 36"/>
                <a:gd name="T47" fmla="*/ 23 h 35"/>
                <a:gd name="T48" fmla="*/ 0 w 36"/>
                <a:gd name="T49" fmla="*/ 22 h 35"/>
                <a:gd name="T50" fmla="*/ 1 w 36"/>
                <a:gd name="T51" fmla="*/ 19 h 35"/>
                <a:gd name="T52" fmla="*/ 1 w 36"/>
                <a:gd name="T53" fmla="*/ 16 h 35"/>
                <a:gd name="T54" fmla="*/ 3 w 36"/>
                <a:gd name="T55" fmla="*/ 14 h 35"/>
                <a:gd name="T56" fmla="*/ 4 w 36"/>
                <a:gd name="T57" fmla="*/ 11 h 35"/>
                <a:gd name="T58" fmla="*/ 7 w 36"/>
                <a:gd name="T59" fmla="*/ 8 h 35"/>
                <a:gd name="T60" fmla="*/ 8 w 36"/>
                <a:gd name="T61" fmla="*/ 7 h 35"/>
                <a:gd name="T62" fmla="*/ 11 w 36"/>
                <a:gd name="T63" fmla="*/ 4 h 35"/>
                <a:gd name="T64" fmla="*/ 12 w 36"/>
                <a:gd name="T65" fmla="*/ 2 h 35"/>
                <a:gd name="T66" fmla="*/ 14 w 36"/>
                <a:gd name="T67" fmla="*/ 2 h 35"/>
                <a:gd name="T68" fmla="*/ 15 w 36"/>
                <a:gd name="T69" fmla="*/ 1 h 35"/>
                <a:gd name="T70" fmla="*/ 17 w 36"/>
                <a:gd name="T71" fmla="*/ 1 h 35"/>
                <a:gd name="T72" fmla="*/ 18 w 36"/>
                <a:gd name="T73" fmla="*/ 1 h 35"/>
                <a:gd name="T74" fmla="*/ 19 w 36"/>
                <a:gd name="T75" fmla="*/ 0 h 35"/>
                <a:gd name="T76" fmla="*/ 21 w 36"/>
                <a:gd name="T77" fmla="*/ 1 h 35"/>
                <a:gd name="T78" fmla="*/ 22 w 36"/>
                <a:gd name="T79" fmla="*/ 1 h 35"/>
                <a:gd name="T80" fmla="*/ 24 w 36"/>
                <a:gd name="T81" fmla="*/ 1 h 35"/>
                <a:gd name="T82" fmla="*/ 27 w 36"/>
                <a:gd name="T83" fmla="*/ 4 h 35"/>
                <a:gd name="T84" fmla="*/ 28 w 36"/>
                <a:gd name="T85" fmla="*/ 8 h 35"/>
                <a:gd name="T86" fmla="*/ 31 w 36"/>
                <a:gd name="T87" fmla="*/ 11 h 35"/>
                <a:gd name="T88" fmla="*/ 32 w 36"/>
                <a:gd name="T89" fmla="*/ 15 h 35"/>
                <a:gd name="T90" fmla="*/ 34 w 36"/>
                <a:gd name="T91" fmla="*/ 18 h 35"/>
                <a:gd name="T92" fmla="*/ 35 w 36"/>
                <a:gd name="T93" fmla="*/ 21 h 35"/>
                <a:gd name="T94" fmla="*/ 36 w 36"/>
                <a:gd name="T95" fmla="*/ 23 h 35"/>
                <a:gd name="T96" fmla="*/ 36 w 36"/>
                <a:gd name="T97" fmla="*/ 25 h 35"/>
                <a:gd name="T98" fmla="*/ 36 w 36"/>
                <a:gd name="T99" fmla="*/ 26 h 35"/>
                <a:gd name="T100" fmla="*/ 36 w 36"/>
                <a:gd name="T101" fmla="*/ 28 h 35"/>
                <a:gd name="T102" fmla="*/ 36 w 36"/>
                <a:gd name="T103" fmla="*/ 29 h 35"/>
                <a:gd name="T104" fmla="*/ 36 w 36"/>
                <a:gd name="T105" fmla="*/ 29 h 35"/>
                <a:gd name="T106" fmla="*/ 36 w 36"/>
                <a:gd name="T107" fmla="*/ 31 h 35"/>
                <a:gd name="T108" fmla="*/ 36 w 36"/>
                <a:gd name="T109" fmla="*/ 31 h 35"/>
                <a:gd name="T110" fmla="*/ 36 w 36"/>
                <a:gd name="T111" fmla="*/ 32 h 35"/>
                <a:gd name="T112" fmla="*/ 36 w 36"/>
                <a:gd name="T113" fmla="*/ 32 h 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6" h="35">
                  <a:moveTo>
                    <a:pt x="36" y="32"/>
                  </a:moveTo>
                  <a:lnTo>
                    <a:pt x="35" y="32"/>
                  </a:lnTo>
                  <a:lnTo>
                    <a:pt x="35" y="33"/>
                  </a:lnTo>
                  <a:lnTo>
                    <a:pt x="34" y="33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4" y="35"/>
                  </a:lnTo>
                  <a:lnTo>
                    <a:pt x="21" y="35"/>
                  </a:lnTo>
                  <a:lnTo>
                    <a:pt x="17" y="35"/>
                  </a:lnTo>
                  <a:lnTo>
                    <a:pt x="14" y="33"/>
                  </a:lnTo>
                  <a:lnTo>
                    <a:pt x="10" y="33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7" y="8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7" y="4"/>
                  </a:lnTo>
                  <a:lnTo>
                    <a:pt x="28" y="8"/>
                  </a:lnTo>
                  <a:lnTo>
                    <a:pt x="31" y="11"/>
                  </a:lnTo>
                  <a:lnTo>
                    <a:pt x="32" y="15"/>
                  </a:lnTo>
                  <a:lnTo>
                    <a:pt x="34" y="18"/>
                  </a:lnTo>
                  <a:lnTo>
                    <a:pt x="35" y="21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6" y="29"/>
                  </a:lnTo>
                  <a:lnTo>
                    <a:pt x="36" y="31"/>
                  </a:lnTo>
                  <a:lnTo>
                    <a:pt x="36" y="32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98"/>
            <p:cNvSpPr>
              <a:spLocks/>
            </p:cNvSpPr>
            <p:nvPr/>
          </p:nvSpPr>
          <p:spPr bwMode="auto">
            <a:xfrm>
              <a:off x="3311" y="878"/>
              <a:ext cx="81" cy="78"/>
            </a:xfrm>
            <a:custGeom>
              <a:avLst/>
              <a:gdLst>
                <a:gd name="T0" fmla="*/ 30 w 61"/>
                <a:gd name="T1" fmla="*/ 60 h 60"/>
                <a:gd name="T2" fmla="*/ 37 w 61"/>
                <a:gd name="T3" fmla="*/ 59 h 60"/>
                <a:gd name="T4" fmla="*/ 42 w 61"/>
                <a:gd name="T5" fmla="*/ 57 h 60"/>
                <a:gd name="T6" fmla="*/ 47 w 61"/>
                <a:gd name="T7" fmla="*/ 55 h 60"/>
                <a:gd name="T8" fmla="*/ 51 w 61"/>
                <a:gd name="T9" fmla="*/ 52 h 60"/>
                <a:gd name="T10" fmla="*/ 55 w 61"/>
                <a:gd name="T11" fmla="*/ 46 h 60"/>
                <a:gd name="T12" fmla="*/ 58 w 61"/>
                <a:gd name="T13" fmla="*/ 42 h 60"/>
                <a:gd name="T14" fmla="*/ 59 w 61"/>
                <a:gd name="T15" fmla="*/ 36 h 60"/>
                <a:gd name="T16" fmla="*/ 61 w 61"/>
                <a:gd name="T17" fmla="*/ 31 h 60"/>
                <a:gd name="T18" fmla="*/ 59 w 61"/>
                <a:gd name="T19" fmla="*/ 24 h 60"/>
                <a:gd name="T20" fmla="*/ 58 w 61"/>
                <a:gd name="T21" fmla="*/ 18 h 60"/>
                <a:gd name="T22" fmla="*/ 55 w 61"/>
                <a:gd name="T23" fmla="*/ 14 h 60"/>
                <a:gd name="T24" fmla="*/ 51 w 61"/>
                <a:gd name="T25" fmla="*/ 8 h 60"/>
                <a:gd name="T26" fmla="*/ 47 w 61"/>
                <a:gd name="T27" fmla="*/ 5 h 60"/>
                <a:gd name="T28" fmla="*/ 42 w 61"/>
                <a:gd name="T29" fmla="*/ 2 h 60"/>
                <a:gd name="T30" fmla="*/ 37 w 61"/>
                <a:gd name="T31" fmla="*/ 1 h 60"/>
                <a:gd name="T32" fmla="*/ 30 w 61"/>
                <a:gd name="T33" fmla="*/ 0 h 60"/>
                <a:gd name="T34" fmla="*/ 24 w 61"/>
                <a:gd name="T35" fmla="*/ 1 h 60"/>
                <a:gd name="T36" fmla="*/ 18 w 61"/>
                <a:gd name="T37" fmla="*/ 2 h 60"/>
                <a:gd name="T38" fmla="*/ 14 w 61"/>
                <a:gd name="T39" fmla="*/ 5 h 60"/>
                <a:gd name="T40" fmla="*/ 9 w 61"/>
                <a:gd name="T41" fmla="*/ 8 h 60"/>
                <a:gd name="T42" fmla="*/ 6 w 61"/>
                <a:gd name="T43" fmla="*/ 14 h 60"/>
                <a:gd name="T44" fmla="*/ 3 w 61"/>
                <a:gd name="T45" fmla="*/ 18 h 60"/>
                <a:gd name="T46" fmla="*/ 2 w 61"/>
                <a:gd name="T47" fmla="*/ 24 h 60"/>
                <a:gd name="T48" fmla="*/ 0 w 61"/>
                <a:gd name="T49" fmla="*/ 31 h 60"/>
                <a:gd name="T50" fmla="*/ 2 w 61"/>
                <a:gd name="T51" fmla="*/ 36 h 60"/>
                <a:gd name="T52" fmla="*/ 3 w 61"/>
                <a:gd name="T53" fmla="*/ 42 h 60"/>
                <a:gd name="T54" fmla="*/ 6 w 61"/>
                <a:gd name="T55" fmla="*/ 46 h 60"/>
                <a:gd name="T56" fmla="*/ 9 w 61"/>
                <a:gd name="T57" fmla="*/ 52 h 60"/>
                <a:gd name="T58" fmla="*/ 14 w 61"/>
                <a:gd name="T59" fmla="*/ 55 h 60"/>
                <a:gd name="T60" fmla="*/ 18 w 61"/>
                <a:gd name="T61" fmla="*/ 57 h 60"/>
                <a:gd name="T62" fmla="*/ 24 w 61"/>
                <a:gd name="T63" fmla="*/ 59 h 60"/>
                <a:gd name="T64" fmla="*/ 30 w 61"/>
                <a:gd name="T65" fmla="*/ 60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1" h="60">
                  <a:moveTo>
                    <a:pt x="30" y="60"/>
                  </a:moveTo>
                  <a:lnTo>
                    <a:pt x="37" y="59"/>
                  </a:lnTo>
                  <a:lnTo>
                    <a:pt x="42" y="57"/>
                  </a:lnTo>
                  <a:lnTo>
                    <a:pt x="47" y="55"/>
                  </a:lnTo>
                  <a:lnTo>
                    <a:pt x="51" y="52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1" y="31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4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9" y="8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rgbClr val="33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3" name="Text Box 99"/>
          <p:cNvSpPr txBox="1">
            <a:spLocks noChangeArrowheads="1"/>
          </p:cNvSpPr>
          <p:nvPr/>
        </p:nvSpPr>
        <p:spPr bwMode="auto">
          <a:xfrm>
            <a:off x="6657975" y="6435725"/>
            <a:ext cx="2249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defRPr/>
            </a:pPr>
            <a:r>
              <a:rPr lang="en-US" sz="800" b="1" smtClean="0">
                <a:solidFill>
                  <a:srgbClr val="3366CC"/>
                </a:solidFill>
                <a:latin typeface="Arial Narrow" pitchFamily="-107" charset="0"/>
              </a:rPr>
              <a:t>International</a:t>
            </a:r>
            <a:r>
              <a:rPr lang="en-US" sz="1000" b="1" smtClean="0">
                <a:solidFill>
                  <a:srgbClr val="3366CC"/>
                </a:solidFill>
              </a:rPr>
              <a:t> </a:t>
            </a:r>
            <a:r>
              <a:rPr lang="en-US" sz="800" b="1" smtClean="0">
                <a:solidFill>
                  <a:srgbClr val="3366CC"/>
                </a:solidFill>
                <a:latin typeface="Arial Narrow" pitchFamily="-107" charset="0"/>
              </a:rPr>
              <a:t>Maize</a:t>
            </a:r>
            <a:r>
              <a:rPr lang="en-US" sz="1000" b="1" smtClean="0">
                <a:solidFill>
                  <a:srgbClr val="3366CC"/>
                </a:solidFill>
              </a:rPr>
              <a:t> </a:t>
            </a:r>
            <a:r>
              <a:rPr lang="en-US" sz="800" b="1" smtClean="0">
                <a:solidFill>
                  <a:srgbClr val="3366CC"/>
                </a:solidFill>
                <a:latin typeface="Arial Narrow" pitchFamily="-107" charset="0"/>
              </a:rPr>
              <a:t>and</a:t>
            </a:r>
            <a:r>
              <a:rPr lang="en-US" sz="1000" b="1" smtClean="0">
                <a:solidFill>
                  <a:srgbClr val="3366CC"/>
                </a:solidFill>
              </a:rPr>
              <a:t> </a:t>
            </a:r>
            <a:r>
              <a:rPr lang="en-US" sz="800" b="1" smtClean="0">
                <a:solidFill>
                  <a:srgbClr val="3366CC"/>
                </a:solidFill>
                <a:latin typeface="Arial Narrow" pitchFamily="-107" charset="0"/>
              </a:rPr>
              <a:t>Wheat</a:t>
            </a:r>
            <a:r>
              <a:rPr lang="en-US" sz="1000" b="1" smtClean="0">
                <a:solidFill>
                  <a:srgbClr val="3366CC"/>
                </a:solidFill>
              </a:rPr>
              <a:t> </a:t>
            </a:r>
            <a:r>
              <a:rPr lang="en-US" sz="800" b="1" smtClean="0">
                <a:solidFill>
                  <a:srgbClr val="3366CC"/>
                </a:solidFill>
                <a:latin typeface="Arial Narrow" pitchFamily="-107" charset="0"/>
              </a:rPr>
              <a:t>Improvement</a:t>
            </a:r>
            <a:r>
              <a:rPr lang="en-US" sz="1000" b="1" smtClean="0">
                <a:solidFill>
                  <a:srgbClr val="3366CC"/>
                </a:solidFill>
              </a:rPr>
              <a:t> </a:t>
            </a:r>
            <a:r>
              <a:rPr lang="en-US" sz="800" b="1" smtClean="0">
                <a:solidFill>
                  <a:srgbClr val="3366CC"/>
                </a:solidFill>
                <a:latin typeface="Arial Narrow" pitchFamily="-107" charset="0"/>
              </a:rPr>
              <a:t>Center</a:t>
            </a:r>
          </a:p>
        </p:txBody>
      </p:sp>
      <p:sp>
        <p:nvSpPr>
          <p:cNvPr id="1128" name="Rectangle 10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35038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9" name="Rectangle 10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107" charset="0"/>
          <a:ea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107" charset="0"/>
          <a:ea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107" charset="0"/>
          <a:ea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107" charset="0"/>
          <a:ea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107" charset="0"/>
        </a:defRPr>
      </a:lvl9pPr>
    </p:titleStyle>
    <p:bodyStyle>
      <a:lvl1pPr marL="463550" indent="-46355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130000"/>
        <a:buFont typeface="Wingdings 2" pitchFamily="-107" charset="2"/>
        <a:buChar char="®"/>
        <a:defRPr sz="2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+mn-cs"/>
        </a:defRPr>
      </a:lvl1pPr>
      <a:lvl2pPr marL="806450" indent="-3413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10000"/>
        <a:buFont typeface="Wingdings 3" pitchFamily="-107" charset="2"/>
        <a:buChar char="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1617663" y="431800"/>
            <a:ext cx="7526337" cy="1858963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defRPr/>
            </a:pPr>
            <a:r>
              <a:rPr lang="de-DE" sz="3200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  <a:t>The  Importance of Rotations and Green Manure Cover Crops in CA</a:t>
            </a:r>
            <a:br>
              <a:rPr lang="de-DE" sz="3200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</a:br>
            <a:r>
              <a:rPr lang="de-DE" sz="2800" b="1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/>
            </a:r>
            <a:br>
              <a:rPr lang="de-DE" sz="2800" b="1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</a:br>
            <a:endParaRPr lang="de-DE" sz="2400" b="1" smtClean="0">
              <a:solidFill>
                <a:schemeClr val="bg1"/>
              </a:solidFill>
              <a:latin typeface="Times New Roman" pitchFamily="-107" charset="0"/>
              <a:cs typeface="Times New Roman" pitchFamily="-107" charset="0"/>
            </a:endParaRP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4700588" y="4772025"/>
            <a:ext cx="209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DE" sz="2400"/>
          </a:p>
        </p:txBody>
      </p:sp>
      <p:sp>
        <p:nvSpPr>
          <p:cNvPr id="2052" name="Text Box 11"/>
          <p:cNvSpPr txBox="1">
            <a:spLocks noChangeArrowheads="1"/>
          </p:cNvSpPr>
          <p:nvPr/>
        </p:nvSpPr>
        <p:spPr bwMode="auto">
          <a:xfrm>
            <a:off x="1811338" y="6024563"/>
            <a:ext cx="429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400" b="1" i="1">
                <a:solidFill>
                  <a:schemeClr val="bg1"/>
                </a:solidFill>
              </a:rPr>
              <a:t>Walter Mupangwa</a:t>
            </a:r>
          </a:p>
        </p:txBody>
      </p:sp>
      <p:pic>
        <p:nvPicPr>
          <p:cNvPr id="205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775200"/>
            <a:ext cx="24971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3803650"/>
            <a:ext cx="2425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2589213"/>
            <a:ext cx="251936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2" descr="rot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98450"/>
            <a:ext cx="8474075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74675"/>
            <a:ext cx="7772400" cy="579438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  <a:t>Comparative advantages of rotations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700588" y="4772025"/>
            <a:ext cx="209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DE" sz="2400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62025" y="1792288"/>
            <a:ext cx="8156575" cy="3614737"/>
          </a:xfrm>
        </p:spPr>
        <p:txBody>
          <a:bodyPr/>
          <a:lstStyle/>
          <a:p>
            <a:pPr marL="717550" indent="-717550" eaLnBrk="1" hangingPunct="1">
              <a:spcBef>
                <a:spcPct val="45000"/>
              </a:spcBef>
              <a:buClr>
                <a:srgbClr val="FF3300"/>
              </a:buClr>
              <a:defRPr/>
            </a:pPr>
            <a:r>
              <a:rPr lang="en-US" smtClean="0">
                <a:latin typeface="Times New Roman" pitchFamily="-107" charset="0"/>
                <a:cs typeface="Times New Roman" pitchFamily="-107" charset="0"/>
              </a:rPr>
              <a:t>Pest and disease control</a:t>
            </a:r>
          </a:p>
          <a:p>
            <a:pPr marL="717550" indent="-717550" eaLnBrk="1" hangingPunct="1">
              <a:spcBef>
                <a:spcPct val="45000"/>
              </a:spcBef>
              <a:buClr>
                <a:srgbClr val="FF3300"/>
              </a:buClr>
              <a:defRPr/>
            </a:pPr>
            <a:r>
              <a:rPr lang="de-DE" smtClean="0">
                <a:latin typeface="Times New Roman" pitchFamily="-107" charset="0"/>
                <a:cs typeface="Times New Roman" pitchFamily="-107" charset="0"/>
              </a:rPr>
              <a:t>Weed control</a:t>
            </a:r>
          </a:p>
          <a:p>
            <a:pPr marL="717550" indent="-717550" eaLnBrk="1" hangingPunct="1">
              <a:spcBef>
                <a:spcPct val="45000"/>
              </a:spcBef>
              <a:buClr>
                <a:srgbClr val="FF3300"/>
              </a:buClr>
              <a:defRPr/>
            </a:pPr>
            <a:r>
              <a:rPr lang="de-DE" smtClean="0">
                <a:latin typeface="Times New Roman" pitchFamily="-107" charset="0"/>
                <a:cs typeface="Times New Roman" pitchFamily="-107" charset="0"/>
              </a:rPr>
              <a:t>Increase in biological activity </a:t>
            </a:r>
          </a:p>
          <a:p>
            <a:pPr marL="717550" indent="-717550" eaLnBrk="1" hangingPunct="1">
              <a:spcBef>
                <a:spcPct val="45000"/>
              </a:spcBef>
              <a:buClr>
                <a:srgbClr val="FF3300"/>
              </a:buClr>
              <a:defRPr/>
            </a:pPr>
            <a:r>
              <a:rPr lang="de-DE" smtClean="0">
                <a:latin typeface="Times New Roman" pitchFamily="-107" charset="0"/>
                <a:cs typeface="Times New Roman" pitchFamily="-107" charset="0"/>
              </a:rPr>
              <a:t>Soil improvement (structure, organic matter)</a:t>
            </a:r>
          </a:p>
          <a:p>
            <a:pPr marL="717550" indent="-717550" eaLnBrk="1" hangingPunct="1">
              <a:spcBef>
                <a:spcPct val="45000"/>
              </a:spcBef>
              <a:buClr>
                <a:srgbClr val="FF3300"/>
              </a:buClr>
              <a:defRPr/>
            </a:pPr>
            <a:r>
              <a:rPr lang="de-DE" smtClean="0">
                <a:latin typeface="Times New Roman" pitchFamily="-107" charset="0"/>
                <a:cs typeface="Times New Roman" pitchFamily="-107" charset="0"/>
              </a:rPr>
              <a:t>Positive effects of rotations on succeeding crops</a:t>
            </a:r>
          </a:p>
          <a:p>
            <a:pPr marL="717550" indent="-717550" eaLnBrk="1" hangingPunct="1">
              <a:spcBef>
                <a:spcPct val="45000"/>
              </a:spcBef>
              <a:buClr>
                <a:srgbClr val="FF3300"/>
              </a:buClr>
              <a:defRPr/>
            </a:pPr>
            <a:r>
              <a:rPr lang="de-DE" smtClean="0">
                <a:latin typeface="Times New Roman" pitchFamily="-107" charset="0"/>
                <a:cs typeface="Times New Roman" pitchFamily="-107" charset="0"/>
              </a:rPr>
              <a:t>Higher overall yields</a:t>
            </a:r>
            <a:endParaRPr lang="en-US" smtClean="0">
              <a:latin typeface="Times New Roman" pitchFamily="-107" charset="0"/>
              <a:cs typeface="Times New Roman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9550" y="825500"/>
            <a:ext cx="7664450" cy="1127125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1" smtClean="0">
                <a:latin typeface="Comic Sans MS" pitchFamily="-107" charset="0"/>
              </a:rPr>
              <a:t/>
            </a:r>
            <a:br>
              <a:rPr lang="de-DE" sz="2400" b="1" smtClean="0">
                <a:latin typeface="Comic Sans MS" pitchFamily="-107" charset="0"/>
              </a:rPr>
            </a:br>
            <a:r>
              <a:rPr lang="de-DE" sz="4400" b="1" smtClean="0">
                <a:latin typeface="Comic Sans MS" pitchFamily="-107" charset="0"/>
              </a:rPr>
              <a:t> </a:t>
            </a:r>
            <a:endParaRPr lang="de-DE" sz="2400" b="1" smtClean="0">
              <a:latin typeface="Comic Sans MS" pitchFamily="-107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700588" y="4772025"/>
            <a:ext cx="209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DE" sz="2400"/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1587500" y="6096000"/>
            <a:ext cx="511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Source: Boguslawski, 1981; Rothamsted, England (since 1852)</a:t>
            </a:r>
            <a:endParaRPr lang="de-DE" sz="48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-107" charset="0"/>
            </a:endParaRPr>
          </a:p>
        </p:txBody>
      </p:sp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698500" y="411163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Influence of increasing levels of N on wheat yield cultivated in long-term monoculture and crop rotation</a:t>
            </a:r>
            <a:r>
              <a:rPr lang="de-DE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 </a:t>
            </a:r>
          </a:p>
        </p:txBody>
      </p:sp>
      <p:pic>
        <p:nvPicPr>
          <p:cNvPr id="13318" name="Immagine 6" descr="rot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1470025"/>
            <a:ext cx="6494462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608013"/>
            <a:ext cx="6108700" cy="641350"/>
          </a:xfrm>
        </p:spPr>
        <p:txBody>
          <a:bodyPr/>
          <a:lstStyle/>
          <a:p>
            <a:pPr eaLnBrk="1" hangingPunct="1">
              <a:defRPr/>
            </a:pPr>
            <a:r>
              <a:rPr lang="de-DE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  <a:t>Rotations are site-specific!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700588" y="4772025"/>
            <a:ext cx="209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DE" sz="2400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73125" y="2397125"/>
            <a:ext cx="4127500" cy="4460875"/>
          </a:xfrm>
        </p:spPr>
        <p:txBody>
          <a:bodyPr/>
          <a:lstStyle/>
          <a:p>
            <a:pPr marL="717550" indent="-717550" eaLnBrk="1" hangingPunct="1">
              <a:spcBef>
                <a:spcPct val="45000"/>
              </a:spcBef>
              <a:buClr>
                <a:srgbClr val="FF3300"/>
              </a:buClr>
              <a:defRPr/>
            </a:pPr>
            <a:r>
              <a:rPr lang="en-US" sz="2600" smtClean="0">
                <a:latin typeface="Times New Roman" pitchFamily="-107" charset="0"/>
                <a:cs typeface="Times New Roman" pitchFamily="-107" charset="0"/>
              </a:rPr>
              <a:t>Environment i.e. climate, soils, altitude</a:t>
            </a:r>
          </a:p>
          <a:p>
            <a:pPr marL="717550" indent="-717550" eaLnBrk="1" hangingPunct="1">
              <a:spcBef>
                <a:spcPct val="45000"/>
              </a:spcBef>
              <a:buClr>
                <a:srgbClr val="FF3300"/>
              </a:buClr>
              <a:defRPr/>
            </a:pPr>
            <a:r>
              <a:rPr lang="en-US" sz="2600" smtClean="0">
                <a:latin typeface="Times New Roman" pitchFamily="-107" charset="0"/>
                <a:cs typeface="Times New Roman" pitchFamily="-107" charset="0"/>
              </a:rPr>
              <a:t>Socioeconomic preferences</a:t>
            </a:r>
          </a:p>
          <a:p>
            <a:pPr marL="717550" indent="-717550" eaLnBrk="1" hangingPunct="1">
              <a:spcBef>
                <a:spcPct val="45000"/>
              </a:spcBef>
              <a:buClr>
                <a:srgbClr val="FF3300"/>
              </a:buClr>
              <a:defRPr/>
            </a:pPr>
            <a:r>
              <a:rPr lang="en-US" sz="2600" smtClean="0">
                <a:latin typeface="Times New Roman" pitchFamily="-107" charset="0"/>
                <a:cs typeface="Times New Roman" pitchFamily="-107" charset="0"/>
              </a:rPr>
              <a:t>Markets and trade-offs</a:t>
            </a:r>
          </a:p>
          <a:p>
            <a:pPr marL="717550" indent="-717550" eaLnBrk="1" hangingPunct="1">
              <a:spcBef>
                <a:spcPct val="45000"/>
              </a:spcBef>
              <a:buClr>
                <a:srgbClr val="FF3300"/>
              </a:buClr>
              <a:defRPr/>
            </a:pPr>
            <a:r>
              <a:rPr lang="en-US" sz="2600" smtClean="0">
                <a:latin typeface="Times New Roman" pitchFamily="-107" charset="0"/>
                <a:cs typeface="Times New Roman" pitchFamily="-107" charset="0"/>
              </a:rPr>
              <a:t>Risk involved</a:t>
            </a:r>
          </a:p>
          <a:p>
            <a:pPr marL="717550" indent="-717550" eaLnBrk="1" hangingPunct="1">
              <a:spcBef>
                <a:spcPct val="45000"/>
              </a:spcBef>
              <a:buClr>
                <a:srgbClr val="FF3300"/>
              </a:buClr>
              <a:defRPr/>
            </a:pPr>
            <a:r>
              <a:rPr lang="en-US" sz="2600" smtClean="0">
                <a:latin typeface="Times New Roman" pitchFamily="-107" charset="0"/>
                <a:cs typeface="Times New Roman" pitchFamily="-107" charset="0"/>
              </a:rPr>
              <a:t>Tradition</a:t>
            </a:r>
          </a:p>
          <a:p>
            <a:pPr marL="717550" indent="-717550" eaLnBrk="1" hangingPunct="1">
              <a:buClr>
                <a:srgbClr val="FF3300"/>
              </a:buClr>
              <a:defRPr/>
            </a:pPr>
            <a:endParaRPr lang="en-US" sz="2600" smtClean="0">
              <a:latin typeface="Times New Roman" pitchFamily="-107" charset="0"/>
              <a:cs typeface="Times New Roman" pitchFamily="-107" charset="0"/>
            </a:endParaRP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1358900" y="1697038"/>
            <a:ext cx="396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Rotations depend on:</a:t>
            </a: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67150"/>
            <a:ext cx="43148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7263" y="1555750"/>
            <a:ext cx="7772400" cy="4743450"/>
          </a:xfrm>
        </p:spPr>
        <p:txBody>
          <a:bodyPr/>
          <a:lstStyle/>
          <a:p>
            <a:pPr marL="717550" indent="-717550" algn="ctr" eaLnBrk="1" hangingPunct="1">
              <a:buFont typeface="Wingdings 2" pitchFamily="-107" charset="2"/>
              <a:buNone/>
              <a:defRPr/>
            </a:pPr>
            <a:endParaRPr lang="en-US" sz="2400" smtClean="0">
              <a:solidFill>
                <a:srgbClr val="FFCC00"/>
              </a:solidFill>
              <a:latin typeface="Times New Roman" pitchFamily="-107" charset="0"/>
              <a:cs typeface="Times New Roman" pitchFamily="-107" charset="0"/>
            </a:endParaRPr>
          </a:p>
          <a:p>
            <a:pPr marL="717550" indent="-717550" eaLnBrk="1" hangingPunct="1">
              <a:buClr>
                <a:srgbClr val="FF3300"/>
              </a:buClr>
              <a:defRPr/>
            </a:pPr>
            <a:r>
              <a:rPr lang="en-US" sz="260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Typical rotations in the region:</a:t>
            </a:r>
          </a:p>
          <a:p>
            <a:pPr marL="717550" indent="-717550" eaLnBrk="1" hangingPunct="1">
              <a:buClr>
                <a:srgbClr val="FF3300"/>
              </a:buClr>
              <a:buFont typeface="Wingdings 2" pitchFamily="-107" charset="2"/>
              <a:buNone/>
              <a:defRPr/>
            </a:pPr>
            <a:r>
              <a:rPr lang="de-DE" sz="260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			Maize - Cotton</a:t>
            </a:r>
            <a:endParaRPr lang="en-US" sz="2600" smtClean="0">
              <a:solidFill>
                <a:schemeClr val="bg1"/>
              </a:solidFill>
              <a:latin typeface="Times New Roman" pitchFamily="-107" charset="0"/>
              <a:cs typeface="Times New Roman" pitchFamily="-107" charset="0"/>
            </a:endParaRPr>
          </a:p>
          <a:p>
            <a:pPr marL="717550" indent="-717550" eaLnBrk="1" hangingPunct="1">
              <a:buClr>
                <a:srgbClr val="FF3300"/>
              </a:buClr>
              <a:buFont typeface="Wingdings 2" pitchFamily="-107" charset="2"/>
              <a:buNone/>
              <a:defRPr/>
            </a:pPr>
            <a:r>
              <a:rPr lang="en-US" sz="260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			</a:t>
            </a:r>
            <a:r>
              <a:rPr lang="de-DE" sz="260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Maize – Cotton </a:t>
            </a:r>
            <a:r>
              <a:rPr lang="en-US" sz="260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– Soyabean</a:t>
            </a:r>
          </a:p>
          <a:p>
            <a:pPr marL="717550" indent="-717550" eaLnBrk="1" hangingPunct="1">
              <a:buClr>
                <a:srgbClr val="FF3300"/>
              </a:buClr>
              <a:buFont typeface="Wingdings 2" pitchFamily="-107" charset="2"/>
              <a:buNone/>
              <a:defRPr/>
            </a:pPr>
            <a:r>
              <a:rPr lang="en-US" sz="260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			Maize – Groundnut</a:t>
            </a:r>
          </a:p>
          <a:p>
            <a:pPr marL="717550" indent="-717550" eaLnBrk="1" hangingPunct="1">
              <a:buClr>
                <a:srgbClr val="FF3300"/>
              </a:buClr>
              <a:buFont typeface="Wingdings 2" pitchFamily="-107" charset="2"/>
              <a:buNone/>
              <a:defRPr/>
            </a:pPr>
            <a:r>
              <a:rPr lang="en-US" sz="260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			Maize - Soyabean  </a:t>
            </a:r>
          </a:p>
          <a:p>
            <a:pPr marL="717550" indent="-717550" eaLnBrk="1" hangingPunct="1">
              <a:buClr>
                <a:srgbClr val="FF3300"/>
              </a:buClr>
              <a:defRPr/>
            </a:pPr>
            <a:r>
              <a:rPr lang="en-US" sz="260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Other possibilities:</a:t>
            </a:r>
          </a:p>
          <a:p>
            <a:pPr marL="717550" indent="-717550" eaLnBrk="1" hangingPunct="1">
              <a:buClr>
                <a:srgbClr val="FF3300"/>
              </a:buClr>
              <a:buFont typeface="Wingdings 2" pitchFamily="-107" charset="2"/>
              <a:buNone/>
              <a:defRPr/>
            </a:pPr>
            <a:r>
              <a:rPr lang="de-DE" sz="260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	 		Maize – Cotton - Sunhemp</a:t>
            </a:r>
            <a:endParaRPr lang="en-US" sz="2600" smtClean="0">
              <a:solidFill>
                <a:schemeClr val="bg1"/>
              </a:solidFill>
              <a:latin typeface="Times New Roman" pitchFamily="-107" charset="0"/>
              <a:cs typeface="Times New Roman" pitchFamily="-107" charset="0"/>
            </a:endParaRPr>
          </a:p>
          <a:p>
            <a:pPr marL="717550" indent="-717550" eaLnBrk="1" hangingPunct="1">
              <a:buClr>
                <a:srgbClr val="FF3300"/>
              </a:buClr>
              <a:buFont typeface="Wingdings 2" pitchFamily="-107" charset="2"/>
              <a:buNone/>
              <a:defRPr/>
            </a:pPr>
            <a:r>
              <a:rPr lang="en-US" sz="260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			</a:t>
            </a:r>
            <a:r>
              <a:rPr lang="de-DE" sz="260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Maize – Cotton </a:t>
            </a:r>
            <a:r>
              <a:rPr lang="en-US" sz="260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– Cowpea</a:t>
            </a:r>
          </a:p>
          <a:p>
            <a:pPr marL="717550" indent="-717550" eaLnBrk="1" hangingPunct="1">
              <a:buClr>
                <a:srgbClr val="FF3300"/>
              </a:buClr>
              <a:buFont typeface="Wingdings 2" pitchFamily="-107" charset="2"/>
              <a:buNone/>
              <a:defRPr/>
            </a:pPr>
            <a:r>
              <a:rPr lang="en-US" sz="260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			Maize – Sunflower - Beans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1371600" y="474663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Some maize-based crop rotations on small-holder farms in Southern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700588" y="4772025"/>
            <a:ext cx="209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DE" sz="2400"/>
          </a:p>
        </p:txBody>
      </p:sp>
      <p:sp>
        <p:nvSpPr>
          <p:cNvPr id="171017" name="Rectangle 9"/>
          <p:cNvSpPr>
            <a:spLocks noGrp="1" noChangeArrowheads="1"/>
          </p:cNvSpPr>
          <p:nvPr>
            <p:ph type="title"/>
          </p:nvPr>
        </p:nvSpPr>
        <p:spPr>
          <a:xfrm>
            <a:off x="1558925" y="382588"/>
            <a:ext cx="7353300" cy="1190625"/>
          </a:xfrm>
          <a:effectLst/>
        </p:spPr>
        <p:txBody>
          <a:bodyPr/>
          <a:lstStyle/>
          <a:p>
            <a:pPr eaLnBrk="1" hangingPunct="1">
              <a:tabLst>
                <a:tab pos="901700" algn="l"/>
              </a:tabLst>
              <a:defRPr/>
            </a:pPr>
            <a:r>
              <a:rPr lang="en-US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  <a:t>Factors to take into account in designing a crop rotation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1062038" y="1908175"/>
            <a:ext cx="8081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33413" indent="-633413" algn="l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Effects on the succeeding crop:</a:t>
            </a:r>
          </a:p>
          <a:p>
            <a:pPr marL="1154113" lvl="1" indent="-341313" algn="l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110000"/>
              <a:buFont typeface="Wingdings" pitchFamily="-107" charset="2"/>
              <a:buChar char="Ø"/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Water</a:t>
            </a:r>
          </a:p>
          <a:p>
            <a:pPr marL="1154113" lvl="1" indent="-341313" algn="l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110000"/>
              <a:buFont typeface="Wingdings" pitchFamily="-107" charset="2"/>
              <a:buChar char="Ø"/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Nitrogen</a:t>
            </a:r>
          </a:p>
          <a:p>
            <a:pPr marL="1154113" lvl="1" indent="-341313" algn="l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110000"/>
              <a:buFont typeface="Wingdings" pitchFamily="-107" charset="2"/>
              <a:buChar char="Ø"/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Weeds</a:t>
            </a:r>
          </a:p>
          <a:p>
            <a:pPr marL="1154113" lvl="1" indent="-341313" algn="l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110000"/>
              <a:buFont typeface="Wingdings" pitchFamily="-107" charset="2"/>
              <a:buChar char="Ø"/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Pests and diseases</a:t>
            </a:r>
          </a:p>
          <a:p>
            <a:pPr marL="1154113" lvl="1" indent="-341313" algn="l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110000"/>
              <a:buFont typeface="Wingdings" pitchFamily="-107" charset="2"/>
              <a:buChar char="Ø"/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Allelopathic toxins</a:t>
            </a:r>
          </a:p>
          <a:p>
            <a:pPr marL="1154113" lvl="1" indent="-341313" algn="l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110000"/>
              <a:buFont typeface="Wingdings" pitchFamily="-107" charset="2"/>
              <a:buChar char="Ø"/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Root type and distribution</a:t>
            </a:r>
          </a:p>
          <a:p>
            <a:pPr marL="1154113" lvl="1" indent="-341313" algn="l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SzPct val="110000"/>
              <a:buFont typeface="Wingdings" pitchFamily="-107" charset="2"/>
              <a:buChar char="Ø"/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Residue amount for subsequent crop</a:t>
            </a:r>
          </a:p>
          <a:p>
            <a:pPr marL="633413" indent="-633413" algn="l">
              <a:lnSpc>
                <a:spcPct val="90000"/>
              </a:lnSpc>
              <a:spcBef>
                <a:spcPct val="55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Seeding and harvest times</a:t>
            </a:r>
          </a:p>
          <a:p>
            <a:pPr marL="633413" indent="-633413" algn="l">
              <a:lnSpc>
                <a:spcPct val="90000"/>
              </a:lnSpc>
              <a:spcBef>
                <a:spcPct val="55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Crop prices and productivity in                       the medium term</a:t>
            </a:r>
          </a:p>
          <a:p>
            <a:pPr marL="633413" indent="-633413" algn="l">
              <a:lnSpc>
                <a:spcPct val="90000"/>
              </a:lnSpc>
              <a:spcBef>
                <a:spcPct val="55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Risk involved in each crop</a:t>
            </a:r>
          </a:p>
          <a:p>
            <a:pPr marL="633413" indent="-633413" algn="l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130000"/>
              <a:defRPr/>
            </a:pP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774700" y="469900"/>
            <a:ext cx="8166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Effects of different rotation both in CA and CP on infiltration rate</a:t>
            </a:r>
          </a:p>
        </p:txBody>
      </p:sp>
      <p:pic>
        <p:nvPicPr>
          <p:cNvPr id="17411" name="Immagine 3" descr="rot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614488"/>
            <a:ext cx="6756400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484438" y="5981700"/>
            <a:ext cx="4159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000" b="1">
                <a:solidFill>
                  <a:schemeClr val="bg1"/>
                </a:solidFill>
                <a:latin typeface="Comic Sans MS" pitchFamily="-107" charset="0"/>
              </a:rPr>
              <a:t>Maize (</a:t>
            </a:r>
            <a:r>
              <a:rPr lang="de-DE" sz="2000" b="1" i="1">
                <a:solidFill>
                  <a:schemeClr val="bg1"/>
                </a:solidFill>
                <a:latin typeface="Comic Sans MS" pitchFamily="-107" charset="0"/>
              </a:rPr>
              <a:t>Zea mais</a:t>
            </a:r>
            <a:r>
              <a:rPr lang="de-DE" sz="2000" b="1">
                <a:solidFill>
                  <a:schemeClr val="bg1"/>
                </a:solidFill>
                <a:latin typeface="Comic Sans MS" pitchFamily="-107" charset="0"/>
              </a:rPr>
              <a:t>)</a:t>
            </a:r>
            <a:endParaRPr lang="en-US" sz="2000" b="1">
              <a:solidFill>
                <a:schemeClr val="bg1"/>
              </a:solidFill>
              <a:latin typeface="Comic Sans MS" pitchFamily="-107" charset="0"/>
            </a:endParaRPr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1371600" y="563563"/>
            <a:ext cx="777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Potential crops in rotations in ESA... </a:t>
            </a:r>
          </a:p>
        </p:txBody>
      </p:sp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695450"/>
            <a:ext cx="5272087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55838" y="5867400"/>
            <a:ext cx="4159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000" b="1">
                <a:solidFill>
                  <a:schemeClr val="bg1"/>
                </a:solidFill>
                <a:latin typeface="Comic Sans MS" pitchFamily="-107" charset="0"/>
              </a:rPr>
              <a:t>Cotton (</a:t>
            </a:r>
            <a:r>
              <a:rPr lang="de-DE" sz="2000" b="1" i="1">
                <a:solidFill>
                  <a:schemeClr val="bg1"/>
                </a:solidFill>
                <a:latin typeface="Comic Sans MS" pitchFamily="-107" charset="0"/>
              </a:rPr>
              <a:t>Gossypium herbaceum</a:t>
            </a:r>
            <a:r>
              <a:rPr lang="de-DE" sz="2000" b="1">
                <a:solidFill>
                  <a:schemeClr val="bg1"/>
                </a:solidFill>
                <a:latin typeface="Comic Sans MS" pitchFamily="-107" charset="0"/>
              </a:rPr>
              <a:t>)</a:t>
            </a:r>
            <a:endParaRPr lang="en-US" sz="2000" b="1">
              <a:solidFill>
                <a:schemeClr val="bg1"/>
              </a:solidFill>
              <a:latin typeface="Comic Sans MS" pitchFamily="-107" charset="0"/>
            </a:endParaRP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1371600" y="563563"/>
            <a:ext cx="777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Potential crops in rotations in ESA...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739900"/>
            <a:ext cx="4772025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370138" y="6032500"/>
            <a:ext cx="4159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000" b="1">
                <a:solidFill>
                  <a:schemeClr val="bg1"/>
                </a:solidFill>
                <a:latin typeface="Comic Sans MS" pitchFamily="-107" charset="0"/>
              </a:rPr>
              <a:t>Sunflower</a:t>
            </a:r>
            <a:endParaRPr lang="en-US" sz="2000" b="1">
              <a:solidFill>
                <a:schemeClr val="bg1"/>
              </a:solidFill>
              <a:latin typeface="Comic Sans MS" pitchFamily="-107" charset="0"/>
            </a:endParaRPr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1371600" y="563563"/>
            <a:ext cx="777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Potential crops in rotations in ESA... 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562100"/>
            <a:ext cx="5672137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2763" y="2008188"/>
            <a:ext cx="4832350" cy="5057775"/>
          </a:xfrm>
        </p:spPr>
        <p:txBody>
          <a:bodyPr/>
          <a:lstStyle/>
          <a:p>
            <a:pPr marL="1073150" lvl="1" indent="-608013" eaLnBrk="1" hangingPunct="1">
              <a:spcBef>
                <a:spcPct val="70000"/>
              </a:spcBef>
              <a:buClr>
                <a:srgbClr val="DE002A"/>
              </a:buClr>
              <a:defRPr/>
            </a:pPr>
            <a:r>
              <a:rPr lang="de-DE" smtClean="0">
                <a:latin typeface="Times New Roman" pitchFamily="-107" charset="0"/>
                <a:cs typeface="Times New Roman" pitchFamily="-107" charset="0"/>
              </a:rPr>
              <a:t>Minimum soil disturbance </a:t>
            </a:r>
          </a:p>
          <a:p>
            <a:pPr marL="1073150" lvl="1" indent="-608013" eaLnBrk="1" hangingPunct="1">
              <a:spcBef>
                <a:spcPct val="70000"/>
              </a:spcBef>
              <a:buClr>
                <a:srgbClr val="DE002A"/>
              </a:buClr>
              <a:defRPr/>
            </a:pPr>
            <a:r>
              <a:rPr lang="de-DE" smtClean="0">
                <a:latin typeface="Times New Roman" pitchFamily="-107" charset="0"/>
                <a:cs typeface="Times New Roman" pitchFamily="-107" charset="0"/>
              </a:rPr>
              <a:t>Residue retention</a:t>
            </a:r>
          </a:p>
          <a:p>
            <a:pPr marL="1073150" lvl="1" indent="-608013" eaLnBrk="1" hangingPunct="1">
              <a:spcBef>
                <a:spcPct val="70000"/>
              </a:spcBef>
              <a:buClr>
                <a:srgbClr val="DE002A"/>
              </a:buClr>
              <a:buFont typeface="Wingdings 3" pitchFamily="-107" charset="2"/>
              <a:buNone/>
              <a:defRPr/>
            </a:pPr>
            <a:r>
              <a:rPr lang="en-US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_____________________</a:t>
            </a:r>
          </a:p>
          <a:p>
            <a:pPr marL="1073150" lvl="1" indent="-608013" eaLnBrk="1" hangingPunct="1">
              <a:spcBef>
                <a:spcPct val="70000"/>
              </a:spcBef>
              <a:buClr>
                <a:srgbClr val="DE002A"/>
              </a:buClr>
              <a:defRPr/>
            </a:pPr>
            <a:r>
              <a:rPr lang="en-US" smtClean="0">
                <a:solidFill>
                  <a:srgbClr val="FF3300"/>
                </a:solidFill>
                <a:latin typeface="Times New Roman" pitchFamily="-107" charset="0"/>
                <a:cs typeface="Times New Roman" pitchFamily="-107" charset="0"/>
              </a:rPr>
              <a:t>Crop rotation</a:t>
            </a:r>
          </a:p>
          <a:p>
            <a:pPr marL="1073150" lvl="1" indent="-608013" eaLnBrk="1" hangingPunct="1">
              <a:spcBef>
                <a:spcPct val="70000"/>
              </a:spcBef>
              <a:buClr>
                <a:srgbClr val="DE002A"/>
              </a:buClr>
              <a:defRPr/>
            </a:pPr>
            <a:r>
              <a:rPr lang="en-US" smtClean="0">
                <a:solidFill>
                  <a:srgbClr val="FFCC00"/>
                </a:solidFill>
                <a:latin typeface="Times New Roman" pitchFamily="-107" charset="0"/>
                <a:cs typeface="Times New Roman" pitchFamily="-107" charset="0"/>
              </a:rPr>
              <a:t>Green manure cover   crops</a:t>
            </a:r>
            <a:endParaRPr lang="en-US" smtClean="0">
              <a:solidFill>
                <a:schemeClr val="bg1"/>
              </a:solidFill>
              <a:latin typeface="Times New Roman" pitchFamily="-107" charset="0"/>
              <a:cs typeface="Times New Roman" pitchFamily="-107" charset="0"/>
            </a:endParaRPr>
          </a:p>
          <a:p>
            <a:pPr marL="1073150" lvl="1" indent="-608013" eaLnBrk="1" hangingPunct="1">
              <a:buClr>
                <a:srgbClr val="DE002A"/>
              </a:buClr>
              <a:defRPr/>
            </a:pPr>
            <a:endParaRPr lang="en-US" b="0" smtClean="0">
              <a:solidFill>
                <a:schemeClr val="bg1"/>
              </a:solidFill>
              <a:latin typeface="Times New Roman" pitchFamily="-107" charset="0"/>
              <a:cs typeface="Times New Roman" pitchFamily="-107" charset="0"/>
            </a:endParaRPr>
          </a:p>
          <a:p>
            <a:pPr marL="1073150" lvl="1" indent="-608013" eaLnBrk="1" hangingPunct="1">
              <a:buClr>
                <a:srgbClr val="DE002A"/>
              </a:buClr>
              <a:defRPr/>
            </a:pPr>
            <a:endParaRPr lang="de-DE" b="0" smtClean="0">
              <a:latin typeface="Times New Roman" pitchFamily="-107" charset="0"/>
              <a:cs typeface="Times New Roman" pitchFamily="-107" charset="0"/>
            </a:endParaRPr>
          </a:p>
          <a:p>
            <a:pPr marL="1073150" lvl="1" indent="-608013" eaLnBrk="1" hangingPunct="1">
              <a:buSzPct val="80000"/>
              <a:buFont typeface="Wingdings" pitchFamily="-107" charset="2"/>
              <a:buChar char="§"/>
              <a:defRPr/>
            </a:pPr>
            <a:endParaRPr lang="en-US" b="0" smtClean="0">
              <a:solidFill>
                <a:schemeClr val="bg1"/>
              </a:solidFill>
              <a:latin typeface="Times New Roman" pitchFamily="-107" charset="0"/>
              <a:cs typeface="Times New Roman" pitchFamily="-107" charset="0"/>
            </a:endParaRPr>
          </a:p>
          <a:p>
            <a:pPr marL="1073150" lvl="1" indent="-608013" eaLnBrk="1" hangingPunct="1">
              <a:buClr>
                <a:srgbClr val="DE002A"/>
              </a:buClr>
              <a:defRPr/>
            </a:pPr>
            <a:endParaRPr lang="de-DE" b="0" smtClean="0">
              <a:latin typeface="Times New Roman" pitchFamily="-107" charset="0"/>
              <a:cs typeface="Times New Roman" pitchFamily="-107" charset="0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>
          <a:xfrm>
            <a:off x="1482725" y="525463"/>
            <a:ext cx="7661275" cy="579437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  <a:t>Principles of Conservation Agriculture</a:t>
            </a:r>
          </a:p>
        </p:txBody>
      </p:sp>
      <p:pic>
        <p:nvPicPr>
          <p:cNvPr id="3076" name="Picture 4" descr="Mul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687638"/>
            <a:ext cx="395287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55838" y="5867400"/>
            <a:ext cx="4159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000" b="1">
                <a:solidFill>
                  <a:schemeClr val="bg1"/>
                </a:solidFill>
                <a:latin typeface="Comic Sans MS" pitchFamily="-107" charset="0"/>
              </a:rPr>
              <a:t>Soybean (</a:t>
            </a:r>
            <a:r>
              <a:rPr lang="de-DE" sz="2000" b="1" i="1">
                <a:solidFill>
                  <a:schemeClr val="bg1"/>
                </a:solidFill>
                <a:latin typeface="Comic Sans MS" pitchFamily="-107" charset="0"/>
              </a:rPr>
              <a:t>Glycine max</a:t>
            </a:r>
            <a:r>
              <a:rPr lang="de-DE" sz="2000" b="1">
                <a:solidFill>
                  <a:schemeClr val="bg1"/>
                </a:solidFill>
                <a:latin typeface="Comic Sans MS" pitchFamily="-107" charset="0"/>
              </a:rPr>
              <a:t>)</a:t>
            </a:r>
            <a:endParaRPr lang="en-US" sz="2000" b="1">
              <a:solidFill>
                <a:schemeClr val="bg1"/>
              </a:solidFill>
              <a:latin typeface="Comic Sans MS" pitchFamily="-107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658938"/>
            <a:ext cx="52736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1371600" y="563563"/>
            <a:ext cx="777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Potential legumes in rotations...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546350" y="5868988"/>
            <a:ext cx="4159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000" b="1">
                <a:solidFill>
                  <a:schemeClr val="bg1"/>
                </a:solidFill>
                <a:latin typeface="Comic Sans MS" pitchFamily="-107" charset="0"/>
              </a:rPr>
              <a:t>Cowpea (</a:t>
            </a:r>
            <a:r>
              <a:rPr lang="de-DE" sz="2000" b="1" i="1">
                <a:solidFill>
                  <a:schemeClr val="bg1"/>
                </a:solidFill>
                <a:latin typeface="Comic Sans MS" pitchFamily="-107" charset="0"/>
              </a:rPr>
              <a:t>Vigna unguiculata</a:t>
            </a:r>
            <a:r>
              <a:rPr lang="de-DE" sz="2000" b="1">
                <a:solidFill>
                  <a:schemeClr val="bg1"/>
                </a:solidFill>
                <a:latin typeface="Comic Sans MS" pitchFamily="-107" charset="0"/>
              </a:rPr>
              <a:t>)</a:t>
            </a:r>
            <a:endParaRPr lang="en-US" sz="2000" b="1">
              <a:solidFill>
                <a:schemeClr val="bg1"/>
              </a:solidFill>
              <a:latin typeface="Comic Sans MS" pitchFamily="-107" charset="0"/>
            </a:endParaRPr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652588"/>
            <a:ext cx="52736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1371600" y="563563"/>
            <a:ext cx="777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Potential legumes in rotations...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5188" y="1901825"/>
            <a:ext cx="8278812" cy="5695950"/>
          </a:xfrm>
        </p:spPr>
        <p:txBody>
          <a:bodyPr/>
          <a:lstStyle/>
          <a:p>
            <a:pPr marL="717550" indent="-717550" algn="ctr" eaLnBrk="1" hangingPunct="1">
              <a:lnSpc>
                <a:spcPct val="90000"/>
              </a:lnSpc>
              <a:buClr>
                <a:srgbClr val="FF3300"/>
              </a:buClr>
              <a:buFont typeface="Wingdings 2" pitchFamily="-107" charset="2"/>
              <a:buNone/>
              <a:defRPr/>
            </a:pPr>
            <a:r>
              <a:rPr lang="de-DE" sz="3200" smtClean="0">
                <a:solidFill>
                  <a:srgbClr val="FFCC00"/>
                </a:solidFill>
                <a:latin typeface="Times New Roman" pitchFamily="-107" charset="0"/>
                <a:cs typeface="Times New Roman" pitchFamily="-107" charset="0"/>
              </a:rPr>
              <a:t>Green manure cover crops</a:t>
            </a:r>
          </a:p>
          <a:p>
            <a:pPr marL="717550" indent="-717550" eaLnBrk="1" hangingPunct="1">
              <a:lnSpc>
                <a:spcPct val="125000"/>
              </a:lnSpc>
              <a:buClr>
                <a:srgbClr val="FF33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Crops that are normally planted as inter- or relay crops for the sake of accumulating nitrogen in the soil, producing residues and ground cover. GMCCs are not primarily planted to generate additional incomes (seed or grains).</a:t>
            </a:r>
          </a:p>
          <a:p>
            <a:pPr marL="717550" indent="-717550" eaLnBrk="1" hangingPunct="1">
              <a:lnSpc>
                <a:spcPct val="90000"/>
              </a:lnSpc>
              <a:buFont typeface="Wingdings 2" pitchFamily="-107" charset="2"/>
              <a:buNone/>
              <a:defRPr/>
            </a:pPr>
            <a:endParaRPr lang="en-US" smtClean="0">
              <a:solidFill>
                <a:schemeClr val="bg1"/>
              </a:solidFill>
              <a:latin typeface="Times New Roman" pitchFamily="-107" charset="0"/>
              <a:cs typeface="Times New Roman" pitchFamily="-107" charset="0"/>
            </a:endParaRPr>
          </a:p>
          <a:p>
            <a:pPr marL="717550" indent="-717550" eaLnBrk="1" hangingPunct="1">
              <a:lnSpc>
                <a:spcPct val="90000"/>
              </a:lnSpc>
              <a:buClr>
                <a:srgbClr val="FF3300"/>
              </a:buClr>
              <a:buFont typeface="Wingdings 2" pitchFamily="-107" charset="2"/>
              <a:buNone/>
              <a:defRPr/>
            </a:pPr>
            <a:endParaRPr lang="en-US" smtClean="0">
              <a:solidFill>
                <a:schemeClr val="bg1"/>
              </a:solidFill>
              <a:latin typeface="Times New Roman" pitchFamily="-107" charset="0"/>
              <a:cs typeface="Times New Roman" pitchFamily="-107" charset="0"/>
            </a:endParaRPr>
          </a:p>
          <a:p>
            <a:pPr marL="717550" indent="-717550" algn="ctr" eaLnBrk="1" hangingPunct="1">
              <a:lnSpc>
                <a:spcPct val="90000"/>
              </a:lnSpc>
              <a:buClr>
                <a:srgbClr val="FF3300"/>
              </a:buClr>
              <a:buFont typeface="Wingdings 2" pitchFamily="-107" charset="2"/>
              <a:buNone/>
              <a:defRPr/>
            </a:pPr>
            <a:endParaRPr lang="en-US" smtClean="0">
              <a:solidFill>
                <a:schemeClr val="bg1"/>
              </a:solidFill>
              <a:latin typeface="Times New Roman" pitchFamily="-107" charset="0"/>
              <a:cs typeface="Times New Roman" pitchFamily="-107" charset="0"/>
            </a:endParaRPr>
          </a:p>
          <a:p>
            <a:pPr marL="717550" indent="-717550" eaLnBrk="1" hangingPunct="1">
              <a:lnSpc>
                <a:spcPct val="90000"/>
              </a:lnSpc>
              <a:buFont typeface="Wingdings 2" pitchFamily="-107" charset="2"/>
              <a:buNone/>
              <a:defRPr/>
            </a:pPr>
            <a:endParaRPr lang="en-US" smtClean="0">
              <a:solidFill>
                <a:schemeClr val="bg1"/>
              </a:solidFill>
              <a:latin typeface="Times New Roman" pitchFamily="-107" charset="0"/>
              <a:cs typeface="Times New Roman" pitchFamily="-107" charset="0"/>
            </a:endParaRP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1371600" y="496888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sz="36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What are Green manure cover crops?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504825"/>
            <a:ext cx="7772400" cy="94615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  <a:t>Reasons for taking green manure cover crops (GMCC‘s)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700588" y="4772025"/>
            <a:ext cx="209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DE" sz="2400"/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968375" y="1819275"/>
            <a:ext cx="81756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17550" indent="-717550" algn="l">
              <a:spcBef>
                <a:spcPct val="50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To produce nitrogen (legumes)</a:t>
            </a:r>
          </a:p>
          <a:p>
            <a:pPr marL="717550" indent="-717550" algn="l">
              <a:spcBef>
                <a:spcPct val="50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To control weeds (replacing fallow periods)</a:t>
            </a:r>
          </a:p>
          <a:p>
            <a:pPr marL="717550" indent="-717550" algn="l">
              <a:spcBef>
                <a:spcPct val="50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To produce mulch during non-crop periods</a:t>
            </a:r>
          </a:p>
          <a:p>
            <a:pPr marL="717550" indent="-717550" algn="l">
              <a:spcBef>
                <a:spcPct val="50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To cycle soil nutrients</a:t>
            </a:r>
          </a:p>
          <a:p>
            <a:pPr marL="717550" indent="-717550" algn="l">
              <a:spcBef>
                <a:spcPct val="50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Other positive effects on succeeding crops</a:t>
            </a:r>
          </a:p>
          <a:p>
            <a:pPr marL="717550" indent="-717550" algn="l">
              <a:spcBef>
                <a:spcPct val="20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endParaRPr lang="en-US" sz="2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1371600" y="427038"/>
            <a:ext cx="77724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Typical green manure cover crops in Southern Africa</a:t>
            </a:r>
            <a:r>
              <a:rPr lang="de-DE" sz="36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 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725613"/>
            <a:ext cx="52800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2222500" y="6102350"/>
            <a:ext cx="4159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000" b="1">
                <a:solidFill>
                  <a:schemeClr val="bg1"/>
                </a:solidFill>
                <a:latin typeface="Comic Sans MS" pitchFamily="-107" charset="0"/>
              </a:rPr>
              <a:t>Velvet beans (</a:t>
            </a:r>
            <a:r>
              <a:rPr lang="de-DE" sz="2000" b="1" i="1">
                <a:solidFill>
                  <a:schemeClr val="bg1"/>
                </a:solidFill>
                <a:latin typeface="Comic Sans MS" pitchFamily="-107" charset="0"/>
              </a:rPr>
              <a:t>Mucuna pruriens</a:t>
            </a:r>
            <a:r>
              <a:rPr lang="de-DE" sz="2000" b="1">
                <a:solidFill>
                  <a:schemeClr val="bg1"/>
                </a:solidFill>
                <a:latin typeface="Comic Sans MS" pitchFamily="-107" charset="0"/>
              </a:rPr>
              <a:t>)</a:t>
            </a:r>
            <a:endParaRPr lang="en-US" sz="2000" b="1">
              <a:solidFill>
                <a:schemeClr val="bg1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478088" y="6151563"/>
            <a:ext cx="4159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000" b="1">
                <a:solidFill>
                  <a:schemeClr val="bg1"/>
                </a:solidFill>
                <a:latin typeface="Comic Sans MS" pitchFamily="-107" charset="0"/>
              </a:rPr>
              <a:t>Sunhemp (</a:t>
            </a:r>
            <a:r>
              <a:rPr lang="de-DE" sz="2000" b="1" i="1">
                <a:solidFill>
                  <a:schemeClr val="bg1"/>
                </a:solidFill>
                <a:latin typeface="Comic Sans MS" pitchFamily="-107" charset="0"/>
              </a:rPr>
              <a:t>Crotalaria juncea</a:t>
            </a:r>
            <a:r>
              <a:rPr lang="de-DE" sz="2000" b="1">
                <a:solidFill>
                  <a:schemeClr val="bg1"/>
                </a:solidFill>
                <a:latin typeface="Comic Sans MS" pitchFamily="-107" charset="0"/>
              </a:rPr>
              <a:t>)</a:t>
            </a:r>
            <a:endParaRPr lang="en-US" sz="2000" b="1">
              <a:solidFill>
                <a:schemeClr val="bg1"/>
              </a:solidFill>
              <a:latin typeface="Comic Sans MS" pitchFamily="-107" charset="0"/>
            </a:endParaRP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1371600" y="434975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Typical green manure cover crops in Southern Africa			cont..</a:t>
            </a:r>
          </a:p>
        </p:txBody>
      </p:sp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720850"/>
            <a:ext cx="527208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782888" y="5948363"/>
            <a:ext cx="4159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000" b="1">
                <a:solidFill>
                  <a:schemeClr val="bg1"/>
                </a:solidFill>
                <a:latin typeface="Comic Sans MS" pitchFamily="-107" charset="0"/>
              </a:rPr>
              <a:t>Crotalaria grahamiana</a:t>
            </a:r>
            <a:endParaRPr lang="en-US" sz="2000" b="1">
              <a:solidFill>
                <a:schemeClr val="bg1"/>
              </a:solidFill>
              <a:latin typeface="Comic Sans MS" pitchFamily="-107" charset="0"/>
            </a:endParaRP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1371600" y="473075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Typical green manure cover crops in Southern Africa			cont..</a:t>
            </a:r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762125"/>
            <a:ext cx="52800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071688" y="6100763"/>
            <a:ext cx="4159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i="1">
                <a:solidFill>
                  <a:schemeClr val="bg1"/>
                </a:solidFill>
                <a:latin typeface="Comic Sans MS" pitchFamily="-107" charset="0"/>
              </a:rPr>
              <a:t>Pigeon pea (Cajanus cajan)</a:t>
            </a:r>
            <a:endParaRPr lang="en-US" sz="2000" b="1">
              <a:solidFill>
                <a:schemeClr val="bg1"/>
              </a:solidFill>
              <a:latin typeface="Comic Sans MS" pitchFamily="-107" charset="0"/>
            </a:endParaRP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1371600" y="447675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Typical green manure cover crops in Southern Africa			cont..</a:t>
            </a:r>
          </a:p>
        </p:txBody>
      </p: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922463"/>
            <a:ext cx="52736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884488" y="6049963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000" b="1" i="1">
                <a:solidFill>
                  <a:schemeClr val="bg1"/>
                </a:solidFill>
                <a:latin typeface="Comic Sans MS" pitchFamily="-107" charset="0"/>
              </a:rPr>
              <a:t>Tephrosia vogelii</a:t>
            </a:r>
            <a:endParaRPr lang="en-US" sz="2000" b="1" i="1">
              <a:solidFill>
                <a:schemeClr val="bg1"/>
              </a:solidFill>
              <a:latin typeface="Comic Sans MS" pitchFamily="-107" charset="0"/>
            </a:endParaRPr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1371600" y="447675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Typical green manure cover crops in Southern Africa			cont..</a:t>
            </a:r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757363"/>
            <a:ext cx="52705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5700" y="688975"/>
            <a:ext cx="8140700" cy="579438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  <a:t>Considerations before selecting GMCC‘s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700588" y="4772025"/>
            <a:ext cx="209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DE" sz="2400"/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968375" y="1743075"/>
            <a:ext cx="4302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17550" indent="-717550" algn="l">
              <a:spcBef>
                <a:spcPct val="50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Yield effects on succeeding cash crops</a:t>
            </a:r>
          </a:p>
          <a:p>
            <a:pPr marL="717550" indent="-717550" algn="l">
              <a:spcBef>
                <a:spcPct val="50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Rapidity of growth and ground cover </a:t>
            </a:r>
          </a:p>
          <a:p>
            <a:pPr marL="717550" indent="-717550" algn="l">
              <a:spcBef>
                <a:spcPct val="50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Nitrogen content and C/N ratio</a:t>
            </a:r>
          </a:p>
          <a:p>
            <a:pPr marL="717550" indent="-717550" algn="l">
              <a:spcBef>
                <a:spcPct val="50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Ability to produce yields without fertilizer applications</a:t>
            </a:r>
          </a:p>
          <a:p>
            <a:pPr marL="717550" indent="-717550" algn="l">
              <a:spcBef>
                <a:spcPct val="50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Influence on weeds</a:t>
            </a:r>
          </a:p>
          <a:p>
            <a:pPr marL="717550" indent="-717550" algn="l">
              <a:spcBef>
                <a:spcPct val="50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Resistance to diseases and pests</a:t>
            </a:r>
          </a:p>
          <a:p>
            <a:pPr marL="717550" indent="-717550" algn="l">
              <a:spcBef>
                <a:spcPct val="20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endParaRPr lang="en-US" sz="2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-107" charset="0"/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68300" y="3111500"/>
            <a:ext cx="4711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pic>
        <p:nvPicPr>
          <p:cNvPr id="307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671763"/>
            <a:ext cx="3690938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188" y="2066925"/>
            <a:ext cx="8278812" cy="2128838"/>
          </a:xfrm>
        </p:spPr>
        <p:txBody>
          <a:bodyPr/>
          <a:lstStyle/>
          <a:p>
            <a:pPr marL="717550" indent="-717550" algn="ctr" eaLnBrk="1" hangingPunct="1">
              <a:buFont typeface="Wingdings 2" pitchFamily="-107" charset="2"/>
              <a:buNone/>
              <a:defRPr/>
            </a:pPr>
            <a:r>
              <a:rPr lang="de-DE" sz="3200" smtClean="0">
                <a:solidFill>
                  <a:srgbClr val="FFCC00"/>
                </a:solidFill>
                <a:latin typeface="Times New Roman" pitchFamily="-107" charset="0"/>
                <a:cs typeface="Times New Roman" pitchFamily="-107" charset="0"/>
              </a:rPr>
              <a:t>Crop rotation</a:t>
            </a:r>
            <a:endParaRPr lang="en-US" sz="3200" smtClean="0">
              <a:solidFill>
                <a:srgbClr val="FFCC00"/>
              </a:solidFill>
              <a:latin typeface="Times New Roman" pitchFamily="-107" charset="0"/>
              <a:cs typeface="Times New Roman" pitchFamily="-107" charset="0"/>
            </a:endParaRPr>
          </a:p>
          <a:p>
            <a:pPr marL="717550" indent="-717550" eaLnBrk="1" hangingPunct="1">
              <a:lnSpc>
                <a:spcPct val="125000"/>
              </a:lnSpc>
              <a:buClr>
                <a:srgbClr val="FF3300"/>
              </a:buClr>
              <a:defRPr/>
            </a:pPr>
            <a:r>
              <a:rPr lang="en-US" sz="2600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A repetitive sequence of crops in the same place following a defined order.</a:t>
            </a:r>
          </a:p>
          <a:p>
            <a:pPr marL="717550" indent="-717550" eaLnBrk="1" hangingPunct="1">
              <a:buClr>
                <a:srgbClr val="FF3300"/>
              </a:buClr>
              <a:buFont typeface="Wingdings 2" pitchFamily="-107" charset="2"/>
              <a:buNone/>
              <a:defRPr/>
            </a:pPr>
            <a:endParaRPr lang="en-US" sz="2600" smtClean="0">
              <a:solidFill>
                <a:schemeClr val="bg1"/>
              </a:solidFill>
              <a:latin typeface="Times New Roman" pitchFamily="-107" charset="0"/>
              <a:cs typeface="Times New Roman" pitchFamily="-107" charset="0"/>
            </a:endParaRP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1473200" y="354013"/>
            <a:ext cx="7302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sz="36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Difference between crop rotations and monoculture</a:t>
            </a:r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900113" y="3848100"/>
            <a:ext cx="827881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717550" indent="-717550">
              <a:spcBef>
                <a:spcPct val="20000"/>
              </a:spcBef>
              <a:buClr>
                <a:srgbClr val="CCFF33"/>
              </a:buClr>
              <a:buSzPct val="130000"/>
              <a:buFont typeface="Wingdings 2" pitchFamily="-107" charset="2"/>
              <a:buNone/>
              <a:defRPr/>
            </a:pPr>
            <a:r>
              <a:rPr lang="de-DE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Monoculture</a:t>
            </a:r>
            <a:endParaRPr lang="en-US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-107" charset="0"/>
            </a:endParaRPr>
          </a:p>
          <a:p>
            <a:pPr marL="717550" indent="-717550" algn="l">
              <a:lnSpc>
                <a:spcPct val="125000"/>
              </a:lnSpc>
              <a:spcBef>
                <a:spcPct val="20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en-US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The repeated planting of the same crop or crops in the same place year after year. Each year, the same crop or crops are sown in the same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300" y="373063"/>
            <a:ext cx="7112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  <a:t>Effects of GMCC‘s on weed establishement after 12 and 27 days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700588" y="4772025"/>
            <a:ext cx="209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DE" sz="2400">
              <a:cs typeface="Times New Roman" pitchFamily="-107" charset="0"/>
            </a:endParaRPr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>
            <p:ph idx="1"/>
          </p:nvPr>
        </p:nvGraphicFramePr>
        <p:xfrm>
          <a:off x="1349375" y="1660525"/>
          <a:ext cx="7332663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Grafico" r:id="rId4" imgW="5658002" imgH="3743249" progId="Excel.Chart.8">
                  <p:embed/>
                </p:oleObj>
              </mc:Choice>
              <mc:Fallback>
                <p:oleObj name="Grafico" r:id="rId4" imgW="5658002" imgH="3743249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847" b="3847"/>
                      <a:stretch>
                        <a:fillRect/>
                      </a:stretch>
                    </p:blipFill>
                    <p:spPr bwMode="auto">
                      <a:xfrm>
                        <a:off x="1349375" y="1660525"/>
                        <a:ext cx="7332663" cy="447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16"/>
          <p:cNvSpPr txBox="1">
            <a:spLocks noChangeArrowheads="1"/>
          </p:cNvSpPr>
          <p:nvPr/>
        </p:nvSpPr>
        <p:spPr bwMode="auto">
          <a:xfrm>
            <a:off x="1638300" y="6337300"/>
            <a:ext cx="3949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800" b="1">
                <a:solidFill>
                  <a:srgbClr val="FF9933"/>
                </a:solidFill>
                <a:cs typeface="Times New Roman" pitchFamily="-107" charset="0"/>
              </a:rPr>
              <a:t>Source: Derpsch et al, 1991</a:t>
            </a:r>
            <a:endParaRPr lang="en-US" sz="1800" b="1">
              <a:solidFill>
                <a:srgbClr val="FF9933"/>
              </a:solidFill>
              <a:cs typeface="Times New Roman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430213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  <a:t>GMCCs in practice – as sole crops or intercropped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4700588" y="4772025"/>
            <a:ext cx="209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DE" sz="2400"/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571625"/>
            <a:ext cx="363855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3862388"/>
            <a:ext cx="374173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5221288" y="2038350"/>
            <a:ext cx="3922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-107" charset="2"/>
              <a:buNone/>
              <a:defRPr/>
            </a:pPr>
            <a:r>
              <a:rPr lang="de-DE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Maize – </a:t>
            </a:r>
            <a:r>
              <a:rPr lang="de-DE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Crotalaria grahamiana </a:t>
            </a:r>
            <a:r>
              <a:rPr lang="de-DE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intercropping</a:t>
            </a:r>
            <a:endParaRPr lang="en-US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-107" charset="0"/>
            </a:endParaRPr>
          </a:p>
        </p:txBody>
      </p:sp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2398713" y="5010150"/>
            <a:ext cx="3805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-107" charset="2"/>
              <a:buNone/>
              <a:defRPr/>
            </a:pPr>
            <a:r>
              <a:rPr lang="de-DE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Maize – Cowpea intercropping</a:t>
            </a:r>
            <a:endParaRPr lang="en-US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2438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  <a:t>GMCCs in practice – the importance of timing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700588" y="4772025"/>
            <a:ext cx="209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DE" sz="2400"/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938713" y="1822450"/>
            <a:ext cx="38052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-107" charset="2"/>
              <a:buNone/>
              <a:defRPr/>
            </a:pPr>
            <a:r>
              <a:rPr lang="de-DE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Maize – Velvet bean intercropping planted at the same time</a:t>
            </a:r>
            <a:endParaRPr lang="en-US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-107" charset="0"/>
            </a:endParaRP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2668588" y="4751388"/>
            <a:ext cx="34813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-107" charset="2"/>
              <a:buNone/>
              <a:defRPr/>
            </a:pPr>
            <a:r>
              <a:rPr lang="de-DE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Maize – Velvet bean intercropping, planted six weeks after maize</a:t>
            </a:r>
            <a:endParaRPr lang="en-US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-107" charset="0"/>
            </a:endParaRPr>
          </a:p>
        </p:txBody>
      </p:sp>
      <p:pic>
        <p:nvPicPr>
          <p:cNvPr id="3379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624013"/>
            <a:ext cx="327183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3159125"/>
            <a:ext cx="277495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371600" y="71755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Post-harvest Management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6477000" y="2844800"/>
            <a:ext cx="2667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Intercropped Mucuna can continue growing after harvest</a:t>
            </a:r>
            <a:endParaRPr lang="en-US" sz="2000" smtClean="0">
              <a:cs typeface="Times New Roman" pitchFamily="-107" charset="0"/>
            </a:endParaRP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782763"/>
            <a:ext cx="564515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1371600" y="71755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Benefits of deep rooting legumes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762125"/>
            <a:ext cx="35909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5765800" y="3175000"/>
            <a:ext cx="2832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Deep rooting Pigeon Pea (</a:t>
            </a:r>
            <a:r>
              <a:rPr lang="de-DE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Cajanus cajan</a:t>
            </a:r>
            <a:r>
              <a:rPr lang="de-DE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) intercropping to break hardpans</a:t>
            </a:r>
            <a:r>
              <a:rPr lang="de-DE" sz="2000" smtClean="0">
                <a:cs typeface="Times New Roman" pitchFamily="-107" charset="0"/>
              </a:rPr>
              <a:t>  </a:t>
            </a:r>
            <a:endParaRPr lang="en-US" sz="2000" smtClean="0">
              <a:cs typeface="Times New Roman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7263" y="1619250"/>
            <a:ext cx="7772400" cy="4822825"/>
          </a:xfrm>
        </p:spPr>
        <p:txBody>
          <a:bodyPr/>
          <a:lstStyle/>
          <a:p>
            <a:pPr marL="717550" indent="-717550" algn="ctr" eaLnBrk="1" hangingPunct="1">
              <a:buFont typeface="Wingdings 2" pitchFamily="-107" charset="2"/>
              <a:buNone/>
              <a:defRPr/>
            </a:pPr>
            <a:endParaRPr lang="en-US" sz="200" smtClean="0">
              <a:solidFill>
                <a:srgbClr val="FFCC00"/>
              </a:solidFill>
              <a:latin typeface="Times New Roman" pitchFamily="-107" charset="0"/>
              <a:cs typeface="Times New Roman" pitchFamily="-107" charset="0"/>
            </a:endParaRPr>
          </a:p>
          <a:p>
            <a:pPr marL="717550" indent="-717550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When there is </a:t>
            </a:r>
            <a:r>
              <a:rPr lang="en-US" u="sng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not</a:t>
            </a:r>
            <a:r>
              <a:rPr lang="en-US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 enough water for a cash crop</a:t>
            </a:r>
          </a:p>
          <a:p>
            <a:pPr marL="717550" indent="-717550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When there is a free period between crops and enough moisture available or at the end of the maize cropping season </a:t>
            </a:r>
          </a:p>
          <a:p>
            <a:pPr marL="717550" indent="-717550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When additional residues need to be generated (termites)</a:t>
            </a:r>
          </a:p>
          <a:p>
            <a:pPr marL="717550" indent="-717550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When producing a cash crop is not profitable or too risky</a:t>
            </a:r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1371600" y="461963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When is it useful to plant green manure cover crops (GMCC‘s)?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2286000" y="298450"/>
            <a:ext cx="462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</a:rPr>
              <a:t>Thank you very much!</a:t>
            </a:r>
          </a:p>
        </p:txBody>
      </p:sp>
      <p:pic>
        <p:nvPicPr>
          <p:cNvPr id="3789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8" name="Rectangle 12"/>
          <p:cNvSpPr>
            <a:spLocks noChangeArrowheads="1"/>
          </p:cNvSpPr>
          <p:nvPr/>
        </p:nvSpPr>
        <p:spPr bwMode="auto">
          <a:xfrm>
            <a:off x="2286000" y="298450"/>
            <a:ext cx="462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</a:rPr>
              <a:t>Thank you very much!</a:t>
            </a:r>
          </a:p>
        </p:txBody>
      </p:sp>
      <p:pic>
        <p:nvPicPr>
          <p:cNvPr id="3789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10" name="Rectangle 14"/>
          <p:cNvSpPr>
            <a:spLocks noChangeArrowheads="1"/>
          </p:cNvSpPr>
          <p:nvPr/>
        </p:nvSpPr>
        <p:spPr bwMode="auto">
          <a:xfrm>
            <a:off x="2286000" y="298450"/>
            <a:ext cx="462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</a:rPr>
              <a:t>Thank you very much!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7263" y="1657350"/>
            <a:ext cx="7772400" cy="3590925"/>
          </a:xfrm>
        </p:spPr>
        <p:txBody>
          <a:bodyPr/>
          <a:lstStyle/>
          <a:p>
            <a:pPr marL="717550" indent="-717550" algn="ctr" eaLnBrk="1" hangingPunct="1">
              <a:buFont typeface="Wingdings 2" pitchFamily="-107" charset="2"/>
              <a:buNone/>
              <a:defRPr/>
            </a:pPr>
            <a:endParaRPr lang="en-US" sz="200" smtClean="0">
              <a:solidFill>
                <a:srgbClr val="FFCC00"/>
              </a:solidFill>
              <a:latin typeface="Times New Roman" pitchFamily="-107" charset="0"/>
              <a:cs typeface="Times New Roman" pitchFamily="-107" charset="0"/>
            </a:endParaRPr>
          </a:p>
          <a:p>
            <a:pPr marL="717550" indent="-717550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Reduction of crop diversification </a:t>
            </a:r>
          </a:p>
          <a:p>
            <a:pPr marL="717550" indent="-717550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Decrease in plant nutrients due to the continuous exploration of the same soil zone</a:t>
            </a:r>
          </a:p>
          <a:p>
            <a:pPr marL="717550" indent="-717550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de-DE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Decrease in root development </a:t>
            </a:r>
          </a:p>
          <a:p>
            <a:pPr marL="717550" indent="-717550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de-DE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Change in biological activity of the soil</a:t>
            </a:r>
            <a:endParaRPr lang="en-US" smtClean="0">
              <a:solidFill>
                <a:schemeClr val="bg1"/>
              </a:solidFill>
              <a:latin typeface="Times New Roman" pitchFamily="-107" charset="0"/>
              <a:cs typeface="Times New Roman" pitchFamily="-107" charset="0"/>
            </a:endParaRPr>
          </a:p>
          <a:p>
            <a:pPr marL="717550" indent="-717550" eaLnBrk="1" hangingPunct="1">
              <a:buClr>
                <a:srgbClr val="FF3300"/>
              </a:buClr>
              <a:buFont typeface="Wingdings 2" pitchFamily="-107" charset="2"/>
              <a:buNone/>
              <a:defRPr/>
            </a:pPr>
            <a:endParaRPr lang="en-US" sz="2600" smtClean="0">
              <a:solidFill>
                <a:schemeClr val="bg1"/>
              </a:solidFill>
              <a:latin typeface="Times New Roman" pitchFamily="-107" charset="0"/>
              <a:cs typeface="Times New Roman" pitchFamily="-107" charset="0"/>
            </a:endParaRP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1181100" y="458788"/>
            <a:ext cx="7962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sz="36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Problems </a:t>
            </a: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associated</a:t>
            </a:r>
            <a:r>
              <a:rPr lang="de-DE" sz="36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 </a:t>
            </a:r>
            <a:r>
              <a:rPr lang="en-US" sz="36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with monocultures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95288"/>
            <a:ext cx="82296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  <a:t>Earthworm counts in the top 30 cm </a:t>
            </a:r>
            <a:br>
              <a:rPr lang="en-GB" sz="3200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</a:br>
            <a:r>
              <a:rPr lang="en-GB" sz="3200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  <a:t>in Monze, Zambia, Feb 2007</a:t>
            </a: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0" y="6440488"/>
            <a:ext cx="428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GB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Source: Nhamo ( 2007) unpublished </a:t>
            </a:r>
          </a:p>
        </p:txBody>
      </p:sp>
      <p:sp>
        <p:nvSpPr>
          <p:cNvPr id="6148" name="AutoShape 4"/>
          <p:cNvSpPr>
            <a:spLocks noChangeAspect="1" noChangeArrowheads="1" noTextEdit="1"/>
          </p:cNvSpPr>
          <p:nvPr/>
        </p:nvSpPr>
        <p:spPr bwMode="auto">
          <a:xfrm>
            <a:off x="827088" y="1522413"/>
            <a:ext cx="74168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187450" y="1692275"/>
            <a:ext cx="6843713" cy="43211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938338" y="2068513"/>
            <a:ext cx="5529262" cy="254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938338" y="2093913"/>
            <a:ext cx="5529262" cy="38100"/>
          </a:xfrm>
          <a:prstGeom prst="rect">
            <a:avLst/>
          </a:prstGeom>
          <a:solidFill>
            <a:srgbClr val="356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938338" y="2132013"/>
            <a:ext cx="5529262" cy="19050"/>
          </a:xfrm>
          <a:prstGeom prst="rect">
            <a:avLst/>
          </a:prstGeom>
          <a:solidFill>
            <a:srgbClr val="376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938338" y="2151063"/>
            <a:ext cx="5529262" cy="33337"/>
          </a:xfrm>
          <a:prstGeom prst="rect">
            <a:avLst/>
          </a:prstGeom>
          <a:solidFill>
            <a:srgbClr val="396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938338" y="2184400"/>
            <a:ext cx="5529262" cy="25400"/>
          </a:xfrm>
          <a:prstGeom prst="rect">
            <a:avLst/>
          </a:prstGeom>
          <a:solidFill>
            <a:srgbClr val="3B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938338" y="2209800"/>
            <a:ext cx="5529262" cy="31750"/>
          </a:xfrm>
          <a:prstGeom prst="rect">
            <a:avLst/>
          </a:prstGeom>
          <a:solidFill>
            <a:srgbClr val="3D6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938338" y="2241550"/>
            <a:ext cx="5529262" cy="25400"/>
          </a:xfrm>
          <a:prstGeom prst="rect">
            <a:avLst/>
          </a:prstGeom>
          <a:solidFill>
            <a:srgbClr val="3F6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938338" y="2266950"/>
            <a:ext cx="5529262" cy="19050"/>
          </a:xfrm>
          <a:prstGeom prst="rect">
            <a:avLst/>
          </a:prstGeom>
          <a:solidFill>
            <a:srgbClr val="416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938338" y="2286000"/>
            <a:ext cx="5529262" cy="26988"/>
          </a:xfrm>
          <a:prstGeom prst="rect">
            <a:avLst/>
          </a:prstGeom>
          <a:solidFill>
            <a:srgbClr val="436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938338" y="2312988"/>
            <a:ext cx="5529262" cy="31750"/>
          </a:xfrm>
          <a:prstGeom prst="rect">
            <a:avLst/>
          </a:prstGeom>
          <a:solidFill>
            <a:srgbClr val="456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938338" y="2344738"/>
            <a:ext cx="5529262" cy="19050"/>
          </a:xfrm>
          <a:prstGeom prst="rect">
            <a:avLst/>
          </a:prstGeom>
          <a:solidFill>
            <a:srgbClr val="476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938338" y="2363788"/>
            <a:ext cx="5529262" cy="25400"/>
          </a:xfrm>
          <a:prstGeom prst="rect">
            <a:avLst/>
          </a:prstGeom>
          <a:solidFill>
            <a:srgbClr val="497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938338" y="2389188"/>
            <a:ext cx="5529262" cy="19050"/>
          </a:xfrm>
          <a:prstGeom prst="rect">
            <a:avLst/>
          </a:prstGeom>
          <a:solidFill>
            <a:srgbClr val="4B7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938338" y="2408238"/>
            <a:ext cx="5529262" cy="25400"/>
          </a:xfrm>
          <a:prstGeom prst="rect">
            <a:avLst/>
          </a:prstGeom>
          <a:solidFill>
            <a:srgbClr val="4D7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1938338" y="2433638"/>
            <a:ext cx="5529262" cy="26987"/>
          </a:xfrm>
          <a:prstGeom prst="rect">
            <a:avLst/>
          </a:prstGeom>
          <a:solidFill>
            <a:srgbClr val="4F7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938338" y="2460625"/>
            <a:ext cx="5529262" cy="19050"/>
          </a:xfrm>
          <a:prstGeom prst="rect">
            <a:avLst/>
          </a:prstGeom>
          <a:solidFill>
            <a:srgbClr val="517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1938338" y="2479675"/>
            <a:ext cx="5529262" cy="25400"/>
          </a:xfrm>
          <a:prstGeom prst="rect">
            <a:avLst/>
          </a:prstGeom>
          <a:solidFill>
            <a:srgbClr val="537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1938338" y="2505075"/>
            <a:ext cx="5529262" cy="19050"/>
          </a:xfrm>
          <a:prstGeom prst="rect">
            <a:avLst/>
          </a:prstGeom>
          <a:solidFill>
            <a:srgbClr val="557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1938338" y="2524125"/>
            <a:ext cx="5529262" cy="25400"/>
          </a:xfrm>
          <a:prstGeom prst="rect">
            <a:avLst/>
          </a:prstGeom>
          <a:solidFill>
            <a:srgbClr val="577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1938338" y="2549525"/>
            <a:ext cx="5529262" cy="12700"/>
          </a:xfrm>
          <a:prstGeom prst="rect">
            <a:avLst/>
          </a:prstGeom>
          <a:solidFill>
            <a:srgbClr val="597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1938338" y="2562225"/>
            <a:ext cx="5529262" cy="19050"/>
          </a:xfrm>
          <a:prstGeom prst="rect">
            <a:avLst/>
          </a:prstGeom>
          <a:solidFill>
            <a:srgbClr val="5B7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1938338" y="2581275"/>
            <a:ext cx="5529262" cy="20638"/>
          </a:xfrm>
          <a:prstGeom prst="rect">
            <a:avLst/>
          </a:prstGeom>
          <a:solidFill>
            <a:srgbClr val="5D7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1938338" y="2601913"/>
            <a:ext cx="5529262" cy="25400"/>
          </a:xfrm>
          <a:prstGeom prst="rect">
            <a:avLst/>
          </a:prstGeom>
          <a:solidFill>
            <a:srgbClr val="5F7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1938338" y="2627313"/>
            <a:ext cx="5529262" cy="19050"/>
          </a:xfrm>
          <a:prstGeom prst="rect">
            <a:avLst/>
          </a:prstGeom>
          <a:solidFill>
            <a:srgbClr val="61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1938338" y="2646363"/>
            <a:ext cx="5529262" cy="19050"/>
          </a:xfrm>
          <a:prstGeom prst="rect">
            <a:avLst/>
          </a:prstGeom>
          <a:solidFill>
            <a:srgbClr val="63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1938338" y="2665413"/>
            <a:ext cx="5529262" cy="19050"/>
          </a:xfrm>
          <a:prstGeom prst="rect">
            <a:avLst/>
          </a:prstGeom>
          <a:solidFill>
            <a:srgbClr val="658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1938338" y="2684463"/>
            <a:ext cx="5529262" cy="19050"/>
          </a:xfrm>
          <a:prstGeom prst="rect">
            <a:avLst/>
          </a:prstGeom>
          <a:solidFill>
            <a:srgbClr val="678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1938338" y="2703513"/>
            <a:ext cx="5529262" cy="25400"/>
          </a:xfrm>
          <a:prstGeom prst="rect">
            <a:avLst/>
          </a:prstGeom>
          <a:solidFill>
            <a:srgbClr val="698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1938338" y="2728913"/>
            <a:ext cx="5529262" cy="20637"/>
          </a:xfrm>
          <a:prstGeom prst="rect">
            <a:avLst/>
          </a:prstGeom>
          <a:solidFill>
            <a:srgbClr val="6B8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1938338" y="2749550"/>
            <a:ext cx="5529262" cy="12700"/>
          </a:xfrm>
          <a:prstGeom prst="rect">
            <a:avLst/>
          </a:prstGeom>
          <a:solidFill>
            <a:srgbClr val="6D8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1938338" y="2762250"/>
            <a:ext cx="5529262" cy="19050"/>
          </a:xfrm>
          <a:prstGeom prst="rect">
            <a:avLst/>
          </a:prstGeom>
          <a:solidFill>
            <a:srgbClr val="6F8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1938338" y="2781300"/>
            <a:ext cx="5529262" cy="25400"/>
          </a:xfrm>
          <a:prstGeom prst="rect">
            <a:avLst/>
          </a:prstGeom>
          <a:solidFill>
            <a:srgbClr val="718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1938338" y="2806700"/>
            <a:ext cx="5529262" cy="12700"/>
          </a:xfrm>
          <a:prstGeom prst="rect">
            <a:avLst/>
          </a:prstGeom>
          <a:solidFill>
            <a:srgbClr val="738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1938338" y="2819400"/>
            <a:ext cx="5529262" cy="19050"/>
          </a:xfrm>
          <a:prstGeom prst="rect">
            <a:avLst/>
          </a:prstGeom>
          <a:solidFill>
            <a:srgbClr val="758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1938338" y="2838450"/>
            <a:ext cx="5529262" cy="25400"/>
          </a:xfrm>
          <a:prstGeom prst="rect">
            <a:avLst/>
          </a:prstGeom>
          <a:solidFill>
            <a:srgbClr val="778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1938338" y="2863850"/>
            <a:ext cx="5529262" cy="14288"/>
          </a:xfrm>
          <a:prstGeom prst="rect">
            <a:avLst/>
          </a:prstGeom>
          <a:solidFill>
            <a:srgbClr val="798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1938338" y="2878138"/>
            <a:ext cx="5529262" cy="19050"/>
          </a:xfrm>
          <a:prstGeom prst="rect">
            <a:avLst/>
          </a:prstGeom>
          <a:solidFill>
            <a:srgbClr val="7B9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1938338" y="2897188"/>
            <a:ext cx="5529262" cy="19050"/>
          </a:xfrm>
          <a:prstGeom prst="rect">
            <a:avLst/>
          </a:prstGeom>
          <a:solidFill>
            <a:srgbClr val="7D9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1938338" y="2916238"/>
            <a:ext cx="5529262" cy="12700"/>
          </a:xfrm>
          <a:prstGeom prst="rect">
            <a:avLst/>
          </a:prstGeom>
          <a:solidFill>
            <a:srgbClr val="7F9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1938338" y="2928938"/>
            <a:ext cx="5529262" cy="25400"/>
          </a:xfrm>
          <a:prstGeom prst="rect">
            <a:avLst/>
          </a:prstGeom>
          <a:solidFill>
            <a:srgbClr val="819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1938338" y="2954338"/>
            <a:ext cx="5529262" cy="19050"/>
          </a:xfrm>
          <a:prstGeom prst="rect">
            <a:avLst/>
          </a:prstGeom>
          <a:solidFill>
            <a:srgbClr val="839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1938338" y="2973388"/>
            <a:ext cx="5529262" cy="12700"/>
          </a:xfrm>
          <a:prstGeom prst="rect">
            <a:avLst/>
          </a:prstGeom>
          <a:solidFill>
            <a:srgbClr val="859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1938338" y="2986088"/>
            <a:ext cx="5529262" cy="19050"/>
          </a:xfrm>
          <a:prstGeom prst="rect">
            <a:avLst/>
          </a:prstGeom>
          <a:solidFill>
            <a:srgbClr val="879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1938338" y="3005138"/>
            <a:ext cx="5529262" cy="26987"/>
          </a:xfrm>
          <a:prstGeom prst="rect">
            <a:avLst/>
          </a:prstGeom>
          <a:solidFill>
            <a:srgbClr val="899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1938338" y="3032125"/>
            <a:ext cx="5529262" cy="19050"/>
          </a:xfrm>
          <a:prstGeom prst="rect">
            <a:avLst/>
          </a:prstGeom>
          <a:solidFill>
            <a:srgbClr val="8C9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1938338" y="3051175"/>
            <a:ext cx="5529262" cy="25400"/>
          </a:xfrm>
          <a:prstGeom prst="rect">
            <a:avLst/>
          </a:prstGeom>
          <a:solidFill>
            <a:srgbClr val="8E9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1938338" y="3076575"/>
            <a:ext cx="5529262" cy="19050"/>
          </a:xfrm>
          <a:prstGeom prst="rect">
            <a:avLst/>
          </a:prstGeom>
          <a:solidFill>
            <a:srgbClr val="91A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1938338" y="3095625"/>
            <a:ext cx="5529262" cy="25400"/>
          </a:xfrm>
          <a:prstGeom prst="rect">
            <a:avLst/>
          </a:prstGeom>
          <a:solidFill>
            <a:srgbClr val="93A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1938338" y="3121025"/>
            <a:ext cx="5529262" cy="12700"/>
          </a:xfrm>
          <a:prstGeom prst="rect">
            <a:avLst/>
          </a:prstGeom>
          <a:solidFill>
            <a:srgbClr val="95A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1938338" y="3133725"/>
            <a:ext cx="5529262" cy="19050"/>
          </a:xfrm>
          <a:prstGeom prst="rect">
            <a:avLst/>
          </a:prstGeom>
          <a:solidFill>
            <a:srgbClr val="97A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1938338" y="3152775"/>
            <a:ext cx="5529262" cy="26988"/>
          </a:xfrm>
          <a:prstGeom prst="rect">
            <a:avLst/>
          </a:prstGeom>
          <a:solidFill>
            <a:srgbClr val="99A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1938338" y="3179763"/>
            <a:ext cx="5529262" cy="12700"/>
          </a:xfrm>
          <a:prstGeom prst="rect">
            <a:avLst/>
          </a:prstGeom>
          <a:solidFill>
            <a:srgbClr val="9BA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1938338" y="3192463"/>
            <a:ext cx="5529262" cy="19050"/>
          </a:xfrm>
          <a:prstGeom prst="rect">
            <a:avLst/>
          </a:prstGeom>
          <a:solidFill>
            <a:srgbClr val="9DA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1938338" y="3211513"/>
            <a:ext cx="5529262" cy="25400"/>
          </a:xfrm>
          <a:prstGeom prst="rect">
            <a:avLst/>
          </a:prstGeom>
          <a:solidFill>
            <a:srgbClr val="9FA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1938338" y="3236913"/>
            <a:ext cx="5529262" cy="12700"/>
          </a:xfrm>
          <a:prstGeom prst="rect">
            <a:avLst/>
          </a:prstGeom>
          <a:solidFill>
            <a:srgbClr val="A1A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1938338" y="3249613"/>
            <a:ext cx="5529262" cy="19050"/>
          </a:xfrm>
          <a:prstGeom prst="rect">
            <a:avLst/>
          </a:prstGeom>
          <a:solidFill>
            <a:srgbClr val="A3A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1938338" y="3268663"/>
            <a:ext cx="5529262" cy="19050"/>
          </a:xfrm>
          <a:prstGeom prst="rect">
            <a:avLst/>
          </a:prstGeom>
          <a:solidFill>
            <a:srgbClr val="A5B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1938338" y="3287713"/>
            <a:ext cx="5529262" cy="20637"/>
          </a:xfrm>
          <a:prstGeom prst="rect">
            <a:avLst/>
          </a:prstGeom>
          <a:solidFill>
            <a:srgbClr val="A7B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8" name="Rectangle 64"/>
          <p:cNvSpPr>
            <a:spLocks noChangeArrowheads="1"/>
          </p:cNvSpPr>
          <p:nvPr/>
        </p:nvSpPr>
        <p:spPr bwMode="auto">
          <a:xfrm>
            <a:off x="1938338" y="3308350"/>
            <a:ext cx="5529262" cy="19050"/>
          </a:xfrm>
          <a:prstGeom prst="rect">
            <a:avLst/>
          </a:prstGeom>
          <a:solidFill>
            <a:srgbClr val="A9B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9" name="Rectangle 65"/>
          <p:cNvSpPr>
            <a:spLocks noChangeArrowheads="1"/>
          </p:cNvSpPr>
          <p:nvPr/>
        </p:nvSpPr>
        <p:spPr bwMode="auto">
          <a:xfrm>
            <a:off x="1938338" y="3327400"/>
            <a:ext cx="5529262" cy="19050"/>
          </a:xfrm>
          <a:prstGeom prst="rect">
            <a:avLst/>
          </a:prstGeom>
          <a:solidFill>
            <a:srgbClr val="ABB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0" name="Rectangle 66"/>
          <p:cNvSpPr>
            <a:spLocks noChangeArrowheads="1"/>
          </p:cNvSpPr>
          <p:nvPr/>
        </p:nvSpPr>
        <p:spPr bwMode="auto">
          <a:xfrm>
            <a:off x="1938338" y="3346450"/>
            <a:ext cx="5529262" cy="25400"/>
          </a:xfrm>
          <a:prstGeom prst="rect">
            <a:avLst/>
          </a:prstGeom>
          <a:solidFill>
            <a:srgbClr val="AD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1" name="Rectangle 67"/>
          <p:cNvSpPr>
            <a:spLocks noChangeArrowheads="1"/>
          </p:cNvSpPr>
          <p:nvPr/>
        </p:nvSpPr>
        <p:spPr bwMode="auto">
          <a:xfrm>
            <a:off x="1938338" y="3371850"/>
            <a:ext cx="5529262" cy="19050"/>
          </a:xfrm>
          <a:prstGeom prst="rect">
            <a:avLst/>
          </a:prstGeom>
          <a:solidFill>
            <a:srgbClr val="AFB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2" name="Rectangle 68"/>
          <p:cNvSpPr>
            <a:spLocks noChangeArrowheads="1"/>
          </p:cNvSpPr>
          <p:nvPr/>
        </p:nvSpPr>
        <p:spPr bwMode="auto">
          <a:xfrm>
            <a:off x="1938338" y="3390900"/>
            <a:ext cx="5529262" cy="12700"/>
          </a:xfrm>
          <a:prstGeom prst="rect">
            <a:avLst/>
          </a:prstGeom>
          <a:solidFill>
            <a:srgbClr val="B1B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3" name="Rectangle 69"/>
          <p:cNvSpPr>
            <a:spLocks noChangeArrowheads="1"/>
          </p:cNvSpPr>
          <p:nvPr/>
        </p:nvSpPr>
        <p:spPr bwMode="auto">
          <a:xfrm>
            <a:off x="1938338" y="3403600"/>
            <a:ext cx="5529262" cy="19050"/>
          </a:xfrm>
          <a:prstGeom prst="rect">
            <a:avLst/>
          </a:prstGeom>
          <a:solidFill>
            <a:srgbClr val="B3B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4" name="Rectangle 70"/>
          <p:cNvSpPr>
            <a:spLocks noChangeArrowheads="1"/>
          </p:cNvSpPr>
          <p:nvPr/>
        </p:nvSpPr>
        <p:spPr bwMode="auto">
          <a:xfrm>
            <a:off x="1938338" y="3422650"/>
            <a:ext cx="5529262" cy="26988"/>
          </a:xfrm>
          <a:prstGeom prst="rect">
            <a:avLst/>
          </a:prstGeom>
          <a:solidFill>
            <a:srgbClr val="B5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5" name="Rectangle 71"/>
          <p:cNvSpPr>
            <a:spLocks noChangeArrowheads="1"/>
          </p:cNvSpPr>
          <p:nvPr/>
        </p:nvSpPr>
        <p:spPr bwMode="auto">
          <a:xfrm>
            <a:off x="1938338" y="3449638"/>
            <a:ext cx="5529262" cy="19050"/>
          </a:xfrm>
          <a:prstGeom prst="rect">
            <a:avLst/>
          </a:prstGeom>
          <a:solidFill>
            <a:srgbClr val="B7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6" name="Rectangle 72"/>
          <p:cNvSpPr>
            <a:spLocks noChangeArrowheads="1"/>
          </p:cNvSpPr>
          <p:nvPr/>
        </p:nvSpPr>
        <p:spPr bwMode="auto">
          <a:xfrm>
            <a:off x="1938338" y="3468688"/>
            <a:ext cx="5529262" cy="25400"/>
          </a:xfrm>
          <a:prstGeom prst="rect">
            <a:avLst/>
          </a:prstGeom>
          <a:solidFill>
            <a:srgbClr val="B9C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7" name="Rectangle 73"/>
          <p:cNvSpPr>
            <a:spLocks noChangeArrowheads="1"/>
          </p:cNvSpPr>
          <p:nvPr/>
        </p:nvSpPr>
        <p:spPr bwMode="auto">
          <a:xfrm>
            <a:off x="1938338" y="3494088"/>
            <a:ext cx="5529262" cy="19050"/>
          </a:xfrm>
          <a:prstGeom prst="rect">
            <a:avLst/>
          </a:prstGeom>
          <a:solidFill>
            <a:srgbClr val="BBC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8" name="Rectangle 74"/>
          <p:cNvSpPr>
            <a:spLocks noChangeArrowheads="1"/>
          </p:cNvSpPr>
          <p:nvPr/>
        </p:nvSpPr>
        <p:spPr bwMode="auto">
          <a:xfrm>
            <a:off x="1938338" y="3513138"/>
            <a:ext cx="5529262" cy="12700"/>
          </a:xfrm>
          <a:prstGeom prst="rect">
            <a:avLst/>
          </a:prstGeom>
          <a:solidFill>
            <a:srgbClr val="BD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9" name="Rectangle 75"/>
          <p:cNvSpPr>
            <a:spLocks noChangeArrowheads="1"/>
          </p:cNvSpPr>
          <p:nvPr/>
        </p:nvSpPr>
        <p:spPr bwMode="auto">
          <a:xfrm>
            <a:off x="1938338" y="3525838"/>
            <a:ext cx="5529262" cy="25400"/>
          </a:xfrm>
          <a:prstGeom prst="rect">
            <a:avLst/>
          </a:prstGeom>
          <a:solidFill>
            <a:srgbClr val="BFC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0" name="Rectangle 76"/>
          <p:cNvSpPr>
            <a:spLocks noChangeArrowheads="1"/>
          </p:cNvSpPr>
          <p:nvPr/>
        </p:nvSpPr>
        <p:spPr bwMode="auto">
          <a:xfrm>
            <a:off x="1938338" y="3551238"/>
            <a:ext cx="5529262" cy="19050"/>
          </a:xfrm>
          <a:prstGeom prst="rect">
            <a:avLst/>
          </a:prstGeom>
          <a:solidFill>
            <a:srgbClr val="C1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1" name="Rectangle 77"/>
          <p:cNvSpPr>
            <a:spLocks noChangeArrowheads="1"/>
          </p:cNvSpPr>
          <p:nvPr/>
        </p:nvSpPr>
        <p:spPr bwMode="auto">
          <a:xfrm>
            <a:off x="1938338" y="3570288"/>
            <a:ext cx="5529262" cy="26987"/>
          </a:xfrm>
          <a:prstGeom prst="rect">
            <a:avLst/>
          </a:prstGeom>
          <a:solidFill>
            <a:srgbClr val="C3C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2" name="Rectangle 78"/>
          <p:cNvSpPr>
            <a:spLocks noChangeArrowheads="1"/>
          </p:cNvSpPr>
          <p:nvPr/>
        </p:nvSpPr>
        <p:spPr bwMode="auto">
          <a:xfrm>
            <a:off x="1938338" y="3597275"/>
            <a:ext cx="5529262" cy="19050"/>
          </a:xfrm>
          <a:prstGeom prst="rect">
            <a:avLst/>
          </a:prstGeom>
          <a:solidFill>
            <a:srgbClr val="C5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3" name="Rectangle 79"/>
          <p:cNvSpPr>
            <a:spLocks noChangeArrowheads="1"/>
          </p:cNvSpPr>
          <p:nvPr/>
        </p:nvSpPr>
        <p:spPr bwMode="auto">
          <a:xfrm>
            <a:off x="1938338" y="3616325"/>
            <a:ext cx="5529262" cy="25400"/>
          </a:xfrm>
          <a:prstGeom prst="rect">
            <a:avLst/>
          </a:prstGeom>
          <a:solidFill>
            <a:srgbClr val="C7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4" name="Rectangle 80"/>
          <p:cNvSpPr>
            <a:spLocks noChangeArrowheads="1"/>
          </p:cNvSpPr>
          <p:nvPr/>
        </p:nvSpPr>
        <p:spPr bwMode="auto">
          <a:xfrm>
            <a:off x="1938338" y="3641725"/>
            <a:ext cx="5529262" cy="19050"/>
          </a:xfrm>
          <a:prstGeom prst="rect">
            <a:avLst/>
          </a:prstGeom>
          <a:solidFill>
            <a:srgbClr val="C9C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5" name="Rectangle 81"/>
          <p:cNvSpPr>
            <a:spLocks noChangeArrowheads="1"/>
          </p:cNvSpPr>
          <p:nvPr/>
        </p:nvSpPr>
        <p:spPr bwMode="auto">
          <a:xfrm>
            <a:off x="1938338" y="3660775"/>
            <a:ext cx="5529262" cy="12700"/>
          </a:xfrm>
          <a:prstGeom prst="rect">
            <a:avLst/>
          </a:prstGeom>
          <a:solidFill>
            <a:srgbClr val="CAD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6" name="Rectangle 82"/>
          <p:cNvSpPr>
            <a:spLocks noChangeArrowheads="1"/>
          </p:cNvSpPr>
          <p:nvPr/>
        </p:nvSpPr>
        <p:spPr bwMode="auto">
          <a:xfrm>
            <a:off x="1938338" y="3673475"/>
            <a:ext cx="5529262" cy="31750"/>
          </a:xfrm>
          <a:prstGeom prst="rect">
            <a:avLst/>
          </a:prstGeom>
          <a:solidFill>
            <a:srgbClr val="CCD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7" name="Rectangle 83"/>
          <p:cNvSpPr>
            <a:spLocks noChangeArrowheads="1"/>
          </p:cNvSpPr>
          <p:nvPr/>
        </p:nvSpPr>
        <p:spPr bwMode="auto">
          <a:xfrm>
            <a:off x="1938338" y="3705225"/>
            <a:ext cx="5529262" cy="26988"/>
          </a:xfrm>
          <a:prstGeom prst="rect">
            <a:avLst/>
          </a:prstGeom>
          <a:solidFill>
            <a:srgbClr val="CE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8" name="Rectangle 84"/>
          <p:cNvSpPr>
            <a:spLocks noChangeArrowheads="1"/>
          </p:cNvSpPr>
          <p:nvPr/>
        </p:nvSpPr>
        <p:spPr bwMode="auto">
          <a:xfrm>
            <a:off x="1938338" y="3732213"/>
            <a:ext cx="5529262" cy="19050"/>
          </a:xfrm>
          <a:prstGeom prst="rect">
            <a:avLst/>
          </a:prstGeom>
          <a:solidFill>
            <a:srgbClr val="D0D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9" name="Rectangle 85"/>
          <p:cNvSpPr>
            <a:spLocks noChangeArrowheads="1"/>
          </p:cNvSpPr>
          <p:nvPr/>
        </p:nvSpPr>
        <p:spPr bwMode="auto">
          <a:xfrm>
            <a:off x="1938338" y="3751263"/>
            <a:ext cx="5529262" cy="25400"/>
          </a:xfrm>
          <a:prstGeom prst="rect">
            <a:avLst/>
          </a:prstGeom>
          <a:solidFill>
            <a:srgbClr val="D2D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0" name="Rectangle 86"/>
          <p:cNvSpPr>
            <a:spLocks noChangeArrowheads="1"/>
          </p:cNvSpPr>
          <p:nvPr/>
        </p:nvSpPr>
        <p:spPr bwMode="auto">
          <a:xfrm>
            <a:off x="1938338" y="3776663"/>
            <a:ext cx="5529262" cy="31750"/>
          </a:xfrm>
          <a:prstGeom prst="rect">
            <a:avLst/>
          </a:prstGeom>
          <a:solidFill>
            <a:srgbClr val="D4D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1" name="Rectangle 87"/>
          <p:cNvSpPr>
            <a:spLocks noChangeArrowheads="1"/>
          </p:cNvSpPr>
          <p:nvPr/>
        </p:nvSpPr>
        <p:spPr bwMode="auto">
          <a:xfrm>
            <a:off x="1938338" y="3808413"/>
            <a:ext cx="5529262" cy="19050"/>
          </a:xfrm>
          <a:prstGeom prst="rect">
            <a:avLst/>
          </a:prstGeom>
          <a:solidFill>
            <a:srgbClr val="D6D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2" name="Rectangle 88"/>
          <p:cNvSpPr>
            <a:spLocks noChangeArrowheads="1"/>
          </p:cNvSpPr>
          <p:nvPr/>
        </p:nvSpPr>
        <p:spPr bwMode="auto">
          <a:xfrm>
            <a:off x="1938338" y="3827463"/>
            <a:ext cx="5529262" cy="25400"/>
          </a:xfrm>
          <a:prstGeom prst="rect">
            <a:avLst/>
          </a:prstGeom>
          <a:solidFill>
            <a:srgbClr val="D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3" name="Rectangle 89"/>
          <p:cNvSpPr>
            <a:spLocks noChangeArrowheads="1"/>
          </p:cNvSpPr>
          <p:nvPr/>
        </p:nvSpPr>
        <p:spPr bwMode="auto">
          <a:xfrm>
            <a:off x="1938338" y="3852863"/>
            <a:ext cx="5529262" cy="20637"/>
          </a:xfrm>
          <a:prstGeom prst="rect">
            <a:avLst/>
          </a:prstGeom>
          <a:solidFill>
            <a:srgbClr val="D9D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4" name="Rectangle 90"/>
          <p:cNvSpPr>
            <a:spLocks noChangeArrowheads="1"/>
          </p:cNvSpPr>
          <p:nvPr/>
        </p:nvSpPr>
        <p:spPr bwMode="auto">
          <a:xfrm>
            <a:off x="1938338" y="3873500"/>
            <a:ext cx="5529262" cy="25400"/>
          </a:xfrm>
          <a:prstGeom prst="rect">
            <a:avLst/>
          </a:prstGeom>
          <a:solidFill>
            <a:srgbClr val="DBD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5" name="Rectangle 91"/>
          <p:cNvSpPr>
            <a:spLocks noChangeArrowheads="1"/>
          </p:cNvSpPr>
          <p:nvPr/>
        </p:nvSpPr>
        <p:spPr bwMode="auto">
          <a:xfrm>
            <a:off x="1938338" y="3898900"/>
            <a:ext cx="5529262" cy="31750"/>
          </a:xfrm>
          <a:prstGeom prst="rect">
            <a:avLst/>
          </a:prstGeom>
          <a:solidFill>
            <a:srgbClr val="DDE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6" name="Rectangle 92"/>
          <p:cNvSpPr>
            <a:spLocks noChangeArrowheads="1"/>
          </p:cNvSpPr>
          <p:nvPr/>
        </p:nvSpPr>
        <p:spPr bwMode="auto">
          <a:xfrm>
            <a:off x="1938338" y="3930650"/>
            <a:ext cx="5529262" cy="25400"/>
          </a:xfrm>
          <a:prstGeom prst="rect">
            <a:avLst/>
          </a:prstGeom>
          <a:solidFill>
            <a:srgbClr val="DFE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7" name="Rectangle 93"/>
          <p:cNvSpPr>
            <a:spLocks noChangeArrowheads="1"/>
          </p:cNvSpPr>
          <p:nvPr/>
        </p:nvSpPr>
        <p:spPr bwMode="auto">
          <a:xfrm>
            <a:off x="1938338" y="3956050"/>
            <a:ext cx="5529262" cy="31750"/>
          </a:xfrm>
          <a:prstGeom prst="rect">
            <a:avLst/>
          </a:prstGeom>
          <a:solidFill>
            <a:srgbClr val="E0E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8" name="Rectangle 94"/>
          <p:cNvSpPr>
            <a:spLocks noChangeArrowheads="1"/>
          </p:cNvSpPr>
          <p:nvPr/>
        </p:nvSpPr>
        <p:spPr bwMode="auto">
          <a:xfrm>
            <a:off x="1938338" y="3987800"/>
            <a:ext cx="5529262" cy="25400"/>
          </a:xfrm>
          <a:prstGeom prst="rect">
            <a:avLst/>
          </a:prstGeom>
          <a:solidFill>
            <a:srgbClr val="E2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9" name="Rectangle 95"/>
          <p:cNvSpPr>
            <a:spLocks noChangeArrowheads="1"/>
          </p:cNvSpPr>
          <p:nvPr/>
        </p:nvSpPr>
        <p:spPr bwMode="auto">
          <a:xfrm>
            <a:off x="1938338" y="4013200"/>
            <a:ext cx="5529262" cy="46038"/>
          </a:xfrm>
          <a:prstGeom prst="rect">
            <a:avLst/>
          </a:prstGeom>
          <a:solidFill>
            <a:srgbClr val="E4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0" name="Rectangle 96"/>
          <p:cNvSpPr>
            <a:spLocks noChangeArrowheads="1"/>
          </p:cNvSpPr>
          <p:nvPr/>
        </p:nvSpPr>
        <p:spPr bwMode="auto">
          <a:xfrm>
            <a:off x="1938338" y="4059238"/>
            <a:ext cx="5529262" cy="31750"/>
          </a:xfrm>
          <a:prstGeom prst="rect">
            <a:avLst/>
          </a:prstGeom>
          <a:solidFill>
            <a:srgbClr val="E6E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1" name="Rectangle 97"/>
          <p:cNvSpPr>
            <a:spLocks noChangeArrowheads="1"/>
          </p:cNvSpPr>
          <p:nvPr/>
        </p:nvSpPr>
        <p:spPr bwMode="auto">
          <a:xfrm>
            <a:off x="1938338" y="4090988"/>
            <a:ext cx="5529262" cy="31750"/>
          </a:xfrm>
          <a:prstGeom prst="rect">
            <a:avLst/>
          </a:prstGeom>
          <a:solidFill>
            <a:srgbClr val="E8E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2" name="Rectangle 98"/>
          <p:cNvSpPr>
            <a:spLocks noChangeArrowheads="1"/>
          </p:cNvSpPr>
          <p:nvPr/>
        </p:nvSpPr>
        <p:spPr bwMode="auto">
          <a:xfrm>
            <a:off x="1938338" y="4122738"/>
            <a:ext cx="5529262" cy="31750"/>
          </a:xfrm>
          <a:prstGeom prst="rect">
            <a:avLst/>
          </a:prstGeom>
          <a:solidFill>
            <a:srgbClr val="EA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3" name="Rectangle 99"/>
          <p:cNvSpPr>
            <a:spLocks noChangeArrowheads="1"/>
          </p:cNvSpPr>
          <p:nvPr/>
        </p:nvSpPr>
        <p:spPr bwMode="auto">
          <a:xfrm>
            <a:off x="1938338" y="4154488"/>
            <a:ext cx="5529262" cy="39687"/>
          </a:xfrm>
          <a:prstGeom prst="rect">
            <a:avLst/>
          </a:prstGeom>
          <a:solidFill>
            <a:srgbClr val="EBE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4" name="Rectangle 100"/>
          <p:cNvSpPr>
            <a:spLocks noChangeArrowheads="1"/>
          </p:cNvSpPr>
          <p:nvPr/>
        </p:nvSpPr>
        <p:spPr bwMode="auto">
          <a:xfrm>
            <a:off x="1938338" y="4194175"/>
            <a:ext cx="5529262" cy="44450"/>
          </a:xfrm>
          <a:prstGeom prst="rect">
            <a:avLst/>
          </a:prstGeom>
          <a:solidFill>
            <a:srgbClr val="ED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5" name="Rectangle 101"/>
          <p:cNvSpPr>
            <a:spLocks noChangeArrowheads="1"/>
          </p:cNvSpPr>
          <p:nvPr/>
        </p:nvSpPr>
        <p:spPr bwMode="auto">
          <a:xfrm>
            <a:off x="1938338" y="4238625"/>
            <a:ext cx="5529262" cy="44450"/>
          </a:xfrm>
          <a:prstGeom prst="rect">
            <a:avLst/>
          </a:prstGeom>
          <a:solidFill>
            <a:srgbClr val="EFF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6" name="Rectangle 102"/>
          <p:cNvSpPr>
            <a:spLocks noChangeArrowheads="1"/>
          </p:cNvSpPr>
          <p:nvPr/>
        </p:nvSpPr>
        <p:spPr bwMode="auto">
          <a:xfrm>
            <a:off x="1938338" y="4283075"/>
            <a:ext cx="5529262" cy="46038"/>
          </a:xfrm>
          <a:prstGeom prst="rect">
            <a:avLst/>
          </a:prstGeom>
          <a:solidFill>
            <a:srgbClr val="F1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" name="Rectangle 103"/>
          <p:cNvSpPr>
            <a:spLocks noChangeArrowheads="1"/>
          </p:cNvSpPr>
          <p:nvPr/>
        </p:nvSpPr>
        <p:spPr bwMode="auto">
          <a:xfrm>
            <a:off x="1938338" y="4329113"/>
            <a:ext cx="5529262" cy="44450"/>
          </a:xfrm>
          <a:prstGeom prst="rect">
            <a:avLst/>
          </a:prstGeom>
          <a:solidFill>
            <a:srgbClr val="F2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8" name="Rectangle 104"/>
          <p:cNvSpPr>
            <a:spLocks noChangeArrowheads="1"/>
          </p:cNvSpPr>
          <p:nvPr/>
        </p:nvSpPr>
        <p:spPr bwMode="auto">
          <a:xfrm>
            <a:off x="1938338" y="4373563"/>
            <a:ext cx="5529262" cy="50800"/>
          </a:xfrm>
          <a:prstGeom prst="rect">
            <a:avLst/>
          </a:prstGeom>
          <a:solidFill>
            <a:srgbClr val="F4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9" name="Rectangle 105"/>
          <p:cNvSpPr>
            <a:spLocks noChangeArrowheads="1"/>
          </p:cNvSpPr>
          <p:nvPr/>
        </p:nvSpPr>
        <p:spPr bwMode="auto">
          <a:xfrm>
            <a:off x="1938338" y="4424363"/>
            <a:ext cx="5529262" cy="71437"/>
          </a:xfrm>
          <a:prstGeom prst="rect">
            <a:avLst/>
          </a:prstGeom>
          <a:solidFill>
            <a:srgbClr val="F6F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0" name="Rectangle 106"/>
          <p:cNvSpPr>
            <a:spLocks noChangeArrowheads="1"/>
          </p:cNvSpPr>
          <p:nvPr/>
        </p:nvSpPr>
        <p:spPr bwMode="auto">
          <a:xfrm>
            <a:off x="1938338" y="4495800"/>
            <a:ext cx="5529262" cy="57150"/>
          </a:xfrm>
          <a:prstGeom prst="rect">
            <a:avLst/>
          </a:prstGeom>
          <a:solidFill>
            <a:srgbClr val="F8F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1" name="Rectangle 107"/>
          <p:cNvSpPr>
            <a:spLocks noChangeArrowheads="1"/>
          </p:cNvSpPr>
          <p:nvPr/>
        </p:nvSpPr>
        <p:spPr bwMode="auto">
          <a:xfrm>
            <a:off x="1938338" y="4552950"/>
            <a:ext cx="5529262" cy="77788"/>
          </a:xfrm>
          <a:prstGeom prst="rect">
            <a:avLst/>
          </a:prstGeom>
          <a:solidFill>
            <a:srgbClr val="F9F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2" name="Rectangle 108"/>
          <p:cNvSpPr>
            <a:spLocks noChangeArrowheads="1"/>
          </p:cNvSpPr>
          <p:nvPr/>
        </p:nvSpPr>
        <p:spPr bwMode="auto">
          <a:xfrm>
            <a:off x="1938338" y="4630738"/>
            <a:ext cx="5529262" cy="88900"/>
          </a:xfrm>
          <a:prstGeom prst="rect">
            <a:avLst/>
          </a:prstGeom>
          <a:solidFill>
            <a:srgbClr val="FBF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3" name="Rectangle 109"/>
          <p:cNvSpPr>
            <a:spLocks noChangeArrowheads="1"/>
          </p:cNvSpPr>
          <p:nvPr/>
        </p:nvSpPr>
        <p:spPr bwMode="auto">
          <a:xfrm>
            <a:off x="1938338" y="4719638"/>
            <a:ext cx="5529262" cy="90487"/>
          </a:xfrm>
          <a:prstGeom prst="rect">
            <a:avLst/>
          </a:prstGeom>
          <a:solidFill>
            <a:srgbClr val="FCF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4" name="Rectangle 110"/>
          <p:cNvSpPr>
            <a:spLocks noChangeArrowheads="1"/>
          </p:cNvSpPr>
          <p:nvPr/>
        </p:nvSpPr>
        <p:spPr bwMode="auto">
          <a:xfrm>
            <a:off x="1938338" y="4810125"/>
            <a:ext cx="5529262" cy="141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5" name="Rectangle 111"/>
          <p:cNvSpPr>
            <a:spLocks noChangeArrowheads="1"/>
          </p:cNvSpPr>
          <p:nvPr/>
        </p:nvSpPr>
        <p:spPr bwMode="auto">
          <a:xfrm>
            <a:off x="1938338" y="2068513"/>
            <a:ext cx="552926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6" name="Line 112"/>
          <p:cNvSpPr>
            <a:spLocks noChangeShapeType="1"/>
          </p:cNvSpPr>
          <p:nvPr/>
        </p:nvSpPr>
        <p:spPr bwMode="auto">
          <a:xfrm>
            <a:off x="1938338" y="4508500"/>
            <a:ext cx="5529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" name="Line 113"/>
          <p:cNvSpPr>
            <a:spLocks noChangeShapeType="1"/>
          </p:cNvSpPr>
          <p:nvPr/>
        </p:nvSpPr>
        <p:spPr bwMode="auto">
          <a:xfrm>
            <a:off x="1938338" y="4065588"/>
            <a:ext cx="55292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8" name="Line 114"/>
          <p:cNvSpPr>
            <a:spLocks noChangeShapeType="1"/>
          </p:cNvSpPr>
          <p:nvPr/>
        </p:nvSpPr>
        <p:spPr bwMode="auto">
          <a:xfrm>
            <a:off x="1938338" y="3622675"/>
            <a:ext cx="5529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9" name="Line 115"/>
          <p:cNvSpPr>
            <a:spLocks noChangeShapeType="1"/>
          </p:cNvSpPr>
          <p:nvPr/>
        </p:nvSpPr>
        <p:spPr bwMode="auto">
          <a:xfrm>
            <a:off x="1938338" y="3179763"/>
            <a:ext cx="55292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0" name="Line 116"/>
          <p:cNvSpPr>
            <a:spLocks noChangeShapeType="1"/>
          </p:cNvSpPr>
          <p:nvPr/>
        </p:nvSpPr>
        <p:spPr bwMode="auto">
          <a:xfrm>
            <a:off x="1938338" y="2736850"/>
            <a:ext cx="5529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" name="Line 117"/>
          <p:cNvSpPr>
            <a:spLocks noChangeShapeType="1"/>
          </p:cNvSpPr>
          <p:nvPr/>
        </p:nvSpPr>
        <p:spPr bwMode="auto">
          <a:xfrm>
            <a:off x="1938338" y="2292350"/>
            <a:ext cx="5529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" name="Rectangle 118"/>
          <p:cNvSpPr>
            <a:spLocks noChangeArrowheads="1"/>
          </p:cNvSpPr>
          <p:nvPr/>
        </p:nvSpPr>
        <p:spPr bwMode="auto">
          <a:xfrm>
            <a:off x="1938338" y="2068513"/>
            <a:ext cx="5529262" cy="2882900"/>
          </a:xfrm>
          <a:prstGeom prst="rect">
            <a:avLst/>
          </a:prstGeom>
          <a:noFill/>
          <a:ln w="63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3" name="Rectangle 119"/>
          <p:cNvSpPr>
            <a:spLocks noChangeArrowheads="1"/>
          </p:cNvSpPr>
          <p:nvPr/>
        </p:nvSpPr>
        <p:spPr bwMode="auto">
          <a:xfrm>
            <a:off x="2174875" y="4835525"/>
            <a:ext cx="315913" cy="115888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4" name="Rectangle 120"/>
          <p:cNvSpPr>
            <a:spLocks noChangeArrowheads="1"/>
          </p:cNvSpPr>
          <p:nvPr/>
        </p:nvSpPr>
        <p:spPr bwMode="auto">
          <a:xfrm>
            <a:off x="2965450" y="4181475"/>
            <a:ext cx="314325" cy="769938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5" name="Rectangle 121"/>
          <p:cNvSpPr>
            <a:spLocks noChangeArrowheads="1"/>
          </p:cNvSpPr>
          <p:nvPr/>
        </p:nvSpPr>
        <p:spPr bwMode="auto">
          <a:xfrm>
            <a:off x="3756025" y="3770313"/>
            <a:ext cx="314325" cy="1181100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6" name="Rectangle 122"/>
          <p:cNvSpPr>
            <a:spLocks noChangeArrowheads="1"/>
          </p:cNvSpPr>
          <p:nvPr/>
        </p:nvSpPr>
        <p:spPr bwMode="auto">
          <a:xfrm>
            <a:off x="4545013" y="4065588"/>
            <a:ext cx="314325" cy="885825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7" name="Rectangle 123"/>
          <p:cNvSpPr>
            <a:spLocks noChangeArrowheads="1"/>
          </p:cNvSpPr>
          <p:nvPr/>
        </p:nvSpPr>
        <p:spPr bwMode="auto">
          <a:xfrm>
            <a:off x="5335588" y="3886200"/>
            <a:ext cx="314325" cy="1065213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8" name="Rectangle 124"/>
          <p:cNvSpPr>
            <a:spLocks noChangeArrowheads="1"/>
          </p:cNvSpPr>
          <p:nvPr/>
        </p:nvSpPr>
        <p:spPr bwMode="auto">
          <a:xfrm>
            <a:off x="6124575" y="3532188"/>
            <a:ext cx="314325" cy="1419225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9" name="Rectangle 125"/>
          <p:cNvSpPr>
            <a:spLocks noChangeArrowheads="1"/>
          </p:cNvSpPr>
          <p:nvPr/>
        </p:nvSpPr>
        <p:spPr bwMode="auto">
          <a:xfrm>
            <a:off x="6915150" y="3294063"/>
            <a:ext cx="314325" cy="1657350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0" name="Line 126"/>
          <p:cNvSpPr>
            <a:spLocks noChangeShapeType="1"/>
          </p:cNvSpPr>
          <p:nvPr/>
        </p:nvSpPr>
        <p:spPr bwMode="auto">
          <a:xfrm flipV="1">
            <a:off x="2330450" y="4713288"/>
            <a:ext cx="1588" cy="1222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" name="Line 127"/>
          <p:cNvSpPr>
            <a:spLocks noChangeShapeType="1"/>
          </p:cNvSpPr>
          <p:nvPr/>
        </p:nvSpPr>
        <p:spPr bwMode="auto">
          <a:xfrm>
            <a:off x="2309813" y="4713288"/>
            <a:ext cx="4603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" name="Line 128"/>
          <p:cNvSpPr>
            <a:spLocks noChangeShapeType="1"/>
          </p:cNvSpPr>
          <p:nvPr/>
        </p:nvSpPr>
        <p:spPr bwMode="auto">
          <a:xfrm flipV="1">
            <a:off x="3119438" y="3654425"/>
            <a:ext cx="1587" cy="527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" name="Line 129"/>
          <p:cNvSpPr>
            <a:spLocks noChangeShapeType="1"/>
          </p:cNvSpPr>
          <p:nvPr/>
        </p:nvSpPr>
        <p:spPr bwMode="auto">
          <a:xfrm>
            <a:off x="3100388" y="3654425"/>
            <a:ext cx="444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" name="Line 130"/>
          <p:cNvSpPr>
            <a:spLocks noChangeShapeType="1"/>
          </p:cNvSpPr>
          <p:nvPr/>
        </p:nvSpPr>
        <p:spPr bwMode="auto">
          <a:xfrm flipV="1">
            <a:off x="3910013" y="3441700"/>
            <a:ext cx="1587" cy="3286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5" name="Line 131"/>
          <p:cNvSpPr>
            <a:spLocks noChangeShapeType="1"/>
          </p:cNvSpPr>
          <p:nvPr/>
        </p:nvSpPr>
        <p:spPr bwMode="auto">
          <a:xfrm>
            <a:off x="3889375" y="3441700"/>
            <a:ext cx="4603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6" name="Line 132"/>
          <p:cNvSpPr>
            <a:spLocks noChangeShapeType="1"/>
          </p:cNvSpPr>
          <p:nvPr/>
        </p:nvSpPr>
        <p:spPr bwMode="auto">
          <a:xfrm flipV="1">
            <a:off x="4699000" y="3962400"/>
            <a:ext cx="1588" cy="1031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" name="Line 133"/>
          <p:cNvSpPr>
            <a:spLocks noChangeShapeType="1"/>
          </p:cNvSpPr>
          <p:nvPr/>
        </p:nvSpPr>
        <p:spPr bwMode="auto">
          <a:xfrm>
            <a:off x="4679950" y="3962400"/>
            <a:ext cx="444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8" name="Line 134"/>
          <p:cNvSpPr>
            <a:spLocks noChangeShapeType="1"/>
          </p:cNvSpPr>
          <p:nvPr/>
        </p:nvSpPr>
        <p:spPr bwMode="auto">
          <a:xfrm flipV="1">
            <a:off x="5489575" y="3711575"/>
            <a:ext cx="1588" cy="174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9" name="Line 135"/>
          <p:cNvSpPr>
            <a:spLocks noChangeShapeType="1"/>
          </p:cNvSpPr>
          <p:nvPr/>
        </p:nvSpPr>
        <p:spPr bwMode="auto">
          <a:xfrm>
            <a:off x="5470525" y="3711575"/>
            <a:ext cx="444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0" name="Line 136"/>
          <p:cNvSpPr>
            <a:spLocks noChangeShapeType="1"/>
          </p:cNvSpPr>
          <p:nvPr/>
        </p:nvSpPr>
        <p:spPr bwMode="auto">
          <a:xfrm flipV="1">
            <a:off x="6278563" y="3082925"/>
            <a:ext cx="1587" cy="4492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1" name="Line 137"/>
          <p:cNvSpPr>
            <a:spLocks noChangeShapeType="1"/>
          </p:cNvSpPr>
          <p:nvPr/>
        </p:nvSpPr>
        <p:spPr bwMode="auto">
          <a:xfrm>
            <a:off x="6259513" y="3082925"/>
            <a:ext cx="444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2" name="Line 138"/>
          <p:cNvSpPr>
            <a:spLocks noChangeShapeType="1"/>
          </p:cNvSpPr>
          <p:nvPr/>
        </p:nvSpPr>
        <p:spPr bwMode="auto">
          <a:xfrm flipV="1">
            <a:off x="7069138" y="2466975"/>
            <a:ext cx="1587" cy="8270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3" name="Line 139"/>
          <p:cNvSpPr>
            <a:spLocks noChangeShapeType="1"/>
          </p:cNvSpPr>
          <p:nvPr/>
        </p:nvSpPr>
        <p:spPr bwMode="auto">
          <a:xfrm>
            <a:off x="7050088" y="2466975"/>
            <a:ext cx="444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4" name="Line 140"/>
          <p:cNvSpPr>
            <a:spLocks noChangeShapeType="1"/>
          </p:cNvSpPr>
          <p:nvPr/>
        </p:nvSpPr>
        <p:spPr bwMode="auto">
          <a:xfrm>
            <a:off x="2330450" y="4835525"/>
            <a:ext cx="1588" cy="1158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5" name="Line 141"/>
          <p:cNvSpPr>
            <a:spLocks noChangeShapeType="1"/>
          </p:cNvSpPr>
          <p:nvPr/>
        </p:nvSpPr>
        <p:spPr bwMode="auto">
          <a:xfrm>
            <a:off x="2309813" y="4951413"/>
            <a:ext cx="4603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6" name="Line 142"/>
          <p:cNvSpPr>
            <a:spLocks noChangeShapeType="1"/>
          </p:cNvSpPr>
          <p:nvPr/>
        </p:nvSpPr>
        <p:spPr bwMode="auto">
          <a:xfrm>
            <a:off x="3119438" y="4181475"/>
            <a:ext cx="1587" cy="525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7" name="Line 143"/>
          <p:cNvSpPr>
            <a:spLocks noChangeShapeType="1"/>
          </p:cNvSpPr>
          <p:nvPr/>
        </p:nvSpPr>
        <p:spPr bwMode="auto">
          <a:xfrm>
            <a:off x="3100388" y="4706938"/>
            <a:ext cx="444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8" name="Line 144"/>
          <p:cNvSpPr>
            <a:spLocks noChangeShapeType="1"/>
          </p:cNvSpPr>
          <p:nvPr/>
        </p:nvSpPr>
        <p:spPr bwMode="auto">
          <a:xfrm>
            <a:off x="3910013" y="3770313"/>
            <a:ext cx="1587" cy="3270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9" name="Line 145"/>
          <p:cNvSpPr>
            <a:spLocks noChangeShapeType="1"/>
          </p:cNvSpPr>
          <p:nvPr/>
        </p:nvSpPr>
        <p:spPr bwMode="auto">
          <a:xfrm>
            <a:off x="3889375" y="4097338"/>
            <a:ext cx="460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0" name="Line 146"/>
          <p:cNvSpPr>
            <a:spLocks noChangeShapeType="1"/>
          </p:cNvSpPr>
          <p:nvPr/>
        </p:nvSpPr>
        <p:spPr bwMode="auto">
          <a:xfrm>
            <a:off x="4699000" y="4065588"/>
            <a:ext cx="1588" cy="1031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1" name="Line 147"/>
          <p:cNvSpPr>
            <a:spLocks noChangeShapeType="1"/>
          </p:cNvSpPr>
          <p:nvPr/>
        </p:nvSpPr>
        <p:spPr bwMode="auto">
          <a:xfrm>
            <a:off x="4679950" y="4168775"/>
            <a:ext cx="444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2" name="Line 148"/>
          <p:cNvSpPr>
            <a:spLocks noChangeShapeType="1"/>
          </p:cNvSpPr>
          <p:nvPr/>
        </p:nvSpPr>
        <p:spPr bwMode="auto">
          <a:xfrm>
            <a:off x="5489575" y="3886200"/>
            <a:ext cx="1588" cy="1793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3" name="Line 149"/>
          <p:cNvSpPr>
            <a:spLocks noChangeShapeType="1"/>
          </p:cNvSpPr>
          <p:nvPr/>
        </p:nvSpPr>
        <p:spPr bwMode="auto">
          <a:xfrm>
            <a:off x="5470525" y="4065588"/>
            <a:ext cx="444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4" name="Line 150"/>
          <p:cNvSpPr>
            <a:spLocks noChangeShapeType="1"/>
          </p:cNvSpPr>
          <p:nvPr/>
        </p:nvSpPr>
        <p:spPr bwMode="auto">
          <a:xfrm>
            <a:off x="6278563" y="3532188"/>
            <a:ext cx="1587" cy="4429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5" name="Line 151"/>
          <p:cNvSpPr>
            <a:spLocks noChangeShapeType="1"/>
          </p:cNvSpPr>
          <p:nvPr/>
        </p:nvSpPr>
        <p:spPr bwMode="auto">
          <a:xfrm>
            <a:off x="6259513" y="3975100"/>
            <a:ext cx="444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6" name="Line 152"/>
          <p:cNvSpPr>
            <a:spLocks noChangeShapeType="1"/>
          </p:cNvSpPr>
          <p:nvPr/>
        </p:nvSpPr>
        <p:spPr bwMode="auto">
          <a:xfrm>
            <a:off x="7069138" y="3294063"/>
            <a:ext cx="1587" cy="828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7" name="Line 153"/>
          <p:cNvSpPr>
            <a:spLocks noChangeShapeType="1"/>
          </p:cNvSpPr>
          <p:nvPr/>
        </p:nvSpPr>
        <p:spPr bwMode="auto">
          <a:xfrm>
            <a:off x="7050088" y="4122738"/>
            <a:ext cx="444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" name="Line 154"/>
          <p:cNvSpPr>
            <a:spLocks noChangeShapeType="1"/>
          </p:cNvSpPr>
          <p:nvPr/>
        </p:nvSpPr>
        <p:spPr bwMode="auto">
          <a:xfrm>
            <a:off x="1938338" y="2068513"/>
            <a:ext cx="1587" cy="2882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9" name="Line 155"/>
          <p:cNvSpPr>
            <a:spLocks noChangeShapeType="1"/>
          </p:cNvSpPr>
          <p:nvPr/>
        </p:nvSpPr>
        <p:spPr bwMode="auto">
          <a:xfrm>
            <a:off x="1900238" y="4951413"/>
            <a:ext cx="38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0" name="Line 156"/>
          <p:cNvSpPr>
            <a:spLocks noChangeShapeType="1"/>
          </p:cNvSpPr>
          <p:nvPr/>
        </p:nvSpPr>
        <p:spPr bwMode="auto">
          <a:xfrm>
            <a:off x="1900238" y="450850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1" name="Line 157"/>
          <p:cNvSpPr>
            <a:spLocks noChangeShapeType="1"/>
          </p:cNvSpPr>
          <p:nvPr/>
        </p:nvSpPr>
        <p:spPr bwMode="auto">
          <a:xfrm>
            <a:off x="1900238" y="4065588"/>
            <a:ext cx="38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2" name="Line 158"/>
          <p:cNvSpPr>
            <a:spLocks noChangeShapeType="1"/>
          </p:cNvSpPr>
          <p:nvPr/>
        </p:nvSpPr>
        <p:spPr bwMode="auto">
          <a:xfrm>
            <a:off x="1900238" y="3622675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3" name="Line 159"/>
          <p:cNvSpPr>
            <a:spLocks noChangeShapeType="1"/>
          </p:cNvSpPr>
          <p:nvPr/>
        </p:nvSpPr>
        <p:spPr bwMode="auto">
          <a:xfrm>
            <a:off x="1900238" y="3179763"/>
            <a:ext cx="38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4" name="Line 160"/>
          <p:cNvSpPr>
            <a:spLocks noChangeShapeType="1"/>
          </p:cNvSpPr>
          <p:nvPr/>
        </p:nvSpPr>
        <p:spPr bwMode="auto">
          <a:xfrm>
            <a:off x="1900238" y="273685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5" name="Line 161"/>
          <p:cNvSpPr>
            <a:spLocks noChangeShapeType="1"/>
          </p:cNvSpPr>
          <p:nvPr/>
        </p:nvSpPr>
        <p:spPr bwMode="auto">
          <a:xfrm>
            <a:off x="1900238" y="2292350"/>
            <a:ext cx="381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6" name="Line 162"/>
          <p:cNvSpPr>
            <a:spLocks noChangeShapeType="1"/>
          </p:cNvSpPr>
          <p:nvPr/>
        </p:nvSpPr>
        <p:spPr bwMode="auto">
          <a:xfrm>
            <a:off x="1938338" y="4951413"/>
            <a:ext cx="55292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7" name="Line 163"/>
          <p:cNvSpPr>
            <a:spLocks noChangeShapeType="1"/>
          </p:cNvSpPr>
          <p:nvPr/>
        </p:nvSpPr>
        <p:spPr bwMode="auto">
          <a:xfrm flipV="1">
            <a:off x="1938338" y="495141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8" name="Line 164"/>
          <p:cNvSpPr>
            <a:spLocks noChangeShapeType="1"/>
          </p:cNvSpPr>
          <p:nvPr/>
        </p:nvSpPr>
        <p:spPr bwMode="auto">
          <a:xfrm flipV="1">
            <a:off x="2727325" y="49514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9" name="Line 165"/>
          <p:cNvSpPr>
            <a:spLocks noChangeShapeType="1"/>
          </p:cNvSpPr>
          <p:nvPr/>
        </p:nvSpPr>
        <p:spPr bwMode="auto">
          <a:xfrm flipV="1">
            <a:off x="3517900" y="49514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0" name="Line 166"/>
          <p:cNvSpPr>
            <a:spLocks noChangeShapeType="1"/>
          </p:cNvSpPr>
          <p:nvPr/>
        </p:nvSpPr>
        <p:spPr bwMode="auto">
          <a:xfrm flipV="1">
            <a:off x="4306888" y="495141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1" name="Line 167"/>
          <p:cNvSpPr>
            <a:spLocks noChangeShapeType="1"/>
          </p:cNvSpPr>
          <p:nvPr/>
        </p:nvSpPr>
        <p:spPr bwMode="auto">
          <a:xfrm flipV="1">
            <a:off x="5097463" y="4951413"/>
            <a:ext cx="1587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2" name="Line 168"/>
          <p:cNvSpPr>
            <a:spLocks noChangeShapeType="1"/>
          </p:cNvSpPr>
          <p:nvPr/>
        </p:nvSpPr>
        <p:spPr bwMode="auto">
          <a:xfrm flipV="1">
            <a:off x="5886450" y="49514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3" name="Line 169"/>
          <p:cNvSpPr>
            <a:spLocks noChangeShapeType="1"/>
          </p:cNvSpPr>
          <p:nvPr/>
        </p:nvSpPr>
        <p:spPr bwMode="auto">
          <a:xfrm flipV="1">
            <a:off x="6677025" y="49514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4" name="Line 170"/>
          <p:cNvSpPr>
            <a:spLocks noChangeShapeType="1"/>
          </p:cNvSpPr>
          <p:nvPr/>
        </p:nvSpPr>
        <p:spPr bwMode="auto">
          <a:xfrm flipV="1">
            <a:off x="7467600" y="4951413"/>
            <a:ext cx="1588" cy="38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987" name="Rectangle 171"/>
          <p:cNvSpPr>
            <a:spLocks noChangeArrowheads="1"/>
          </p:cNvSpPr>
          <p:nvPr/>
        </p:nvSpPr>
        <p:spPr bwMode="auto">
          <a:xfrm>
            <a:off x="7029450" y="2292350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b="1">
                <a:solidFill>
                  <a:srgbClr val="000000"/>
                </a:solidFill>
                <a:latin typeface="Arial" charset="0"/>
              </a:rPr>
              <a:t>a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0988" name="Rectangle 172"/>
          <p:cNvSpPr>
            <a:spLocks noChangeArrowheads="1"/>
          </p:cNvSpPr>
          <p:nvPr/>
        </p:nvSpPr>
        <p:spPr bwMode="auto">
          <a:xfrm>
            <a:off x="6240463" y="283845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b="1">
                <a:solidFill>
                  <a:srgbClr val="000000"/>
                </a:solidFill>
                <a:latin typeface="Arial" charset="0"/>
              </a:rPr>
              <a:t>a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0989" name="Rectangle 173"/>
          <p:cNvSpPr>
            <a:spLocks noChangeArrowheads="1"/>
          </p:cNvSpPr>
          <p:nvPr/>
        </p:nvSpPr>
        <p:spPr bwMode="auto">
          <a:xfrm>
            <a:off x="5437188" y="337185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b="1">
                <a:solidFill>
                  <a:srgbClr val="000000"/>
                </a:solidFill>
                <a:latin typeface="Arial" charset="0"/>
              </a:rPr>
              <a:t>a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0990" name="Rectangle 174"/>
          <p:cNvSpPr>
            <a:spLocks noChangeArrowheads="1"/>
          </p:cNvSpPr>
          <p:nvPr/>
        </p:nvSpPr>
        <p:spPr bwMode="auto">
          <a:xfrm>
            <a:off x="4673600" y="3397250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b="1">
                <a:solidFill>
                  <a:srgbClr val="000000"/>
                </a:solidFill>
                <a:latin typeface="Arial" charset="0"/>
              </a:rPr>
              <a:t>a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0991" name="Rectangle 175"/>
          <p:cNvSpPr>
            <a:spLocks noChangeArrowheads="1"/>
          </p:cNvSpPr>
          <p:nvPr/>
        </p:nvSpPr>
        <p:spPr bwMode="auto">
          <a:xfrm>
            <a:off x="3883025" y="323056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b="1">
                <a:solidFill>
                  <a:srgbClr val="000000"/>
                </a:solidFill>
                <a:latin typeface="Arial" charset="0"/>
              </a:rPr>
              <a:t>a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0992" name="Rectangle 176"/>
          <p:cNvSpPr>
            <a:spLocks noChangeArrowheads="1"/>
          </p:cNvSpPr>
          <p:nvPr/>
        </p:nvSpPr>
        <p:spPr bwMode="auto">
          <a:xfrm>
            <a:off x="3028950" y="338455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b="1">
                <a:solidFill>
                  <a:srgbClr val="000000"/>
                </a:solidFill>
                <a:latin typeface="Arial" charset="0"/>
              </a:rPr>
              <a:t>ab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0993" name="Rectangle 177"/>
          <p:cNvSpPr>
            <a:spLocks noChangeArrowheads="1"/>
          </p:cNvSpPr>
          <p:nvPr/>
        </p:nvSpPr>
        <p:spPr bwMode="auto">
          <a:xfrm>
            <a:off x="2284413" y="4322763"/>
            <a:ext cx="936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b="1">
                <a:solidFill>
                  <a:srgbClr val="000000"/>
                </a:solidFill>
                <a:latin typeface="Arial" charset="0"/>
              </a:rPr>
              <a:t>b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0994" name="Rectangle 178"/>
          <p:cNvSpPr>
            <a:spLocks noChangeArrowheads="1"/>
          </p:cNvSpPr>
          <p:nvPr/>
        </p:nvSpPr>
        <p:spPr bwMode="auto">
          <a:xfrm>
            <a:off x="1771650" y="48815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0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0995" name="Rectangle 179"/>
          <p:cNvSpPr>
            <a:spLocks noChangeArrowheads="1"/>
          </p:cNvSpPr>
          <p:nvPr/>
        </p:nvSpPr>
        <p:spPr bwMode="auto">
          <a:xfrm>
            <a:off x="1700213" y="44370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20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0996" name="Rectangle 180"/>
          <p:cNvSpPr>
            <a:spLocks noChangeArrowheads="1"/>
          </p:cNvSpPr>
          <p:nvPr/>
        </p:nvSpPr>
        <p:spPr bwMode="auto">
          <a:xfrm>
            <a:off x="1700213" y="39941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40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0997" name="Rectangle 181"/>
          <p:cNvSpPr>
            <a:spLocks noChangeArrowheads="1"/>
          </p:cNvSpPr>
          <p:nvPr/>
        </p:nvSpPr>
        <p:spPr bwMode="auto">
          <a:xfrm>
            <a:off x="1700213" y="35512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60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0998" name="Rectangle 182"/>
          <p:cNvSpPr>
            <a:spLocks noChangeArrowheads="1"/>
          </p:cNvSpPr>
          <p:nvPr/>
        </p:nvSpPr>
        <p:spPr bwMode="auto">
          <a:xfrm>
            <a:off x="1700213" y="31083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80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0999" name="Rectangle 183"/>
          <p:cNvSpPr>
            <a:spLocks noChangeArrowheads="1"/>
          </p:cNvSpPr>
          <p:nvPr/>
        </p:nvSpPr>
        <p:spPr bwMode="auto">
          <a:xfrm>
            <a:off x="1630363" y="26654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100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00" name="Rectangle 184"/>
          <p:cNvSpPr>
            <a:spLocks noChangeArrowheads="1"/>
          </p:cNvSpPr>
          <p:nvPr/>
        </p:nvSpPr>
        <p:spPr bwMode="auto">
          <a:xfrm>
            <a:off x="1630363" y="22225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120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01" name="Rectangle 185"/>
          <p:cNvSpPr>
            <a:spLocks noChangeArrowheads="1"/>
          </p:cNvSpPr>
          <p:nvPr/>
        </p:nvSpPr>
        <p:spPr bwMode="auto">
          <a:xfrm>
            <a:off x="1989138" y="5060950"/>
            <a:ext cx="803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Conventional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02" name="Rectangle 186"/>
          <p:cNvSpPr>
            <a:spLocks noChangeArrowheads="1"/>
          </p:cNvSpPr>
          <p:nvPr/>
        </p:nvSpPr>
        <p:spPr bwMode="auto">
          <a:xfrm>
            <a:off x="2073275" y="5214938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ploughed,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03" name="Rectangle 187"/>
          <p:cNvSpPr>
            <a:spLocks noChangeArrowheads="1"/>
          </p:cNvSpPr>
          <p:nvPr/>
        </p:nvSpPr>
        <p:spPr bwMode="auto">
          <a:xfrm>
            <a:off x="2181225" y="5368925"/>
            <a:ext cx="3508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maize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04" name="Rectangle 188"/>
          <p:cNvSpPr>
            <a:spLocks noChangeArrowheads="1"/>
          </p:cNvSpPr>
          <p:nvPr/>
        </p:nvSpPr>
        <p:spPr bwMode="auto">
          <a:xfrm>
            <a:off x="2971800" y="5060950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Direct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05" name="Rectangle 189"/>
          <p:cNvSpPr>
            <a:spLocks noChangeArrowheads="1"/>
          </p:cNvSpPr>
          <p:nvPr/>
        </p:nvSpPr>
        <p:spPr bwMode="auto">
          <a:xfrm>
            <a:off x="2894013" y="5214938"/>
            <a:ext cx="512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seeding,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06" name="Rectangle 190"/>
          <p:cNvSpPr>
            <a:spLocks noChangeArrowheads="1"/>
          </p:cNvSpPr>
          <p:nvPr/>
        </p:nvSpPr>
        <p:spPr bwMode="auto">
          <a:xfrm>
            <a:off x="2971800" y="5368925"/>
            <a:ext cx="3508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maize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07" name="Rectangle 191"/>
          <p:cNvSpPr>
            <a:spLocks noChangeArrowheads="1"/>
          </p:cNvSpPr>
          <p:nvPr/>
        </p:nvSpPr>
        <p:spPr bwMode="auto">
          <a:xfrm>
            <a:off x="3640138" y="5057775"/>
            <a:ext cx="528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 Basin </a:t>
            </a:r>
          </a:p>
          <a:p>
            <a:pPr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planting,</a:t>
            </a:r>
          </a:p>
          <a:p>
            <a:pPr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maize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08" name="Rectangle 192"/>
          <p:cNvSpPr>
            <a:spLocks noChangeArrowheads="1"/>
          </p:cNvSpPr>
          <p:nvPr/>
        </p:nvSpPr>
        <p:spPr bwMode="auto">
          <a:xfrm>
            <a:off x="4551363" y="5060950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Direct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09" name="Rectangle 193"/>
          <p:cNvSpPr>
            <a:spLocks noChangeArrowheads="1"/>
          </p:cNvSpPr>
          <p:nvPr/>
        </p:nvSpPr>
        <p:spPr bwMode="auto">
          <a:xfrm>
            <a:off x="4475163" y="5214938"/>
            <a:ext cx="512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seeding,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10" name="Rectangle 194"/>
          <p:cNvSpPr>
            <a:spLocks noChangeArrowheads="1"/>
          </p:cNvSpPr>
          <p:nvPr/>
        </p:nvSpPr>
        <p:spPr bwMode="auto">
          <a:xfrm>
            <a:off x="4403725" y="5368925"/>
            <a:ext cx="698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cotton after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11" name="Rectangle 195"/>
          <p:cNvSpPr>
            <a:spLocks noChangeArrowheads="1"/>
          </p:cNvSpPr>
          <p:nvPr/>
        </p:nvSpPr>
        <p:spPr bwMode="auto">
          <a:xfrm>
            <a:off x="4551363" y="5522913"/>
            <a:ext cx="35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maize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12" name="Rectangle 196"/>
          <p:cNvSpPr>
            <a:spLocks noChangeArrowheads="1"/>
          </p:cNvSpPr>
          <p:nvPr/>
        </p:nvSpPr>
        <p:spPr bwMode="auto">
          <a:xfrm>
            <a:off x="5341938" y="5060950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Direct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13" name="Rectangle 197"/>
          <p:cNvSpPr>
            <a:spLocks noChangeArrowheads="1"/>
          </p:cNvSpPr>
          <p:nvPr/>
        </p:nvSpPr>
        <p:spPr bwMode="auto">
          <a:xfrm>
            <a:off x="5264150" y="5214938"/>
            <a:ext cx="512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seeding,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14" name="Rectangle 198"/>
          <p:cNvSpPr>
            <a:spLocks noChangeArrowheads="1"/>
          </p:cNvSpPr>
          <p:nvPr/>
        </p:nvSpPr>
        <p:spPr bwMode="auto">
          <a:xfrm>
            <a:off x="5200650" y="5368925"/>
            <a:ext cx="660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maize after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15" name="Rectangle 199"/>
          <p:cNvSpPr>
            <a:spLocks noChangeArrowheads="1"/>
          </p:cNvSpPr>
          <p:nvPr/>
        </p:nvSpPr>
        <p:spPr bwMode="auto">
          <a:xfrm>
            <a:off x="5335588" y="5522913"/>
            <a:ext cx="388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cotton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16" name="Rectangle 200"/>
          <p:cNvSpPr>
            <a:spLocks noChangeArrowheads="1"/>
          </p:cNvSpPr>
          <p:nvPr/>
        </p:nvSpPr>
        <p:spPr bwMode="auto">
          <a:xfrm>
            <a:off x="6130925" y="5060950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Direct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17" name="Rectangle 201"/>
          <p:cNvSpPr>
            <a:spLocks noChangeArrowheads="1"/>
          </p:cNvSpPr>
          <p:nvPr/>
        </p:nvSpPr>
        <p:spPr bwMode="auto">
          <a:xfrm>
            <a:off x="6054725" y="5214938"/>
            <a:ext cx="512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seeding,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18" name="Rectangle 202"/>
          <p:cNvSpPr>
            <a:spLocks noChangeArrowheads="1"/>
          </p:cNvSpPr>
          <p:nvPr/>
        </p:nvSpPr>
        <p:spPr bwMode="auto">
          <a:xfrm>
            <a:off x="6008688" y="5368925"/>
            <a:ext cx="641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sunnhemp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19" name="Rectangle 203"/>
          <p:cNvSpPr>
            <a:spLocks noChangeArrowheads="1"/>
          </p:cNvSpPr>
          <p:nvPr/>
        </p:nvSpPr>
        <p:spPr bwMode="auto">
          <a:xfrm>
            <a:off x="5983288" y="5522913"/>
            <a:ext cx="698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after cotton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20" name="Rectangle 204"/>
          <p:cNvSpPr>
            <a:spLocks noChangeArrowheads="1"/>
          </p:cNvSpPr>
          <p:nvPr/>
        </p:nvSpPr>
        <p:spPr bwMode="auto">
          <a:xfrm>
            <a:off x="6921500" y="5060950"/>
            <a:ext cx="358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Direct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21" name="Rectangle 205"/>
          <p:cNvSpPr>
            <a:spLocks noChangeArrowheads="1"/>
          </p:cNvSpPr>
          <p:nvPr/>
        </p:nvSpPr>
        <p:spPr bwMode="auto">
          <a:xfrm>
            <a:off x="6843713" y="5214938"/>
            <a:ext cx="512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seeding,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22" name="Rectangle 206"/>
          <p:cNvSpPr>
            <a:spLocks noChangeArrowheads="1"/>
          </p:cNvSpPr>
          <p:nvPr/>
        </p:nvSpPr>
        <p:spPr bwMode="auto">
          <a:xfrm>
            <a:off x="6780213" y="5368925"/>
            <a:ext cx="660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maize after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23" name="Rectangle 207"/>
          <p:cNvSpPr>
            <a:spLocks noChangeArrowheads="1"/>
          </p:cNvSpPr>
          <p:nvPr/>
        </p:nvSpPr>
        <p:spPr bwMode="auto">
          <a:xfrm>
            <a:off x="6799263" y="5522913"/>
            <a:ext cx="641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b="1">
                <a:solidFill>
                  <a:srgbClr val="000000"/>
                </a:solidFill>
                <a:latin typeface="Arial" charset="0"/>
              </a:rPr>
              <a:t>sunnhemp</a:t>
            </a:r>
            <a:endParaRPr lang="de-DE" sz="1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24" name="Rectangle 208"/>
          <p:cNvSpPr>
            <a:spLocks noChangeArrowheads="1"/>
          </p:cNvSpPr>
          <p:nvPr/>
        </p:nvSpPr>
        <p:spPr bwMode="auto">
          <a:xfrm>
            <a:off x="4306888" y="5830888"/>
            <a:ext cx="7524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100" b="1">
                <a:solidFill>
                  <a:srgbClr val="000000"/>
                </a:solidFill>
                <a:latin typeface="Arial" charset="0"/>
              </a:rPr>
              <a:t>Treatments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25" name="Rectangle 209"/>
          <p:cNvSpPr>
            <a:spLocks noChangeArrowheads="1"/>
          </p:cNvSpPr>
          <p:nvPr/>
        </p:nvSpPr>
        <p:spPr bwMode="auto">
          <a:xfrm rot="16200000">
            <a:off x="898526" y="3422650"/>
            <a:ext cx="806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100" b="1">
                <a:solidFill>
                  <a:srgbClr val="000000"/>
                </a:solidFill>
                <a:latin typeface="Arial" charset="0"/>
              </a:rPr>
              <a:t>Earthworms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26" name="Rectangle 210"/>
          <p:cNvSpPr>
            <a:spLocks noChangeArrowheads="1"/>
          </p:cNvSpPr>
          <p:nvPr/>
        </p:nvSpPr>
        <p:spPr bwMode="auto">
          <a:xfrm rot="16200000">
            <a:off x="1456532" y="3925094"/>
            <a:ext cx="46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100" b="1">
                <a:solidFill>
                  <a:srgbClr val="000000"/>
                </a:solidFill>
                <a:latin typeface="Arial" charset="0"/>
              </a:rPr>
              <a:t>(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27" name="Rectangle 211"/>
          <p:cNvSpPr>
            <a:spLocks noChangeArrowheads="1"/>
          </p:cNvSpPr>
          <p:nvPr/>
        </p:nvSpPr>
        <p:spPr bwMode="auto">
          <a:xfrm rot="16200000">
            <a:off x="1042988" y="3465512"/>
            <a:ext cx="8763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100" b="1">
                <a:solidFill>
                  <a:srgbClr val="000000"/>
                </a:solidFill>
                <a:latin typeface="Arial" charset="0"/>
              </a:rPr>
              <a:t>counts per m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28" name="Rectangle 212"/>
          <p:cNvSpPr>
            <a:spLocks noChangeArrowheads="1"/>
          </p:cNvSpPr>
          <p:nvPr/>
        </p:nvSpPr>
        <p:spPr bwMode="auto">
          <a:xfrm rot="16200000">
            <a:off x="1459707" y="2982119"/>
            <a:ext cx="46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100" b="1">
                <a:solidFill>
                  <a:srgbClr val="000000"/>
                </a:solidFill>
                <a:latin typeface="Arial" charset="0"/>
              </a:rPr>
              <a:t>²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29" name="Rectangle 213"/>
          <p:cNvSpPr>
            <a:spLocks noChangeArrowheads="1"/>
          </p:cNvSpPr>
          <p:nvPr/>
        </p:nvSpPr>
        <p:spPr bwMode="auto">
          <a:xfrm rot="16200000">
            <a:off x="1459707" y="2924969"/>
            <a:ext cx="460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100" b="1">
                <a:solidFill>
                  <a:srgbClr val="000000"/>
                </a:solidFill>
                <a:latin typeface="Arial" charset="0"/>
              </a:rPr>
              <a:t>)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358" name="Rectangle 214"/>
          <p:cNvSpPr>
            <a:spLocks noChangeArrowheads="1"/>
          </p:cNvSpPr>
          <p:nvPr/>
        </p:nvSpPr>
        <p:spPr bwMode="auto">
          <a:xfrm>
            <a:off x="3022600" y="2376488"/>
            <a:ext cx="1189038" cy="25241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9" name="Rectangle 215"/>
          <p:cNvSpPr>
            <a:spLocks noChangeArrowheads="1"/>
          </p:cNvSpPr>
          <p:nvPr/>
        </p:nvSpPr>
        <p:spPr bwMode="auto">
          <a:xfrm>
            <a:off x="3176588" y="2446338"/>
            <a:ext cx="96837" cy="96837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1032" name="Rectangle 216"/>
          <p:cNvSpPr>
            <a:spLocks noChangeArrowheads="1"/>
          </p:cNvSpPr>
          <p:nvPr/>
        </p:nvSpPr>
        <p:spPr bwMode="auto">
          <a:xfrm>
            <a:off x="3317875" y="2414588"/>
            <a:ext cx="811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>
                <a:solidFill>
                  <a:srgbClr val="000000"/>
                </a:solidFill>
                <a:latin typeface="Arial" charset="0"/>
              </a:rPr>
              <a:t>Earthworms</a:t>
            </a: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91033" name="Rectangle 217"/>
          <p:cNvSpPr>
            <a:spLocks noChangeArrowheads="1"/>
          </p:cNvSpPr>
          <p:nvPr/>
        </p:nvSpPr>
        <p:spPr bwMode="auto">
          <a:xfrm>
            <a:off x="5072063" y="2414588"/>
            <a:ext cx="1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endParaRPr lang="de-DE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362" name="Rectangle 218"/>
          <p:cNvSpPr>
            <a:spLocks noChangeArrowheads="1"/>
          </p:cNvSpPr>
          <p:nvPr/>
        </p:nvSpPr>
        <p:spPr bwMode="auto">
          <a:xfrm>
            <a:off x="1187450" y="1692275"/>
            <a:ext cx="6840538" cy="43211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7263" y="1631950"/>
            <a:ext cx="7772400" cy="4090988"/>
          </a:xfrm>
        </p:spPr>
        <p:txBody>
          <a:bodyPr/>
          <a:lstStyle/>
          <a:p>
            <a:pPr marL="717550" indent="-717550" algn="ctr" eaLnBrk="1" hangingPunct="1">
              <a:buFont typeface="Wingdings 2" pitchFamily="-107" charset="2"/>
              <a:buNone/>
              <a:defRPr/>
            </a:pPr>
            <a:endParaRPr lang="en-US" sz="200" smtClean="0">
              <a:solidFill>
                <a:srgbClr val="FFCC00"/>
              </a:solidFill>
              <a:latin typeface="Times New Roman" pitchFamily="-107" charset="0"/>
              <a:cs typeface="Times New Roman" pitchFamily="-107" charset="0"/>
            </a:endParaRPr>
          </a:p>
          <a:p>
            <a:pPr marL="717550" indent="-717550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Increase in soil-born diseases and crop specific pests</a:t>
            </a:r>
          </a:p>
          <a:p>
            <a:pPr marL="717550" indent="-717550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Increase in specific weeds (generally of the same class)</a:t>
            </a:r>
          </a:p>
          <a:p>
            <a:pPr marL="717550" indent="-717550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Accumulation of allelopathic toxins</a:t>
            </a:r>
          </a:p>
          <a:p>
            <a:pPr marL="717550" indent="-717550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Times New Roman" pitchFamily="-107" charset="0"/>
                <a:cs typeface="Times New Roman" pitchFamily="-107" charset="0"/>
              </a:rPr>
              <a:t>Monoculture leads to degradation</a:t>
            </a:r>
          </a:p>
          <a:p>
            <a:pPr marL="717550" indent="-717550" eaLnBrk="1" hangingPunct="1">
              <a:buFont typeface="Wingdings 2" pitchFamily="-107" charset="2"/>
              <a:buNone/>
              <a:defRPr/>
            </a:pPr>
            <a:endParaRPr lang="en-US" sz="3000" smtClean="0">
              <a:solidFill>
                <a:schemeClr val="bg1"/>
              </a:solidFill>
              <a:latin typeface="Times New Roman" pitchFamily="-107" charset="0"/>
              <a:cs typeface="Times New Roman" pitchFamily="-107" charset="0"/>
            </a:endParaRP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1257300" y="412750"/>
            <a:ext cx="8039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sz="36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Problems associated with monocultures 						contd…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arcelle24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5407025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702300" y="1054100"/>
            <a:ext cx="2476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400" b="1">
                <a:solidFill>
                  <a:schemeClr val="bg1"/>
                </a:solidFill>
                <a:cs typeface="Times New Roman" pitchFamily="-107" charset="0"/>
              </a:rPr>
              <a:t>Cassava in monoculture over 14 years</a:t>
            </a:r>
            <a:endParaRPr lang="en-US" sz="2400" b="1">
              <a:solidFill>
                <a:schemeClr val="bg1"/>
              </a:solidFill>
              <a:cs typeface="Times New Roman" pitchFamily="-107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397000" y="4635500"/>
            <a:ext cx="2476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2400" b="1">
                <a:solidFill>
                  <a:schemeClr val="bg1"/>
                </a:solidFill>
                <a:cs typeface="Times New Roman" pitchFamily="-107" charset="0"/>
              </a:rPr>
              <a:t>Cassava in rotation with improved fallow</a:t>
            </a:r>
            <a:endParaRPr lang="en-US" sz="2400" b="1">
              <a:solidFill>
                <a:schemeClr val="bg1"/>
              </a:solidFill>
              <a:cs typeface="Times New Roman" pitchFamily="-107" charset="0"/>
            </a:endParaRPr>
          </a:p>
        </p:txBody>
      </p:sp>
      <p:pic>
        <p:nvPicPr>
          <p:cNvPr id="8197" name="Picture 5" descr="Parcell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540125"/>
            <a:ext cx="5233988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0" descr="rot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7231063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700588" y="4772025"/>
            <a:ext cx="209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DE" sz="2400"/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1587500" y="6065838"/>
            <a:ext cx="37623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de-DE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Source: Reis et al., 1983</a:t>
            </a:r>
            <a:r>
              <a:rPr lang="de-DE" sz="48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 </a:t>
            </a:r>
            <a:endParaRPr lang="de-DE" sz="28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-107" charset="0"/>
            </a:endParaRPr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title"/>
          </p:nvPr>
        </p:nvSpPr>
        <p:spPr>
          <a:xfrm>
            <a:off x="1092200" y="420688"/>
            <a:ext cx="72898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  <a:t>Effects of rotation on fungal root diseases in wheat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036638" y="1858963"/>
            <a:ext cx="1816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r" eaLnBrk="1" hangingPunct="1">
              <a:spcBef>
                <a:spcPct val="35000"/>
              </a:spcBef>
            </a:pPr>
            <a:r>
              <a:rPr lang="de-DE" sz="1200" b="1">
                <a:latin typeface="Comic Sans MS" pitchFamily="-107" charset="0"/>
              </a:rPr>
              <a:t>Root infections</a:t>
            </a:r>
          </a:p>
          <a:p>
            <a:pPr algn="r" eaLnBrk="1" hangingPunct="1">
              <a:spcBef>
                <a:spcPct val="35000"/>
              </a:spcBef>
            </a:pPr>
            <a:r>
              <a:rPr lang="de-DE" sz="1200" b="1">
                <a:latin typeface="Comic Sans MS" pitchFamily="-107" charset="0"/>
              </a:rPr>
              <a:t>Wheat yield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1227138" y="1871663"/>
            <a:ext cx="215900" cy="177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1227138" y="2125663"/>
            <a:ext cx="215900" cy="177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7416800" y="2840038"/>
            <a:ext cx="1409700" cy="1446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600" b="1"/>
              <a:t>W - Wheat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600" b="1"/>
              <a:t>L - Lupines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600" b="1"/>
              <a:t>O – Oats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600" b="1"/>
              <a:t>F - Fallow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61975"/>
            <a:ext cx="7772400" cy="579438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b="1" smtClean="0">
                <a:solidFill>
                  <a:srgbClr val="FF9933"/>
                </a:solidFill>
                <a:latin typeface="Times New Roman" pitchFamily="-107" charset="0"/>
                <a:cs typeface="Times New Roman" pitchFamily="-107" charset="0"/>
              </a:rPr>
              <a:t>Basic principles of crop rotations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700588" y="4772025"/>
            <a:ext cx="209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de-DE" sz="2400"/>
          </a:p>
        </p:txBody>
      </p:sp>
      <p:sp>
        <p:nvSpPr>
          <p:cNvPr id="1925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62025" y="1792288"/>
            <a:ext cx="7772400" cy="1373187"/>
          </a:xfrm>
        </p:spPr>
        <p:txBody>
          <a:bodyPr/>
          <a:lstStyle/>
          <a:p>
            <a:pPr marL="717550" indent="-717550" eaLnBrk="1" hangingPunct="1">
              <a:spcBef>
                <a:spcPct val="45000"/>
              </a:spcBef>
              <a:buClr>
                <a:srgbClr val="FF3300"/>
              </a:buClr>
              <a:defRPr/>
            </a:pPr>
            <a:r>
              <a:rPr lang="en-US" smtClean="0">
                <a:latin typeface="Times New Roman" pitchFamily="-107" charset="0"/>
                <a:cs typeface="Times New Roman" pitchFamily="-107" charset="0"/>
              </a:rPr>
              <a:t>A rotation is better than monoculture no matter if there is a legume included in the rotation (i.e. maize-wheat, maize-cotton)</a:t>
            </a:r>
            <a:endParaRPr lang="en-US" sz="3200" smtClean="0">
              <a:latin typeface="Times New Roman" pitchFamily="-107" charset="0"/>
              <a:cs typeface="Times New Roman" pitchFamily="-107" charset="0"/>
            </a:endParaRPr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974725" y="3290888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717550" indent="-717550" algn="l">
              <a:spcBef>
                <a:spcPct val="45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de-DE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We can expect the best return if we include a legume in the rotation</a:t>
            </a:r>
            <a:r>
              <a:rPr lang="de-DE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 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-107" charset="0"/>
            </a:endParaRPr>
          </a:p>
        </p:txBody>
      </p:sp>
      <p:sp>
        <p:nvSpPr>
          <p:cNvPr id="192525" name="Rectangle 13"/>
          <p:cNvSpPr>
            <a:spLocks noChangeArrowheads="1"/>
          </p:cNvSpPr>
          <p:nvPr/>
        </p:nvSpPr>
        <p:spPr bwMode="auto">
          <a:xfrm>
            <a:off x="987425" y="4548188"/>
            <a:ext cx="7772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717550" indent="-717550" algn="l">
              <a:spcBef>
                <a:spcPct val="45000"/>
              </a:spcBef>
              <a:buClr>
                <a:srgbClr val="FF3300"/>
              </a:buClr>
              <a:buSzPct val="130000"/>
              <a:buFont typeface="Wingdings 2" pitchFamily="-107" charset="2"/>
              <a:buChar char="®"/>
              <a:defRPr/>
            </a:pPr>
            <a:r>
              <a:rPr lang="de-DE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The rotation of crops is not sufficient in tropical areas to maintain productivity – extracted nutrients have to be replaced</a:t>
            </a:r>
            <a:r>
              <a:rPr lang="de-DE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-107" charset="0"/>
              </a:rPr>
              <a:t> 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mal Blau CIMMYT">
  <a:themeElements>
    <a:clrScheme name="Normal Blau CIMMY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rmal Blau CIMMY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Normal Blau CIMMY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Blau CIMMY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Blau CIMMY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Blau CIMMY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Blau CIMMY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Blau CIMMY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Blau CIMMY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 Blau CIMMYT</Template>
  <TotalTime>605</TotalTime>
  <Words>939</Words>
  <Application>Microsoft Office PowerPoint</Application>
  <PresentationFormat>On-screen Show (4:3)</PresentationFormat>
  <Paragraphs>225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Times New Roman</vt:lpstr>
      <vt:lpstr>ＭＳ Ｐゴシック</vt:lpstr>
      <vt:lpstr>Arial</vt:lpstr>
      <vt:lpstr>Arial Black</vt:lpstr>
      <vt:lpstr>Wingdings 2</vt:lpstr>
      <vt:lpstr>Wingdings 3</vt:lpstr>
      <vt:lpstr>Symbol</vt:lpstr>
      <vt:lpstr>Arial Narrow</vt:lpstr>
      <vt:lpstr>Wingdings</vt:lpstr>
      <vt:lpstr>Comic Sans MS</vt:lpstr>
      <vt:lpstr>Normal Blau CIMMYT</vt:lpstr>
      <vt:lpstr>Grafico di Microsoft Excel</vt:lpstr>
      <vt:lpstr>The  Importance of Rotations and Green Manure Cover Crops in CA  </vt:lpstr>
      <vt:lpstr>Principles of Conservation Agriculture</vt:lpstr>
      <vt:lpstr>PowerPoint Presentation</vt:lpstr>
      <vt:lpstr>PowerPoint Presentation</vt:lpstr>
      <vt:lpstr>Earthworm counts in the top 30 cm  in Monze, Zambia, Feb 2007</vt:lpstr>
      <vt:lpstr>PowerPoint Presentation</vt:lpstr>
      <vt:lpstr>PowerPoint Presentation</vt:lpstr>
      <vt:lpstr>Effects of rotation on fungal root diseases in wheat</vt:lpstr>
      <vt:lpstr>Basic principles of crop rotations</vt:lpstr>
      <vt:lpstr>PowerPoint Presentation</vt:lpstr>
      <vt:lpstr>Comparative advantages of rotations</vt:lpstr>
      <vt:lpstr>  </vt:lpstr>
      <vt:lpstr>Rotations are site-specific!</vt:lpstr>
      <vt:lpstr>PowerPoint Presentation</vt:lpstr>
      <vt:lpstr>Factors to take into account in designing a crop rotation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Reasons for taking green manure cover crops (GMCC‘s)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Considerations before selecting GMCC‘s</vt:lpstr>
      <vt:lpstr>Effects of GMCC‘s on weed establishement after 12 and 27 days</vt:lpstr>
      <vt:lpstr>GMCCs in practice – as sole crops or intercropped</vt:lpstr>
      <vt:lpstr>GMCCs in practice – the importance of timing</vt:lpstr>
      <vt:lpstr>PowerPoint Presentation</vt:lpstr>
      <vt:lpstr>PowerPoint Presentation</vt:lpstr>
      <vt:lpstr>PowerPoint Presentation</vt:lpstr>
      <vt:lpstr>PowerPoint Presentation</vt:lpstr>
    </vt:vector>
  </TitlesOfParts>
  <Company>cimmyt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Agriculture</dc:title>
  <dc:creator>Christian Thierfelder</dc:creator>
  <cp:lastModifiedBy>Teacher E-Solutions</cp:lastModifiedBy>
  <cp:revision>46</cp:revision>
  <dcterms:created xsi:type="dcterms:W3CDTF">2011-04-04T21:15:22Z</dcterms:created>
  <dcterms:modified xsi:type="dcterms:W3CDTF">2019-01-15T12:43:04Z</dcterms:modified>
</cp:coreProperties>
</file>