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41" d="100"/>
          <a:sy n="41" d="100"/>
        </p:scale>
        <p:origin x="-283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2FE656-E7B5-45A0-B6CE-16DF8B33394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143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FA905-D41E-490B-BC21-B3A5402E55A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810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D8BC9-9239-4772-88AF-0E5AB6A8082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031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16641-5D56-424A-89AE-094A882A454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297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B951D2-CB0A-4810-8F3E-D150AECFDE4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490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04628C-6534-4D1A-B9C4-A5E9F2C4D4E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59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470EA-DA74-4934-BB0F-2550604049C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77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974E58-C838-4B86-AA6A-5D180280FD2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623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A12C4-6D9B-4269-96D0-1B5D2CC0836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302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31158-71BA-43E4-8B9B-C7E3A2FD723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453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5A569-7335-4BD1-8699-218215E8570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917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A89370-CE6A-4265-9C9E-09ED4AFB1E72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371600" y="1371600"/>
            <a:ext cx="7010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>
                <a:solidFill>
                  <a:schemeClr val="accent2"/>
                </a:solidFill>
                <a:latin typeface="Bradley Hand ITC" pitchFamily="66" charset="0"/>
              </a:rPr>
              <a:t>Why do we have day and night?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590800" y="2971800"/>
            <a:ext cx="441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2052" name="Picture 4" descr="j02310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819400"/>
            <a:ext cx="2692400" cy="269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743200" y="381000"/>
            <a:ext cx="4038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400">
                <a:solidFill>
                  <a:srgbClr val="FF3300"/>
                </a:solidFill>
                <a:latin typeface="Bradley Hand ITC" pitchFamily="66" charset="0"/>
              </a:rPr>
              <a:t>ACTIVITY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3886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>
                <a:solidFill>
                  <a:schemeClr val="accent2"/>
                </a:solidFill>
                <a:latin typeface="Bradley Hand ITC" pitchFamily="66" charset="0"/>
              </a:rPr>
              <a:t>This is Bleep-Bloop the alien.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143000"/>
            <a:ext cx="1222375" cy="141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638800" y="1066800"/>
            <a:ext cx="5029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>
                <a:solidFill>
                  <a:schemeClr val="accent2"/>
                </a:solidFill>
                <a:latin typeface="Bradley Hand ITC" pitchFamily="66" charset="0"/>
              </a:rPr>
              <a:t>Don’t worry he’s                    quite friendly!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85800" y="2667000"/>
            <a:ext cx="78486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  <a:latin typeface="Bradley Hand ITC" pitchFamily="66" charset="0"/>
              </a:rPr>
              <a:t>Bleep-Bloop comes from a solar system far far away.</a:t>
            </a:r>
          </a:p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  <a:latin typeface="Bradley Hand ITC" pitchFamily="66" charset="0"/>
              </a:rPr>
              <a:t>When he visited Earth he couldn’t understand where the big ball of fire in the sky went each night.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914400" y="4191000"/>
            <a:ext cx="7543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rgbClr val="FF3300"/>
                </a:solidFill>
                <a:latin typeface="Bradley Hand ITC" pitchFamily="66" charset="0"/>
              </a:rPr>
              <a:t>Write a letter to him explaining what the big ball of fire is and where it goes.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685800" y="5257800"/>
            <a:ext cx="80772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>
                <a:solidFill>
                  <a:srgbClr val="FF3300"/>
                </a:solidFill>
                <a:latin typeface="Bradley Hand ITC" pitchFamily="66" charset="0"/>
              </a:rPr>
              <a:t>You should use these words:</a:t>
            </a:r>
          </a:p>
          <a:p>
            <a:pPr>
              <a:spcBef>
                <a:spcPct val="50000"/>
              </a:spcBef>
            </a:pPr>
            <a:r>
              <a:rPr lang="en-GB" sz="2700">
                <a:solidFill>
                  <a:schemeClr val="accent2"/>
                </a:solidFill>
                <a:latin typeface="Bradley Hand ITC" pitchFamily="66" charset="0"/>
              </a:rPr>
              <a:t>Sun    Earth    spins   axis   solar system    day   night</a:t>
            </a:r>
            <a:r>
              <a:rPr lang="en-GB" sz="2800">
                <a:latin typeface="Bradley Hand ITC" pitchFamily="66" charset="0"/>
              </a:rPr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utoUpdateAnimBg="0"/>
      <p:bldP spid="11271" grpId="0" autoUpdateAnimBg="0"/>
      <p:bldP spid="1127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66800" y="990600"/>
            <a:ext cx="7162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>
                <a:solidFill>
                  <a:schemeClr val="accent2"/>
                </a:solidFill>
                <a:latin typeface="Bradley Hand ITC" pitchFamily="66" charset="0"/>
              </a:rPr>
              <a:t>The sun is the star at the centre of our solar system.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143000" y="5257800"/>
            <a:ext cx="7162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>
                <a:solidFill>
                  <a:schemeClr val="accent2"/>
                </a:solidFill>
                <a:latin typeface="Bradley Hand ITC" pitchFamily="66" charset="0"/>
              </a:rPr>
              <a:t>The nine planets orbit the sun.</a:t>
            </a:r>
          </a:p>
        </p:txBody>
      </p:sp>
      <p:pic>
        <p:nvPicPr>
          <p:cNvPr id="3082" name="Picture 10" descr="84036main_solrwal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217738"/>
            <a:ext cx="4572000" cy="242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447800" y="1143000"/>
            <a:ext cx="6477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>
                <a:solidFill>
                  <a:schemeClr val="accent2"/>
                </a:solidFill>
                <a:latin typeface="Tempus Sans ITC" pitchFamily="82" charset="0"/>
              </a:rPr>
              <a:t>As the earth orbits the sun it spins on its own axis.</a:t>
            </a:r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590800"/>
            <a:ext cx="2143125" cy="280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066800" y="1143000"/>
            <a:ext cx="7086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>
                <a:solidFill>
                  <a:schemeClr val="accent2"/>
                </a:solidFill>
                <a:latin typeface="Bradley Hand ITC" pitchFamily="66" charset="0"/>
              </a:rPr>
              <a:t>Do you know how long it takes for the Earth to spin around once? 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590800"/>
            <a:ext cx="1382713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066800" y="5791200"/>
            <a:ext cx="7162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>
                <a:solidFill>
                  <a:schemeClr val="accent2"/>
                </a:solidFill>
                <a:latin typeface="Bradley Hand ITC" pitchFamily="66" charset="0"/>
              </a:rPr>
              <a:t>That’s right! It takes 24 hours.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143000" y="1524000"/>
            <a:ext cx="7086600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>
                <a:solidFill>
                  <a:schemeClr val="accent2"/>
                </a:solidFill>
                <a:latin typeface="Bradley Hand ITC" pitchFamily="66" charset="0"/>
              </a:rPr>
              <a:t>Don’t worry!</a:t>
            </a:r>
          </a:p>
          <a:p>
            <a:pPr algn="ctr">
              <a:spcBef>
                <a:spcPct val="50000"/>
              </a:spcBef>
            </a:pPr>
            <a:r>
              <a:rPr lang="en-GB" sz="3200">
                <a:solidFill>
                  <a:schemeClr val="accent2"/>
                </a:solidFill>
                <a:latin typeface="Bradley Hand ITC" pitchFamily="66" charset="0"/>
              </a:rPr>
              <a:t>The earth spins so slowly and smoothly we can’t feel it.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810000"/>
            <a:ext cx="2100263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914400" y="457200"/>
            <a:ext cx="7239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solidFill>
                  <a:schemeClr val="accent2"/>
                </a:solidFill>
                <a:latin typeface="Bradley Hand ITC" pitchFamily="66" charset="0"/>
              </a:rPr>
              <a:t>At any time half of the Earth faces the sun. This part has day. 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05000"/>
            <a:ext cx="16764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161" name="Object 17"/>
          <p:cNvGraphicFramePr>
            <a:graphicFrameLocks noChangeAspect="1"/>
          </p:cNvGraphicFramePr>
          <p:nvPr/>
        </p:nvGraphicFramePr>
        <p:xfrm>
          <a:off x="5181600" y="2133600"/>
          <a:ext cx="112236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Clip" r:id="rId4" imgW="2385360" imgH="1905480" progId="MS_ClipArt_Gallery.5">
                  <p:embed/>
                </p:oleObj>
              </mc:Choice>
              <mc:Fallback>
                <p:oleObj name="Clip" r:id="rId4" imgW="2385360" imgH="1905480" progId="MS_ClipArt_Gallery.5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2775" r="13773"/>
                      <a:stretch>
                        <a:fillRect/>
                      </a:stretch>
                    </p:blipFill>
                    <p:spPr bwMode="auto">
                      <a:xfrm>
                        <a:off x="5181600" y="2133600"/>
                        <a:ext cx="1122363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3" name="Line 19"/>
          <p:cNvSpPr>
            <a:spLocks noChangeShapeType="1"/>
          </p:cNvSpPr>
          <p:nvPr/>
        </p:nvSpPr>
        <p:spPr bwMode="auto">
          <a:xfrm>
            <a:off x="5715000" y="14478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4495800" y="3429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latin typeface="Bradley Hand ITC" pitchFamily="66" charset="0"/>
              </a:rPr>
              <a:t>day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5867400" y="34290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latin typeface="Bradley Hand ITC" pitchFamily="66" charset="0"/>
              </a:rPr>
              <a:t>night</a:t>
            </a:r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3124200" y="2819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685800" y="4114800"/>
            <a:ext cx="79549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2800">
                <a:solidFill>
                  <a:schemeClr val="accent2"/>
                </a:solidFill>
                <a:latin typeface="Bradley Hand ITC" pitchFamily="66" charset="0"/>
              </a:rPr>
              <a:t>The other half of the Earth faces away from the Sun.</a:t>
            </a:r>
          </a:p>
          <a:p>
            <a:pPr algn="ctr"/>
            <a:r>
              <a:rPr lang="en-GB" sz="2800">
                <a:solidFill>
                  <a:schemeClr val="accent2"/>
                </a:solidFill>
                <a:latin typeface="Bradley Hand ITC" pitchFamily="66" charset="0"/>
              </a:rPr>
              <a:t>It receives no light. 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2590800" y="5410200"/>
            <a:ext cx="434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>
                <a:solidFill>
                  <a:schemeClr val="accent2"/>
                </a:solidFill>
                <a:latin typeface="Bradley Hand ITC" pitchFamily="66" charset="0"/>
              </a:rPr>
              <a:t>This part has night.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7" grpId="0" autoUpdateAnimBg="0"/>
      <p:bldP spid="617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362200"/>
            <a:ext cx="5191125" cy="384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90600" y="838200"/>
            <a:ext cx="7010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solidFill>
                  <a:schemeClr val="accent2"/>
                </a:solidFill>
                <a:latin typeface="Bradley Hand ITC" pitchFamily="66" charset="0"/>
              </a:rPr>
              <a:t>When it is day in Britain, on the other side of the world it is night.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371600" y="838200"/>
            <a:ext cx="6705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>
                <a:solidFill>
                  <a:srgbClr val="FF3300"/>
                </a:solidFill>
                <a:latin typeface="Bradley Hand ITC" pitchFamily="66" charset="0"/>
              </a:rPr>
              <a:t>Did you know?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066800" y="1752600"/>
            <a:ext cx="6934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solidFill>
                  <a:schemeClr val="accent2"/>
                </a:solidFill>
                <a:latin typeface="Bradley Hand ITC" pitchFamily="66" charset="0"/>
              </a:rPr>
              <a:t>One day on Venus is the same as 117 Earth days.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066800" y="3276600"/>
            <a:ext cx="7162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solidFill>
                  <a:schemeClr val="accent2"/>
                </a:solidFill>
                <a:latin typeface="Bradley Hand ITC" pitchFamily="66" charset="0"/>
              </a:rPr>
              <a:t>The mighty Jupiter whips around in just 9 hours and 57 minutes.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828800" y="4724400"/>
            <a:ext cx="6019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solidFill>
                  <a:schemeClr val="accent2"/>
                </a:solidFill>
                <a:latin typeface="Bradley Hand ITC" pitchFamily="66" charset="0"/>
              </a:rPr>
              <a:t>One day on Mars is about the same as one day on Earth.</a:t>
            </a:r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362200"/>
            <a:ext cx="8112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810000"/>
            <a:ext cx="8112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715000"/>
            <a:ext cx="8112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  <p:bldP spid="8196" grpId="0" autoUpdateAnimBg="0"/>
      <p:bldP spid="819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990600" y="609600"/>
            <a:ext cx="7391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>
                <a:solidFill>
                  <a:srgbClr val="FF3300"/>
                </a:solidFill>
                <a:latin typeface="Bradley Hand ITC" pitchFamily="66" charset="0"/>
              </a:rPr>
              <a:t>You should now be able to tell your partner the answer to these questions: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066800" y="2209800"/>
            <a:ext cx="7162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chemeClr val="accent2"/>
                </a:solidFill>
                <a:latin typeface="Bradley Hand ITC" pitchFamily="66" charset="0"/>
              </a:rPr>
              <a:t>Does the sun move ?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990600" y="3886200"/>
            <a:ext cx="739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143000" y="2743200"/>
            <a:ext cx="7772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2800">
                <a:solidFill>
                  <a:schemeClr val="accent2"/>
                </a:solidFill>
                <a:latin typeface="Bradley Hand ITC" pitchFamily="66" charset="0"/>
              </a:rPr>
              <a:t>How long does it take for                                        the Earth to spin once?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667000" y="5029200"/>
            <a:ext cx="6019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2800">
                <a:solidFill>
                  <a:schemeClr val="accent2"/>
                </a:solidFill>
                <a:latin typeface="Bradley Hand ITC" pitchFamily="66" charset="0"/>
              </a:rPr>
              <a:t>What is is like on Earth when that part spins away from the sun?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762000" y="32766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57200" y="3429000"/>
            <a:ext cx="3733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>
                <a:solidFill>
                  <a:schemeClr val="accent2"/>
                </a:solidFill>
                <a:latin typeface="Bradley Hand ITC" pitchFamily="66" charset="0"/>
              </a:rPr>
              <a:t>Why is it day in Britain but night in Australia?</a:t>
            </a:r>
          </a:p>
        </p:txBody>
      </p:sp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124200"/>
            <a:ext cx="1336675" cy="165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5" grpId="0" autoUpdateAnimBg="0"/>
      <p:bldP spid="10246" grpId="0" autoUpdateAnimBg="0"/>
      <p:bldP spid="10248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313</Words>
  <Application>Microsoft Office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Times New Roman</vt:lpstr>
      <vt:lpstr>Bradley Hand ITC</vt:lpstr>
      <vt:lpstr>Tempus Sans ITC</vt:lpstr>
      <vt:lpstr>Default Design</vt:lpstr>
      <vt:lpstr>Microsoft Clip 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Zoe</dc:creator>
  <cp:lastModifiedBy>Teacher E-Solutions</cp:lastModifiedBy>
  <cp:revision>4</cp:revision>
  <dcterms:created xsi:type="dcterms:W3CDTF">2005-11-09T17:26:18Z</dcterms:created>
  <dcterms:modified xsi:type="dcterms:W3CDTF">2019-01-18T17:15:41Z</dcterms:modified>
</cp:coreProperties>
</file>