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sz="2400" kern="1200">
        <a:solidFill>
          <a:srgbClr val="FFCC00"/>
        </a:solidFill>
        <a:latin typeface="Times New Roman" pitchFamily="18" charset="0"/>
        <a:ea typeface="+mn-ea"/>
        <a:cs typeface="+mn-cs"/>
      </a:defRPr>
    </a:lvl1pPr>
    <a:lvl2pPr marL="457200" algn="l" rtl="0" fontAlgn="base">
      <a:spcBef>
        <a:spcPct val="0"/>
      </a:spcBef>
      <a:spcAft>
        <a:spcPct val="0"/>
      </a:spcAft>
      <a:defRPr sz="2400" kern="1200">
        <a:solidFill>
          <a:srgbClr val="FFCC00"/>
        </a:solidFill>
        <a:latin typeface="Times New Roman" pitchFamily="18" charset="0"/>
        <a:ea typeface="+mn-ea"/>
        <a:cs typeface="+mn-cs"/>
      </a:defRPr>
    </a:lvl2pPr>
    <a:lvl3pPr marL="914400" algn="l" rtl="0" fontAlgn="base">
      <a:spcBef>
        <a:spcPct val="0"/>
      </a:spcBef>
      <a:spcAft>
        <a:spcPct val="0"/>
      </a:spcAft>
      <a:defRPr sz="2400" kern="1200">
        <a:solidFill>
          <a:srgbClr val="FFCC00"/>
        </a:solidFill>
        <a:latin typeface="Times New Roman" pitchFamily="18" charset="0"/>
        <a:ea typeface="+mn-ea"/>
        <a:cs typeface="+mn-cs"/>
      </a:defRPr>
    </a:lvl3pPr>
    <a:lvl4pPr marL="1371600" algn="l" rtl="0" fontAlgn="base">
      <a:spcBef>
        <a:spcPct val="0"/>
      </a:spcBef>
      <a:spcAft>
        <a:spcPct val="0"/>
      </a:spcAft>
      <a:defRPr sz="2400" kern="1200">
        <a:solidFill>
          <a:srgbClr val="FFCC00"/>
        </a:solidFill>
        <a:latin typeface="Times New Roman" pitchFamily="18" charset="0"/>
        <a:ea typeface="+mn-ea"/>
        <a:cs typeface="+mn-cs"/>
      </a:defRPr>
    </a:lvl4pPr>
    <a:lvl5pPr marL="1828800" algn="l" rtl="0" fontAlgn="base">
      <a:spcBef>
        <a:spcPct val="0"/>
      </a:spcBef>
      <a:spcAft>
        <a:spcPct val="0"/>
      </a:spcAft>
      <a:defRPr sz="2400" kern="1200">
        <a:solidFill>
          <a:srgbClr val="FFCC00"/>
        </a:solidFill>
        <a:latin typeface="Times New Roman" pitchFamily="18" charset="0"/>
        <a:ea typeface="+mn-ea"/>
        <a:cs typeface="+mn-cs"/>
      </a:defRPr>
    </a:lvl5pPr>
    <a:lvl6pPr marL="2286000" algn="l" defTabSz="914400" rtl="0" eaLnBrk="1" latinLnBrk="0" hangingPunct="1">
      <a:defRPr sz="2400" kern="1200">
        <a:solidFill>
          <a:srgbClr val="FFCC00"/>
        </a:solidFill>
        <a:latin typeface="Times New Roman" pitchFamily="18" charset="0"/>
        <a:ea typeface="+mn-ea"/>
        <a:cs typeface="+mn-cs"/>
      </a:defRPr>
    </a:lvl6pPr>
    <a:lvl7pPr marL="2743200" algn="l" defTabSz="914400" rtl="0" eaLnBrk="1" latinLnBrk="0" hangingPunct="1">
      <a:defRPr sz="2400" kern="1200">
        <a:solidFill>
          <a:srgbClr val="FFCC00"/>
        </a:solidFill>
        <a:latin typeface="Times New Roman" pitchFamily="18" charset="0"/>
        <a:ea typeface="+mn-ea"/>
        <a:cs typeface="+mn-cs"/>
      </a:defRPr>
    </a:lvl7pPr>
    <a:lvl8pPr marL="3200400" algn="l" defTabSz="914400" rtl="0" eaLnBrk="1" latinLnBrk="0" hangingPunct="1">
      <a:defRPr sz="2400" kern="1200">
        <a:solidFill>
          <a:srgbClr val="FFCC00"/>
        </a:solidFill>
        <a:latin typeface="Times New Roman" pitchFamily="18" charset="0"/>
        <a:ea typeface="+mn-ea"/>
        <a:cs typeface="+mn-cs"/>
      </a:defRPr>
    </a:lvl8pPr>
    <a:lvl9pPr marL="3657600" algn="l" defTabSz="914400" rtl="0" eaLnBrk="1" latinLnBrk="0" hangingPunct="1">
      <a:defRPr sz="2400" kern="1200">
        <a:solidFill>
          <a:srgbClr val="FFCC00"/>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33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a:p>
          </p:txBody>
        </p:sp>
        <p:sp>
          <p:nvSpPr>
            <p:cNvPr id="6" name="Arc 4"/>
            <p:cNvSpPr>
              <a:spLocks/>
            </p:cNvSpPr>
            <p:nvPr/>
          </p:nvSpPr>
          <p:spPr bwMode="auto">
            <a:xfrm>
              <a:off x="-652" y="978"/>
              <a:ext cx="4237" cy="3342"/>
            </a:xfrm>
            <a:custGeom>
              <a:avLst/>
              <a:gdLst>
                <a:gd name="T0" fmla="*/ 780 w 21600"/>
                <a:gd name="T1" fmla="*/ 0 h 21231"/>
                <a:gd name="T2" fmla="*/ 4237 w 21600"/>
                <a:gd name="T3" fmla="*/ 3342 h 21231"/>
                <a:gd name="T4" fmla="*/ 0 w 21600"/>
                <a:gd name="T5" fmla="*/ 3342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25"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5126" name="Rectangle 6"/>
          <p:cNvSpPr>
            <a:spLocks noGrp="1" noChangeArrowheads="1"/>
          </p:cNvSpPr>
          <p:nvPr>
            <p:ph type="subTitle" sz="quarter" idx="1"/>
          </p:nvPr>
        </p:nvSpPr>
        <p:spPr>
          <a:xfrm>
            <a:off x="685800" y="3429000"/>
            <a:ext cx="6400800" cy="1752600"/>
          </a:xfrm>
        </p:spPr>
        <p:txBody>
          <a:bodyPr lIns="92075" tIns="46037" rIns="92075" bIns="46037" anchor="ctr"/>
          <a:lstStyle>
            <a:lvl1pPr marL="0" indent="0" algn="ctr">
              <a:buFont typeface="Wingdings" pitchFamily="2" charset="2"/>
              <a:buNone/>
              <a:defRPr/>
            </a:lvl1pPr>
          </a:lstStyle>
          <a:p>
            <a:pPr lvl="0"/>
            <a:r>
              <a:rPr lang="en-US" noProof="0" smtClean="0"/>
              <a:t>Click to edit Master subtitle style</a:t>
            </a:r>
          </a:p>
        </p:txBody>
      </p:sp>
      <p:sp>
        <p:nvSpPr>
          <p:cNvPr id="7" name="Rectangle 7"/>
          <p:cNvSpPr>
            <a:spLocks noGrp="1" noChangeArrowheads="1"/>
          </p:cNvSpPr>
          <p:nvPr>
            <p:ph type="dt" sz="quarter" idx="10"/>
          </p:nvPr>
        </p:nvSpPr>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p:txBody>
          <a:bodyPr/>
          <a:lstStyle>
            <a:lvl1pPr>
              <a:defRPr smtClean="0"/>
            </a:lvl1pPr>
          </a:lstStyle>
          <a:p>
            <a:pPr>
              <a:defRPr/>
            </a:pPr>
            <a:endParaRPr lang="en-US"/>
          </a:p>
        </p:txBody>
      </p:sp>
      <p:sp>
        <p:nvSpPr>
          <p:cNvPr id="9" name="Rectangle 9"/>
          <p:cNvSpPr>
            <a:spLocks noGrp="1" noChangeArrowheads="1"/>
          </p:cNvSpPr>
          <p:nvPr>
            <p:ph type="sldNum" sz="quarter" idx="12"/>
          </p:nvPr>
        </p:nvSpPr>
        <p:spPr/>
        <p:txBody>
          <a:bodyPr/>
          <a:lstStyle>
            <a:lvl1pPr>
              <a:defRPr smtClean="0"/>
            </a:lvl1pPr>
          </a:lstStyle>
          <a:p>
            <a:pPr>
              <a:defRPr/>
            </a:pPr>
            <a:fld id="{2B9C525D-85C3-44B5-BE92-E6316FB77BD2}" type="slidenum">
              <a:rPr lang="en-US"/>
              <a:pPr>
                <a:defRPr/>
              </a:pPr>
              <a:t>‹#›</a:t>
            </a:fld>
            <a:endParaRPr lang="en-US"/>
          </a:p>
        </p:txBody>
      </p:sp>
    </p:spTree>
    <p:extLst>
      <p:ext uri="{BB962C8B-B14F-4D97-AF65-F5344CB8AC3E}">
        <p14:creationId xmlns:p14="http://schemas.microsoft.com/office/powerpoint/2010/main" val="1438267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263ADBD-96C7-49DB-919F-C2A9638BF5F4}" type="slidenum">
              <a:rPr lang="en-US"/>
              <a:pPr>
                <a:defRPr/>
              </a:pPr>
              <a:t>‹#›</a:t>
            </a:fld>
            <a:endParaRPr lang="en-US"/>
          </a:p>
        </p:txBody>
      </p:sp>
    </p:spTree>
    <p:extLst>
      <p:ext uri="{BB962C8B-B14F-4D97-AF65-F5344CB8AC3E}">
        <p14:creationId xmlns:p14="http://schemas.microsoft.com/office/powerpoint/2010/main" val="102026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D435E2AC-A0F3-42D7-85BE-E653B803AD90}" type="slidenum">
              <a:rPr lang="en-US"/>
              <a:pPr>
                <a:defRPr/>
              </a:pPr>
              <a:t>‹#›</a:t>
            </a:fld>
            <a:endParaRPr lang="en-US"/>
          </a:p>
        </p:txBody>
      </p:sp>
    </p:spTree>
    <p:extLst>
      <p:ext uri="{BB962C8B-B14F-4D97-AF65-F5344CB8AC3E}">
        <p14:creationId xmlns:p14="http://schemas.microsoft.com/office/powerpoint/2010/main" val="348463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551491C9-0D57-4441-BF15-578CEB5AF20D}" type="slidenum">
              <a:rPr lang="en-US"/>
              <a:pPr>
                <a:defRPr/>
              </a:pPr>
              <a:t>‹#›</a:t>
            </a:fld>
            <a:endParaRPr lang="en-US"/>
          </a:p>
        </p:txBody>
      </p:sp>
    </p:spTree>
    <p:extLst>
      <p:ext uri="{BB962C8B-B14F-4D97-AF65-F5344CB8AC3E}">
        <p14:creationId xmlns:p14="http://schemas.microsoft.com/office/powerpoint/2010/main" val="1306143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4FC6623-DFAE-45F7-BDF1-F103637A2FD9}" type="slidenum">
              <a:rPr lang="en-US"/>
              <a:pPr>
                <a:defRPr/>
              </a:pPr>
              <a:t>‹#›</a:t>
            </a:fld>
            <a:endParaRPr lang="en-US"/>
          </a:p>
        </p:txBody>
      </p:sp>
    </p:spTree>
    <p:extLst>
      <p:ext uri="{BB962C8B-B14F-4D97-AF65-F5344CB8AC3E}">
        <p14:creationId xmlns:p14="http://schemas.microsoft.com/office/powerpoint/2010/main" val="342423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BC769FAD-6FB8-428D-8CF2-E6079B3949BB}" type="slidenum">
              <a:rPr lang="en-US"/>
              <a:pPr>
                <a:defRPr/>
              </a:pPr>
              <a:t>‹#›</a:t>
            </a:fld>
            <a:endParaRPr lang="en-US"/>
          </a:p>
        </p:txBody>
      </p:sp>
    </p:spTree>
    <p:extLst>
      <p:ext uri="{BB962C8B-B14F-4D97-AF65-F5344CB8AC3E}">
        <p14:creationId xmlns:p14="http://schemas.microsoft.com/office/powerpoint/2010/main" val="26897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D4870BD3-5C51-433F-8B79-13062FABCDB6}" type="slidenum">
              <a:rPr lang="en-US"/>
              <a:pPr>
                <a:defRPr/>
              </a:pPr>
              <a:t>‹#›</a:t>
            </a:fld>
            <a:endParaRPr lang="en-US"/>
          </a:p>
        </p:txBody>
      </p:sp>
    </p:spTree>
    <p:extLst>
      <p:ext uri="{BB962C8B-B14F-4D97-AF65-F5344CB8AC3E}">
        <p14:creationId xmlns:p14="http://schemas.microsoft.com/office/powerpoint/2010/main" val="53744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9C574CD9-9EB2-4E39-8461-26161BDFC183}" type="slidenum">
              <a:rPr lang="en-US"/>
              <a:pPr>
                <a:defRPr/>
              </a:pPr>
              <a:t>‹#›</a:t>
            </a:fld>
            <a:endParaRPr lang="en-US"/>
          </a:p>
        </p:txBody>
      </p:sp>
    </p:spTree>
    <p:extLst>
      <p:ext uri="{BB962C8B-B14F-4D97-AF65-F5344CB8AC3E}">
        <p14:creationId xmlns:p14="http://schemas.microsoft.com/office/powerpoint/2010/main" val="135974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D178210D-82B7-4CFD-A79A-AC2B46A5BB6B}" type="slidenum">
              <a:rPr lang="en-US"/>
              <a:pPr>
                <a:defRPr/>
              </a:pPr>
              <a:t>‹#›</a:t>
            </a:fld>
            <a:endParaRPr lang="en-US"/>
          </a:p>
        </p:txBody>
      </p:sp>
    </p:spTree>
    <p:extLst>
      <p:ext uri="{BB962C8B-B14F-4D97-AF65-F5344CB8AC3E}">
        <p14:creationId xmlns:p14="http://schemas.microsoft.com/office/powerpoint/2010/main" val="1328854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CDE8227B-106F-420D-8460-0E2A1D0B6470}" type="slidenum">
              <a:rPr lang="en-US"/>
              <a:pPr>
                <a:defRPr/>
              </a:pPr>
              <a:t>‹#›</a:t>
            </a:fld>
            <a:endParaRPr lang="en-US"/>
          </a:p>
        </p:txBody>
      </p:sp>
    </p:spTree>
    <p:extLst>
      <p:ext uri="{BB962C8B-B14F-4D97-AF65-F5344CB8AC3E}">
        <p14:creationId xmlns:p14="http://schemas.microsoft.com/office/powerpoint/2010/main" val="361996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141452C3-8134-4196-BD42-5026D65196ED}" type="slidenum">
              <a:rPr lang="en-US"/>
              <a:pPr>
                <a:defRPr/>
              </a:pPr>
              <a:t>‹#›</a:t>
            </a:fld>
            <a:endParaRPr lang="en-US"/>
          </a:p>
        </p:txBody>
      </p:sp>
    </p:spTree>
    <p:extLst>
      <p:ext uri="{BB962C8B-B14F-4D97-AF65-F5344CB8AC3E}">
        <p14:creationId xmlns:p14="http://schemas.microsoft.com/office/powerpoint/2010/main" val="221099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88"/>
            <a:ext cx="9132888" cy="6845300"/>
            <a:chOff x="0" y="1"/>
            <a:chExt cx="5753" cy="4312"/>
          </a:xfrm>
        </p:grpSpPr>
        <p:sp>
          <p:nvSpPr>
            <p:cNvPr id="4099"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a:p>
          </p:txBody>
        </p:sp>
        <p:sp>
          <p:nvSpPr>
            <p:cNvPr id="1033" name="Arc 4"/>
            <p:cNvSpPr>
              <a:spLocks/>
            </p:cNvSpPr>
            <p:nvPr/>
          </p:nvSpPr>
          <p:spPr bwMode="auto">
            <a:xfrm>
              <a:off x="0" y="1"/>
              <a:ext cx="5298" cy="4312"/>
            </a:xfrm>
            <a:custGeom>
              <a:avLst/>
              <a:gdLst>
                <a:gd name="T0" fmla="*/ 0 w 21600"/>
                <a:gd name="T1" fmla="*/ 0 h 21600"/>
                <a:gd name="T2" fmla="*/ 5298 w 21600"/>
                <a:gd name="T3" fmla="*/ 4312 h 21600"/>
                <a:gd name="T4" fmla="*/ 0 w 21600"/>
                <a:gd name="T5" fmla="*/ 431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1"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defRPr sz="1400" smtClean="0">
                <a:solidFill>
                  <a:schemeClr val="tx1"/>
                </a:solidFill>
              </a:defRPr>
            </a:lvl1pPr>
          </a:lstStyle>
          <a:p>
            <a:pPr>
              <a:defRPr/>
            </a:pPr>
            <a:endParaRPr lang="en-US"/>
          </a:p>
        </p:txBody>
      </p:sp>
      <p:sp>
        <p:nvSpPr>
          <p:cNvPr id="4103"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ctr">
              <a:defRPr sz="1400" smtClean="0">
                <a:solidFill>
                  <a:schemeClr val="tx1"/>
                </a:solidFill>
              </a:defRPr>
            </a:lvl1pPr>
          </a:lstStyle>
          <a:p>
            <a:pPr>
              <a:defRPr/>
            </a:pPr>
            <a:endParaRPr lang="en-US"/>
          </a:p>
        </p:txBody>
      </p:sp>
      <p:sp>
        <p:nvSpPr>
          <p:cNvPr id="4104" name="Rectangle 8"/>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r">
              <a:defRPr sz="1400" smtClean="0">
                <a:solidFill>
                  <a:schemeClr val="tx1"/>
                </a:solidFill>
              </a:defRPr>
            </a:lvl1pPr>
          </a:lstStyle>
          <a:p>
            <a:pPr>
              <a:defRPr/>
            </a:pPr>
            <a:fld id="{3B48DC8B-7552-424F-B604-29805537EB4B}" type="slidenum">
              <a:rPr lang="en-US"/>
              <a:pPr>
                <a:defRPr/>
              </a:pPr>
              <a:t>‹#›</a:t>
            </a:fld>
            <a:endParaRPr lang="en-US"/>
          </a:p>
        </p:txBody>
      </p:sp>
      <p:sp>
        <p:nvSpPr>
          <p:cNvPr id="1031" name="Rectangle 9"/>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5.wav"/></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6.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3.wav"/></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4.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6000" smtClean="0">
                <a:solidFill>
                  <a:srgbClr val="FFCC00"/>
                </a:solidFill>
              </a:rPr>
              <a:t>Decision Making Skills</a:t>
            </a:r>
          </a:p>
        </p:txBody>
      </p:sp>
      <p:sp>
        <p:nvSpPr>
          <p:cNvPr id="3075" name="Rectangle 3"/>
          <p:cNvSpPr>
            <a:spLocks noGrp="1" noChangeArrowheads="1"/>
          </p:cNvSpPr>
          <p:nvPr>
            <p:ph type="subTitle" idx="1"/>
          </p:nvPr>
        </p:nvSpPr>
        <p:spPr/>
        <p:txBody>
          <a:bodyPr/>
          <a:lstStyle/>
          <a:p>
            <a:pPr eaLnBrk="1" hangingPunct="1"/>
            <a:r>
              <a:rPr lang="en-US" sz="4000" smtClean="0">
                <a:solidFill>
                  <a:srgbClr val="FFCC00"/>
                </a:solidFill>
              </a:rPr>
              <a:t>Counselor’s Presentation</a:t>
            </a:r>
          </a:p>
          <a:p>
            <a:pPr eaLnBrk="1" hangingPunct="1"/>
            <a:r>
              <a:rPr lang="en-US" sz="4000" smtClean="0">
                <a:solidFill>
                  <a:srgbClr val="FFCC00"/>
                </a:solidFill>
              </a:rPr>
              <a:t>Grades K-3</a:t>
            </a:r>
          </a:p>
          <a:p>
            <a:pPr eaLnBrk="1" hangingPunct="1"/>
            <a:endParaRPr lang="en-US" sz="4000" smtClean="0">
              <a:solidFill>
                <a:srgbClr val="FFCC00"/>
              </a:solidFill>
            </a:endParaRPr>
          </a:p>
        </p:txBody>
      </p:sp>
      <p:pic>
        <p:nvPicPr>
          <p:cNvPr id="3076" name="Picture 4" descr="think-bo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3124200"/>
            <a:ext cx="1817688"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0"/>
            <a:ext cx="7772400" cy="1143000"/>
          </a:xfrm>
        </p:spPr>
        <p:txBody>
          <a:bodyPr/>
          <a:lstStyle/>
          <a:p>
            <a:pPr eaLnBrk="1" hangingPunct="1">
              <a:defRPr/>
            </a:pPr>
            <a:r>
              <a:rPr lang="en-US" sz="4800" smtClean="0"/>
              <a:t>Mistake Correcting Rules</a:t>
            </a:r>
          </a:p>
        </p:txBody>
      </p:sp>
      <p:sp>
        <p:nvSpPr>
          <p:cNvPr id="12291" name="Rectangle 3"/>
          <p:cNvSpPr>
            <a:spLocks noGrp="1" noChangeArrowheads="1"/>
          </p:cNvSpPr>
          <p:nvPr>
            <p:ph type="body" idx="1"/>
          </p:nvPr>
        </p:nvSpPr>
        <p:spPr>
          <a:xfrm>
            <a:off x="457200" y="1143000"/>
            <a:ext cx="8458200" cy="4114800"/>
          </a:xfrm>
        </p:spPr>
        <p:txBody>
          <a:bodyPr/>
          <a:lstStyle/>
          <a:p>
            <a:pPr eaLnBrk="1" hangingPunct="1">
              <a:lnSpc>
                <a:spcPct val="90000"/>
              </a:lnSpc>
            </a:pPr>
            <a:r>
              <a:rPr lang="en-US" sz="4000" smtClean="0">
                <a:solidFill>
                  <a:schemeClr val="tx2"/>
                </a:solidFill>
              </a:rPr>
              <a:t>Look the person in the eye and say, “I’m sorry.”</a:t>
            </a:r>
          </a:p>
          <a:p>
            <a:pPr eaLnBrk="1" hangingPunct="1">
              <a:lnSpc>
                <a:spcPct val="90000"/>
              </a:lnSpc>
            </a:pPr>
            <a:r>
              <a:rPr lang="en-US" sz="4000" smtClean="0">
                <a:solidFill>
                  <a:schemeClr val="tx2"/>
                </a:solidFill>
              </a:rPr>
              <a:t>Ask for a time out to think of a plan.</a:t>
            </a:r>
          </a:p>
          <a:p>
            <a:pPr eaLnBrk="1" hangingPunct="1">
              <a:lnSpc>
                <a:spcPct val="90000"/>
              </a:lnSpc>
            </a:pPr>
            <a:r>
              <a:rPr lang="en-US" sz="4000" smtClean="0">
                <a:solidFill>
                  <a:schemeClr val="tx2"/>
                </a:solidFill>
              </a:rPr>
              <a:t>Ask the person you hurt what you can do to help.</a:t>
            </a:r>
          </a:p>
          <a:p>
            <a:pPr eaLnBrk="1" hangingPunct="1">
              <a:lnSpc>
                <a:spcPct val="90000"/>
              </a:lnSpc>
            </a:pPr>
            <a:r>
              <a:rPr lang="en-US" sz="4000" smtClean="0">
                <a:solidFill>
                  <a:schemeClr val="tx2"/>
                </a:solidFill>
              </a:rPr>
              <a:t>Ask an adult for help if needed.</a:t>
            </a:r>
          </a:p>
          <a:p>
            <a:pPr eaLnBrk="1" hangingPunct="1">
              <a:lnSpc>
                <a:spcPct val="90000"/>
              </a:lnSpc>
            </a:pPr>
            <a:r>
              <a:rPr lang="en-US" sz="4000" smtClean="0">
                <a:solidFill>
                  <a:schemeClr val="tx2"/>
                </a:solidFill>
              </a:rPr>
              <a:t>Remember and learn never to do the same mistake again.</a:t>
            </a:r>
          </a:p>
        </p:txBody>
      </p:sp>
      <p:pic>
        <p:nvPicPr>
          <p:cNvPr id="12292" name="imso3425.WAV">
            <a:hlinkClick r:id="" action="ppaction://media"/>
          </p:cNvPr>
          <p:cNvPicPr>
            <a:picLocks noRot="1" noChangeAspect="1" noChangeArrowheads="1"/>
          </p:cNvPicPr>
          <p:nvPr>
            <a:wavAudioFile r:embed="rId1" name="imsorry.WAV"/>
          </p:nvPr>
        </p:nvPicPr>
        <p:blipFill>
          <a:blip r:embed="rId3">
            <a:extLst>
              <a:ext uri="{28A0092B-C50C-407E-A947-70E740481C1C}">
                <a14:useLocalDpi xmlns:a14="http://schemas.microsoft.com/office/drawing/2010/main" val="0"/>
              </a:ext>
            </a:extLst>
          </a:blip>
          <a:srcRect/>
          <a:stretch>
            <a:fillRect/>
          </a:stretch>
        </p:blipFill>
        <p:spPr bwMode="auto">
          <a:xfrm>
            <a:off x="76962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703" fill="hold"/>
                                        <p:tgtEl>
                                          <p:spTgt spid="1229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292"/>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6200"/>
            <a:ext cx="7772400" cy="1143000"/>
          </a:xfrm>
        </p:spPr>
        <p:txBody>
          <a:bodyPr/>
          <a:lstStyle/>
          <a:p>
            <a:pPr eaLnBrk="1" hangingPunct="1">
              <a:defRPr/>
            </a:pPr>
            <a:r>
              <a:rPr lang="en-US" sz="5400" smtClean="0"/>
              <a:t>Setting Goals</a:t>
            </a:r>
          </a:p>
        </p:txBody>
      </p:sp>
      <p:sp>
        <p:nvSpPr>
          <p:cNvPr id="13315" name="Rectangle 3"/>
          <p:cNvSpPr>
            <a:spLocks noGrp="1" noChangeArrowheads="1"/>
          </p:cNvSpPr>
          <p:nvPr>
            <p:ph type="body" idx="1"/>
          </p:nvPr>
        </p:nvSpPr>
        <p:spPr>
          <a:xfrm>
            <a:off x="685800" y="1219200"/>
            <a:ext cx="7772400" cy="4114800"/>
          </a:xfrm>
        </p:spPr>
        <p:txBody>
          <a:bodyPr/>
          <a:lstStyle/>
          <a:p>
            <a:pPr eaLnBrk="1" hangingPunct="1"/>
            <a:r>
              <a:rPr lang="en-US" sz="4000" smtClean="0">
                <a:solidFill>
                  <a:schemeClr val="tx2"/>
                </a:solidFill>
              </a:rPr>
              <a:t>We set goals to get what we want.</a:t>
            </a:r>
          </a:p>
          <a:p>
            <a:pPr eaLnBrk="1" hangingPunct="1"/>
            <a:r>
              <a:rPr lang="en-US" sz="4000" smtClean="0">
                <a:solidFill>
                  <a:schemeClr val="tx2"/>
                </a:solidFill>
              </a:rPr>
              <a:t>Think of a goal to reach.</a:t>
            </a:r>
          </a:p>
          <a:p>
            <a:pPr eaLnBrk="1" hangingPunct="1"/>
            <a:r>
              <a:rPr lang="en-US" sz="4000" smtClean="0">
                <a:solidFill>
                  <a:schemeClr val="tx2"/>
                </a:solidFill>
              </a:rPr>
              <a:t>Decide on the choices you have to make to reach the goal.</a:t>
            </a:r>
          </a:p>
          <a:p>
            <a:pPr eaLnBrk="1" hangingPunct="1"/>
            <a:r>
              <a:rPr lang="en-US" sz="4000" smtClean="0">
                <a:solidFill>
                  <a:schemeClr val="tx2"/>
                </a:solidFill>
              </a:rPr>
              <a:t>Remember it may take time so be patient.</a:t>
            </a:r>
          </a:p>
          <a:p>
            <a:pPr eaLnBrk="1" hangingPunct="1"/>
            <a:endParaRPr lang="en-US" sz="4000" smtClean="0">
              <a:solidFill>
                <a:schemeClr val="tx2"/>
              </a:solidFill>
            </a:endParaRPr>
          </a:p>
        </p:txBody>
      </p:sp>
      <p:pic>
        <p:nvPicPr>
          <p:cNvPr id="13316" name="Picture 4" descr="chee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52800" y="4800600"/>
            <a:ext cx="20923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chee3425.wav">
            <a:hlinkClick r:id="" action="ppaction://media"/>
          </p:cNvPr>
          <p:cNvPicPr>
            <a:picLocks noRot="1" noChangeAspect="1" noChangeArrowheads="1"/>
          </p:cNvPicPr>
          <p:nvPr>
            <a:wavAudioFile r:embed="rId1" name="chee2r.wav"/>
          </p:nvPr>
        </p:nvPicPr>
        <p:blipFill>
          <a:blip r:embed="rId4">
            <a:extLst>
              <a:ext uri="{28A0092B-C50C-407E-A947-70E740481C1C}">
                <a14:useLocalDpi xmlns:a14="http://schemas.microsoft.com/office/drawing/2010/main" val="0"/>
              </a:ext>
            </a:extLst>
          </a:blip>
          <a:srcRect/>
          <a:stretch>
            <a:fillRect/>
          </a:stretch>
        </p:blipFill>
        <p:spPr bwMode="auto">
          <a:xfrm>
            <a:off x="7848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4087" fill="hold"/>
                                        <p:tgtEl>
                                          <p:spTgt spid="133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31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z="5400" smtClean="0">
                <a:solidFill>
                  <a:srgbClr val="FFCC00"/>
                </a:solidFill>
              </a:rPr>
              <a:t>How to Make Good Choices</a:t>
            </a:r>
          </a:p>
        </p:txBody>
      </p:sp>
      <p:sp>
        <p:nvSpPr>
          <p:cNvPr id="4099" name="Rectangle 3"/>
          <p:cNvSpPr>
            <a:spLocks noGrp="1" noChangeArrowheads="1"/>
          </p:cNvSpPr>
          <p:nvPr>
            <p:ph type="body" idx="1"/>
          </p:nvPr>
        </p:nvSpPr>
        <p:spPr/>
        <p:txBody>
          <a:bodyPr/>
          <a:lstStyle/>
          <a:p>
            <a:pPr eaLnBrk="1" hangingPunct="1"/>
            <a:r>
              <a:rPr lang="en-US" sz="4000" smtClean="0">
                <a:solidFill>
                  <a:srgbClr val="FFCC00"/>
                </a:solidFill>
              </a:rPr>
              <a:t>What is the choice I need to make?</a:t>
            </a:r>
          </a:p>
          <a:p>
            <a:pPr eaLnBrk="1" hangingPunct="1"/>
            <a:r>
              <a:rPr lang="en-US" sz="4000" smtClean="0">
                <a:solidFill>
                  <a:srgbClr val="FFCC00"/>
                </a:solidFill>
              </a:rPr>
              <a:t>Will my choice get me in trouble?</a:t>
            </a:r>
          </a:p>
          <a:p>
            <a:pPr eaLnBrk="1" hangingPunct="1"/>
            <a:r>
              <a:rPr lang="en-US" sz="4000" smtClean="0">
                <a:solidFill>
                  <a:srgbClr val="FFCC00"/>
                </a:solidFill>
              </a:rPr>
              <a:t>Will my choice put me in danger?</a:t>
            </a:r>
          </a:p>
          <a:p>
            <a:pPr eaLnBrk="1" hangingPunct="1"/>
            <a:r>
              <a:rPr lang="en-US" sz="4000" smtClean="0">
                <a:solidFill>
                  <a:srgbClr val="FFCC00"/>
                </a:solidFill>
              </a:rPr>
              <a:t>Will my choice hurt myself or others?</a:t>
            </a:r>
          </a:p>
          <a:p>
            <a:pPr eaLnBrk="1" hangingPunct="1"/>
            <a:r>
              <a:rPr lang="en-US" sz="4000" smtClean="0">
                <a:solidFill>
                  <a:srgbClr val="FFCC00"/>
                </a:solidFill>
              </a:rPr>
              <a:t>Do I need to ask for help?</a:t>
            </a:r>
          </a:p>
          <a:p>
            <a:pPr eaLnBrk="1" hangingPunct="1"/>
            <a:endParaRPr lang="en-US" sz="4000" smtClean="0">
              <a:solidFill>
                <a:srgbClr val="FFCC00"/>
              </a:solidFill>
            </a:endParaRPr>
          </a:p>
        </p:txBody>
      </p:sp>
      <p:pic>
        <p:nvPicPr>
          <p:cNvPr id="3076" name="dont3363.wav">
            <a:hlinkClick r:id="" action="ppaction://media"/>
          </p:cNvPr>
          <p:cNvPicPr>
            <a:picLocks noRot="1" noChangeAspect="1" noChangeArrowheads="1"/>
          </p:cNvPicPr>
          <p:nvPr>
            <a:wavAudioFile r:embed="rId1" name="dontworry-behappy.wav"/>
          </p:nvPr>
        </p:nvPicPr>
        <p:blipFill>
          <a:blip r:embed="rId3">
            <a:extLst>
              <a:ext uri="{28A0092B-C50C-407E-A947-70E740481C1C}">
                <a14:useLocalDpi xmlns:a14="http://schemas.microsoft.com/office/drawing/2010/main" val="0"/>
              </a:ext>
            </a:extLst>
          </a:blip>
          <a:srcRect/>
          <a:stretch>
            <a:fillRect/>
          </a:stretch>
        </p:blipFill>
        <p:spPr bwMode="auto">
          <a:xfrm>
            <a:off x="83058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4879" fill="hold"/>
                                        <p:tgtEl>
                                          <p:spTgt spid="307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7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43000"/>
          </a:xfrm>
        </p:spPr>
        <p:txBody>
          <a:bodyPr/>
          <a:lstStyle/>
          <a:p>
            <a:pPr eaLnBrk="1" hangingPunct="1">
              <a:defRPr/>
            </a:pPr>
            <a:r>
              <a:rPr lang="en-US" sz="5400" smtClean="0"/>
              <a:t>Easy Choices</a:t>
            </a:r>
          </a:p>
        </p:txBody>
      </p:sp>
      <p:sp>
        <p:nvSpPr>
          <p:cNvPr id="5123" name="Rectangle 3"/>
          <p:cNvSpPr>
            <a:spLocks noGrp="1" noChangeArrowheads="1"/>
          </p:cNvSpPr>
          <p:nvPr>
            <p:ph type="body" idx="1"/>
          </p:nvPr>
        </p:nvSpPr>
        <p:spPr>
          <a:xfrm>
            <a:off x="381000" y="838200"/>
            <a:ext cx="8458200" cy="4114800"/>
          </a:xfrm>
        </p:spPr>
        <p:txBody>
          <a:bodyPr/>
          <a:lstStyle/>
          <a:p>
            <a:pPr eaLnBrk="1" hangingPunct="1"/>
            <a:r>
              <a:rPr lang="en-US" sz="4000" smtClean="0">
                <a:solidFill>
                  <a:srgbClr val="FFCC00"/>
                </a:solidFill>
              </a:rPr>
              <a:t>Some choices are easier to make than others.Sometimes you must make a decision from the choices given to you.  In the choices below, choose the best one for you.</a:t>
            </a:r>
          </a:p>
        </p:txBody>
      </p:sp>
      <p:pic>
        <p:nvPicPr>
          <p:cNvPr id="5124" name="Picture 5" descr="duhani"/>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4114800"/>
            <a:ext cx="1646238" cy="138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Text Box 6"/>
          <p:cNvSpPr txBox="1">
            <a:spLocks noChangeArrowheads="1"/>
          </p:cNvSpPr>
          <p:nvPr/>
        </p:nvSpPr>
        <p:spPr bwMode="auto">
          <a:xfrm>
            <a:off x="685800" y="4267200"/>
            <a:ext cx="6781800" cy="23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CC00"/>
                </a:solidFill>
                <a:latin typeface="Times New Roman" pitchFamily="18" charset="0"/>
              </a:defRPr>
            </a:lvl1pPr>
            <a:lvl2pPr marL="742950" indent="-285750" eaLnBrk="0" hangingPunct="0">
              <a:defRPr sz="2400">
                <a:solidFill>
                  <a:srgbClr val="FFCC00"/>
                </a:solidFill>
                <a:latin typeface="Times New Roman" pitchFamily="18" charset="0"/>
              </a:defRPr>
            </a:lvl2pPr>
            <a:lvl3pPr marL="1143000" indent="-228600" eaLnBrk="0" hangingPunct="0">
              <a:defRPr sz="2400">
                <a:solidFill>
                  <a:srgbClr val="FFCC00"/>
                </a:solidFill>
                <a:latin typeface="Times New Roman" pitchFamily="18" charset="0"/>
              </a:defRPr>
            </a:lvl3pPr>
            <a:lvl4pPr marL="1600200" indent="-228600" eaLnBrk="0" hangingPunct="0">
              <a:defRPr sz="2400">
                <a:solidFill>
                  <a:srgbClr val="FFCC00"/>
                </a:solidFill>
                <a:latin typeface="Times New Roman" pitchFamily="18" charset="0"/>
              </a:defRPr>
            </a:lvl4pPr>
            <a:lvl5pPr marL="2057400" indent="-228600" eaLnBrk="0" hangingPunct="0">
              <a:defRPr sz="2400">
                <a:solidFill>
                  <a:srgbClr val="FFCC00"/>
                </a:solidFill>
                <a:latin typeface="Times New Roman" pitchFamily="18" charset="0"/>
              </a:defRPr>
            </a:lvl5pPr>
            <a:lvl6pPr marL="2514600" indent="-228600" eaLnBrk="0" fontAlgn="base" hangingPunct="0">
              <a:spcBef>
                <a:spcPct val="0"/>
              </a:spcBef>
              <a:spcAft>
                <a:spcPct val="0"/>
              </a:spcAft>
              <a:defRPr sz="2400">
                <a:solidFill>
                  <a:srgbClr val="FFCC00"/>
                </a:solidFill>
                <a:latin typeface="Times New Roman" pitchFamily="18" charset="0"/>
              </a:defRPr>
            </a:lvl6pPr>
            <a:lvl7pPr marL="2971800" indent="-228600" eaLnBrk="0" fontAlgn="base" hangingPunct="0">
              <a:spcBef>
                <a:spcPct val="0"/>
              </a:spcBef>
              <a:spcAft>
                <a:spcPct val="0"/>
              </a:spcAft>
              <a:defRPr sz="2400">
                <a:solidFill>
                  <a:srgbClr val="FFCC00"/>
                </a:solidFill>
                <a:latin typeface="Times New Roman" pitchFamily="18" charset="0"/>
              </a:defRPr>
            </a:lvl7pPr>
            <a:lvl8pPr marL="3429000" indent="-228600" eaLnBrk="0" fontAlgn="base" hangingPunct="0">
              <a:spcBef>
                <a:spcPct val="0"/>
              </a:spcBef>
              <a:spcAft>
                <a:spcPct val="0"/>
              </a:spcAft>
              <a:defRPr sz="2400">
                <a:solidFill>
                  <a:srgbClr val="FFCC00"/>
                </a:solidFill>
                <a:latin typeface="Times New Roman" pitchFamily="18" charset="0"/>
              </a:defRPr>
            </a:lvl8pPr>
            <a:lvl9pPr marL="3886200" indent="-228600" eaLnBrk="0" fontAlgn="base" hangingPunct="0">
              <a:spcBef>
                <a:spcPct val="0"/>
              </a:spcBef>
              <a:spcAft>
                <a:spcPct val="0"/>
              </a:spcAft>
              <a:defRPr sz="2400">
                <a:solidFill>
                  <a:srgbClr val="FFCC00"/>
                </a:solidFill>
                <a:latin typeface="Times New Roman" pitchFamily="18" charset="0"/>
              </a:defRPr>
            </a:lvl9pPr>
          </a:lstStyle>
          <a:p>
            <a:pPr eaLnBrk="1" hangingPunct="1">
              <a:lnSpc>
                <a:spcPct val="90000"/>
              </a:lnSpc>
              <a:spcBef>
                <a:spcPct val="20000"/>
              </a:spcBef>
              <a:buClr>
                <a:schemeClr val="accent2"/>
              </a:buClr>
              <a:buSzPct val="80000"/>
              <a:buFont typeface="Wingdings" pitchFamily="2" charset="2"/>
              <a:buChar char="l"/>
            </a:pPr>
            <a:r>
              <a:rPr lang="en-US" sz="3600"/>
              <a:t>hamburgers or hot dogs</a:t>
            </a:r>
          </a:p>
          <a:p>
            <a:pPr eaLnBrk="1" hangingPunct="1">
              <a:lnSpc>
                <a:spcPct val="90000"/>
              </a:lnSpc>
              <a:spcBef>
                <a:spcPct val="20000"/>
              </a:spcBef>
              <a:buClr>
                <a:schemeClr val="accent2"/>
              </a:buClr>
              <a:buSzPct val="80000"/>
              <a:buFont typeface="Wingdings" pitchFamily="2" charset="2"/>
              <a:buChar char="l"/>
            </a:pPr>
            <a:r>
              <a:rPr lang="en-US" sz="3600"/>
              <a:t>cats or dogs</a:t>
            </a:r>
          </a:p>
          <a:p>
            <a:pPr eaLnBrk="1" hangingPunct="1">
              <a:lnSpc>
                <a:spcPct val="90000"/>
              </a:lnSpc>
              <a:spcBef>
                <a:spcPct val="20000"/>
              </a:spcBef>
              <a:buClr>
                <a:schemeClr val="accent2"/>
              </a:buClr>
              <a:buSzPct val="80000"/>
              <a:buFont typeface="Wingdings" pitchFamily="2" charset="2"/>
              <a:buChar char="l"/>
            </a:pPr>
            <a:r>
              <a:rPr lang="en-US" sz="3600"/>
              <a:t>summer or winter</a:t>
            </a:r>
          </a:p>
          <a:p>
            <a:pPr eaLnBrk="1" hangingPunct="1">
              <a:lnSpc>
                <a:spcPct val="90000"/>
              </a:lnSpc>
              <a:spcBef>
                <a:spcPct val="20000"/>
              </a:spcBef>
              <a:buClr>
                <a:schemeClr val="accent2"/>
              </a:buClr>
              <a:buSzPct val="80000"/>
              <a:buFont typeface="Wingdings" pitchFamily="2" charset="2"/>
              <a:buChar char="l"/>
            </a:pPr>
            <a:r>
              <a:rPr lang="en-US" sz="3600"/>
              <a:t> playing a game or riding a bike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50">
                                            <p:txEl>
                                              <p:pRg st="0" end="0"/>
                                            </p:txEl>
                                          </p:spTgt>
                                        </p:tgtEl>
                                        <p:attrNameLst>
                                          <p:attrName>style.visibility</p:attrName>
                                        </p:attrNameLst>
                                      </p:cBhvr>
                                      <p:to>
                                        <p:strVal val="visible"/>
                                      </p:to>
                                    </p:set>
                                    <p:animEffect transition="in" filter="wipe(up)">
                                      <p:cBhvr>
                                        <p:cTn id="7" dur="500"/>
                                        <p:tgtEl>
                                          <p:spTgt spid="61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50">
                                            <p:txEl>
                                              <p:pRg st="1" end="1"/>
                                            </p:txEl>
                                          </p:spTgt>
                                        </p:tgtEl>
                                        <p:attrNameLst>
                                          <p:attrName>style.visibility</p:attrName>
                                        </p:attrNameLst>
                                      </p:cBhvr>
                                      <p:to>
                                        <p:strVal val="visible"/>
                                      </p:to>
                                    </p:set>
                                    <p:animEffect transition="in" filter="wipe(up)">
                                      <p:cBhvr>
                                        <p:cTn id="12" dur="500"/>
                                        <p:tgtEl>
                                          <p:spTgt spid="615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150">
                                            <p:txEl>
                                              <p:pRg st="2" end="2"/>
                                            </p:txEl>
                                          </p:spTgt>
                                        </p:tgtEl>
                                        <p:attrNameLst>
                                          <p:attrName>style.visibility</p:attrName>
                                        </p:attrNameLst>
                                      </p:cBhvr>
                                      <p:to>
                                        <p:strVal val="visible"/>
                                      </p:to>
                                    </p:set>
                                    <p:animEffect transition="in" filter="wipe(up)">
                                      <p:cBhvr>
                                        <p:cTn id="17" dur="500"/>
                                        <p:tgtEl>
                                          <p:spTgt spid="615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150">
                                            <p:txEl>
                                              <p:pRg st="3" end="3"/>
                                            </p:txEl>
                                          </p:spTgt>
                                        </p:tgtEl>
                                        <p:attrNameLst>
                                          <p:attrName>style.visibility</p:attrName>
                                        </p:attrNameLst>
                                      </p:cBhvr>
                                      <p:to>
                                        <p:strVal val="visible"/>
                                      </p:to>
                                    </p:set>
                                    <p:animEffect transition="in" filter="wipe(up)">
                                      <p:cBhvr>
                                        <p:cTn id="22" dur="500"/>
                                        <p:tgtEl>
                                          <p:spTgt spid="61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0"/>
            <a:ext cx="7772400" cy="1143000"/>
          </a:xfrm>
        </p:spPr>
        <p:txBody>
          <a:bodyPr/>
          <a:lstStyle/>
          <a:p>
            <a:pPr eaLnBrk="1" hangingPunct="1">
              <a:defRPr/>
            </a:pPr>
            <a:r>
              <a:rPr lang="en-US" sz="6000" smtClean="0"/>
              <a:t>Hard Choices</a:t>
            </a:r>
          </a:p>
        </p:txBody>
      </p:sp>
      <p:sp>
        <p:nvSpPr>
          <p:cNvPr id="6147" name="Rectangle 3"/>
          <p:cNvSpPr>
            <a:spLocks noGrp="1" noChangeArrowheads="1"/>
          </p:cNvSpPr>
          <p:nvPr>
            <p:ph type="body" idx="1"/>
          </p:nvPr>
        </p:nvSpPr>
        <p:spPr>
          <a:xfrm>
            <a:off x="685800" y="1371600"/>
            <a:ext cx="7772400" cy="4114800"/>
          </a:xfrm>
        </p:spPr>
        <p:txBody>
          <a:bodyPr/>
          <a:lstStyle/>
          <a:p>
            <a:pPr eaLnBrk="1" hangingPunct="1"/>
            <a:r>
              <a:rPr lang="en-US" sz="4000" smtClean="0">
                <a:solidFill>
                  <a:srgbClr val="FFCC00"/>
                </a:solidFill>
              </a:rPr>
              <a:t>Read the choice and decide what would be a good decision based on the questions you ask yourself.</a:t>
            </a:r>
          </a:p>
          <a:p>
            <a:pPr eaLnBrk="1" hangingPunct="1">
              <a:buFont typeface="Wingdings" pitchFamily="2" charset="2"/>
              <a:buNone/>
            </a:pPr>
            <a:endParaRPr lang="en-US" sz="4000" smtClean="0">
              <a:solidFill>
                <a:srgbClr val="FFCC00"/>
              </a:solidFill>
            </a:endParaRPr>
          </a:p>
          <a:p>
            <a:pPr eaLnBrk="1" hangingPunct="1"/>
            <a:r>
              <a:rPr lang="en-US" sz="4000" smtClean="0">
                <a:solidFill>
                  <a:srgbClr val="FFCC00"/>
                </a:solidFill>
              </a:rPr>
              <a:t>Charlie is very angry with Ben and wants to yell at him. What is the question Charlie needs to ask before giving into his anger?</a:t>
            </a:r>
          </a:p>
        </p:txBody>
      </p:sp>
    </p:spTree>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1143000"/>
          </a:xfrm>
        </p:spPr>
        <p:txBody>
          <a:bodyPr/>
          <a:lstStyle/>
          <a:p>
            <a:pPr eaLnBrk="1" hangingPunct="1">
              <a:defRPr/>
            </a:pPr>
            <a:r>
              <a:rPr lang="en-US" sz="5400" smtClean="0"/>
              <a:t>Another Hard Choice</a:t>
            </a:r>
          </a:p>
        </p:txBody>
      </p:sp>
      <p:sp>
        <p:nvSpPr>
          <p:cNvPr id="7171" name="Rectangle 3"/>
          <p:cNvSpPr>
            <a:spLocks noGrp="1" noChangeArrowheads="1"/>
          </p:cNvSpPr>
          <p:nvPr>
            <p:ph type="body" idx="1"/>
          </p:nvPr>
        </p:nvSpPr>
        <p:spPr>
          <a:xfrm>
            <a:off x="381000" y="1371600"/>
            <a:ext cx="8458200" cy="4114800"/>
          </a:xfrm>
        </p:spPr>
        <p:txBody>
          <a:bodyPr/>
          <a:lstStyle/>
          <a:p>
            <a:pPr eaLnBrk="1" hangingPunct="1"/>
            <a:r>
              <a:rPr lang="en-US" sz="4000" smtClean="0">
                <a:solidFill>
                  <a:schemeClr val="tx2"/>
                </a:solidFill>
              </a:rPr>
              <a:t>Susan’s mother asked her to do the dishes but her favorite TV show is on. What should Susan think before making her choice?</a:t>
            </a:r>
          </a:p>
        </p:txBody>
      </p:sp>
      <p:pic>
        <p:nvPicPr>
          <p:cNvPr id="7172" name="Picture 4" descr="hel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006850"/>
            <a:ext cx="350520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additive="base">
                                        <p:cTn id="7" dur="500" fill="hold"/>
                                        <p:tgtEl>
                                          <p:spTgt spid="7172"/>
                                        </p:tgtEl>
                                        <p:attrNameLst>
                                          <p:attrName>ppt_x</p:attrName>
                                        </p:attrNameLst>
                                      </p:cBhvr>
                                      <p:tavLst>
                                        <p:tav tm="0">
                                          <p:val>
                                            <p:strVal val="0-#ppt_w/2"/>
                                          </p:val>
                                        </p:tav>
                                        <p:tav tm="100000">
                                          <p:val>
                                            <p:strVal val="#ppt_x"/>
                                          </p:val>
                                        </p:tav>
                                      </p:tavLst>
                                    </p:anim>
                                    <p:anim calcmode="lin" valueType="num">
                                      <p:cBhvr additive="base">
                                        <p:cTn id="8" dur="500" fill="hold"/>
                                        <p:tgtEl>
                                          <p:spTgt spid="71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28600"/>
            <a:ext cx="7772400" cy="1143000"/>
          </a:xfrm>
        </p:spPr>
        <p:txBody>
          <a:bodyPr/>
          <a:lstStyle/>
          <a:p>
            <a:pPr eaLnBrk="1" hangingPunct="1">
              <a:defRPr/>
            </a:pPr>
            <a:r>
              <a:rPr lang="en-US" sz="6000" smtClean="0"/>
              <a:t>Another Hard Choice</a:t>
            </a:r>
          </a:p>
        </p:txBody>
      </p:sp>
      <p:sp>
        <p:nvSpPr>
          <p:cNvPr id="8195" name="Rectangle 3"/>
          <p:cNvSpPr>
            <a:spLocks noGrp="1" noChangeArrowheads="1"/>
          </p:cNvSpPr>
          <p:nvPr>
            <p:ph type="body" idx="1"/>
          </p:nvPr>
        </p:nvSpPr>
        <p:spPr/>
        <p:txBody>
          <a:bodyPr/>
          <a:lstStyle/>
          <a:p>
            <a:pPr eaLnBrk="1" hangingPunct="1"/>
            <a:r>
              <a:rPr lang="en-US" sz="4400" smtClean="0">
                <a:solidFill>
                  <a:schemeClr val="tx2"/>
                </a:solidFill>
              </a:rPr>
              <a:t>Robbie is really hungry and his friend, John, offers to let him get in line in front of him. What should Robbie ask himself before deciding where to stand in the lunch line?</a:t>
            </a:r>
          </a:p>
        </p:txBody>
      </p:sp>
      <p:pic>
        <p:nvPicPr>
          <p:cNvPr id="8197" name="boyo3394.wav">
            <a:hlinkClick r:id="" action="ppaction://media"/>
          </p:cNvPr>
          <p:cNvPicPr>
            <a:picLocks noRot="1" noChangeAspect="1" noChangeArrowheads="1"/>
          </p:cNvPicPr>
          <p:nvPr>
            <a:wavAudioFile r:embed="rId1" name="boyohboy.wav"/>
          </p:nvPr>
        </p:nvPicPr>
        <p:blipFill>
          <a:blip r:embed="rId3">
            <a:extLst>
              <a:ext uri="{28A0092B-C50C-407E-A947-70E740481C1C}">
                <a14:useLocalDpi xmlns:a14="http://schemas.microsoft.com/office/drawing/2010/main" val="0"/>
              </a:ext>
            </a:extLst>
          </a:blip>
          <a:srcRect/>
          <a:stretch>
            <a:fillRect/>
          </a:stretch>
        </p:blipFill>
        <p:spPr bwMode="auto">
          <a:xfrm>
            <a:off x="7772400" y="6019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999" fill="hold"/>
                                        <p:tgtEl>
                                          <p:spTgt spid="81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197"/>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152400"/>
            <a:ext cx="8458200" cy="1143000"/>
          </a:xfrm>
        </p:spPr>
        <p:txBody>
          <a:bodyPr/>
          <a:lstStyle/>
          <a:p>
            <a:pPr eaLnBrk="1" hangingPunct="1">
              <a:defRPr/>
            </a:pPr>
            <a:r>
              <a:rPr lang="en-US" sz="4800" smtClean="0"/>
              <a:t>What I Choose Affects Others</a:t>
            </a:r>
          </a:p>
        </p:txBody>
      </p:sp>
      <p:sp>
        <p:nvSpPr>
          <p:cNvPr id="9219" name="Rectangle 3"/>
          <p:cNvSpPr>
            <a:spLocks noGrp="1" noChangeArrowheads="1"/>
          </p:cNvSpPr>
          <p:nvPr>
            <p:ph type="body" idx="1"/>
          </p:nvPr>
        </p:nvSpPr>
        <p:spPr>
          <a:xfrm>
            <a:off x="381000" y="1295400"/>
            <a:ext cx="8763000" cy="4114800"/>
          </a:xfrm>
        </p:spPr>
        <p:txBody>
          <a:bodyPr/>
          <a:lstStyle/>
          <a:p>
            <a:pPr eaLnBrk="1" hangingPunct="1">
              <a:lnSpc>
                <a:spcPct val="90000"/>
              </a:lnSpc>
            </a:pPr>
            <a:r>
              <a:rPr lang="en-US" sz="4000" smtClean="0">
                <a:solidFill>
                  <a:schemeClr val="tx2"/>
                </a:solidFill>
              </a:rPr>
              <a:t>Everything we do makes a difference in someone else’s life.</a:t>
            </a:r>
          </a:p>
          <a:p>
            <a:pPr eaLnBrk="1" hangingPunct="1">
              <a:lnSpc>
                <a:spcPct val="90000"/>
              </a:lnSpc>
            </a:pPr>
            <a:r>
              <a:rPr lang="en-US" sz="4000" smtClean="0">
                <a:solidFill>
                  <a:schemeClr val="tx2"/>
                </a:solidFill>
              </a:rPr>
              <a:t>Good choices may let others’ lives get better.</a:t>
            </a:r>
          </a:p>
          <a:p>
            <a:pPr eaLnBrk="1" hangingPunct="1">
              <a:lnSpc>
                <a:spcPct val="90000"/>
              </a:lnSpc>
            </a:pPr>
            <a:r>
              <a:rPr lang="en-US" sz="4000" smtClean="0">
                <a:solidFill>
                  <a:schemeClr val="tx2"/>
                </a:solidFill>
              </a:rPr>
              <a:t>Bad choices may cause problems for others.</a:t>
            </a:r>
          </a:p>
          <a:p>
            <a:pPr eaLnBrk="1" hangingPunct="1">
              <a:lnSpc>
                <a:spcPct val="90000"/>
              </a:lnSpc>
            </a:pPr>
            <a:r>
              <a:rPr lang="en-US" sz="4000" smtClean="0">
                <a:solidFill>
                  <a:schemeClr val="tx2"/>
                </a:solidFill>
              </a:rPr>
              <a:t>Good choices and considering others before you make a choice will help you lead a happier, healthier, and safer life.</a:t>
            </a:r>
          </a:p>
        </p:txBody>
      </p:sp>
    </p:spTree>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1143000"/>
          </a:xfrm>
        </p:spPr>
        <p:txBody>
          <a:bodyPr/>
          <a:lstStyle/>
          <a:p>
            <a:pPr eaLnBrk="1" hangingPunct="1">
              <a:defRPr/>
            </a:pPr>
            <a:r>
              <a:rPr lang="en-US" sz="5400" smtClean="0"/>
              <a:t>What Happens Next</a:t>
            </a:r>
          </a:p>
        </p:txBody>
      </p:sp>
      <p:sp>
        <p:nvSpPr>
          <p:cNvPr id="10243" name="Rectangle 3"/>
          <p:cNvSpPr>
            <a:spLocks noGrp="1" noChangeArrowheads="1"/>
          </p:cNvSpPr>
          <p:nvPr>
            <p:ph type="body" idx="1"/>
          </p:nvPr>
        </p:nvSpPr>
        <p:spPr>
          <a:xfrm>
            <a:off x="685800" y="1295400"/>
            <a:ext cx="7772400" cy="4114800"/>
          </a:xfrm>
        </p:spPr>
        <p:txBody>
          <a:bodyPr/>
          <a:lstStyle/>
          <a:p>
            <a:pPr eaLnBrk="1" hangingPunct="1"/>
            <a:r>
              <a:rPr lang="en-US" sz="4000" smtClean="0">
                <a:solidFill>
                  <a:schemeClr val="tx2"/>
                </a:solidFill>
              </a:rPr>
              <a:t>Your choices and actions have consequences.</a:t>
            </a:r>
          </a:p>
          <a:p>
            <a:pPr eaLnBrk="1" hangingPunct="1"/>
            <a:r>
              <a:rPr lang="en-US" sz="4000" smtClean="0">
                <a:solidFill>
                  <a:schemeClr val="tx2"/>
                </a:solidFill>
              </a:rPr>
              <a:t>Some consequences are good and some are bad.</a:t>
            </a:r>
          </a:p>
          <a:p>
            <a:pPr eaLnBrk="1" hangingPunct="1"/>
            <a:r>
              <a:rPr lang="en-US" sz="4000" smtClean="0">
                <a:solidFill>
                  <a:schemeClr val="tx2"/>
                </a:solidFill>
              </a:rPr>
              <a:t>A consequence is the what happens next.</a:t>
            </a:r>
          </a:p>
          <a:p>
            <a:pPr eaLnBrk="1" hangingPunct="1"/>
            <a:r>
              <a:rPr lang="en-US" sz="4000" smtClean="0">
                <a:solidFill>
                  <a:schemeClr val="tx2"/>
                </a:solidFill>
              </a:rPr>
              <a:t>Before making a decision, think ahead to</a:t>
            </a:r>
            <a:r>
              <a:rPr lang="en-US" sz="4000" smtClean="0"/>
              <a:t> </a:t>
            </a:r>
            <a:r>
              <a:rPr lang="en-US" sz="4000" smtClean="0">
                <a:solidFill>
                  <a:schemeClr val="tx2"/>
                </a:solidFill>
              </a:rPr>
              <a:t>what could happen.</a:t>
            </a:r>
          </a:p>
        </p:txBody>
      </p:sp>
      <p:pic>
        <p:nvPicPr>
          <p:cNvPr id="10244" name="ahhh3410.wav">
            <a:hlinkClick r:id="" action="ppaction://media"/>
          </p:cNvPr>
          <p:cNvPicPr>
            <a:picLocks noRot="1" noChangeAspect="1" noChangeArrowheads="1"/>
          </p:cNvPicPr>
          <p:nvPr>
            <a:wavAudioFile r:embed="rId1" name="ahhh.wav"/>
          </p:nvPr>
        </p:nvPicPr>
        <p:blipFill>
          <a:blip r:embed="rId3">
            <a:extLst>
              <a:ext uri="{28A0092B-C50C-407E-A947-70E740481C1C}">
                <a14:useLocalDpi xmlns:a14="http://schemas.microsoft.com/office/drawing/2010/main" val="0"/>
              </a:ext>
            </a:extLst>
          </a:blip>
          <a:srcRect/>
          <a:stretch>
            <a:fillRect/>
          </a:stretch>
        </p:blipFill>
        <p:spPr bwMode="auto">
          <a:xfrm>
            <a:off x="77724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982" fill="hold"/>
                                        <p:tgtEl>
                                          <p:spTgt spid="1024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24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0"/>
            <a:ext cx="7772400" cy="1143000"/>
          </a:xfrm>
        </p:spPr>
        <p:txBody>
          <a:bodyPr/>
          <a:lstStyle/>
          <a:p>
            <a:pPr eaLnBrk="1" hangingPunct="1">
              <a:defRPr/>
            </a:pPr>
            <a:r>
              <a:rPr lang="en-US" sz="5400" smtClean="0"/>
              <a:t>Correcting Bad Choices</a:t>
            </a:r>
          </a:p>
        </p:txBody>
      </p:sp>
      <p:sp>
        <p:nvSpPr>
          <p:cNvPr id="11267" name="Rectangle 3"/>
          <p:cNvSpPr>
            <a:spLocks noGrp="1" noChangeArrowheads="1"/>
          </p:cNvSpPr>
          <p:nvPr>
            <p:ph type="body" idx="1"/>
          </p:nvPr>
        </p:nvSpPr>
        <p:spPr>
          <a:xfrm>
            <a:off x="685800" y="1219200"/>
            <a:ext cx="7772400" cy="4114800"/>
          </a:xfrm>
        </p:spPr>
        <p:txBody>
          <a:bodyPr/>
          <a:lstStyle/>
          <a:p>
            <a:pPr eaLnBrk="1" hangingPunct="1">
              <a:lnSpc>
                <a:spcPct val="90000"/>
              </a:lnSpc>
            </a:pPr>
            <a:r>
              <a:rPr lang="en-US" sz="4000" smtClean="0">
                <a:solidFill>
                  <a:schemeClr val="tx2"/>
                </a:solidFill>
              </a:rPr>
              <a:t>Sometimes we all make mistakes. We make bad choices even when we know the consequences are going to be bad.</a:t>
            </a:r>
          </a:p>
          <a:p>
            <a:pPr eaLnBrk="1" hangingPunct="1">
              <a:lnSpc>
                <a:spcPct val="90000"/>
              </a:lnSpc>
            </a:pPr>
            <a:r>
              <a:rPr lang="en-US" sz="4000" smtClean="0">
                <a:solidFill>
                  <a:schemeClr val="tx2"/>
                </a:solidFill>
              </a:rPr>
              <a:t>When we make poor choices, we feel sad, scared, or angry.</a:t>
            </a:r>
          </a:p>
          <a:p>
            <a:pPr eaLnBrk="1" hangingPunct="1">
              <a:lnSpc>
                <a:spcPct val="90000"/>
              </a:lnSpc>
            </a:pPr>
            <a:r>
              <a:rPr lang="en-US" sz="4000" smtClean="0">
                <a:solidFill>
                  <a:schemeClr val="tx2"/>
                </a:solidFill>
              </a:rPr>
              <a:t>Since we can not always make good choices, we need to know how to correct our poor choices.</a:t>
            </a:r>
          </a:p>
        </p:txBody>
      </p:sp>
      <p:pic>
        <p:nvPicPr>
          <p:cNvPr id="11268" name="oooh3410.wav">
            <a:hlinkClick r:id="" action="ppaction://media"/>
          </p:cNvPr>
          <p:cNvPicPr>
            <a:picLocks noRot="1" noChangeAspect="1" noChangeArrowheads="1"/>
          </p:cNvPicPr>
          <p:nvPr>
            <a:wavAudioFile r:embed="rId1" name="ooohnooo.wav"/>
          </p:nvPr>
        </p:nvPicPr>
        <p:blipFill>
          <a:blip r:embed="rId3">
            <a:extLst>
              <a:ext uri="{28A0092B-C50C-407E-A947-70E740481C1C}">
                <a14:useLocalDpi xmlns:a14="http://schemas.microsoft.com/office/drawing/2010/main" val="0"/>
              </a:ext>
            </a:extLst>
          </a:blip>
          <a:srcRect/>
          <a:stretch>
            <a:fillRect/>
          </a:stretch>
        </p:blipFill>
        <p:spPr bwMode="auto">
          <a:xfrm>
            <a:off x="7848600" y="6172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932" fill="hold"/>
                                        <p:tgtEl>
                                          <p:spTgt spid="1126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268"/>
                </p:tgtEl>
              </p:cMediaNode>
            </p:audio>
          </p:childTnLst>
        </p:cTn>
      </p:par>
    </p:tnLst>
  </p:timing>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FFCC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FFCC00"/>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Files\powerpoint2000\Templates\Presentation Designs\Soaring.pot</Template>
  <TotalTime>197</TotalTime>
  <Words>475</Words>
  <Application>Microsoft Office PowerPoint</Application>
  <PresentationFormat>On-screen Show (4:3)</PresentationFormat>
  <Paragraphs>48</Paragraphs>
  <Slides>11</Slides>
  <Notes>0</Notes>
  <HiddenSlides>0</HiddenSlides>
  <MMClips>6</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Arial</vt:lpstr>
      <vt:lpstr>Wingdings</vt:lpstr>
      <vt:lpstr>Calibri</vt:lpstr>
      <vt:lpstr>Soaring</vt:lpstr>
      <vt:lpstr>Decision Making Skills</vt:lpstr>
      <vt:lpstr>How to Make Good Choices</vt:lpstr>
      <vt:lpstr>Easy Choices</vt:lpstr>
      <vt:lpstr>Hard Choices</vt:lpstr>
      <vt:lpstr>Another Hard Choice</vt:lpstr>
      <vt:lpstr>Another Hard Choice</vt:lpstr>
      <vt:lpstr>What I Choose Affects Others</vt:lpstr>
      <vt:lpstr>What Happens Next</vt:lpstr>
      <vt:lpstr>Correcting Bad Choices</vt:lpstr>
      <vt:lpstr>Mistake Correcting Rules</vt:lpstr>
      <vt:lpstr>Setting Goals</vt:lpstr>
    </vt:vector>
  </TitlesOfParts>
  <Company>Jefferson County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 Skills</dc:title>
  <dc:creator>Jefferson County Schools</dc:creator>
  <cp:lastModifiedBy>Teacher E-Solutions</cp:lastModifiedBy>
  <cp:revision>5</cp:revision>
  <dcterms:created xsi:type="dcterms:W3CDTF">2002-11-15T15:23:22Z</dcterms:created>
  <dcterms:modified xsi:type="dcterms:W3CDTF">2019-01-18T15:53:08Z</dcterms:modified>
</cp:coreProperties>
</file>