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581400" y="685800"/>
            <a:ext cx="5561013" cy="33528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181600" y="4038600"/>
            <a:ext cx="3960813" cy="1752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fld id="{17E53244-E42F-4898-9815-73DE4B6DC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6BAEF-5DB3-408B-8DB7-E47096D215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533400"/>
            <a:ext cx="19050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533400"/>
            <a:ext cx="55626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26778-6328-4FA3-997C-8B0EDDAB5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7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9D14B-E81C-472D-9A8D-4C18305B32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8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0F4FF-3E33-43D8-9F60-6F704BF1A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8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8D7C0-5539-432D-9BA3-3649AFEE96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9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4811D-CCC9-46FF-AFF4-88365FE86F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9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30757-3528-41E7-8C24-A7CB3E0AB6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4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E11BA-0A93-4397-9358-BE1B690E0D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0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646EA-2426-4DA2-B9CB-0052036EE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1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33232-57EE-41C9-BFD3-959F8C28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3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533400"/>
            <a:ext cx="7543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0219FE2-C58D-42DF-A323-DD3E96536AD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8" name="Picture 10" descr="strtegic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9812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5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ON@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FF"/>
          </a:solidFill>
        </p:spPr>
        <p:txBody>
          <a:bodyPr/>
          <a:lstStyle/>
          <a:p>
            <a:r>
              <a:rPr lang="en-GB" b="1">
                <a:latin typeface="Franklin Gothic Medium" pitchFamily="34" charset="0"/>
              </a:rPr>
              <a:t>Objective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620000" cy="2133600"/>
          </a:xfrm>
          <a:solidFill>
            <a:srgbClr val="FFFFFF"/>
          </a:solidFill>
        </p:spPr>
        <p:txBody>
          <a:bodyPr/>
          <a:lstStyle/>
          <a:p>
            <a:r>
              <a:rPr lang="en-GB" sz="4000">
                <a:latin typeface="Franklin Gothic Medium" pitchFamily="34" charset="0"/>
              </a:rPr>
              <a:t>We will be able to create our own </a:t>
            </a:r>
            <a:r>
              <a:rPr lang="en-GB" sz="4000">
                <a:solidFill>
                  <a:schemeClr val="tx2"/>
                </a:solidFill>
                <a:latin typeface="Franklin Gothic Medium" pitchFamily="34" charset="0"/>
              </a:rPr>
              <a:t>definitions</a:t>
            </a:r>
            <a:r>
              <a:rPr lang="en-GB" sz="4000">
                <a:latin typeface="Franklin Gothic Medium" pitchFamily="34" charset="0"/>
              </a:rPr>
              <a:t> for </a:t>
            </a:r>
            <a:r>
              <a:rPr lang="en-GB" sz="4000">
                <a:solidFill>
                  <a:schemeClr val="tx2"/>
                </a:solidFill>
                <a:latin typeface="Franklin Gothic Medium" pitchFamily="34" charset="0"/>
              </a:rPr>
              <a:t>common words.</a:t>
            </a:r>
          </a:p>
          <a:p>
            <a:endParaRPr lang="en-GB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Try thinking of your own definitions for…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1.</a:t>
            </a:r>
          </a:p>
          <a:p>
            <a:r>
              <a:rPr lang="en-GB"/>
              <a:t>2.</a:t>
            </a:r>
          </a:p>
          <a:p>
            <a:r>
              <a:rPr lang="en-GB"/>
              <a:t>3.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971800" y="3124200"/>
            <a:ext cx="2835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514600" y="1905000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600">
                <a:latin typeface="Franklin Gothic Medium" pitchFamily="34" charset="0"/>
              </a:rPr>
              <a:t>snow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514600" y="2514600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600">
                <a:latin typeface="Franklin Gothic Medium" pitchFamily="34" charset="0"/>
              </a:rPr>
              <a:t>rose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590800" y="3124200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600">
                <a:latin typeface="Franklin Gothic Medium" pitchFamily="34" charset="0"/>
              </a:rPr>
              <a:t>pencil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447800" y="4038600"/>
            <a:ext cx="7467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Frozen water vapour falling to the earth in white flakes.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447800" y="4800600"/>
            <a:ext cx="7467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Prickly bush with perfumed flower.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7467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Instrument for drawing or writing. 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4572000" y="2057400"/>
            <a:ext cx="3962400" cy="17351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Try to chose words that are precise. </a:t>
            </a:r>
          </a:p>
          <a:p>
            <a:pPr algn="l"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Limit yourself to no more than 10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utoUpdateAnimBg="0"/>
      <p:bldP spid="29702" grpId="0" autoUpdateAnimBg="0"/>
      <p:bldP spid="29703" grpId="0" autoUpdateAnimBg="0"/>
      <p:bldP spid="29704" grpId="0" animBg="1" autoUpdateAnimBg="0"/>
      <p:bldP spid="29705" grpId="0" animBg="1" autoUpdateAnimBg="0"/>
      <p:bldP spid="29706" grpId="0" animBg="1" autoUpdateAnimBg="0"/>
      <p:bldP spid="2970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Franklin Gothic Medium" pitchFamily="34" charset="0"/>
              </a:rPr>
              <a:t>Writing Objective</a:t>
            </a: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Franklin Gothic Medium" pitchFamily="34" charset="0"/>
              </a:rPr>
              <a:t>We will be able to use techniques to keep the reader interested in our writing.</a:t>
            </a:r>
          </a:p>
          <a:p>
            <a:pPr algn="ctr">
              <a:buFont typeface="Wingdings" pitchFamily="2" charset="2"/>
              <a:buNone/>
            </a:pPr>
            <a:endParaRPr lang="en-GB" sz="2800">
              <a:latin typeface="Franklin Gothic Medium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sz="2800">
                <a:latin typeface="Franklin Gothic Medium" pitchFamily="34" charset="0"/>
              </a:rPr>
              <a:t>Writers asides</a:t>
            </a:r>
          </a:p>
          <a:p>
            <a:pPr algn="ctr">
              <a:buFont typeface="Wingdings" pitchFamily="2" charset="2"/>
              <a:buNone/>
            </a:pPr>
            <a:r>
              <a:rPr lang="en-GB" sz="2800">
                <a:latin typeface="Franklin Gothic Medium" pitchFamily="34" charset="0"/>
              </a:rPr>
              <a:t>Questions</a:t>
            </a:r>
          </a:p>
          <a:p>
            <a:pPr algn="ctr">
              <a:buFont typeface="Wingdings" pitchFamily="2" charset="2"/>
              <a:buNone/>
            </a:pPr>
            <a:r>
              <a:rPr lang="en-GB" sz="2800">
                <a:latin typeface="Franklin Gothic Medium" pitchFamily="34" charset="0"/>
              </a:rPr>
              <a:t>Choosing words carefully.</a:t>
            </a:r>
          </a:p>
          <a:p>
            <a:pPr>
              <a:buFont typeface="Wingdings" pitchFamily="2" charset="2"/>
              <a:buNone/>
            </a:pPr>
            <a:endParaRPr lang="en-GB" sz="2800"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toys and games people played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Children played with dolls, wooden hoops, balls, miniature weapons, board games and pets. Children were taught to play musical instruments such as lyres or pipes. Grown- ups played with dice and hunted deer and wild boar.</a:t>
            </a:r>
          </a:p>
        </p:txBody>
      </p:sp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2133600" y="914400"/>
            <a:ext cx="5638800" cy="5562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en-US" sz="36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Boring!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3505200" cy="11874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How can this text be made more </a:t>
            </a:r>
            <a:r>
              <a:rPr lang="en-GB" b="1">
                <a:solidFill>
                  <a:schemeClr val="accent2"/>
                </a:solidFill>
                <a:latin typeface="Franklin Gothic Medium" pitchFamily="34" charset="0"/>
              </a:rPr>
              <a:t>entertaining?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  <p:bldP spid="317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Tip 1</a:t>
            </a: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1676400" y="1905000"/>
            <a:ext cx="1676400" cy="685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2514600" y="2895600"/>
            <a:ext cx="1676400" cy="685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Children played with dolls, wooden hoops, balls, miniature weapons, board games and pets. Children were taught to play musical instruments such as lyres or pipes. Grown- ups played with dice and hunted deer and wild boar.</a:t>
            </a:r>
          </a:p>
          <a:p>
            <a:endParaRPr lang="en-GB"/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3581400" y="4648200"/>
            <a:ext cx="4267200" cy="1752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191000" y="48006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u="sng">
                <a:latin typeface="Franklin Gothic Medium" pitchFamily="34" charset="0"/>
                <a:hlinkClick r:id="rId2"/>
              </a:rPr>
              <a:t>DON’T</a:t>
            </a:r>
            <a:r>
              <a:rPr lang="en-GB" u="sng">
                <a:latin typeface="Franklin Gothic Medium" pitchFamily="34" charset="0"/>
              </a:rPr>
              <a:t> </a:t>
            </a:r>
            <a:r>
              <a:rPr lang="en-GB">
                <a:latin typeface="Franklin Gothic Medium" pitchFamily="34" charset="0"/>
              </a:rPr>
              <a:t>start sentences in the same way!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2" grpId="0" animBg="1"/>
      <p:bldP spid="32774" grpId="0" animBg="1"/>
      <p:bldP spid="32775" grpId="0" animBg="1"/>
      <p:bldP spid="327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6705600" cy="457200"/>
          </a:xfrm>
        </p:spPr>
        <p:txBody>
          <a:bodyPr/>
          <a:lstStyle/>
          <a:p>
            <a:pPr algn="l"/>
            <a:r>
              <a:rPr lang="en-GB">
                <a:latin typeface="Franklin Gothic Medium" pitchFamily="34" charset="0"/>
              </a:rPr>
              <a:t>Tip 2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914400"/>
            <a:ext cx="76200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u="sng"/>
              <a:t>The toys and </a:t>
            </a:r>
          </a:p>
          <a:p>
            <a:pPr>
              <a:buFont typeface="Wingdings" pitchFamily="2" charset="2"/>
              <a:buNone/>
            </a:pPr>
            <a:r>
              <a:rPr lang="en-GB" u="sng"/>
              <a:t>games people played.</a:t>
            </a:r>
          </a:p>
          <a:p>
            <a:endParaRPr lang="en-GB" u="sng"/>
          </a:p>
          <a:p>
            <a:endParaRPr lang="en-GB" u="sng"/>
          </a:p>
          <a:p>
            <a:endParaRPr lang="en-GB" u="sng"/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5638800" y="228600"/>
            <a:ext cx="3276600" cy="12192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867400" y="381000"/>
            <a:ext cx="274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Use an </a:t>
            </a:r>
            <a:r>
              <a:rPr lang="en-GB" b="1" i="1">
                <a:latin typeface="Franklin Gothic Medium" pitchFamily="34" charset="0"/>
              </a:rPr>
              <a:t>exciting</a:t>
            </a:r>
            <a:r>
              <a:rPr lang="en-GB">
                <a:latin typeface="Franklin Gothic Medium" pitchFamily="34" charset="0"/>
              </a:rPr>
              <a:t> title.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981200" y="2667000"/>
            <a:ext cx="2286000" cy="717550"/>
          </a:xfrm>
          <a:prstGeom prst="rect">
            <a:avLst/>
          </a:prstGeom>
          <a:solidFill>
            <a:srgbClr val="FFFFFF"/>
          </a:solidFill>
          <a:ln w="762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Franklin Gothic Medium" pitchFamily="34" charset="0"/>
              </a:rPr>
              <a:t>Dull!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3048000" y="2209800"/>
            <a:ext cx="0" cy="4572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791200" y="1981200"/>
            <a:ext cx="2819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Toys and games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6096000" y="2971800"/>
            <a:ext cx="2286000" cy="717550"/>
          </a:xfrm>
          <a:prstGeom prst="rect">
            <a:avLst/>
          </a:prstGeom>
          <a:solidFill>
            <a:srgbClr val="FFFFFF"/>
          </a:solidFill>
          <a:ln w="762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Franklin Gothic Medium" pitchFamily="34" charset="0"/>
              </a:rPr>
              <a:t>Snappy!</a:t>
            </a:r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V="1">
            <a:off x="7162800" y="2514600"/>
            <a:ext cx="0" cy="4572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3124200" y="5486400"/>
            <a:ext cx="0" cy="4572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05000" y="5943600"/>
            <a:ext cx="5257800" cy="717550"/>
          </a:xfrm>
          <a:prstGeom prst="rect">
            <a:avLst/>
          </a:prstGeom>
          <a:solidFill>
            <a:srgbClr val="FFFFFF"/>
          </a:solidFill>
          <a:ln w="762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Franklin Gothic Medium" pitchFamily="34" charset="0"/>
              </a:rPr>
              <a:t>Involves the reader</a:t>
            </a:r>
          </a:p>
        </p:txBody>
      </p:sp>
      <p:sp>
        <p:nvSpPr>
          <p:cNvPr id="33806" name="Oval 14"/>
          <p:cNvSpPr>
            <a:spLocks noChangeArrowheads="1"/>
          </p:cNvSpPr>
          <p:nvPr/>
        </p:nvSpPr>
        <p:spPr bwMode="auto">
          <a:xfrm>
            <a:off x="5562600" y="4191000"/>
            <a:ext cx="3276600" cy="12192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>
                <a:latin typeface="Franklin Gothic Medium" pitchFamily="34" charset="0"/>
              </a:rPr>
              <a:t>Ask a </a:t>
            </a:r>
            <a:r>
              <a:rPr lang="en-GB" b="1">
                <a:latin typeface="Franklin Gothic Medium" pitchFamily="34" charset="0"/>
              </a:rPr>
              <a:t>question.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1371600" y="4648200"/>
            <a:ext cx="3657600" cy="8223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What did the Romans do for fun?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utoUpdateAnimBg="0"/>
      <p:bldP spid="33800" grpId="0" animBg="1" autoUpdateAnimBg="0"/>
      <p:bldP spid="33801" grpId="0" animBg="1" autoUpdateAnimBg="0"/>
      <p:bldP spid="33802" grpId="0" animBg="1"/>
      <p:bldP spid="33804" grpId="0" animBg="1" autoUpdateAnimBg="0"/>
      <p:bldP spid="33806" grpId="0" animBg="1" autoUpdateAnimBg="0"/>
      <p:bldP spid="3380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Talk to the reader.</a:t>
            </a:r>
            <a:br>
              <a:rPr lang="en-GB"/>
            </a:br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Think about the toys that children play with today: balls, box games, toy swords, etc. Did you know that Roman children over 1000 years ago would have played with the </a:t>
            </a:r>
            <a:r>
              <a:rPr lang="en-GB" i="1"/>
              <a:t>same</a:t>
            </a:r>
            <a:r>
              <a:rPr lang="en-GB"/>
              <a:t> toys?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V="1">
            <a:off x="3505200" y="3352800"/>
            <a:ext cx="0" cy="13716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86000" y="4724400"/>
            <a:ext cx="2819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Second person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562600" y="4343400"/>
            <a:ext cx="2819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A question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H="1" flipV="1">
            <a:off x="5105400" y="4267200"/>
            <a:ext cx="457200" cy="1524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2590800" y="1752600"/>
            <a:ext cx="533400" cy="3810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438400" y="1295400"/>
            <a:ext cx="472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Franklin Gothic Medium" pitchFamily="34" charset="0"/>
              </a:rPr>
              <a:t>Tell the reader to do something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egic">
  <a:themeElements>
    <a:clrScheme name="Strategic 2">
      <a:dk1>
        <a:srgbClr val="000000"/>
      </a:dk1>
      <a:lt1>
        <a:srgbClr val="E9E2B6"/>
      </a:lt1>
      <a:dk2>
        <a:srgbClr val="996600"/>
      </a:dk2>
      <a:lt2>
        <a:srgbClr val="786950"/>
      </a:lt2>
      <a:accent1>
        <a:srgbClr val="727DE0"/>
      </a:accent1>
      <a:accent2>
        <a:srgbClr val="D54F41"/>
      </a:accent2>
      <a:accent3>
        <a:srgbClr val="F2EED7"/>
      </a:accent3>
      <a:accent4>
        <a:srgbClr val="000000"/>
      </a:accent4>
      <a:accent5>
        <a:srgbClr val="BCBFED"/>
      </a:accent5>
      <a:accent6>
        <a:srgbClr val="C1473A"/>
      </a:accent6>
      <a:hlink>
        <a:srgbClr val="003300"/>
      </a:hlink>
      <a:folHlink>
        <a:srgbClr val="339933"/>
      </a:folHlink>
    </a:clrScheme>
    <a:fontScheme name="Strategic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trategic 1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0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2">
        <a:dk1>
          <a:srgbClr val="000000"/>
        </a:dk1>
        <a:lt1>
          <a:srgbClr val="E9E2B6"/>
        </a:lt1>
        <a:dk2>
          <a:srgbClr val="996600"/>
        </a:dk2>
        <a:lt2>
          <a:srgbClr val="786950"/>
        </a:lt2>
        <a:accent1>
          <a:srgbClr val="727DE0"/>
        </a:accent1>
        <a:accent2>
          <a:srgbClr val="D54F41"/>
        </a:accent2>
        <a:accent3>
          <a:srgbClr val="F2EED7"/>
        </a:accent3>
        <a:accent4>
          <a:srgbClr val="000000"/>
        </a:accent4>
        <a:accent5>
          <a:srgbClr val="BCBFED"/>
        </a:accent5>
        <a:accent6>
          <a:srgbClr val="C1473A"/>
        </a:accent6>
        <a:hlink>
          <a:srgbClr val="003300"/>
        </a:hlink>
        <a:folHlink>
          <a:srgbClr val="33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tegic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tegic 4">
        <a:dk1>
          <a:srgbClr val="000000"/>
        </a:dk1>
        <a:lt1>
          <a:srgbClr val="EAEAEA"/>
        </a:lt1>
        <a:dk2>
          <a:srgbClr val="BC6262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DAB7B7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00066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5">
        <a:dk1>
          <a:srgbClr val="000000"/>
        </a:dk1>
        <a:lt1>
          <a:srgbClr val="EAEAEA"/>
        </a:lt1>
        <a:dk2>
          <a:srgbClr val="5C74A4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B5BCCF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FFFFCC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tegic 6">
        <a:dk1>
          <a:srgbClr val="000000"/>
        </a:dk1>
        <a:lt1>
          <a:srgbClr val="EAEAEA"/>
        </a:lt1>
        <a:dk2>
          <a:srgbClr val="996600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CAB8AA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Designs\Strategic.pot</Template>
  <TotalTime>60</TotalTime>
  <Words>298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Wingdings</vt:lpstr>
      <vt:lpstr>Franklin Gothic Medium</vt:lpstr>
      <vt:lpstr>Strategic</vt:lpstr>
      <vt:lpstr>Objective</vt:lpstr>
      <vt:lpstr>Try thinking of your own definitions for…</vt:lpstr>
      <vt:lpstr>Writing Objective</vt:lpstr>
      <vt:lpstr>The toys and games people played</vt:lpstr>
      <vt:lpstr>Tip 1</vt:lpstr>
      <vt:lpstr>Tip 2</vt:lpstr>
      <vt:lpstr>Talk to the reader.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</dc:title>
  <dc:creator>Lindsay</dc:creator>
  <cp:lastModifiedBy>Teacher E-Solutions</cp:lastModifiedBy>
  <cp:revision>1</cp:revision>
  <cp:lastPrinted>1601-01-01T00:00:00Z</cp:lastPrinted>
  <dcterms:created xsi:type="dcterms:W3CDTF">2004-11-20T23:15:56Z</dcterms:created>
  <dcterms:modified xsi:type="dcterms:W3CDTF">2019-01-18T16:50:58Z</dcterms:modified>
</cp:coreProperties>
</file>